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3" r:id="rId4"/>
    <p:sldId id="277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79" r:id="rId14"/>
    <p:sldId id="28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7861" autoAdjust="0"/>
  </p:normalViewPr>
  <p:slideViewPr>
    <p:cSldViewPr snapToGrid="0">
      <p:cViewPr>
        <p:scale>
          <a:sx n="90" d="100"/>
          <a:sy n="90" d="100"/>
        </p:scale>
        <p:origin x="-1314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3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88" y="7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land\Desktop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land\Desktop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land\Desktop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land\Desktop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Runtime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Tabelle1!$A$6:$A$29</c:f>
              <c:numCache>
                <c:formatCode>General</c:formatCode>
                <c:ptCount val="24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</c:numCache>
            </c:numRef>
          </c:xVal>
          <c:yVal>
            <c:numRef>
              <c:f>Tabelle1!$C$6:$C$29</c:f>
              <c:numCache>
                <c:formatCode>General</c:formatCode>
                <c:ptCount val="24"/>
                <c:pt idx="0">
                  <c:v>1.4807650000000001</c:v>
                </c:pt>
                <c:pt idx="1">
                  <c:v>1.4400040000000001</c:v>
                </c:pt>
                <c:pt idx="2">
                  <c:v>1.5071639999999999</c:v>
                </c:pt>
                <c:pt idx="3">
                  <c:v>1.4450419999999999</c:v>
                </c:pt>
                <c:pt idx="4">
                  <c:v>1.5006619999999999</c:v>
                </c:pt>
                <c:pt idx="5">
                  <c:v>1.561434</c:v>
                </c:pt>
                <c:pt idx="6">
                  <c:v>1.6428860000000001</c:v>
                </c:pt>
                <c:pt idx="7">
                  <c:v>2.1095860000000002</c:v>
                </c:pt>
                <c:pt idx="8">
                  <c:v>4.4916770000000001</c:v>
                </c:pt>
                <c:pt idx="9">
                  <c:v>8.3775870000000001</c:v>
                </c:pt>
                <c:pt idx="10">
                  <c:v>16.675217</c:v>
                </c:pt>
                <c:pt idx="11">
                  <c:v>33.776812</c:v>
                </c:pt>
                <c:pt idx="12">
                  <c:v>68.858016000000006</c:v>
                </c:pt>
                <c:pt idx="13">
                  <c:v>139.506641</c:v>
                </c:pt>
                <c:pt idx="14">
                  <c:v>289.25259399999999</c:v>
                </c:pt>
                <c:pt idx="15">
                  <c:v>562.79131299999995</c:v>
                </c:pt>
                <c:pt idx="16">
                  <c:v>1124.128125</c:v>
                </c:pt>
                <c:pt idx="17">
                  <c:v>2392.2615000000001</c:v>
                </c:pt>
                <c:pt idx="18">
                  <c:v>4564.098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955456"/>
        <c:axId val="143978880"/>
      </c:scatterChart>
      <c:valAx>
        <c:axId val="143955456"/>
        <c:scaling>
          <c:orientation val="minMax"/>
          <c:max val="409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Blocks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978880"/>
        <c:crosses val="autoZero"/>
        <c:crossBetween val="midCat"/>
      </c:valAx>
      <c:valAx>
        <c:axId val="143978880"/>
        <c:scaling>
          <c:orientation val="minMax"/>
          <c:max val="18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de-DE"/>
                  <a:t>Time</a:t>
                </a:r>
                <a:r>
                  <a:rPr lang="de-DE" baseline="0"/>
                  <a:t> (s)</a:t>
                </a:r>
                <a:endParaRPr lang="de-DE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9554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Runtime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Tabelle1!$A$6:$A$29</c:f>
              <c:numCache>
                <c:formatCode>General</c:formatCode>
                <c:ptCount val="24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</c:numCache>
            </c:numRef>
          </c:xVal>
          <c:yVal>
            <c:numRef>
              <c:f>Tabelle1!$F$6:$F$29</c:f>
              <c:numCache>
                <c:formatCode>General</c:formatCode>
                <c:ptCount val="24"/>
                <c:pt idx="0">
                  <c:v>2.4679416666666669E-2</c:v>
                </c:pt>
                <c:pt idx="1">
                  <c:v>2.4000066666666667E-2</c:v>
                </c:pt>
                <c:pt idx="2">
                  <c:v>2.51194E-2</c:v>
                </c:pt>
                <c:pt idx="3">
                  <c:v>2.4084033333333331E-2</c:v>
                </c:pt>
                <c:pt idx="4">
                  <c:v>2.5011033333333332E-2</c:v>
                </c:pt>
                <c:pt idx="5">
                  <c:v>2.6023899999999999E-2</c:v>
                </c:pt>
                <c:pt idx="6">
                  <c:v>2.7381433333333333E-2</c:v>
                </c:pt>
                <c:pt idx="7">
                  <c:v>3.5159766666666668E-2</c:v>
                </c:pt>
                <c:pt idx="8">
                  <c:v>7.4861283333333334E-2</c:v>
                </c:pt>
                <c:pt idx="9">
                  <c:v>0.13962645000000001</c:v>
                </c:pt>
                <c:pt idx="10">
                  <c:v>0.27792028333333335</c:v>
                </c:pt>
                <c:pt idx="11">
                  <c:v>0.56294686666666671</c:v>
                </c:pt>
                <c:pt idx="12">
                  <c:v>1.1476336</c:v>
                </c:pt>
                <c:pt idx="13">
                  <c:v>2.3251106833333335</c:v>
                </c:pt>
                <c:pt idx="14">
                  <c:v>4.8208765666666666</c:v>
                </c:pt>
                <c:pt idx="15">
                  <c:v>9.379855216666666</c:v>
                </c:pt>
                <c:pt idx="16">
                  <c:v>18.735468749999999</c:v>
                </c:pt>
                <c:pt idx="17">
                  <c:v>39.871025000000003</c:v>
                </c:pt>
                <c:pt idx="18">
                  <c:v>76.068299999999994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528064"/>
        <c:axId val="137529984"/>
      </c:scatterChart>
      <c:valAx>
        <c:axId val="137528064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Blocks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529984"/>
        <c:crosses val="autoZero"/>
        <c:crossBetween val="midCat"/>
      </c:valAx>
      <c:valAx>
        <c:axId val="13752998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de-DE"/>
                  <a:t>Time</a:t>
                </a:r>
                <a:r>
                  <a:rPr lang="de-DE" baseline="0"/>
                  <a:t> (m)</a:t>
                </a:r>
                <a:endParaRPr lang="de-DE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5280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π Accuracy (Difference) 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Tabelle1!$B$6:$B$26</c:f>
              <c:numCache>
                <c:formatCode>General</c:formatCode>
                <c:ptCount val="21"/>
                <c:pt idx="0">
                  <c:v>320000000</c:v>
                </c:pt>
                <c:pt idx="1">
                  <c:v>2560000000</c:v>
                </c:pt>
                <c:pt idx="2">
                  <c:v>5120000000</c:v>
                </c:pt>
                <c:pt idx="3">
                  <c:v>10240000000</c:v>
                </c:pt>
                <c:pt idx="4">
                  <c:v>20480000000</c:v>
                </c:pt>
                <c:pt idx="5">
                  <c:v>40960000000</c:v>
                </c:pt>
                <c:pt idx="6">
                  <c:v>81920000000</c:v>
                </c:pt>
                <c:pt idx="7">
                  <c:v>163840000000</c:v>
                </c:pt>
                <c:pt idx="8">
                  <c:v>327680000000</c:v>
                </c:pt>
                <c:pt idx="9">
                  <c:v>655360000000</c:v>
                </c:pt>
                <c:pt idx="10">
                  <c:v>1310720000000</c:v>
                </c:pt>
                <c:pt idx="11">
                  <c:v>2621440000000</c:v>
                </c:pt>
                <c:pt idx="12">
                  <c:v>5242880000000</c:v>
                </c:pt>
                <c:pt idx="13">
                  <c:v>10485760000000</c:v>
                </c:pt>
                <c:pt idx="14">
                  <c:v>20971520000000</c:v>
                </c:pt>
                <c:pt idx="15">
                  <c:v>41943040000000</c:v>
                </c:pt>
                <c:pt idx="16">
                  <c:v>83886080000000</c:v>
                </c:pt>
                <c:pt idx="17">
                  <c:v>167772160000000</c:v>
                </c:pt>
                <c:pt idx="18">
                  <c:v>335544320000000</c:v>
                </c:pt>
              </c:numCache>
            </c:numRef>
          </c:xVal>
          <c:yVal>
            <c:numRef>
              <c:f>Tabelle1!$E$6:$E$27</c:f>
              <c:numCache>
                <c:formatCode>General</c:formatCode>
                <c:ptCount val="22"/>
                <c:pt idx="0">
                  <c:v>8.4741089799944547</c:v>
                </c:pt>
                <c:pt idx="1">
                  <c:v>6.9344847700048007</c:v>
                </c:pt>
                <c:pt idx="2">
                  <c:v>3.8410472710026511</c:v>
                </c:pt>
                <c:pt idx="3">
                  <c:v>0.88735116698934746</c:v>
                </c:pt>
                <c:pt idx="4">
                  <c:v>0.38186288597863438</c:v>
                </c:pt>
                <c:pt idx="5">
                  <c:v>1.3077515580217636</c:v>
                </c:pt>
                <c:pt idx="6">
                  <c:v>0.98008047397790676</c:v>
                </c:pt>
                <c:pt idx="7">
                  <c:v>0.35257559098944569</c:v>
                </c:pt>
                <c:pt idx="8">
                  <c:v>8.5367523983137517E-2</c:v>
                </c:pt>
                <c:pt idx="9">
                  <c:v>9.9825347010806809E-2</c:v>
                </c:pt>
                <c:pt idx="10">
                  <c:v>0.13600839401384235</c:v>
                </c:pt>
                <c:pt idx="11">
                  <c:v>0.15893255498333758</c:v>
                </c:pt>
                <c:pt idx="12">
                  <c:v>8.6350080996666634E-2</c:v>
                </c:pt>
                <c:pt idx="13">
                  <c:v>3.2703492003349766E-2</c:v>
                </c:pt>
                <c:pt idx="14">
                  <c:v>6.9416564008051296E-2</c:v>
                </c:pt>
                <c:pt idx="15">
                  <c:v>7.303631099908614E-2</c:v>
                </c:pt>
                <c:pt idx="16">
                  <c:v>7.6787241010123353E-2</c:v>
                </c:pt>
                <c:pt idx="17">
                  <c:v>3.9411587993143371E-2</c:v>
                </c:pt>
                <c:pt idx="18">
                  <c:v>6.1338492018947477E-2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517440"/>
        <c:axId val="137507200"/>
      </c:scatterChart>
      <c:valAx>
        <c:axId val="131517440"/>
        <c:scaling>
          <c:logBase val="10"/>
          <c:orientation val="minMax"/>
          <c:max val="200000000000"/>
          <c:min val="1000000000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Calculated  </a:t>
                </a:r>
                <a:r>
                  <a:rPr lang="en-US" dirty="0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507200"/>
        <c:crosses val="autoZero"/>
        <c:crossBetween val="midCat"/>
      </c:valAx>
      <c:valAx>
        <c:axId val="13750720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Margin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5174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de-DE" sz="1800" b="1" i="0" baseline="0">
                <a:effectLst/>
              </a:rPr>
              <a:t>π Accuracy (Difference) </a:t>
            </a:r>
            <a:endParaRPr lang="de-DE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Tabelle1!$B$6:$B$26</c:f>
              <c:numCache>
                <c:formatCode>General</c:formatCode>
                <c:ptCount val="21"/>
                <c:pt idx="0">
                  <c:v>320000000</c:v>
                </c:pt>
                <c:pt idx="1">
                  <c:v>2560000000</c:v>
                </c:pt>
                <c:pt idx="2">
                  <c:v>5120000000</c:v>
                </c:pt>
                <c:pt idx="3">
                  <c:v>10240000000</c:v>
                </c:pt>
                <c:pt idx="4">
                  <c:v>20480000000</c:v>
                </c:pt>
                <c:pt idx="5">
                  <c:v>40960000000</c:v>
                </c:pt>
                <c:pt idx="6">
                  <c:v>81920000000</c:v>
                </c:pt>
                <c:pt idx="7">
                  <c:v>163840000000</c:v>
                </c:pt>
                <c:pt idx="8">
                  <c:v>327680000000</c:v>
                </c:pt>
                <c:pt idx="9">
                  <c:v>655360000000</c:v>
                </c:pt>
                <c:pt idx="10">
                  <c:v>1310720000000</c:v>
                </c:pt>
                <c:pt idx="11">
                  <c:v>2621440000000</c:v>
                </c:pt>
                <c:pt idx="12">
                  <c:v>5242880000000</c:v>
                </c:pt>
                <c:pt idx="13">
                  <c:v>10485760000000</c:v>
                </c:pt>
                <c:pt idx="14">
                  <c:v>20971520000000</c:v>
                </c:pt>
                <c:pt idx="15">
                  <c:v>41943040000000</c:v>
                </c:pt>
                <c:pt idx="16">
                  <c:v>83886080000000</c:v>
                </c:pt>
                <c:pt idx="17">
                  <c:v>167772160000000</c:v>
                </c:pt>
                <c:pt idx="18">
                  <c:v>335544320000000</c:v>
                </c:pt>
              </c:numCache>
            </c:numRef>
          </c:xVal>
          <c:yVal>
            <c:numRef>
              <c:f>Tabelle1!$E$6:$E$27</c:f>
              <c:numCache>
                <c:formatCode>General</c:formatCode>
                <c:ptCount val="22"/>
                <c:pt idx="0">
                  <c:v>8.4741089799944547</c:v>
                </c:pt>
                <c:pt idx="1">
                  <c:v>6.9344847700048007</c:v>
                </c:pt>
                <c:pt idx="2">
                  <c:v>3.8410472710026511</c:v>
                </c:pt>
                <c:pt idx="3">
                  <c:v>0.88735116698934746</c:v>
                </c:pt>
                <c:pt idx="4">
                  <c:v>0.38186288597863438</c:v>
                </c:pt>
                <c:pt idx="5">
                  <c:v>1.3077515580217636</c:v>
                </c:pt>
                <c:pt idx="6">
                  <c:v>0.98008047397790676</c:v>
                </c:pt>
                <c:pt idx="7">
                  <c:v>0.35257559098944569</c:v>
                </c:pt>
                <c:pt idx="8">
                  <c:v>8.5367523983137517E-2</c:v>
                </c:pt>
                <c:pt idx="9">
                  <c:v>9.9825347010806809E-2</c:v>
                </c:pt>
                <c:pt idx="10">
                  <c:v>0.13600839401384235</c:v>
                </c:pt>
                <c:pt idx="11">
                  <c:v>0.15893255498333758</c:v>
                </c:pt>
                <c:pt idx="12">
                  <c:v>8.6350080996666634E-2</c:v>
                </c:pt>
                <c:pt idx="13">
                  <c:v>3.2703492003349766E-2</c:v>
                </c:pt>
                <c:pt idx="14">
                  <c:v>6.9416564008051296E-2</c:v>
                </c:pt>
                <c:pt idx="15">
                  <c:v>7.303631099908614E-2</c:v>
                </c:pt>
                <c:pt idx="16">
                  <c:v>7.6787241010123353E-2</c:v>
                </c:pt>
                <c:pt idx="17">
                  <c:v>3.9411587993143371E-2</c:v>
                </c:pt>
                <c:pt idx="18">
                  <c:v>6.1338492018947477E-2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19872"/>
        <c:axId val="159521792"/>
      </c:scatterChart>
      <c:valAx>
        <c:axId val="159519872"/>
        <c:scaling>
          <c:logBase val="10"/>
          <c:orientation val="minMax"/>
          <c:min val="100000000000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Calculated  </a:t>
                </a:r>
                <a:r>
                  <a:rPr lang="en-US" dirty="0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521792"/>
        <c:crosses val="autoZero"/>
        <c:crossBetween val="midCat"/>
      </c:valAx>
      <c:valAx>
        <c:axId val="159521792"/>
        <c:scaling>
          <c:orientation val="minMax"/>
          <c:max val="0.30000000000000004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Margin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519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66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20" y="3008856"/>
            <a:ext cx="12829309" cy="365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xmlns="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374542"/>
            <a:ext cx="6952017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50" dirty="0" smtClean="0">
                <a:solidFill>
                  <a:schemeClr val="bg1"/>
                </a:solidFill>
              </a:rPr>
              <a:t>STEINBUCH</a:t>
            </a:r>
            <a:r>
              <a:rPr lang="de-DE" sz="1050" baseline="0" dirty="0" smtClean="0">
                <a:solidFill>
                  <a:schemeClr val="bg1"/>
                </a:solidFill>
              </a:rPr>
              <a:t> CENTRE FOR COMPUTING - SCC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xmlns="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xmlns="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08.07.2018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08.07.2018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08.07.2018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08.07.2018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08.07.2018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xmlns="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08.07.2018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08.07.2018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08.07.2018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08.07.2018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08.07.2018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 smtClean="0"/>
              <a:t>Steinbuch </a:t>
            </a:r>
            <a:r>
              <a:rPr lang="de-DE" altLang="de-DE" sz="1200" dirty="0" err="1" smtClean="0"/>
              <a:t>Centre</a:t>
            </a:r>
            <a:r>
              <a:rPr lang="de-DE" altLang="de-DE" sz="1200" dirty="0" smtClean="0"/>
              <a:t> 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Computing</a:t>
            </a:r>
            <a:endParaRPr lang="de-DE" altLang="de-DE" sz="1200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39" y="6339320"/>
            <a:ext cx="818670" cy="59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vidianews.nvidia.com/file?fid=544a60fef6091d588d000046" TargetMode="External"/><Relationship Id="rId2" Type="http://schemas.openxmlformats.org/officeDocument/2006/relationships/hyperlink" Target="https://github.com/Rolleander/gpu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c.kit.edu/dienste/forhlr2.php" TargetMode="External"/><Relationship Id="rId5" Type="http://schemas.openxmlformats.org/officeDocument/2006/relationships/hyperlink" Target="http://developer.download.nvidia.com/compute/cuda/3_1/toolkit/docs/NVIDIA_CUDA_C_BestPracticesGuide_3.1.pdf" TargetMode="External"/><Relationship Id="rId4" Type="http://schemas.openxmlformats.org/officeDocument/2006/relationships/hyperlink" Target="https://docs.nvidia.com/cuda/cuda-c-programming-guide/index.html#introduc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10770679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Monte Carlo Method on GPUs</a:t>
            </a:r>
            <a:endParaRPr lang="de-DE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 smtClean="0">
                <a:solidFill>
                  <a:srgbClr val="000000"/>
                </a:solidFill>
              </a:rPr>
              <a:t>Topic 05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Roland </a:t>
            </a:r>
            <a:r>
              <a:rPr lang="de-DE" b="1" dirty="0" err="1" smtClean="0">
                <a:solidFill>
                  <a:srgbClr val="000000"/>
                </a:solidFill>
              </a:rPr>
              <a:t>Osterrieter</a:t>
            </a:r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- </a:t>
            </a:r>
            <a:r>
              <a:rPr lang="de-DE" dirty="0" err="1" smtClean="0"/>
              <a:t>Runtime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929201"/>
              </p:ext>
            </p:extLst>
          </p:nvPr>
        </p:nvGraphicFramePr>
        <p:xfrm>
          <a:off x="138547" y="1835727"/>
          <a:ext cx="5777346" cy="390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036233"/>
              </p:ext>
            </p:extLst>
          </p:nvPr>
        </p:nvGraphicFramePr>
        <p:xfrm>
          <a:off x="6012871" y="1586345"/>
          <a:ext cx="5915891" cy="4260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17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757764"/>
              </p:ext>
            </p:extLst>
          </p:nvPr>
        </p:nvGraphicFramePr>
        <p:xfrm>
          <a:off x="166253" y="1378527"/>
          <a:ext cx="5791201" cy="437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266976"/>
              </p:ext>
            </p:extLst>
          </p:nvPr>
        </p:nvGraphicFramePr>
        <p:xfrm>
          <a:off x="5763490" y="1378528"/>
          <a:ext cx="6289965" cy="4500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872836" y="5879068"/>
                <a:ext cx="413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𝑀𝑎𝑟𝑔𝑖𝑛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𝐴𝐵𝑆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𝐶𝑎𝑙𝑐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. 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∗100000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5879068"/>
                <a:ext cx="413529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Accuracy not </a:t>
                </a:r>
                <a:r>
                  <a:rPr lang="de-DE" dirty="0" err="1" smtClean="0"/>
                  <a:t>strictly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improving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bigger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runs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err="1" smtClean="0"/>
                  <a:t>Randomness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quality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random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generator</a:t>
                </a:r>
                <a:r>
                  <a:rPr lang="de-DE" dirty="0" smtClean="0"/>
                  <a:t> </a:t>
                </a:r>
              </a:p>
              <a:p>
                <a:pPr marL="447675" lvl="1" indent="0">
                  <a:buNone/>
                </a:pPr>
                <a:endParaRPr lang="de-DE" dirty="0" smtClean="0"/>
              </a:p>
              <a:p>
                <a:r>
                  <a:rPr lang="de-DE" dirty="0" smtClean="0"/>
                  <a:t>Trend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showing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slow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improvement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overall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Good</a:t>
                </a:r>
                <a:r>
                  <a:rPr lang="de-DE" dirty="0" smtClean="0"/>
                  <a:t> </a:t>
                </a:r>
                <a:r>
                  <a:rPr lang="de-DE" dirty="0" err="1"/>
                  <a:t>results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drop</a:t>
                </a:r>
                <a:r>
                  <a:rPr lang="de-DE" dirty="0"/>
                  <a:t> </a:t>
                </a:r>
                <a:r>
                  <a:rPr lang="de-DE" dirty="0" err="1"/>
                  <a:t>counts</a:t>
                </a:r>
                <a:r>
                  <a:rPr lang="de-DE" dirty="0"/>
                  <a:t> </a:t>
                </a:r>
                <a:r>
                  <a:rPr lang="de-DE" dirty="0" err="1"/>
                  <a:t>already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=3.14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~200 </a:t>
                </a:r>
                <a:r>
                  <a:rPr lang="de-DE" dirty="0" err="1" smtClean="0"/>
                  <a:t>drops</a:t>
                </a:r>
                <a:r>
                  <a:rPr lang="de-DE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=3.14519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smtClean="0"/>
                  <a:t>~10.000.000.000 </a:t>
                </a:r>
                <a:r>
                  <a:rPr lang="de-DE" dirty="0" err="1" smtClean="0"/>
                  <a:t>drops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smtClean="0"/>
                  <a:t>Best </a:t>
                </a:r>
                <a:r>
                  <a:rPr lang="de-DE" dirty="0" err="1" smtClean="0"/>
                  <a:t>result</a:t>
                </a:r>
                <a:r>
                  <a:rPr lang="de-DE" dirty="0" smtClean="0"/>
                  <a:t> had 6 correct digits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=3.145192</m:t>
                    </m:r>
                  </m:oMath>
                </a14:m>
                <a:r>
                  <a:rPr lang="de-DE" dirty="0" smtClean="0"/>
                  <a:t>)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marL="447675" lvl="1" indent="0">
                  <a:buNone/>
                </a:pPr>
                <a:endParaRPr lang="de-DE" dirty="0" smtClean="0"/>
              </a:p>
              <a:p>
                <a:r>
                  <a:rPr lang="de-DE" dirty="0" smtClean="0"/>
                  <a:t>Monte </a:t>
                </a:r>
                <a:r>
                  <a:rPr lang="de-DE" dirty="0" err="1" smtClean="0"/>
                  <a:t>carlo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method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useful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Not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best</a:t>
                </a:r>
                <a:r>
                  <a:rPr lang="de-DE" dirty="0" smtClean="0"/>
                  <a:t>“ </a:t>
                </a:r>
                <a:r>
                  <a:rPr lang="de-DE" dirty="0" err="1" smtClean="0"/>
                  <a:t>showcase</a:t>
                </a:r>
                <a:r>
                  <a:rPr lang="de-DE" dirty="0" smtClean="0"/>
                  <a:t>, but a simple </a:t>
                </a:r>
                <a:r>
                  <a:rPr lang="de-DE" dirty="0" err="1" smtClean="0"/>
                  <a:t>one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Better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impossible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deterministic</a:t>
                </a:r>
                <a:r>
                  <a:rPr lang="de-DE" dirty="0" smtClean="0"/>
                  <a:t> </a:t>
                </a:r>
                <a:endParaRPr lang="de-DE" dirty="0"/>
              </a:p>
              <a:p>
                <a:pPr marL="447675" lvl="1" indent="0">
                  <a:buNone/>
                </a:pPr>
                <a:endParaRPr lang="de-DE" dirty="0" smtClean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4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github.com/Rolleander/gpuPi</a:t>
            </a:r>
            <a:endParaRPr lang="de-DE" sz="2000" dirty="0" smtClean="0"/>
          </a:p>
          <a:p>
            <a:r>
              <a:rPr lang="de-DE" dirty="0" smtClean="0"/>
              <a:t>CUDA logo</a:t>
            </a:r>
            <a:r>
              <a:rPr lang="de-DE" dirty="0"/>
              <a:t>: </a:t>
            </a:r>
            <a:endParaRPr lang="de-DE" dirty="0" smtClean="0"/>
          </a:p>
          <a:p>
            <a:pPr marL="0" indent="0">
              <a:buNone/>
            </a:pPr>
            <a:r>
              <a:rPr lang="de-DE" sz="2000" dirty="0" smtClean="0">
                <a:hlinkClick r:id="rId3"/>
              </a:rPr>
              <a:t>https</a:t>
            </a:r>
            <a:r>
              <a:rPr lang="de-DE" sz="2000" dirty="0">
                <a:hlinkClick r:id="rId3"/>
              </a:rPr>
              <a:t>://</a:t>
            </a:r>
            <a:r>
              <a:rPr lang="de-DE" sz="2000" dirty="0" smtClean="0">
                <a:hlinkClick r:id="rId3"/>
              </a:rPr>
              <a:t>nvidianews.nvidia.com/file?fid=544a60fef6091d588d000046</a:t>
            </a:r>
            <a:endParaRPr lang="de-DE" sz="2000" dirty="0" smtClean="0"/>
          </a:p>
          <a:p>
            <a:r>
              <a:rPr lang="de-DE" dirty="0" smtClean="0"/>
              <a:t>CUDA </a:t>
            </a:r>
            <a:r>
              <a:rPr lang="de-DE" dirty="0" err="1" smtClean="0"/>
              <a:t>guide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https://</a:t>
            </a:r>
            <a:r>
              <a:rPr lang="de-DE" sz="2000" dirty="0" smtClean="0">
                <a:hlinkClick r:id="rId4"/>
              </a:rPr>
              <a:t>docs.nvidia.com/cuda/cuda-c-programming-guide/index.html#introduction</a:t>
            </a:r>
            <a:endParaRPr lang="de-DE" sz="2000" dirty="0" smtClean="0"/>
          </a:p>
          <a:p>
            <a:r>
              <a:rPr lang="de-DE" dirty="0"/>
              <a:t>CUDA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c:</a:t>
            </a:r>
            <a:endParaRPr lang="de-DE" dirty="0"/>
          </a:p>
          <a:p>
            <a:pPr marL="0" indent="0">
              <a:buNone/>
            </a:pPr>
            <a:r>
              <a:rPr lang="de-DE" sz="2000" dirty="0">
                <a:hlinkClick r:id="rId5"/>
              </a:rPr>
              <a:t>http://</a:t>
            </a:r>
            <a:r>
              <a:rPr lang="de-DE" sz="2000" dirty="0" smtClean="0">
                <a:hlinkClick r:id="rId5"/>
              </a:rPr>
              <a:t>developer.download.nvidia.com/compute/cuda/3_1/toolkit/docs/NVIDIA_CUDA_C_BestPracticesGuide_3.1.pdf</a:t>
            </a:r>
            <a:endParaRPr lang="de-DE" sz="2000" dirty="0" smtClean="0"/>
          </a:p>
          <a:p>
            <a:r>
              <a:rPr lang="de-DE" dirty="0" smtClean="0"/>
              <a:t>SCC ForHLR2 </a:t>
            </a:r>
            <a:r>
              <a:rPr lang="de-DE" dirty="0" err="1" smtClean="0"/>
              <a:t>picture</a:t>
            </a:r>
            <a:r>
              <a:rPr lang="de-DE" dirty="0" smtClean="0"/>
              <a:t> / </a:t>
            </a:r>
            <a:r>
              <a:rPr lang="de-DE" dirty="0" err="1" smtClean="0"/>
              <a:t>website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buNone/>
            </a:pPr>
            <a:r>
              <a:rPr lang="de-DE" sz="2000" dirty="0">
                <a:hlinkClick r:id="rId6"/>
              </a:rPr>
              <a:t>https://</a:t>
            </a:r>
            <a:r>
              <a:rPr lang="de-DE" sz="2000" dirty="0" smtClean="0">
                <a:hlinkClick r:id="rId6"/>
              </a:rPr>
              <a:t>www.scc.kit.edu/dienste/forhlr2.php</a:t>
            </a:r>
            <a:endParaRPr lang="de-DE" sz="20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r>
              <a:rPr lang="de-DE" dirty="0" smtClean="0"/>
              <a:t> – </a:t>
            </a:r>
            <a:r>
              <a:rPr lang="de-DE" dirty="0" err="1" smtClean="0"/>
              <a:t>Results</a:t>
            </a:r>
            <a:r>
              <a:rPr lang="de-DE" dirty="0" smtClean="0"/>
              <a:t> Table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427444"/>
              </p:ext>
            </p:extLst>
          </p:nvPr>
        </p:nvGraphicFramePr>
        <p:xfrm>
          <a:off x="449077" y="1225588"/>
          <a:ext cx="6589678" cy="4793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556"/>
                <a:gridCol w="1662627"/>
                <a:gridCol w="1216556"/>
                <a:gridCol w="1216556"/>
                <a:gridCol w="1277383"/>
              </a:tblGrid>
              <a:tr h="16988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blocks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points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time (s)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 smtClean="0">
                          <a:effectLst/>
                        </a:rPr>
                        <a:t>pi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calc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pi margin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98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320000000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1.480765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3.14150791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8.47410898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98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2560000000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1.440004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3.141662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6.93448477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5120000000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1.507164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3.14163106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3.841047271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10240000000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1.445042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3.14158378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0.887351167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20480000000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1.500662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3.14158883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0.381862886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40960000000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1.561434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3.14157958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1.307751558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81920000000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1.642886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3.14160245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0.980080474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1.6384E+11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2.109586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3.14159618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0.352575591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3.2768E+11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4.491677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3.1415918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0.085367524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2048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6.5536E+11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8.377587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3.14159365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0.099825347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4096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1.31072E+12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16.675217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3.14159129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0.136008394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8192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2.62144E+12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33.776812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3.14159424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0.158932555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16384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5.24288E+12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68.858016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3.14159352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0.086350081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32768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1.04858E+13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139.506641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3.14159233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0.032703492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65536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2.09715E+13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289.252594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3.14159335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0.069416564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131072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4.1943E+13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562.791313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3.14159338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0.073036311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262144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8.38861E+13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1124.12813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3.14159342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0.076787241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524288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1.67772E+14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2392.2615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0.039411588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1048576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3.35544E+14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4564.098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3.14159327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0.061338492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284267" y="1480365"/>
                <a:ext cx="42133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=3.14159265358979</m:t>
                      </m:r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𝑀𝑎𝑟𝑔𝑖𝑛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𝐴𝐵𝑆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𝐶𝑎𝑙𝑐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. 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∗100000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b="0" dirty="0" smtClean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67" y="1480365"/>
                <a:ext cx="4213398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Motivation</a:t>
            </a:r>
          </a:p>
          <a:p>
            <a:r>
              <a:rPr lang="de-DE" dirty="0" smtClean="0"/>
              <a:t>Monte Carlo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err="1" smtClean="0"/>
              <a:t>Nvidia</a:t>
            </a:r>
            <a:r>
              <a:rPr lang="de-DE" dirty="0" smtClean="0"/>
              <a:t> CUDA</a:t>
            </a:r>
          </a:p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r>
              <a:rPr lang="de-DE" dirty="0" err="1" smtClean="0"/>
              <a:t>Running</a:t>
            </a:r>
            <a:r>
              <a:rPr lang="de-DE" dirty="0" smtClean="0"/>
              <a:t> on </a:t>
            </a:r>
            <a:r>
              <a:rPr lang="de-DE" dirty="0" err="1" smtClean="0"/>
              <a:t>ForHLR</a:t>
            </a:r>
            <a:r>
              <a:rPr lang="de-DE" dirty="0" smtClean="0"/>
              <a:t> 2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 err="1" smtClean="0"/>
              <a:t>Sources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863F0A-7600-4B63-A8C0-9DEAA5B4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24638"/>
            <a:ext cx="9178008" cy="627829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D7BF064-F47C-4A9E-969A-CFE1F299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602355"/>
            <a:ext cx="11142672" cy="4850241"/>
          </a:xfrm>
        </p:spPr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monte</a:t>
            </a:r>
            <a:r>
              <a:rPr lang="de-DE" dirty="0" smtClean="0"/>
              <a:t> </a:t>
            </a:r>
            <a:r>
              <a:rPr lang="de-DE" dirty="0" err="1" smtClean="0"/>
              <a:t>carlo</a:t>
            </a:r>
            <a:r>
              <a:rPr lang="de-DE" dirty="0" smtClean="0"/>
              <a:t> </a:t>
            </a:r>
            <a:r>
              <a:rPr lang="de-DE" dirty="0" err="1" smtClean="0"/>
              <a:t>algorithmus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GPU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r>
              <a:rPr lang="de-DE" dirty="0" smtClean="0"/>
              <a:t>Run in a GPU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„</a:t>
            </a:r>
            <a:r>
              <a:rPr lang="de-DE" dirty="0" err="1" smtClean="0"/>
              <a:t>standard</a:t>
            </a:r>
            <a:r>
              <a:rPr lang="de-DE" dirty="0" smtClean="0"/>
              <a:t>“ </a:t>
            </a:r>
            <a:r>
              <a:rPr lang="de-DE" dirty="0" err="1" smtClean="0"/>
              <a:t>cpu</a:t>
            </a:r>
            <a:r>
              <a:rPr lang="de-DE" dirty="0" smtClean="0"/>
              <a:t> </a:t>
            </a:r>
            <a:r>
              <a:rPr lang="de-DE" dirty="0" err="1" smtClean="0"/>
              <a:t>implementaion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F9768F0-1995-4C3C-8BDA-B8B76FCF48C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15378" y="6452596"/>
            <a:ext cx="1700463" cy="365125"/>
          </a:xfrm>
        </p:spPr>
        <p:txBody>
          <a:bodyPr/>
          <a:lstStyle/>
          <a:p>
            <a:fld id="{801FBE94-C069-4C95-AA74-CDBC26339DEF}" type="datetime1">
              <a:rPr lang="de-DE" smtClean="0"/>
              <a:t>08.07.2018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95DE575-A599-411D-BA7D-A4B2AA32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9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Monte Carlo </a:t>
            </a:r>
            <a:r>
              <a:rPr lang="de-DE" dirty="0" err="1" smtClean="0"/>
              <a:t>Method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smtClean="0"/>
                  <a:t>=&gt;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large </a:t>
                </a:r>
                <a:r>
                  <a:rPr lang="de-DE" dirty="0" err="1" smtClean="0"/>
                  <a:t>numbers</a:t>
                </a:r>
                <a:r>
                  <a:rPr lang="de-DE" dirty="0" smtClean="0"/>
                  <a:t> </a:t>
                </a:r>
              </a:p>
              <a:p>
                <a:r>
                  <a:rPr lang="de-DE" dirty="0" err="1" smtClean="0"/>
                  <a:t>Huge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sizes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random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samples</a:t>
                </a:r>
                <a:endParaRPr lang="de-DE" dirty="0" smtClean="0"/>
              </a:p>
              <a:p>
                <a:r>
                  <a:rPr lang="de-DE" dirty="0" err="1" smtClean="0"/>
                  <a:t>Approximate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result</a:t>
                </a:r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err="1" smtClean="0"/>
                  <a:t>Famous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</a:t>
                </a:r>
                <a:r>
                  <a:rPr lang="de-DE" dirty="0" smtClean="0"/>
                  <a:t>: </a:t>
                </a:r>
                <a:r>
                  <a:rPr lang="el-GR" dirty="0" smtClean="0"/>
                  <a:t>π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calculation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„Raindrops in a </a:t>
                </a:r>
                <a:r>
                  <a:rPr lang="de-DE" dirty="0" err="1" smtClean="0"/>
                  <a:t>grass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circle</a:t>
                </a:r>
                <a:r>
                  <a:rPr lang="de-DE" dirty="0" smtClean="0"/>
                  <a:t>“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i="1" smtClean="0">
                        <a:latin typeface="Cambria Math"/>
                      </a:rPr>
                      <m:t>=</m:t>
                    </m:r>
                    <m:r>
                      <a:rPr lang="el-GR" i="1" smtClean="0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de-DE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(2∗</m:t>
                        </m:r>
                        <m:r>
                          <a:rPr lang="de-DE" b="0" i="1" smtClean="0">
                            <a:latin typeface="Cambria Math"/>
                          </a:rPr>
                          <m:t>𝑟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/>
                              </a:rPr>
                              <m:t>(2∗</m:t>
                            </m:r>
                            <m:r>
                              <a:rPr lang="de-DE" i="1">
                                <a:latin typeface="Cambria Math"/>
                              </a:rPr>
                              <m:t>𝑟</m:t>
                            </m:r>
                            <m:r>
                              <a:rPr lang="de-DE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𝜋</m:t>
                    </m:r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𝐷𝑟𝑜𝑝𝑠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𝑖𝑛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𝐶𝑖𝑟𝑐𝑙𝑒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𝑂𝑓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𝐷𝑟𝑜𝑝𝑠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 ∗4</m:t>
                    </m:r>
                  </m:oMath>
                </a14:m>
                <a:r>
                  <a:rPr lang="de-DE" dirty="0" smtClean="0"/>
                  <a:t>  </a:t>
                </a:r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pic>
        <p:nvPicPr>
          <p:cNvPr id="3074" name="Picture 2" descr="G:\Alte Daten\RoliDaten\Schule\Mathe GFS\re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28" y="1730430"/>
            <a:ext cx="4932363" cy="410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Nvidia</a:t>
            </a:r>
            <a:r>
              <a:rPr lang="de-DE" dirty="0" smtClean="0"/>
              <a:t> CUDA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enables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on GPUs</a:t>
            </a:r>
          </a:p>
          <a:p>
            <a:endParaRPr lang="de-DE" dirty="0" smtClean="0"/>
          </a:p>
          <a:p>
            <a:r>
              <a:rPr lang="de-DE" dirty="0" smtClean="0"/>
              <a:t>GPU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specialized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-intensive, </a:t>
            </a:r>
            <a:r>
              <a:rPr lang="de-DE" dirty="0" err="1" smtClean="0"/>
              <a:t>highly</a:t>
            </a:r>
            <a:r>
              <a:rPr lang="de-DE" dirty="0" smtClean="0"/>
              <a:t> parallel </a:t>
            </a:r>
            <a:r>
              <a:rPr lang="de-DE" dirty="0" err="1" smtClean="0"/>
              <a:t>computation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Kernel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host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Kernels </a:t>
            </a:r>
            <a:r>
              <a:rPr lang="de-DE" dirty="0" err="1" smtClean="0"/>
              <a:t>run</a:t>
            </a:r>
            <a:r>
              <a:rPr lang="de-DE" dirty="0" smtClean="0"/>
              <a:t> in </a:t>
            </a:r>
            <a:r>
              <a:rPr lang="de-DE" dirty="0" err="1" smtClean="0"/>
              <a:t>blocks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pic>
        <p:nvPicPr>
          <p:cNvPr id="4098" name="Picture 2" descr="NVIDIA CUDA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5" t="25387" r="30779" b="22895"/>
          <a:stretch/>
        </p:blipFill>
        <p:spPr bwMode="auto">
          <a:xfrm>
            <a:off x="9019308" y="3158836"/>
            <a:ext cx="2466109" cy="266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l-GR" dirty="0"/>
              <a:t>π</a:t>
            </a:r>
            <a:r>
              <a:rPr lang="de-DE" dirty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Written</a:t>
            </a:r>
            <a:r>
              <a:rPr lang="de-DE" dirty="0" smtClean="0"/>
              <a:t> in C, 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CUDA </a:t>
            </a:r>
            <a:r>
              <a:rPr lang="de-DE" dirty="0" err="1" smtClean="0"/>
              <a:t>nvcc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curand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calculating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Kernel </a:t>
            </a:r>
            <a:r>
              <a:rPr lang="de-DE" dirty="0" err="1" smtClean="0"/>
              <a:t>Procedure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Blocks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endParaRPr lang="de-DE" dirty="0"/>
          </a:p>
          <a:p>
            <a:pPr lvl="1"/>
            <a:r>
              <a:rPr lang="de-DE" dirty="0" smtClean="0"/>
              <a:t>All </a:t>
            </a:r>
            <a:r>
              <a:rPr lang="de-DE" dirty="0" err="1" smtClean="0"/>
              <a:t>threads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a </a:t>
            </a:r>
            <a:r>
              <a:rPr lang="de-DE" dirty="0" err="1" smtClean="0"/>
              <a:t>for</a:t>
            </a:r>
            <a:r>
              <a:rPr lang="de-DE" dirty="0" smtClean="0"/>
              <a:t>-loop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drop-calculation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thread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block </a:t>
            </a:r>
            <a:r>
              <a:rPr lang="de-DE" dirty="0" err="1" smtClean="0"/>
              <a:t>aggregates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marL="447675" lvl="1" indent="0">
              <a:buNone/>
            </a:pPr>
            <a:endParaRPr lang="de-DE" dirty="0"/>
          </a:p>
          <a:p>
            <a:r>
              <a:rPr lang="de-DE" dirty="0"/>
              <a:t>Post Processing: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aggregated</a:t>
            </a:r>
            <a:r>
              <a:rPr lang="de-DE" dirty="0"/>
              <a:t>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block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host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host</a:t>
            </a:r>
            <a:r>
              <a:rPr lang="de-DE" dirty="0"/>
              <a:t> </a:t>
            </a:r>
            <a:r>
              <a:rPr lang="de-DE" dirty="0" err="1"/>
              <a:t>meassures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pi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counters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1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l-GR" dirty="0"/>
              <a:t>π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Drop-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20437" y="1842656"/>
            <a:ext cx="6497782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  </a:t>
            </a:r>
            <a:r>
              <a:rPr lang="de-DE" dirty="0" smtClean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dirty="0" err="1" smtClean="0">
                <a:solidFill>
                  <a:srgbClr val="4EC9B0"/>
                </a:solidFill>
                <a:latin typeface="Consolas"/>
              </a:rPr>
              <a:t>curandState_t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curandom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curand_init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/>
              </a:rPr>
              <a:t>clock64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(),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uniqId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curandom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threadTotals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threadId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;</a:t>
            </a:r>
            <a:endParaRPr lang="de-DE" dirty="0" smtClean="0">
              <a:solidFill>
                <a:srgbClr val="D4D4D4"/>
              </a:solidFill>
              <a:latin typeface="Consolas"/>
            </a:endParaRPr>
          </a:p>
          <a:p>
            <a:r>
              <a:rPr lang="de-DE" dirty="0">
                <a:solidFill>
                  <a:srgbClr val="C586C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C586C0"/>
                </a:solidFill>
                <a:latin typeface="Consolas"/>
              </a:rPr>
              <a:t>   </a:t>
            </a:r>
            <a:r>
              <a:rPr lang="de-DE" dirty="0" err="1" smtClean="0">
                <a:solidFill>
                  <a:srgbClr val="C586C0"/>
                </a:solidFill>
                <a:latin typeface="Consolas"/>
              </a:rPr>
              <a:t>for</a:t>
            </a:r>
            <a:r>
              <a:rPr lang="de-DE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(Counter i = </a:t>
            </a:r>
            <a:r>
              <a:rPr lang="de-DE" dirty="0">
                <a:solidFill>
                  <a:srgbClr val="B5CEA8"/>
                </a:solidFill>
                <a:latin typeface="Consolas"/>
              </a:rPr>
              <a:t>0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; i &lt; ITERATIONS; i++)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{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569CD6"/>
                </a:solidFill>
                <a:latin typeface="Consolas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x = </a:t>
            </a:r>
            <a:r>
              <a:rPr lang="de-DE" dirty="0" err="1">
                <a:solidFill>
                  <a:srgbClr val="DCDCAA"/>
                </a:solidFill>
                <a:latin typeface="Consolas"/>
              </a:rPr>
              <a:t>curand_uniform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(&amp;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curandom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) 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569CD6"/>
                </a:solidFill>
                <a:latin typeface="Consolas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y = </a:t>
            </a:r>
            <a:r>
              <a:rPr lang="de-DE" dirty="0" err="1">
                <a:solidFill>
                  <a:srgbClr val="DCDCAA"/>
                </a:solidFill>
                <a:latin typeface="Consolas"/>
              </a:rPr>
              <a:t>curand_uniform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(&amp;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curandom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) 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569CD6"/>
                </a:solidFill>
                <a:latin typeface="Consolas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distanceToCenter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de-DE" dirty="0" err="1">
                <a:solidFill>
                  <a:srgbClr val="DCDCAA"/>
                </a:solidFill>
                <a:latin typeface="Consolas"/>
              </a:rPr>
              <a:t>sqrt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(x*x + y*y);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569CD6"/>
                </a:solidFill>
                <a:latin typeface="Consolas"/>
              </a:rPr>
              <a:t>bool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inCircle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distanceToCenter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de-DE" dirty="0">
                <a:solidFill>
                  <a:srgbClr val="B5CEA8"/>
                </a:solidFill>
                <a:latin typeface="Consolas"/>
              </a:rPr>
              <a:t>1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C586C0"/>
                </a:solidFill>
                <a:latin typeface="Consolas"/>
              </a:rPr>
              <a:t>if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(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inCircle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) {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    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threadTotals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[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threadId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]+=</a:t>
            </a:r>
            <a:r>
              <a:rPr lang="de-DE" dirty="0">
                <a:solidFill>
                  <a:srgbClr val="B5CEA8"/>
                </a:solidFill>
                <a:latin typeface="Consolas"/>
              </a:rPr>
              <a:t>1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}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de-DE" dirty="0" smtClean="0">
                <a:solidFill>
                  <a:srgbClr val="D4D4D4"/>
                </a:solidFill>
                <a:latin typeface="Consolas"/>
              </a:rPr>
              <a:t>}</a:t>
            </a:r>
            <a:endParaRPr lang="de-DE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97927" y="1870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ForHLR</a:t>
            </a:r>
            <a:r>
              <a:rPr lang="de-DE" dirty="0"/>
              <a:t>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Rendering-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48 </a:t>
            </a:r>
            <a:r>
              <a:rPr lang="de-DE" dirty="0" err="1" smtClean="0"/>
              <a:t>cores</a:t>
            </a:r>
            <a:r>
              <a:rPr lang="de-DE" dirty="0" smtClean="0"/>
              <a:t> (4xNvidia </a:t>
            </a:r>
            <a:r>
              <a:rPr lang="de-DE" dirty="0" err="1" smtClean="0"/>
              <a:t>GeForce</a:t>
            </a:r>
            <a:r>
              <a:rPr lang="de-DE" dirty="0" smtClean="0"/>
              <a:t> GTX980 </a:t>
            </a:r>
            <a:r>
              <a:rPr lang="de-DE" dirty="0" err="1" smtClean="0"/>
              <a:t>Ti</a:t>
            </a:r>
            <a:r>
              <a:rPr lang="de-DE" dirty="0" smtClean="0"/>
              <a:t>)</a:t>
            </a:r>
          </a:p>
          <a:p>
            <a:r>
              <a:rPr lang="de-DE" dirty="0" smtClean="0"/>
              <a:t>CUDA </a:t>
            </a:r>
            <a:r>
              <a:rPr lang="de-DE" dirty="0"/>
              <a:t>T</a:t>
            </a:r>
            <a:r>
              <a:rPr lang="de-DE" dirty="0" smtClean="0"/>
              <a:t>oolkit </a:t>
            </a:r>
            <a:r>
              <a:rPr lang="de-DE" dirty="0" err="1" smtClean="0"/>
              <a:t>version</a:t>
            </a:r>
            <a:r>
              <a:rPr lang="de-DE" dirty="0" smtClean="0"/>
              <a:t> 9.0</a:t>
            </a:r>
          </a:p>
          <a:p>
            <a:r>
              <a:rPr lang="de-DE" dirty="0" smtClean="0"/>
              <a:t>Access a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remote </a:t>
            </a:r>
            <a:r>
              <a:rPr lang="de-DE" dirty="0" err="1" smtClean="0"/>
              <a:t>client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Threads per block: Set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warpsize</a:t>
            </a:r>
            <a:r>
              <a:rPr lang="de-DE" dirty="0" smtClean="0"/>
              <a:t> (32)</a:t>
            </a:r>
          </a:p>
          <a:p>
            <a:pPr lvl="1"/>
            <a:r>
              <a:rPr lang="de-DE" dirty="0" smtClean="0"/>
              <a:t>Drop-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smtClean="0"/>
              <a:t>10.000.000 </a:t>
            </a:r>
            <a:r>
              <a:rPr lang="de-DE" dirty="0" err="1" smtClean="0"/>
              <a:t>iterations</a:t>
            </a:r>
            <a:endParaRPr lang="de-DE" dirty="0" smtClean="0"/>
          </a:p>
          <a:p>
            <a:pPr lvl="1"/>
            <a:r>
              <a:rPr lang="de-DE" dirty="0" err="1" smtClean="0"/>
              <a:t>Tested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blockcounts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gather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Total </a:t>
            </a:r>
            <a:r>
              <a:rPr lang="de-DE" dirty="0" err="1" smtClean="0"/>
              <a:t>drops</a:t>
            </a:r>
            <a:r>
              <a:rPr lang="de-DE" dirty="0" smtClean="0"/>
              <a:t> = Blockcount * 32 * 10.000.000</a:t>
            </a:r>
          </a:p>
          <a:p>
            <a:pPr marL="447675" lvl="1" indent="0">
              <a:buNone/>
            </a:pPr>
            <a:endParaRPr lang="de-DE" dirty="0" smtClean="0"/>
          </a:p>
          <a:p>
            <a:pPr marL="447675" lvl="1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pic>
        <p:nvPicPr>
          <p:cNvPr id="6146" name="Picture 2" descr="https://www.scc.kit.edu/img/sca/ForHLRII_closeup_4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15" y="1907621"/>
            <a:ext cx="3533922" cy="25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Run on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256 </a:t>
            </a:r>
            <a:r>
              <a:rPr lang="de-DE" dirty="0" err="1" smtClean="0"/>
              <a:t>blocks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95400" y="1745675"/>
            <a:ext cx="5905784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WARP SIZE: 32</a:t>
            </a:r>
          </a:p>
          <a:p>
            <a:r>
              <a:rPr lang="en-US" sz="2400" dirty="0"/>
              <a:t>BLOCKS: 256</a:t>
            </a:r>
          </a:p>
          <a:p>
            <a:r>
              <a:rPr lang="en-US" sz="2400" dirty="0"/>
              <a:t>ITERATIONS: 10000000</a:t>
            </a:r>
          </a:p>
          <a:p>
            <a:r>
              <a:rPr lang="en-US" sz="2400" dirty="0" err="1"/>
              <a:t>Init</a:t>
            </a:r>
            <a:endParaRPr lang="en-US" sz="2400" dirty="0"/>
          </a:p>
          <a:p>
            <a:r>
              <a:rPr lang="en-US" sz="2400" dirty="0"/>
              <a:t>Call Kernel</a:t>
            </a:r>
          </a:p>
          <a:p>
            <a:r>
              <a:rPr lang="en-US" sz="2400" dirty="0"/>
              <a:t>Aggregate Results</a:t>
            </a:r>
          </a:p>
          <a:p>
            <a:r>
              <a:rPr lang="en-US" sz="2400" dirty="0"/>
              <a:t>Finished calculating in 1.642886 seconds!</a:t>
            </a:r>
          </a:p>
          <a:p>
            <a:r>
              <a:rPr lang="en-US" sz="2400" dirty="0"/>
              <a:t>=&gt;  64340018266 in Circle of</a:t>
            </a:r>
          </a:p>
          <a:p>
            <a:r>
              <a:rPr lang="en-US" sz="2400" dirty="0"/>
              <a:t>=&gt;  81920000000 Points</a:t>
            </a:r>
          </a:p>
          <a:p>
            <a:r>
              <a:rPr lang="en-US" sz="2400" dirty="0"/>
              <a:t>=&gt;  PI = 3.14160245439453111871</a:t>
            </a:r>
          </a:p>
          <a:p>
            <a:r>
              <a:rPr lang="en-US" sz="2400" dirty="0"/>
              <a:t>[PI is = 3.14159265358979323846</a:t>
            </a:r>
            <a:r>
              <a:rPr lang="en-US" sz="2400" dirty="0" smtClean="0"/>
              <a:t>]</a:t>
            </a:r>
          </a:p>
          <a:p>
            <a:r>
              <a:rPr lang="de-DE" sz="2400" b="1" i="1" dirty="0" smtClean="0"/>
              <a:t>(1.6 </a:t>
            </a:r>
            <a:r>
              <a:rPr lang="de-DE" sz="2400" b="1" i="1" dirty="0" err="1" smtClean="0"/>
              <a:t>Seconds</a:t>
            </a:r>
            <a:r>
              <a:rPr lang="de-DE" sz="2400" b="1" i="1" dirty="0" smtClean="0"/>
              <a:t>)</a:t>
            </a:r>
            <a:endParaRPr lang="de-DE" sz="2400" b="1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6664036" y="1745675"/>
            <a:ext cx="5167746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err="1" smtClean="0"/>
              <a:t>Comparison</a:t>
            </a:r>
            <a:r>
              <a:rPr lang="de-DE" sz="24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Simple Java </a:t>
            </a:r>
            <a:r>
              <a:rPr lang="de-DE" sz="2400" dirty="0" err="1" smtClean="0"/>
              <a:t>implementation</a:t>
            </a:r>
            <a:r>
              <a:rPr lang="de-DE" sz="24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-loop, 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multithreading</a:t>
            </a:r>
            <a:endParaRPr lang="de-DE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400" dirty="0"/>
          </a:p>
          <a:p>
            <a:r>
              <a:rPr lang="en-US" sz="2400" dirty="0"/>
              <a:t>Finished calculating in 2257.726 Seconds!</a:t>
            </a:r>
          </a:p>
          <a:p>
            <a:r>
              <a:rPr lang="en-US" sz="2400" dirty="0"/>
              <a:t>=&gt; 64339653084 in Circle of</a:t>
            </a:r>
          </a:p>
          <a:p>
            <a:r>
              <a:rPr lang="en-US" sz="2400" dirty="0"/>
              <a:t>=&gt; 81920000000 Points</a:t>
            </a:r>
          </a:p>
          <a:p>
            <a:r>
              <a:rPr lang="en-US" sz="2400" dirty="0"/>
              <a:t>=&gt;  PI = 3.1415846232421876</a:t>
            </a:r>
          </a:p>
          <a:p>
            <a:r>
              <a:rPr lang="en-US" sz="2400" dirty="0"/>
              <a:t>[PI is = 3.14159265358979323846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(38 Minutes)</a:t>
            </a:r>
            <a:endParaRPr lang="de-DE" sz="2400" b="1" i="1" dirty="0"/>
          </a:p>
        </p:txBody>
      </p:sp>
    </p:spTree>
    <p:extLst>
      <p:ext uri="{BB962C8B-B14F-4D97-AF65-F5344CB8AC3E}">
        <p14:creationId xmlns:p14="http://schemas.microsoft.com/office/powerpoint/2010/main" val="20473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Benutzerdefiniert</PresentationFormat>
  <Paragraphs>262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PowerPoint-Präsentation</vt:lpstr>
      <vt:lpstr>Agenda</vt:lpstr>
      <vt:lpstr>Motivation</vt:lpstr>
      <vt:lpstr>Monte Carlo Method</vt:lpstr>
      <vt:lpstr>Nvidia CUDA</vt:lpstr>
      <vt:lpstr>Program for π calculation</vt:lpstr>
      <vt:lpstr>Program for π calculation</vt:lpstr>
      <vt:lpstr>Running on ForHLR 2</vt:lpstr>
      <vt:lpstr>Sample Output</vt:lpstr>
      <vt:lpstr>Results - Runtime</vt:lpstr>
      <vt:lpstr>Results – π Accuracy</vt:lpstr>
      <vt:lpstr>Conclusion</vt:lpstr>
      <vt:lpstr>Sources</vt:lpstr>
      <vt:lpstr>Sources – Results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Windows-Benutzer</cp:lastModifiedBy>
  <cp:revision>226</cp:revision>
  <dcterms:created xsi:type="dcterms:W3CDTF">2017-12-07T14:50:50Z</dcterms:created>
  <dcterms:modified xsi:type="dcterms:W3CDTF">2018-07-08T16:43:24Z</dcterms:modified>
</cp:coreProperties>
</file>