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12"/>
  </p:notesMasterIdLst>
  <p:sldIdLst>
    <p:sldId id="257" r:id="rId3"/>
    <p:sldId id="261" r:id="rId4"/>
    <p:sldId id="258" r:id="rId5"/>
    <p:sldId id="262" r:id="rId6"/>
    <p:sldId id="264" r:id="rId7"/>
    <p:sldId id="265" r:id="rId8"/>
    <p:sldId id="266" r:id="rId9"/>
    <p:sldId id="263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58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7DB48-265F-4488-8696-36D13979202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C127E-DB2E-4C85-A179-36CBD5911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9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E51F7C-B787-4840-B8B2-75E738CBAD6C}" type="slidenum">
              <a:rPr lang="ko-KR" altLang="en-US" sz="1200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</a:t>
            </a:fld>
            <a:endParaRPr lang="en-US" altLang="ko-KR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5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66B2B-79F9-4ADD-8F1E-89A820478C2F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0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 userDrawn="1">
            <p:ph type="ctrTitle"/>
          </p:nvPr>
        </p:nvSpPr>
        <p:spPr>
          <a:xfrm>
            <a:off x="419926" y="116632"/>
            <a:ext cx="6212612" cy="506486"/>
          </a:xfrm>
        </p:spPr>
        <p:txBody>
          <a:bodyPr/>
          <a:lstStyle>
            <a:lvl1pPr algn="l">
              <a:defRPr sz="25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 userDrawn="1">
            <p:ph type="subTitle" idx="1"/>
          </p:nvPr>
        </p:nvSpPr>
        <p:spPr>
          <a:xfrm>
            <a:off x="545129" y="980728"/>
            <a:ext cx="2904253" cy="360040"/>
          </a:xfrm>
        </p:spPr>
        <p:txBody>
          <a:bodyPr/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56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 userDrawn="1">
            <p:ph type="sldNum" sz="quarter" idx="10"/>
          </p:nvPr>
        </p:nvSpPr>
        <p:spPr>
          <a:xfrm>
            <a:off x="4173187" y="6381332"/>
            <a:ext cx="457200" cy="363537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21CF901A-3852-4691-AADD-C0FD564BB2CE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" r="3754" b="89437"/>
          <a:stretch/>
        </p:blipFill>
        <p:spPr bwMode="auto">
          <a:xfrm>
            <a:off x="-13252" y="1"/>
            <a:ext cx="9157252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752224" y="9428"/>
            <a:ext cx="2378526" cy="684000"/>
          </a:xfrm>
          <a:prstGeom prst="rect">
            <a:avLst/>
          </a:prstGeom>
          <a:blipFill dpi="0" rotWithShape="1">
            <a:blip r:embed="rId3">
              <a:alphaModFix amt="15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1" t="-71087" r="-14490" b="-898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397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C175-A612-4747-BDF1-047E50F27E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327-F888-4207-8CAB-4598AE18D59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02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C175-A612-4747-BDF1-047E50F27E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327-F888-4207-8CAB-4598AE18D59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73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C175-A612-4747-BDF1-047E50F27E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327-F888-4207-8CAB-4598AE18D59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96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C175-A612-4747-BDF1-047E50F27E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327-F888-4207-8CAB-4598AE18D59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97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C175-A612-4747-BDF1-047E50F27E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327-F888-4207-8CAB-4598AE18D59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502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461865" y="693836"/>
            <a:ext cx="8141539" cy="0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250" tIns="43627" rIns="87250" bIns="43627"/>
          <a:lstStyle/>
          <a:p>
            <a:pPr defTabSz="91342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  <a:sym typeface="Apple SD 산돌고딕 Neo 옅은체"/>
            </a:endParaRPr>
          </a:p>
        </p:txBody>
      </p:sp>
      <p:sp>
        <p:nvSpPr>
          <p:cNvPr id="11" name="제목 1"/>
          <p:cNvSpPr>
            <a:spLocks noGrp="1"/>
          </p:cNvSpPr>
          <p:nvPr userDrawn="1">
            <p:ph type="ctrTitle"/>
          </p:nvPr>
        </p:nvSpPr>
        <p:spPr>
          <a:xfrm>
            <a:off x="419926" y="116632"/>
            <a:ext cx="6212612" cy="506486"/>
          </a:xfrm>
        </p:spPr>
        <p:txBody>
          <a:bodyPr/>
          <a:lstStyle>
            <a:lvl1pPr algn="l">
              <a:defRPr sz="25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 userDrawn="1">
            <p:ph type="subTitle" idx="1"/>
          </p:nvPr>
        </p:nvSpPr>
        <p:spPr>
          <a:xfrm>
            <a:off x="545129" y="980728"/>
            <a:ext cx="2904253" cy="360040"/>
          </a:xfrm>
        </p:spPr>
        <p:txBody>
          <a:bodyPr/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56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 userDrawn="1">
            <p:ph type="sldNum" sz="quarter" idx="10"/>
          </p:nvPr>
        </p:nvSpPr>
        <p:spPr>
          <a:xfrm>
            <a:off x="4173187" y="6381332"/>
            <a:ext cx="457200" cy="363537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21CF901A-3852-4691-AADD-C0FD564BB2CE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" r="3754" b="89437"/>
          <a:stretch/>
        </p:blipFill>
        <p:spPr bwMode="auto">
          <a:xfrm>
            <a:off x="-13252" y="1"/>
            <a:ext cx="9157252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752224" y="9428"/>
            <a:ext cx="2378526" cy="684000"/>
          </a:xfrm>
          <a:prstGeom prst="rect">
            <a:avLst/>
          </a:prstGeom>
          <a:blipFill dpi="0" rotWithShape="1">
            <a:blip r:embed="rId3">
              <a:alphaModFix amt="15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1" t="-71087" r="-14490" b="-898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9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6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8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7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B8FC-11CE-41E4-A854-07AC5CD7FD0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48D3-B036-4831-AE50-F17CD4BF336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" r="3754" b="89437"/>
          <a:stretch/>
        </p:blipFill>
        <p:spPr bwMode="auto">
          <a:xfrm>
            <a:off x="-1" y="0"/>
            <a:ext cx="9144002" cy="7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6765475" y="0"/>
            <a:ext cx="2378526" cy="756000"/>
          </a:xfrm>
          <a:prstGeom prst="rect">
            <a:avLst/>
          </a:prstGeom>
          <a:blipFill dpi="0" rotWithShape="1">
            <a:blip r:embed="rId3">
              <a:alphaModFix amt="15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1" t="-71087" r="-14490" b="-898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0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 userDrawn="1">
            <p:ph type="ctrTitle"/>
          </p:nvPr>
        </p:nvSpPr>
        <p:spPr>
          <a:xfrm>
            <a:off x="419926" y="116632"/>
            <a:ext cx="6212612" cy="506486"/>
          </a:xfrm>
        </p:spPr>
        <p:txBody>
          <a:bodyPr/>
          <a:lstStyle>
            <a:lvl1pPr algn="l">
              <a:defRPr sz="25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 userDrawn="1">
            <p:ph type="sldNum" sz="quarter" idx="10"/>
          </p:nvPr>
        </p:nvSpPr>
        <p:spPr>
          <a:xfrm>
            <a:off x="4173187" y="6381332"/>
            <a:ext cx="457200" cy="363537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21CF901A-3852-4691-AADD-C0FD564BB2CE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" r="3754" b="89437"/>
          <a:stretch/>
        </p:blipFill>
        <p:spPr bwMode="auto">
          <a:xfrm>
            <a:off x="-13252" y="1"/>
            <a:ext cx="9157252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752224" y="9428"/>
            <a:ext cx="2378526" cy="684000"/>
          </a:xfrm>
          <a:prstGeom prst="rect">
            <a:avLst/>
          </a:prstGeom>
          <a:blipFill dpi="0" rotWithShape="1">
            <a:blip r:embed="rId3">
              <a:alphaModFix amt="15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1" t="-71087" r="-14490" b="-898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9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C175-A612-4747-BDF1-047E50F27E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327-F888-4207-8CAB-4598AE18D59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04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C175-A612-4747-BDF1-047E50F27E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327-F888-4207-8CAB-4598AE18D59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9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C175-A612-4747-BDF1-047E50F27E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327-F888-4207-8CAB-4598AE18D59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3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C175-A612-4747-BDF1-047E50F27E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327-F888-4207-8CAB-4598AE18D59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5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C175-A612-4747-BDF1-047E50F27E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327-F888-4207-8CAB-4598AE18D59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87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C175-A612-4747-BDF1-047E50F27E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327-F888-4207-8CAB-4598AE18D59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7" tIns="45699" rIns="91397" bIns="456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7" tIns="45699" rIns="91397" bIns="456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397" tIns="45699" rIns="91397" bIns="45699" rtlCol="0" anchor="ctr"/>
          <a:lstStyle>
            <a:lvl1pPr algn="l" defTabSz="913970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964042-CA68-4C72-89AC-C9178A7A4EE3}" type="datetime1">
              <a:rPr lang="ko-KR" altLang="en-US">
                <a:solidFill>
                  <a:prstClr val="black">
                    <a:tint val="75000"/>
                  </a:prstClr>
                </a:solidFill>
                <a:sym typeface="Apple SD 산돌고딕 Neo 옅은체"/>
              </a:rPr>
              <a:pPr>
                <a:defRPr/>
              </a:pPr>
              <a:t>2019-06-05</a:t>
            </a:fld>
            <a:endParaRPr lang="ko-KR" altLang="en-US" dirty="0">
              <a:solidFill>
                <a:prstClr val="black">
                  <a:tint val="75000"/>
                </a:prstClr>
              </a:solidFill>
              <a:sym typeface="Apple SD 산돌고딕 Neo 옅은체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6356360"/>
            <a:ext cx="2895600" cy="365125"/>
          </a:xfrm>
          <a:prstGeom prst="rect">
            <a:avLst/>
          </a:prstGeom>
        </p:spPr>
        <p:txBody>
          <a:bodyPr vert="horz" wrap="square" lIns="91397" tIns="45699" rIns="91397" bIns="45699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1342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ym typeface="Apple SD 산돌고딕 Neo 옅은체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1" y="6356360"/>
            <a:ext cx="2133600" cy="365125"/>
          </a:xfrm>
          <a:prstGeom prst="rect">
            <a:avLst/>
          </a:prstGeom>
        </p:spPr>
        <p:txBody>
          <a:bodyPr vert="horz" wrap="square" lIns="91397" tIns="45699" rIns="91397" bIns="45699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 b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913421" fontAlgn="base">
              <a:spcBef>
                <a:spcPct val="0"/>
              </a:spcBef>
              <a:spcAft>
                <a:spcPct val="0"/>
              </a:spcAft>
              <a:defRPr/>
            </a:pPr>
            <a:fld id="{5D1BB8AC-141E-4B0C-A4CE-6C999AA9A53C}" type="slidenum">
              <a:rPr lang="ko-KR" altLang="en-US" smtClean="0">
                <a:sym typeface="Apple SD 산돌고딕 Neo 옅은체"/>
              </a:rPr>
              <a:pPr defTabSz="91342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ko-KR" altLang="en-US"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80456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7" r:id="rId3"/>
  </p:sldLayoutIdLst>
  <p:hf hdr="0" ftr="0" dt="0"/>
  <p:txStyles>
    <p:titleStyle>
      <a:lvl1pPr algn="ctr" defTabSz="913421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3421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3421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3421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3421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00617" algn="ctr" defTabSz="913909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01236" algn="ctr" defTabSz="913909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01855" algn="ctr" defTabSz="913909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02472" algn="ctr" defTabSz="913909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0830" indent="-340830" algn="l" defTabSz="913421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0734" indent="-284782" algn="l" defTabSz="913421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641" indent="-227219" algn="l" defTabSz="913421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107" indent="-227219" algn="l" defTabSz="913421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576" indent="-227219" algn="l" defTabSz="913421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19" indent="-228491" algn="l" defTabSz="9139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02" indent="-228491" algn="l" defTabSz="9139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88" indent="-228491" algn="l" defTabSz="9139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72" indent="-228491" algn="l" defTabSz="9139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83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70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55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41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24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10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95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79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C175-A612-4747-BDF1-047E50F27E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42327-F888-4207-8CAB-4598AE18D59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7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1" t="22912" r="16220" b="14183"/>
          <a:stretch/>
        </p:blipFill>
        <p:spPr bwMode="auto">
          <a:xfrm>
            <a:off x="-10887" y="2006417"/>
            <a:ext cx="6861876" cy="305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4356" y="2010611"/>
            <a:ext cx="9158356" cy="3048719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 lIns="87246" tIns="43625" rIns="87246" bIns="43625" rtlCol="0">
            <a:noAutofit/>
          </a:bodyPr>
          <a:lstStyle/>
          <a:p>
            <a:pPr algn="ctr" defTabSz="913374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900" b="1" spc="-143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rgbClr val="A50034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pple SD 산돌고딕 Neo 옅은체"/>
            </a:endParaRPr>
          </a:p>
          <a:p>
            <a:pPr algn="ctr" defTabSz="410619" latinLnBrk="0" hangingPunct="0"/>
            <a:endParaRPr kumimoji="1" lang="en-US" altLang="ko-KR" sz="2800" b="1" spc="-143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rgbClr val="312C2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pple SD 산돌고딕 Neo 옅은체"/>
            </a:endParaRPr>
          </a:p>
          <a:p>
            <a:pPr algn="ctr" defTabSz="410619" latinLnBrk="0" hangingPunct="0"/>
            <a:r>
              <a:rPr kumimoji="1" lang="ko-KR" altLang="en-US" sz="4000" b="1" spc="-143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템플릿 및 평가서</a:t>
            </a:r>
            <a:r>
              <a:rPr kumimoji="1" lang="en-US" altLang="ko-KR" sz="3200" b="1" spc="-143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(</a:t>
            </a:r>
            <a:r>
              <a:rPr kumimoji="1" lang="ko-KR" altLang="en-US" sz="3200" b="1" spc="-143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종합</a:t>
            </a:r>
            <a:r>
              <a:rPr kumimoji="1" lang="en-US" altLang="ko-KR" sz="3200" b="1" spc="-143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76215" y="1442936"/>
            <a:ext cx="6163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10619" latinLnBrk="0" hangingPunct="0"/>
            <a:r>
              <a:rPr kumimoji="1" lang="en-US" altLang="ko-KR" sz="2400" b="1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[DT</a:t>
            </a:r>
            <a:r>
              <a:rPr kumimoji="1" lang="ko-KR" altLang="en-US" sz="2400" b="1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아카데미</a:t>
            </a:r>
            <a:r>
              <a:rPr kumimoji="1" lang="en-US" altLang="ko-KR" sz="2400" b="1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] </a:t>
            </a:r>
            <a:r>
              <a:rPr kumimoji="1" lang="ko-KR" altLang="en-US" sz="2400" b="1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데이터분석 </a:t>
            </a:r>
            <a:r>
              <a:rPr kumimoji="1" lang="ko-KR" altLang="en-US" sz="24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전문가 </a:t>
            </a:r>
            <a:r>
              <a:rPr kumimoji="1" lang="ko-KR" altLang="en-US" sz="2400" b="1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양성과정</a:t>
            </a:r>
            <a:endParaRPr kumimoji="1" lang="ko-KR" altLang="en-US" sz="2400" b="1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pple SD 산돌고딕 Neo 옅은체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27931" y="4005064"/>
            <a:ext cx="8088138" cy="7920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앞으로 인공지능 기반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 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프로세스에 따라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P-S-D-M-T-R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단계별 템플릿을 활용하고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lvl="0" algn="ctr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워크시트를 활용하고 평가항목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체크포인트를 점검하고 개선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반영한다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950725"/>
              </p:ext>
            </p:extLst>
          </p:nvPr>
        </p:nvGraphicFramePr>
        <p:xfrm>
          <a:off x="107504" y="116632"/>
          <a:ext cx="120967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사진" r:id="rId4" imgW="4580952" imgH="1219048" progId="StaticDib">
                  <p:embed/>
                </p:oleObj>
              </mc:Choice>
              <mc:Fallback>
                <p:oleObj name="사진" r:id="rId4" imgW="4580952" imgH="1219048" progId="StaticDib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16632"/>
                        <a:ext cx="120967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345867"/>
              </p:ext>
            </p:extLst>
          </p:nvPr>
        </p:nvGraphicFramePr>
        <p:xfrm>
          <a:off x="8115009" y="145507"/>
          <a:ext cx="917773" cy="257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사진" r:id="rId6" imgW="1493640" imgH="419040" progId="StaticDib">
                  <p:embed/>
                </p:oleObj>
              </mc:Choice>
              <mc:Fallback>
                <p:oleObj name="사진" r:id="rId6" imgW="1493640" imgH="419040" progId="StaticDib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15009" y="145507"/>
                        <a:ext cx="917773" cy="257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5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" y="46056"/>
            <a:ext cx="176251" cy="36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7241" tIns="43620" rIns="87241" bIns="43620" numCol="1" anchor="ctr" anchorCtr="0" compatLnSpc="1">
            <a:prstTxWarp prst="textNoShape">
              <a:avLst/>
            </a:prstTxWarp>
            <a:spAutoFit/>
          </a:bodyPr>
          <a:lstStyle/>
          <a:p>
            <a:pPr defTabSz="913314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pple SD 산돌고딕 Neo 옅은체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 bwMode="auto">
          <a:xfrm>
            <a:off x="387127" y="149095"/>
            <a:ext cx="634511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5" tIns="45694" rIns="91385" bIns="45694" anchor="ctr"/>
          <a:lstStyle/>
          <a:p>
            <a:pPr defTabSz="9133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PSDMTR </a:t>
            </a:r>
            <a:r>
              <a:rPr lang="ko-KR" altLang="en-US" sz="28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이란</a:t>
            </a:r>
            <a:r>
              <a:rPr lang="en-US" altLang="ko-KR" sz="28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?</a:t>
            </a:r>
            <a:endParaRPr lang="ko-KR" altLang="en-US" sz="2800" b="1" spc="-15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rgbClr val="312C2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pple SD 산돌고딕 Neo 옅은체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4649" y="877128"/>
            <a:ext cx="8472331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altLang="ko-KR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PSDMTR</a:t>
            </a:r>
            <a:r>
              <a:rPr lang="ko-KR" altLang="en-US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은 </a:t>
            </a:r>
            <a:r>
              <a:rPr kumimoji="1" lang="en-US" altLang="ko-KR" sz="1400" b="1" spc="-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C0504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‘</a:t>
            </a:r>
            <a:r>
              <a:rPr kumimoji="1" lang="ko-KR" altLang="en-US" sz="1400" b="1" spc="-100" dirty="0" err="1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C0504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빅데이터</a:t>
            </a:r>
            <a:r>
              <a:rPr kumimoji="1" lang="ko-KR" altLang="en-US" sz="1400" b="1" spc="-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C0504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 분석 프로젝트</a:t>
            </a:r>
            <a:r>
              <a:rPr kumimoji="1" lang="en-US" altLang="ko-KR" sz="1400" b="1" spc="-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C0504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’</a:t>
            </a:r>
            <a:r>
              <a:rPr kumimoji="1" lang="ko-KR" altLang="en-US" sz="1400" b="1" spc="-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C0504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의 문제해결 프로세스</a:t>
            </a:r>
            <a:r>
              <a:rPr lang="ko-KR" altLang="en-US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이며</a:t>
            </a:r>
            <a:r>
              <a:rPr lang="en-US" altLang="ko-KR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, </a:t>
            </a:r>
            <a:r>
              <a:rPr lang="ko-KR" altLang="en-US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김화종 교수님이 정리하신 모델입니다</a:t>
            </a:r>
            <a:r>
              <a:rPr lang="en-US" altLang="ko-KR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. </a:t>
            </a:r>
            <a:r>
              <a:rPr lang="ko-KR" altLang="en-US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 </a:t>
            </a:r>
            <a:endParaRPr lang="en-US" altLang="ko-KR" sz="1400" b="1" spc="-1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 marL="180000" indent="-180000"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ko-KR" altLang="en-US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본 </a:t>
            </a:r>
            <a:r>
              <a:rPr lang="ko-KR" altLang="en-US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전문가 과정에서는 </a:t>
            </a:r>
            <a:r>
              <a:rPr lang="ko-KR" altLang="en-US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및 인공지능 기술을 </a:t>
            </a:r>
            <a:r>
              <a:rPr lang="ko-KR" altLang="en-US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심도 있게 배우고</a:t>
            </a:r>
            <a:r>
              <a:rPr lang="en-US" altLang="ko-KR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앞으로 현업의</a:t>
            </a:r>
            <a:r>
              <a:rPr lang="en-US" altLang="ko-KR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분석에 </a:t>
            </a:r>
            <a:r>
              <a:rPr lang="en-US" altLang="ko-KR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적용할 수 </a:t>
            </a:r>
            <a:r>
              <a:rPr lang="ko-KR" altLang="en-US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있도록 </a:t>
            </a:r>
            <a:r>
              <a:rPr lang="en-US" altLang="ko-KR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‘PSDMTR </a:t>
            </a:r>
            <a:r>
              <a:rPr lang="ko-KR" altLang="en-US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  <a:r>
              <a:rPr lang="en-US" altLang="ko-KR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맞게</a:t>
            </a:r>
            <a:r>
              <a:rPr lang="ko-KR" altLang="en-US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훈련해 나갑니다</a:t>
            </a:r>
            <a:r>
              <a:rPr lang="en-US" altLang="ko-KR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180000"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ko-KR" altLang="en-US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교육 </a:t>
            </a:r>
            <a:r>
              <a:rPr lang="ko-KR" altLang="en-US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중 </a:t>
            </a:r>
            <a:r>
              <a:rPr lang="ko-KR" altLang="en-US" sz="1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문제해결 단계에 따라 템플릿을 작성하고</a:t>
            </a:r>
            <a:r>
              <a:rPr lang="en-US" altLang="ko-KR" sz="1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, </a:t>
            </a:r>
            <a:r>
              <a:rPr lang="ko-KR" altLang="en-US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각 </a:t>
            </a:r>
            <a:r>
              <a:rPr lang="en-US" altLang="ko-KR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Session </a:t>
            </a:r>
            <a:r>
              <a:rPr lang="ko-KR" altLang="en-US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참석 전 미리 제출할 수 있도록 안내해 드립니다</a:t>
            </a:r>
            <a:r>
              <a:rPr lang="en-US" altLang="ko-KR" sz="14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. </a:t>
            </a:r>
            <a:endParaRPr lang="en-US" altLang="ko-KR" sz="1400" b="1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  <p:sp>
        <p:nvSpPr>
          <p:cNvPr id="39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80260" y="6512424"/>
            <a:ext cx="457200" cy="363537"/>
          </a:xfrm>
        </p:spPr>
        <p:txBody>
          <a:bodyPr/>
          <a:lstStyle/>
          <a:p>
            <a:pPr>
              <a:defRPr/>
            </a:pPr>
            <a:fld id="{21CF901A-3852-4691-AADD-C0FD564BB2CE}" type="slidenum"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2</a:t>
            </a:fld>
            <a:endParaRPr lang="ko-KR" altLang="en-US" sz="1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아래쪽 화살표 40"/>
          <p:cNvSpPr/>
          <p:nvPr/>
        </p:nvSpPr>
        <p:spPr>
          <a:xfrm>
            <a:off x="851604" y="2411891"/>
            <a:ext cx="720080" cy="3588920"/>
          </a:xfrm>
          <a:prstGeom prst="downArrow">
            <a:avLst>
              <a:gd name="adj1" fmla="val 57855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55"/>
          <p:cNvCxnSpPr>
            <a:cxnSpLocks noChangeShapeType="1"/>
          </p:cNvCxnSpPr>
          <p:nvPr/>
        </p:nvCxnSpPr>
        <p:spPr bwMode="auto">
          <a:xfrm rot="10800000">
            <a:off x="3731091" y="3273997"/>
            <a:ext cx="1080000" cy="0"/>
          </a:xfrm>
          <a:prstGeom prst="line">
            <a:avLst/>
          </a:prstGeom>
          <a:noFill/>
          <a:ln w="6350" algn="ctr">
            <a:solidFill>
              <a:srgbClr val="7F7F7F"/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직선 연결선 55"/>
          <p:cNvCxnSpPr>
            <a:cxnSpLocks noChangeShapeType="1"/>
          </p:cNvCxnSpPr>
          <p:nvPr/>
        </p:nvCxnSpPr>
        <p:spPr bwMode="auto">
          <a:xfrm rot="10800000">
            <a:off x="3724646" y="3871663"/>
            <a:ext cx="1080000" cy="0"/>
          </a:xfrm>
          <a:prstGeom prst="line">
            <a:avLst/>
          </a:prstGeom>
          <a:noFill/>
          <a:ln w="6350" algn="ctr">
            <a:solidFill>
              <a:srgbClr val="7F7F7F"/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직선 연결선 55"/>
          <p:cNvCxnSpPr>
            <a:cxnSpLocks noChangeShapeType="1"/>
          </p:cNvCxnSpPr>
          <p:nvPr/>
        </p:nvCxnSpPr>
        <p:spPr bwMode="auto">
          <a:xfrm rot="10800000">
            <a:off x="3719404" y="4469329"/>
            <a:ext cx="1080000" cy="0"/>
          </a:xfrm>
          <a:prstGeom prst="line">
            <a:avLst/>
          </a:prstGeom>
          <a:noFill/>
          <a:ln w="6350" algn="ctr">
            <a:solidFill>
              <a:srgbClr val="7F7F7F"/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직선 연결선 55"/>
          <p:cNvCxnSpPr>
            <a:cxnSpLocks noChangeShapeType="1"/>
          </p:cNvCxnSpPr>
          <p:nvPr/>
        </p:nvCxnSpPr>
        <p:spPr bwMode="auto">
          <a:xfrm rot="10800000">
            <a:off x="3729769" y="5066995"/>
            <a:ext cx="1080000" cy="0"/>
          </a:xfrm>
          <a:prstGeom prst="line">
            <a:avLst/>
          </a:prstGeom>
          <a:noFill/>
          <a:ln w="6350" algn="ctr">
            <a:solidFill>
              <a:srgbClr val="7F7F7F"/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직선 연결선 55"/>
          <p:cNvCxnSpPr>
            <a:cxnSpLocks noChangeShapeType="1"/>
          </p:cNvCxnSpPr>
          <p:nvPr/>
        </p:nvCxnSpPr>
        <p:spPr bwMode="auto">
          <a:xfrm rot="10800000">
            <a:off x="3724527" y="5664663"/>
            <a:ext cx="1080000" cy="0"/>
          </a:xfrm>
          <a:prstGeom prst="line">
            <a:avLst/>
          </a:prstGeom>
          <a:noFill/>
          <a:ln w="6350" algn="ctr">
            <a:solidFill>
              <a:srgbClr val="7F7F7F"/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직선 연결선 55"/>
          <p:cNvCxnSpPr>
            <a:cxnSpLocks noChangeShapeType="1"/>
          </p:cNvCxnSpPr>
          <p:nvPr/>
        </p:nvCxnSpPr>
        <p:spPr bwMode="auto">
          <a:xfrm rot="10800000">
            <a:off x="3736333" y="2676331"/>
            <a:ext cx="1080000" cy="0"/>
          </a:xfrm>
          <a:prstGeom prst="line">
            <a:avLst/>
          </a:prstGeom>
          <a:noFill/>
          <a:ln w="6350" algn="ctr">
            <a:solidFill>
              <a:srgbClr val="7F7F7F"/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모서리가 둥근 직사각형 47"/>
          <p:cNvSpPr/>
          <p:nvPr/>
        </p:nvSpPr>
        <p:spPr>
          <a:xfrm>
            <a:off x="2810523" y="2500021"/>
            <a:ext cx="1152128" cy="360040"/>
          </a:xfrm>
          <a:prstGeom prst="roundRect">
            <a:avLst>
              <a:gd name="adj" fmla="val 50000"/>
            </a:avLst>
          </a:pr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none" rtlCol="0" anchor="ctr"/>
          <a:lstStyle/>
          <a:p>
            <a:pPr latinLnBrk="0">
              <a:spcAft>
                <a:spcPts val="800"/>
              </a:spcAft>
              <a:defRPr/>
            </a:pPr>
            <a:r>
              <a:rPr kumimoji="1" lang="en-US" altLang="ko-KR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C0504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roblem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810523" y="3096945"/>
            <a:ext cx="1152128" cy="360040"/>
          </a:xfrm>
          <a:prstGeom prst="roundRect">
            <a:avLst>
              <a:gd name="adj" fmla="val 50000"/>
            </a:avLst>
          </a:pr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none" rtlCol="0" anchor="ctr"/>
          <a:lstStyle/>
          <a:p>
            <a:pPr latinLnBrk="0">
              <a:spcAft>
                <a:spcPts val="800"/>
              </a:spcAft>
              <a:defRPr/>
            </a:pPr>
            <a:r>
              <a:rPr kumimoji="1" lang="en-US" altLang="ko-KR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C0504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400" kern="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trategy</a:t>
            </a:r>
            <a:r>
              <a:rPr lang="ko-KR" altLang="en-US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810523" y="3693869"/>
            <a:ext cx="1152128" cy="360040"/>
          </a:xfrm>
          <a:prstGeom prst="roundRect">
            <a:avLst>
              <a:gd name="adj" fmla="val 50000"/>
            </a:avLst>
          </a:pr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none" rtlCol="0" anchor="ctr"/>
          <a:lstStyle/>
          <a:p>
            <a:pPr latinLnBrk="0">
              <a:spcAft>
                <a:spcPts val="800"/>
              </a:spcAft>
              <a:defRPr/>
            </a:pPr>
            <a:r>
              <a:rPr kumimoji="1" lang="en-US" altLang="ko-KR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C0504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ata</a:t>
            </a:r>
            <a:r>
              <a:rPr lang="ko-KR" altLang="en-US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88832" y="2464017"/>
            <a:ext cx="1584176" cy="43204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  <p:txBody>
          <a:bodyPr wrap="none" rtlCol="0" anchor="ctr"/>
          <a:lstStyle/>
          <a:p>
            <a:pPr algn="ctr" latinLnBrk="0">
              <a:spcAft>
                <a:spcPts val="300"/>
              </a:spcAft>
              <a:buSzPct val="80000"/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문제정의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288832" y="3060941"/>
            <a:ext cx="1584176" cy="43204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  <p:txBody>
          <a:bodyPr wrap="none" rtlCol="0" anchor="ctr"/>
          <a:lstStyle/>
          <a:p>
            <a:pPr algn="ctr" latinLnBrk="0">
              <a:spcAft>
                <a:spcPts val="300"/>
              </a:spcAft>
              <a:buSzPct val="80000"/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전략수립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288832" y="3657865"/>
            <a:ext cx="1584176" cy="43204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  <p:txBody>
          <a:bodyPr wrap="none" rtlCol="0" anchor="ctr"/>
          <a:lstStyle/>
          <a:p>
            <a:pPr algn="ctr" latinLnBrk="0">
              <a:spcAft>
                <a:spcPts val="300"/>
              </a:spcAft>
              <a:buSzPct val="80000"/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확보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810523" y="4290793"/>
            <a:ext cx="1152128" cy="360040"/>
          </a:xfrm>
          <a:prstGeom prst="roundRect">
            <a:avLst>
              <a:gd name="adj" fmla="val 50000"/>
            </a:avLst>
          </a:pr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none" rtlCol="0" anchor="ctr"/>
          <a:lstStyle/>
          <a:p>
            <a:pPr latinLnBrk="0">
              <a:spcAft>
                <a:spcPts val="800"/>
              </a:spcAft>
              <a:defRPr/>
            </a:pPr>
            <a:r>
              <a:rPr kumimoji="1" lang="en-US" altLang="ko-KR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C0504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</a:t>
            </a:r>
            <a:r>
              <a:rPr lang="en-US" altLang="ko-KR" sz="1400" kern="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odel</a:t>
            </a:r>
            <a:r>
              <a:rPr lang="ko-KR" altLang="en-US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810523" y="4887717"/>
            <a:ext cx="1152128" cy="360040"/>
          </a:xfrm>
          <a:prstGeom prst="roundRect">
            <a:avLst>
              <a:gd name="adj" fmla="val 50000"/>
            </a:avLst>
          </a:pr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none" rtlCol="0" anchor="ctr"/>
          <a:lstStyle/>
          <a:p>
            <a:pPr latinLnBrk="0">
              <a:spcAft>
                <a:spcPts val="800"/>
              </a:spcAft>
              <a:defRPr/>
            </a:pPr>
            <a:r>
              <a:rPr kumimoji="1" lang="en-US" altLang="ko-KR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C0504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est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810523" y="5484643"/>
            <a:ext cx="1152128" cy="360040"/>
          </a:xfrm>
          <a:prstGeom prst="roundRect">
            <a:avLst>
              <a:gd name="adj" fmla="val 50000"/>
            </a:avLst>
          </a:pr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none" rtlCol="0" anchor="ctr"/>
          <a:lstStyle/>
          <a:p>
            <a:pPr latinLnBrk="0">
              <a:spcAft>
                <a:spcPts val="800"/>
              </a:spcAft>
              <a:defRPr/>
            </a:pPr>
            <a:r>
              <a:rPr kumimoji="1" lang="en-US" altLang="ko-KR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C0504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kern="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eport</a:t>
            </a:r>
            <a:r>
              <a:rPr lang="ko-KR" altLang="en-US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88832" y="4254789"/>
            <a:ext cx="1584176" cy="43204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  <p:txBody>
          <a:bodyPr wrap="none" rtlCol="0" anchor="ctr"/>
          <a:lstStyle/>
          <a:p>
            <a:pPr algn="ctr" latinLnBrk="0">
              <a:spcAft>
                <a:spcPts val="300"/>
              </a:spcAft>
              <a:buSzPct val="80000"/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모델구축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288832" y="4851713"/>
            <a:ext cx="1584176" cy="43204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  <p:txBody>
          <a:bodyPr wrap="none" rtlCol="0" anchor="ctr"/>
          <a:lstStyle/>
          <a:p>
            <a:pPr algn="ctr" latinLnBrk="0">
              <a:spcAft>
                <a:spcPts val="300"/>
              </a:spcAft>
              <a:buSzPct val="80000"/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288832" y="5448639"/>
            <a:ext cx="1584176" cy="43204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  <p:txBody>
          <a:bodyPr wrap="none" rtlCol="0" anchor="ctr"/>
          <a:lstStyle/>
          <a:p>
            <a:pPr algn="ctr" latinLnBrk="0">
              <a:spcAft>
                <a:spcPts val="300"/>
              </a:spcAft>
              <a:buSzPct val="80000"/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 및 보고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925420" y="2467736"/>
            <a:ext cx="330891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65" latinLnBrk="0">
              <a:lnSpc>
                <a:spcPct val="150000"/>
              </a:lnSpc>
              <a:spcAft>
                <a:spcPts val="300"/>
              </a:spcAft>
              <a:buSzPct val="80000"/>
              <a:defRPr/>
            </a:pPr>
            <a:r>
              <a:rPr lang="ko-KR" altLang="ko-KR" sz="1400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</a:t>
            </a:r>
            <a:r>
              <a:rPr lang="en-US" altLang="ko-KR" sz="1400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400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400" kern="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브레인스토밍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도출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검증</a:t>
            </a:r>
            <a:endParaRPr lang="en-US" altLang="ko-KR" sz="1400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920180" y="3064219"/>
            <a:ext cx="30283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65" latinLnBrk="0">
              <a:lnSpc>
                <a:spcPct val="150000"/>
              </a:lnSpc>
              <a:spcAft>
                <a:spcPts val="300"/>
              </a:spcAft>
              <a:buSzPct val="80000"/>
              <a:defRPr/>
            </a:pPr>
            <a:r>
              <a:rPr lang="ko-KR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벤치마킹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예상결과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소요시간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협력체계</a:t>
            </a:r>
            <a:endParaRPr lang="en-US" altLang="ko-KR" sz="1400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934854" y="3660702"/>
            <a:ext cx="366959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65" latinLnBrk="0">
              <a:lnSpc>
                <a:spcPct val="150000"/>
              </a:lnSpc>
              <a:spcAft>
                <a:spcPts val="300"/>
              </a:spcAft>
              <a:buSzPct val="80000"/>
              <a:defRPr/>
            </a:pPr>
            <a:r>
              <a:rPr lang="ko-KR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파악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구성</a:t>
            </a:r>
            <a:endParaRPr lang="en-US" altLang="ko-KR" sz="1400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929614" y="4257185"/>
            <a:ext cx="31886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65" latinLnBrk="0">
              <a:lnSpc>
                <a:spcPct val="150000"/>
              </a:lnSpc>
              <a:spcAft>
                <a:spcPts val="300"/>
              </a:spcAft>
              <a:buSzPct val="80000"/>
              <a:defRPr/>
            </a:pPr>
            <a:r>
              <a:rPr lang="ko-KR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설계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개발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 확인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비교</a:t>
            </a:r>
            <a:endParaRPr lang="en-US" altLang="ko-KR" sz="1400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34856" y="4853668"/>
            <a:ext cx="330891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65" latinLnBrk="0">
              <a:lnSpc>
                <a:spcPct val="150000"/>
              </a:lnSpc>
              <a:spcAft>
                <a:spcPts val="300"/>
              </a:spcAft>
              <a:buSzPct val="80000"/>
              <a:defRPr/>
            </a:pPr>
            <a:r>
              <a:rPr lang="ko-KR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 운영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 테스트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개선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최적화</a:t>
            </a:r>
            <a:endParaRPr lang="en-US" altLang="ko-KR" sz="1400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29614" y="5450149"/>
            <a:ext cx="278794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65" latinLnBrk="0">
              <a:lnSpc>
                <a:spcPct val="150000"/>
              </a:lnSpc>
              <a:spcAft>
                <a:spcPts val="300"/>
              </a:spcAft>
              <a:buSzPct val="80000"/>
              <a:defRPr/>
            </a:pPr>
            <a:r>
              <a:rPr lang="ko-KR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 평가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400" kern="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리포팅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평가</a:t>
            </a:r>
          </a:p>
        </p:txBody>
      </p:sp>
    </p:spTree>
    <p:extLst>
      <p:ext uri="{BB962C8B-B14F-4D97-AF65-F5344CB8AC3E}">
        <p14:creationId xmlns:p14="http://schemas.microsoft.com/office/powerpoint/2010/main" val="12730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780906"/>
              </p:ext>
            </p:extLst>
          </p:nvPr>
        </p:nvGraphicFramePr>
        <p:xfrm>
          <a:off x="550437" y="1420621"/>
          <a:ext cx="8054011" cy="5032715"/>
        </p:xfrm>
        <a:graphic>
          <a:graphicData uri="http://schemas.openxmlformats.org/drawingml/2006/table">
            <a:tbl>
              <a:tblPr/>
              <a:tblGrid>
                <a:gridCol w="18002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538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8828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 </a:t>
                      </a:r>
                      <a:r>
                        <a:rPr lang="en-US" altLang="ko-KR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성명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99540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 smtClean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현재 </a:t>
                      </a:r>
                      <a:endParaRPr kumimoji="0" lang="en-US" altLang="ko-KR" sz="1400" b="1" i="0" u="none" strike="noStrike" kern="1200" cap="none" spc="-150" normalizeH="0" baseline="0" noProof="0" dirty="0" smtClean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 smtClean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분석 업무 수준 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indent="-1440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50171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 smtClean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어려운 점</a:t>
                      </a:r>
                      <a:r>
                        <a:rPr kumimoji="0" lang="en-US" altLang="ko-KR" sz="1400" b="1" i="0" u="none" strike="noStrike" kern="1200" cap="none" spc="-150" normalizeH="0" baseline="0" noProof="0" dirty="0" smtClean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400" b="1" i="0" u="none" strike="noStrike" kern="1200" cap="none" spc="-150" normalizeH="0" baseline="0" noProof="0" dirty="0" smtClean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1400" b="1" i="0" u="none" strike="noStrike" kern="1200" cap="none" spc="-150" normalizeH="0" baseline="0" noProof="0" dirty="0" smtClean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-150" normalizeH="0" baseline="0" noProof="0" dirty="0" smtClean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애로사항</a:t>
                      </a:r>
                      <a:r>
                        <a:rPr kumimoji="0" lang="en-US" altLang="ko-KR" sz="1400" b="1" i="0" u="none" strike="noStrike" kern="1200" cap="none" spc="-150" normalizeH="0" baseline="0" noProof="0" dirty="0" smtClean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indent="-144000" algn="l" defTabSz="913970" rtl="0" eaLnBrk="1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요청사항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※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애로사항에 대해 전문가의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도움이 필요한  부분은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?(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우선순위로 구체적으로 기입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144000" marR="38100" lvl="0" indent="-144000" algn="l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B303441-B931-1A45-9AF5-E46962E2E16E}"/>
              </a:ext>
            </a:extLst>
          </p:cNvPr>
          <p:cNvSpPr/>
          <p:nvPr/>
        </p:nvSpPr>
        <p:spPr>
          <a:xfrm>
            <a:off x="345792" y="889545"/>
            <a:ext cx="869070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 </a:t>
            </a:r>
            <a:r>
              <a:rPr lang="ko-KR" altLang="en-US" sz="13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데이터 수집</a:t>
            </a:r>
            <a:r>
              <a:rPr lang="en-US" altLang="ko-KR" sz="13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~</a:t>
            </a:r>
            <a:r>
              <a:rPr lang="ko-KR" altLang="en-US" sz="13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전처리</a:t>
            </a:r>
            <a:r>
              <a:rPr lang="en-US" altLang="ko-KR" sz="13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~</a:t>
            </a:r>
            <a:r>
              <a:rPr lang="ko-KR" altLang="en-US" sz="13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분석</a:t>
            </a:r>
            <a:r>
              <a:rPr lang="en-US" altLang="ko-KR" sz="13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~</a:t>
            </a:r>
            <a:r>
              <a:rPr lang="ko-KR" altLang="en-US" sz="13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결과보고 등 전체 프로세스 중 어려운 점을 구체적으로 기술하여 주십시오</a:t>
            </a:r>
            <a:r>
              <a:rPr lang="en-US" altLang="ko-KR" sz="13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.</a:t>
            </a:r>
            <a:endParaRPr lang="en-US" altLang="ko-KR" sz="13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07504" y="116632"/>
            <a:ext cx="69625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5" tIns="45694" rIns="91385" bIns="45694" anchor="ctr"/>
          <a:lstStyle/>
          <a:p>
            <a:pPr defTabSz="9133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[</a:t>
            </a:r>
            <a:r>
              <a:rPr lang="ko-KR" altLang="en-US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양식 </a:t>
            </a:r>
            <a:r>
              <a:rPr lang="en-US" altLang="ko-KR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1]</a:t>
            </a:r>
            <a:r>
              <a:rPr lang="ko-KR" altLang="en-US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 </a:t>
            </a:r>
            <a:r>
              <a:rPr lang="ko-KR" altLang="en-US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現 데이터 </a:t>
            </a:r>
            <a:r>
              <a:rPr lang="ko-KR" altLang="en-US" sz="2400" b="1" spc="-15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분석 </a:t>
            </a:r>
            <a:r>
              <a:rPr lang="ko-KR" altLang="en-US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중 어려운 점</a:t>
            </a:r>
            <a:r>
              <a:rPr lang="en-US" altLang="ko-KR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(</a:t>
            </a:r>
            <a:r>
              <a:rPr lang="ko-KR" altLang="en-US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애로사항</a:t>
            </a:r>
            <a:r>
              <a:rPr lang="en-US" altLang="ko-KR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)</a:t>
            </a:r>
            <a:endParaRPr lang="ko-KR" altLang="en-US" sz="2400" b="1" spc="-15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rgbClr val="312C2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pple SD 산돌고딕 Neo 옅은체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80260" y="6512424"/>
            <a:ext cx="457200" cy="363537"/>
          </a:xfrm>
        </p:spPr>
        <p:txBody>
          <a:bodyPr/>
          <a:lstStyle/>
          <a:p>
            <a:pPr>
              <a:defRPr/>
            </a:pPr>
            <a:fld id="{21CF901A-3852-4691-AADD-C0FD564BB2CE}" type="slidenum"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3</a:t>
            </a:fld>
            <a:endParaRPr lang="ko-KR" altLang="en-US" sz="1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4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578478"/>
              </p:ext>
            </p:extLst>
          </p:nvPr>
        </p:nvGraphicFramePr>
        <p:xfrm>
          <a:off x="287524" y="908719"/>
          <a:ext cx="8568953" cy="5688632"/>
        </p:xfrm>
        <a:graphic>
          <a:graphicData uri="http://schemas.openxmlformats.org/drawingml/2006/table">
            <a:tbl>
              <a:tblPr/>
              <a:tblGrid>
                <a:gridCol w="1440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926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명</a:t>
                      </a:r>
                      <a:r>
                        <a:rPr lang="en-US" altLang="ko-KR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주제</a:t>
                      </a:r>
                      <a:r>
                        <a:rPr lang="en-US" altLang="ko-KR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4354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 구성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소속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성명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1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4197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목적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단답형이 아닌</a:t>
                      </a: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000" kern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서술형으로 구제적으로 작성</a:t>
                      </a: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000" kern="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 </a:t>
                      </a:r>
                      <a:r>
                        <a:rPr lang="ko-KR" altLang="en-US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어떤 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문제를 해결하고자 하는가</a:t>
                      </a:r>
                      <a:r>
                        <a:rPr lang="en-US" altLang="ko-KR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? 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 예상 결과물은 무엇이고 어떤 형태인가</a:t>
                      </a:r>
                      <a:r>
                        <a:rPr lang="en-US" altLang="ko-KR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 </a:t>
                      </a:r>
                      <a:r>
                        <a:rPr lang="ko-KR" altLang="en-US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기대하는 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가치와 효과는 무엇인가</a:t>
                      </a:r>
                      <a:r>
                        <a:rPr lang="en-US" altLang="ko-KR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?</a:t>
                      </a:r>
                      <a:endParaRPr lang="en-US" altLang="ko-KR" sz="11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100" b="0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29049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계획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프로젝트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수행에 필요한 관련 데이터 리스트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현재 확보된 데이터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추가로 필요한 데이터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필요데이터 확보방안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주요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데이터 특성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포맷은</a:t>
                      </a: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?(</a:t>
                      </a:r>
                      <a:r>
                        <a:rPr lang="ko-KR" altLang="en-US" sz="1100" kern="1200" spc="-15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시계열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데이터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제품성능데이터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제품구동</a:t>
                      </a: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고장데이터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en-US" altLang="ko-KR" sz="1100" kern="1200" spc="-15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Wi-fi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ko-KR" altLang="en-US" sz="1100" kern="1200" spc="-15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사용성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데이터</a:t>
                      </a:r>
                      <a:r>
                        <a:rPr lang="en-US" altLang="ko-KR" sz="1100" kern="1200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ko-KR" altLang="en-US" sz="1100" kern="1200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등</a:t>
                      </a:r>
                      <a:r>
                        <a:rPr lang="en-US" altLang="ko-KR" sz="1100" kern="12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endParaRPr lang="en-US" altLang="ko-KR" sz="1100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80053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적용방안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kumimoji="0" lang="ko-KR" altLang="en-US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현장적용 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및 이용자 관점 이용절차</a:t>
                      </a:r>
                      <a:r>
                        <a:rPr kumimoji="0" lang="en-US" altLang="ko-KR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시험운영</a:t>
                      </a:r>
                      <a:r>
                        <a:rPr kumimoji="0" lang="en-US" altLang="ko-KR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확산 방안 등</a:t>
                      </a:r>
                      <a:r>
                        <a:rPr kumimoji="0" lang="en-US" altLang="ko-KR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kumimoji="0" lang="en-US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80053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요청사항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kumimoji="0" lang="ko-KR" altLang="en-US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프로젝트 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수행에 </a:t>
                      </a:r>
                      <a:r>
                        <a:rPr kumimoji="0" lang="ko-KR" altLang="en-US" sz="1100" b="0" i="0" u="none" strike="noStrike" kern="1200" cap="none" spc="-15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괸련</a:t>
                      </a:r>
                      <a:r>
                        <a:rPr kumimoji="0" lang="ko-KR" altLang="en-US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알고 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싶은 내용 및 전문가의 도움이 필요한  부분은</a:t>
                      </a: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?(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우선순위로 구체적으로 기입</a:t>
                      </a: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kumimoji="0" lang="en-US" altLang="ko-KR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80260" y="6512424"/>
            <a:ext cx="457200" cy="363537"/>
          </a:xfrm>
        </p:spPr>
        <p:txBody>
          <a:bodyPr/>
          <a:lstStyle/>
          <a:p>
            <a:pPr>
              <a:defRPr/>
            </a:pPr>
            <a:fld id="{21CF901A-3852-4691-AADD-C0FD564BB2CE}" type="slidenum"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4</a:t>
            </a:fld>
            <a:endParaRPr lang="ko-KR" altLang="en-US" sz="1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07504" y="116632"/>
            <a:ext cx="69625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5" tIns="45694" rIns="91385" bIns="45694" anchor="ctr"/>
          <a:lstStyle/>
          <a:p>
            <a:pPr defTabSz="9133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[</a:t>
            </a:r>
            <a:r>
              <a:rPr lang="ko-KR" altLang="en-US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양식 </a:t>
            </a:r>
            <a:r>
              <a:rPr lang="en-US" altLang="ko-KR" sz="2400" b="1" spc="-15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2</a:t>
            </a:r>
            <a:r>
              <a:rPr lang="en-US" altLang="ko-KR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]</a:t>
            </a:r>
            <a:r>
              <a:rPr lang="ko-KR" altLang="en-US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 프로젝트 계획서</a:t>
            </a:r>
            <a:endParaRPr lang="ko-KR" altLang="en-US" sz="2400" b="1" spc="-15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rgbClr val="312C2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8625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4158"/>
              </p:ext>
            </p:extLst>
          </p:nvPr>
        </p:nvGraphicFramePr>
        <p:xfrm>
          <a:off x="287524" y="1040899"/>
          <a:ext cx="8568952" cy="5471523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448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3261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명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6377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목적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 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결과물은 무엇이고 어떻게 사용되는가</a:t>
                      </a:r>
                      <a:r>
                        <a:rPr lang="en-US" altLang="ko-KR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</a:t>
                      </a:r>
                      <a:endParaRPr lang="en-US" altLang="ko-KR" sz="1100" spc="-15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1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6377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 정의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(P)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 </a:t>
                      </a:r>
                      <a:r>
                        <a:rPr lang="ko-KR" altLang="en-US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어떤 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문제를 해결하고자 하는가</a:t>
                      </a: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?</a:t>
                      </a:r>
                    </a:p>
                    <a:p>
                      <a:pPr marL="0" marR="0" lvl="0" indent="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26383422"/>
                  </a:ext>
                </a:extLst>
              </a:tr>
              <a:tr h="836377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(D)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프로젝트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수행에 필요한 관련 데이터 리스트</a:t>
                      </a:r>
                      <a:endParaRPr lang="en-US" altLang="ko-KR" sz="1100" kern="12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데이터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주요 특성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데이터 포맷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시각화 등 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별첨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추가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필요 데이터</a:t>
                      </a:r>
                      <a:endParaRPr lang="en-US" altLang="ko-KR" sz="1100" kern="12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6377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수행 전략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(S)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어떤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데이터를 어떤 방법으로 분석하여 어떤 지능적인 서비스를 제공할지 수행 전략을 기술함</a:t>
                      </a:r>
                      <a:endParaRPr lang="en-US" altLang="ko-KR" sz="1100" kern="12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사용할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주요 모델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알고리즘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0301158"/>
                  </a:ext>
                </a:extLst>
              </a:tr>
              <a:tr h="836377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이슈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프로젝트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수행의 예상되는 애로사항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주요 이슈</a:t>
                      </a:r>
                      <a:endParaRPr lang="en-US" altLang="ko-KR" sz="1100" kern="12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협력부서</a:t>
                      </a: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및 협력 내용</a:t>
                      </a:r>
                      <a:endParaRPr lang="en-US" altLang="ko-KR" sz="1100" kern="12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  <a:p>
                      <a:pPr marL="0" marR="0" lvl="0" indent="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소요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예산 및 기간</a:t>
                      </a:r>
                      <a:endParaRPr lang="en-US" altLang="ko-KR" sz="1100" kern="12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87640610"/>
                  </a:ext>
                </a:extLst>
              </a:tr>
              <a:tr h="836377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적용방안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kumimoji="0" lang="ko-KR" altLang="en-US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현장적용 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및 이용자 관점 이용절차</a:t>
                      </a:r>
                      <a:r>
                        <a:rPr kumimoji="0" lang="en-US" altLang="ko-KR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시험운영</a:t>
                      </a:r>
                      <a:r>
                        <a:rPr kumimoji="0" lang="en-US" altLang="ko-KR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확산 방안 등</a:t>
                      </a: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kumimoji="0" lang="en-US" altLang="ko-KR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80260" y="6512424"/>
            <a:ext cx="457200" cy="363537"/>
          </a:xfrm>
        </p:spPr>
        <p:txBody>
          <a:bodyPr/>
          <a:lstStyle/>
          <a:p>
            <a:pPr>
              <a:defRPr/>
            </a:pPr>
            <a:fld id="{21CF901A-3852-4691-AADD-C0FD564BB2CE}" type="slidenum"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5</a:t>
            </a:fld>
            <a:endParaRPr lang="ko-KR" altLang="en-US" sz="1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07504" y="116632"/>
            <a:ext cx="69625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5" tIns="45694" rIns="91385" bIns="45694" anchor="ctr"/>
          <a:lstStyle/>
          <a:p>
            <a:pPr defTabSz="9133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[</a:t>
            </a:r>
            <a:r>
              <a:rPr lang="ko-KR" altLang="en-US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양식 </a:t>
            </a:r>
            <a:r>
              <a:rPr lang="en-US" altLang="ko-KR" sz="2400" b="1" spc="-15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3</a:t>
            </a:r>
            <a:r>
              <a:rPr lang="en-US" altLang="ko-KR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]</a:t>
            </a:r>
            <a:r>
              <a:rPr lang="ko-KR" altLang="en-US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 문제 정의서</a:t>
            </a:r>
            <a:endParaRPr lang="ko-KR" altLang="en-US" sz="2400" b="1" spc="-15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rgbClr val="312C2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9852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178379"/>
              </p:ext>
            </p:extLst>
          </p:nvPr>
        </p:nvGraphicFramePr>
        <p:xfrm>
          <a:off x="322454" y="1092259"/>
          <a:ext cx="8499092" cy="5505097"/>
        </p:xfrm>
        <a:graphic>
          <a:graphicData uri="http://schemas.openxmlformats.org/drawingml/2006/table">
            <a:tbl>
              <a:tblPr/>
              <a:tblGrid>
                <a:gridCol w="11928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06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2296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명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2560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</a:t>
                      </a:r>
                      <a:r>
                        <a:rPr lang="en-US" altLang="ko-KR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M)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 </a:t>
                      </a:r>
                      <a:r>
                        <a:rPr lang="ko-KR" altLang="en-US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모델 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구조</a:t>
                      </a:r>
                      <a:r>
                        <a:rPr lang="en-US" altLang="ko-KR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 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및 동작 개요</a:t>
                      </a:r>
                      <a:endParaRPr lang="en-US" altLang="ko-KR" sz="11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 </a:t>
                      </a:r>
                      <a:r>
                        <a:rPr lang="ko-KR" altLang="en-US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주요</a:t>
                      </a: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 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알고리즘</a:t>
                      </a:r>
                      <a:endParaRPr lang="en-US" altLang="ko-KR" sz="11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 </a:t>
                      </a:r>
                      <a:r>
                        <a:rPr lang="ko-KR" altLang="en-US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입력 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및 출력 데이터</a:t>
                      </a:r>
                      <a:endParaRPr lang="en-US" altLang="ko-KR" sz="11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 </a:t>
                      </a:r>
                      <a:r>
                        <a:rPr lang="ko-KR" altLang="en-US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모델 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성능 </a:t>
                      </a:r>
                      <a:r>
                        <a:rPr lang="ko-KR" altLang="en-US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지표</a:t>
                      </a:r>
                      <a:endParaRPr lang="en-US" altLang="ko-KR" sz="11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11744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계획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(T)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 </a:t>
                      </a:r>
                      <a:r>
                        <a:rPr lang="ko-KR" altLang="en-US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모델 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학습 및 적용</a:t>
                      </a:r>
                      <a:r>
                        <a:rPr lang="en-US" altLang="ko-KR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(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추론</a:t>
                      </a:r>
                      <a:r>
                        <a:rPr lang="en-US" altLang="ko-KR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) 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동작 방법</a:t>
                      </a:r>
                      <a:endParaRPr lang="en-US" altLang="ko-KR" sz="11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/>
                      </a:endParaRPr>
                    </a:p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동작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테스트 방법 </a:t>
                      </a:r>
                      <a:endParaRPr lang="en-US" altLang="ko-KR" sz="1100" kern="12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추가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필요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데이터</a:t>
                      </a:r>
                      <a:endParaRPr lang="en-US" sz="11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38497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개선 방안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kumimoji="0" lang="ko-KR" altLang="en-US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현장 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적용 및 확산 방안</a:t>
                      </a:r>
                      <a:endParaRPr kumimoji="0" lang="en-US" altLang="ko-KR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kumimoji="0" lang="ko-KR" altLang="en-US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성능 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개선 </a:t>
                      </a:r>
                      <a:r>
                        <a:rPr kumimoji="0" lang="ko-KR" altLang="en-US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방안</a:t>
                      </a:r>
                      <a:endParaRPr kumimoji="0" lang="en-US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B92E487-E439-6C48-8EDF-48AD96CB81D2}"/>
              </a:ext>
            </a:extLst>
          </p:cNvPr>
          <p:cNvSpPr/>
          <p:nvPr/>
        </p:nvSpPr>
        <p:spPr>
          <a:xfrm>
            <a:off x="179512" y="774097"/>
            <a:ext cx="8185030" cy="293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65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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 인공지능 서비스의 동작을 실현하는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end-to-end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머신러닝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 모델을 기술합니다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80260" y="6512424"/>
            <a:ext cx="457200" cy="363537"/>
          </a:xfrm>
        </p:spPr>
        <p:txBody>
          <a:bodyPr/>
          <a:lstStyle/>
          <a:p>
            <a:pPr>
              <a:defRPr/>
            </a:pPr>
            <a:fld id="{21CF901A-3852-4691-AADD-C0FD564BB2CE}" type="slidenum"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6</a:t>
            </a:fld>
            <a:endParaRPr lang="ko-KR" altLang="en-US" sz="1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07504" y="116632"/>
            <a:ext cx="69625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5" tIns="45694" rIns="91385" bIns="45694" anchor="ctr"/>
          <a:lstStyle/>
          <a:p>
            <a:pPr defTabSz="9133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[</a:t>
            </a:r>
            <a:r>
              <a:rPr lang="ko-KR" altLang="en-US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양식 </a:t>
            </a:r>
            <a:r>
              <a:rPr lang="en-US" altLang="ko-KR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4]</a:t>
            </a:r>
            <a:r>
              <a:rPr lang="ko-KR" altLang="en-US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 모델 설계</a:t>
            </a:r>
            <a:endParaRPr lang="ko-KR" altLang="en-US" sz="2400" b="1" spc="-15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rgbClr val="312C2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451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78124"/>
              </p:ext>
            </p:extLst>
          </p:nvPr>
        </p:nvGraphicFramePr>
        <p:xfrm>
          <a:off x="359532" y="1196752"/>
          <a:ext cx="8424936" cy="5211116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7578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</a:t>
                      </a:r>
                      <a:r>
                        <a:rPr lang="ko-KR" altLang="en-US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05654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개요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 </a:t>
                      </a:r>
                      <a:r>
                        <a:rPr lang="ko-KR" altLang="en-US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어떤 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문제를 해결하는가</a:t>
                      </a:r>
                      <a:r>
                        <a:rPr lang="en-US" altLang="ko-KR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?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 </a:t>
                      </a:r>
                      <a:r>
                        <a:rPr lang="ko-KR" altLang="en-US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기대 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효과는 무엇인가</a:t>
                      </a: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?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1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89947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이용방법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b="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b="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모델 </a:t>
                      </a:r>
                      <a:r>
                        <a:rPr lang="ko-KR" altLang="en-US" sz="1100" b="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구동 환경 </a:t>
                      </a:r>
                      <a:r>
                        <a:rPr lang="en-US" altLang="ko-KR" sz="1100" b="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b="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동작 조건</a:t>
                      </a:r>
                      <a:r>
                        <a:rPr lang="en-US" altLang="ko-KR" sz="1100" b="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b="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b="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이용 </a:t>
                      </a:r>
                      <a:r>
                        <a:rPr lang="ko-KR" altLang="en-US" sz="1100" b="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절차 </a:t>
                      </a:r>
                      <a:r>
                        <a:rPr lang="en-US" altLang="ko-KR" sz="1100" b="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b="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사용자 인터페이스</a:t>
                      </a:r>
                      <a:r>
                        <a:rPr lang="en-US" altLang="ko-KR" sz="1100" b="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b="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b="0" kern="1200" spc="-15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주요 </a:t>
                      </a:r>
                      <a:r>
                        <a:rPr lang="ko-KR" altLang="en-US" sz="1100" b="0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입력 데이터 및 출력 </a:t>
                      </a:r>
                      <a:r>
                        <a:rPr lang="ko-KR" altLang="en-US" sz="1100" b="0" kern="1200" spc="-15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정보 </a:t>
                      </a:r>
                      <a:r>
                        <a:rPr lang="en-US" altLang="ko-KR" sz="1100" b="0" kern="1200" spc="-15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b="0" kern="1200" spc="-15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열람</a:t>
                      </a:r>
                      <a:r>
                        <a:rPr lang="en-US" altLang="ko-KR" sz="1100" b="0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b="0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추천</a:t>
                      </a:r>
                      <a:r>
                        <a:rPr lang="en-US" altLang="ko-KR" sz="1100" b="0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ko-KR" altLang="en-US" sz="1100" b="0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등</a:t>
                      </a:r>
                      <a:r>
                        <a:rPr lang="en-US" altLang="ko-KR" sz="1100" b="0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  <a:endParaRPr lang="en-US" sz="1100" b="0" kern="1200" spc="-15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1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7937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자체 평가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(R)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kumimoji="0" lang="ko-KR" altLang="en-US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도입 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및 확산 가능성</a:t>
                      </a:r>
                      <a:endParaRPr kumimoji="0" lang="en-US" altLang="ko-KR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서비스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상품 개선 기여도</a:t>
                      </a:r>
                      <a:endParaRPr kumimoji="0" lang="en-US" altLang="ko-KR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기술적인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기여도 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기술축적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향후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추진 방안</a:t>
                      </a:r>
                      <a:endParaRPr lang="en-US" altLang="ko-KR" sz="1100" kern="12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건의사항</a:t>
                      </a:r>
                      <a:endParaRPr kumimoji="0" lang="en-US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kumimoji="0" lang="en-US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1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80260" y="6512424"/>
            <a:ext cx="457200" cy="363537"/>
          </a:xfrm>
        </p:spPr>
        <p:txBody>
          <a:bodyPr/>
          <a:lstStyle/>
          <a:p>
            <a:pPr>
              <a:defRPr/>
            </a:pPr>
            <a:fld id="{21CF901A-3852-4691-AADD-C0FD564BB2CE}" type="slidenum"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7</a:t>
            </a:fld>
            <a:endParaRPr lang="ko-KR" altLang="en-US" sz="1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07504" y="116632"/>
            <a:ext cx="69625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5" tIns="45694" rIns="91385" bIns="45694" anchor="ctr"/>
          <a:lstStyle/>
          <a:p>
            <a:pPr defTabSz="9133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[</a:t>
            </a:r>
            <a:r>
              <a:rPr lang="ko-KR" altLang="en-US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양식 </a:t>
            </a:r>
            <a:r>
              <a:rPr lang="en-US" altLang="ko-KR" sz="2400" b="1" spc="-15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5</a:t>
            </a:r>
            <a:r>
              <a:rPr lang="en-US" altLang="ko-KR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]</a:t>
            </a:r>
            <a:r>
              <a:rPr lang="ko-KR" altLang="en-US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 결과 보고</a:t>
            </a:r>
            <a:endParaRPr lang="ko-KR" altLang="en-US" sz="2400" b="1" spc="-15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rgbClr val="312C2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pple SD 산돌고딕 Neo 옅은체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B92E487-E439-6C48-8EDF-48AD96CB81D2}"/>
              </a:ext>
            </a:extLst>
          </p:cNvPr>
          <p:cNvSpPr/>
          <p:nvPr/>
        </p:nvSpPr>
        <p:spPr>
          <a:xfrm>
            <a:off x="179512" y="774097"/>
            <a:ext cx="8185030" cy="293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65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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sym typeface="Wingdings"/>
              </a:rPr>
              <a:t>인공지능 서비스를 위한 모델 개발 교육 이수 후 전체적인 내용을 정리하여 보고하는 내용입니다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sym typeface="Wingdings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6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62497"/>
              </p:ext>
            </p:extLst>
          </p:nvPr>
        </p:nvGraphicFramePr>
        <p:xfrm>
          <a:off x="323529" y="1119891"/>
          <a:ext cx="8424937" cy="5412638"/>
        </p:xfrm>
        <a:graphic>
          <a:graphicData uri="http://schemas.openxmlformats.org/drawingml/2006/table">
            <a:tbl>
              <a:tblPr/>
              <a:tblGrid>
                <a:gridCol w="1296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924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02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5102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평가자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평가 날짜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5102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명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발표자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6304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평가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8100" marR="38100" indent="0" algn="l" defTabSz="91397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* </a:t>
                      </a:r>
                      <a:r>
                        <a:rPr lang="ko-KR" altLang="en-US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문제 </a:t>
                      </a:r>
                      <a:r>
                        <a:rPr lang="ko-KR" altLang="en-US" sz="1400" b="1" kern="1200" spc="-15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정의서에</a:t>
                      </a:r>
                      <a:r>
                        <a:rPr lang="ko-KR" altLang="en-US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대한 발표를 듣고 </a:t>
                      </a:r>
                      <a:r>
                        <a:rPr lang="en-US" altLang="ko-KR" sz="1400" b="1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ko-KR" altLang="en-US" sz="1400" b="1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평가를 해  보십시오</a:t>
                      </a:r>
                      <a:r>
                        <a:rPr lang="en-US" altLang="ko-KR" sz="1400" b="1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.  (10</a:t>
                      </a:r>
                      <a:r>
                        <a:rPr lang="ko-KR" altLang="en-US" sz="1400" b="1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점 만점 기준</a:t>
                      </a:r>
                      <a:r>
                        <a:rPr lang="en-US" altLang="ko-KR" sz="1400" b="1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  <a:p>
                      <a:pPr marL="323850" marR="38100" indent="-285750" algn="l" defTabSz="91397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ko-KR" altLang="en-US" sz="1400" b="1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가치</a:t>
                      </a:r>
                      <a:r>
                        <a:rPr lang="en-US" altLang="ko-KR" sz="1400" b="1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400" b="1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주제가 사용자들에게 </a:t>
                      </a:r>
                      <a:r>
                        <a:rPr lang="ko-KR" altLang="en-US" sz="1400" b="1" kern="1200" spc="-150" baseline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가치있는</a:t>
                      </a:r>
                      <a:r>
                        <a:rPr lang="ko-KR" altLang="en-US" sz="1400" b="1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주제인가</a:t>
                      </a:r>
                      <a:r>
                        <a:rPr lang="en-US" altLang="ko-KR" sz="1400" b="1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?  </a:t>
                      </a:r>
                      <a:r>
                        <a:rPr lang="ko-KR" altLang="en-US" sz="1400" b="1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1400" b="1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(      </a:t>
                      </a:r>
                      <a:r>
                        <a:rPr lang="ko-KR" altLang="en-US" sz="1400" b="1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점</a:t>
                      </a:r>
                      <a:r>
                        <a:rPr lang="en-US" altLang="ko-KR" sz="1400" b="1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323850" marR="38100" indent="-285750" algn="l" defTabSz="91397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창의성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주제가 새롭고 차별화된 것인가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    (       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323850" marR="38100" indent="-285750" algn="l" defTabSz="91397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구현가능성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주어진 시간 내에 실현가능성이 있는가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   (        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323850" marR="38100" indent="-285750" algn="l" defTabSz="91397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ko-KR" altLang="en-US" sz="14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기술혁신성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문제해결에 새로운 기법이나 기술을 제안하였는가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 기술이 </a:t>
                      </a:r>
                      <a:r>
                        <a:rPr lang="ko-KR" altLang="en-US" sz="14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활용성이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있는가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       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323850" marR="38100" indent="-285750" algn="l" defTabSz="91397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종합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신문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뉴스에  기사화될 만한가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   Yes</a:t>
                      </a:r>
                      <a:r>
                        <a:rPr lang="en-US" altLang="ko-KR" sz="1400" b="1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/ No</a:t>
                      </a:r>
                    </a:p>
                    <a:p>
                      <a:pPr marL="323850" marR="38100" indent="-285750" algn="l" defTabSz="91397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altLang="ko-KR" sz="1400" b="1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종합</a:t>
                      </a:r>
                      <a:r>
                        <a:rPr lang="en-US" altLang="ko-KR" sz="1400" b="1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400" b="1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내가 투자자라면 이 프로젝트에 투자를 하겠는가</a:t>
                      </a:r>
                      <a:r>
                        <a:rPr lang="en-US" altLang="ko-KR" sz="1400" b="1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    Yes / No</a:t>
                      </a:r>
                      <a:r>
                        <a:rPr lang="ko-KR" altLang="en-US" sz="1400" b="1" kern="1200" spc="-1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코멘트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3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의견 또는 질문</a:t>
                      </a:r>
                      <a:r>
                        <a:rPr lang="en-US" altLang="ko-KR" sz="13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3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 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 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 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8018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우리 팀에 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적용 아이디어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altLang="ko-KR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80260" y="6512424"/>
            <a:ext cx="457200" cy="363537"/>
          </a:xfrm>
        </p:spPr>
        <p:txBody>
          <a:bodyPr/>
          <a:lstStyle/>
          <a:p>
            <a:pPr>
              <a:defRPr/>
            </a:pPr>
            <a:fld id="{21CF901A-3852-4691-AADD-C0FD564BB2CE}" type="slidenum"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8</a:t>
            </a:fld>
            <a:endParaRPr lang="ko-KR" altLang="en-US" sz="1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07504" y="116632"/>
            <a:ext cx="69625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5" tIns="45694" rIns="91385" bIns="45694" anchor="ctr"/>
          <a:lstStyle/>
          <a:p>
            <a:pPr defTabSz="9133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[</a:t>
            </a:r>
            <a:r>
              <a:rPr lang="ko-KR" altLang="en-US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피드백</a:t>
            </a:r>
            <a:r>
              <a:rPr lang="en-US" altLang="ko-KR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]</a:t>
            </a:r>
            <a:r>
              <a:rPr lang="ko-KR" altLang="en-US" sz="2400" b="1" spc="-15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sym typeface="Apple SD 산돌고딕 Neo 옅은체"/>
              </a:rPr>
              <a:t> 프로젝트 계획서</a:t>
            </a:r>
            <a:r>
              <a:rPr lang="en-US" altLang="ko-KR" sz="2400" b="1" spc="-15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sym typeface="Apple SD 산돌고딕 Neo 옅은체"/>
              </a:rPr>
              <a:t>_Feedback </a:t>
            </a:r>
            <a:r>
              <a:rPr lang="en-US" altLang="ko-KR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sym typeface="Apple SD 산돌고딕 Neo 옅은체"/>
              </a:rPr>
              <a:t>Note(</a:t>
            </a:r>
            <a:r>
              <a:rPr lang="ko-KR" altLang="en-US" sz="2400" b="1" spc="-15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sym typeface="Apple SD 산돌고딕 Neo 옅은체"/>
              </a:rPr>
              <a:t>개별작성</a:t>
            </a:r>
            <a:r>
              <a:rPr lang="en-US" altLang="ko-KR" sz="2400" b="1" spc="-15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sym typeface="Apple SD 산돌고딕 Neo 옅은체"/>
              </a:rPr>
              <a:t>)</a:t>
            </a:r>
            <a:endParaRPr lang="ko-KR" altLang="en-US" sz="2400" b="1" spc="-15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rgbClr val="312C2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pple SD 산돌고딕 Neo 옅은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B92E487-E439-6C48-8EDF-48AD96CB81D2}"/>
              </a:ext>
            </a:extLst>
          </p:cNvPr>
          <p:cNvSpPr/>
          <p:nvPr/>
        </p:nvSpPr>
        <p:spPr>
          <a:xfrm>
            <a:off x="179512" y="774097"/>
            <a:ext cx="8185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65" latinLnBrk="0">
              <a:lnSpc>
                <a:spcPct val="150000"/>
              </a:lnSpc>
              <a:spcAft>
                <a:spcPts val="300"/>
              </a:spcAft>
              <a:buSzPct val="80000"/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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 </a:t>
            </a:r>
            <a:r>
              <a:rPr lang="ko-KR" altLang="en-US" sz="1200" kern="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팀별</a:t>
            </a:r>
            <a:r>
              <a:rPr lang="ko-KR" altLang="en-US" sz="1200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문제 정의서 </a:t>
            </a:r>
            <a:r>
              <a:rPr lang="ko-KR" altLang="en-US" sz="12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발표를 듣고</a:t>
            </a:r>
            <a:r>
              <a:rPr lang="en-US" altLang="ko-KR" sz="12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2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 교수님의 피드백과 우리 </a:t>
            </a:r>
            <a:r>
              <a:rPr lang="ko-KR" altLang="en-US" sz="1200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팀에 </a:t>
            </a:r>
            <a:r>
              <a:rPr lang="ko-KR" altLang="en-US" sz="12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필요한 내용을 메모하세요</a:t>
            </a:r>
            <a:r>
              <a:rPr lang="en-US" altLang="ko-KR" sz="12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endParaRPr lang="en-US" altLang="ko-KR" sz="1200" kern="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60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99971"/>
            <a:ext cx="8291507" cy="577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제목 1"/>
          <p:cNvSpPr txBox="1">
            <a:spLocks/>
          </p:cNvSpPr>
          <p:nvPr/>
        </p:nvSpPr>
        <p:spPr bwMode="auto">
          <a:xfrm>
            <a:off x="324688" y="275284"/>
            <a:ext cx="15138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5" tIns="45694" rIns="91385" bIns="45694" anchor="ctr"/>
          <a:lstStyle/>
          <a:p>
            <a:pPr defTabSz="9133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sym typeface="Apple SD 산돌고딕 Neo 옅은체"/>
              </a:rPr>
              <a:t>[</a:t>
            </a:r>
            <a:r>
              <a:rPr lang="ko-KR" altLang="en-US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sym typeface="Apple SD 산돌고딕 Neo 옅은체"/>
              </a:rPr>
              <a:t>참고</a:t>
            </a:r>
            <a:r>
              <a:rPr lang="en-US" altLang="ko-KR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sym typeface="Apple SD 산돌고딕 Neo 옅은체"/>
              </a:rPr>
              <a:t>]</a:t>
            </a:r>
            <a:endParaRPr lang="ko-KR" altLang="en-US" b="1" spc="-15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rgbClr val="312C2E"/>
              </a:solidFill>
              <a:sym typeface="Apple SD 산돌고딕 Neo 옅은체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76804" y="398479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9133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</a:rPr>
              <a:t>*</a:t>
            </a:r>
            <a:r>
              <a:rPr lang="ko-KR" altLang="en-US" sz="110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</a:rPr>
              <a:t>출처</a:t>
            </a:r>
            <a:r>
              <a:rPr lang="en-US" altLang="ko-KR" sz="110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</a:rPr>
              <a:t>: https</a:t>
            </a:r>
            <a:r>
              <a:rPr lang="en-US" altLang="ko-KR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</a:rPr>
              <a:t>://dbr.donga.com/article/view/1201/article_no/8184</a:t>
            </a:r>
            <a:endParaRPr lang="ko-KR" altLang="en-US" sz="110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rgbClr val="312C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763</Words>
  <Application>Microsoft Office PowerPoint</Application>
  <PresentationFormat>화면 슬라이드 쇼(4:3)</PresentationFormat>
  <Paragraphs>135</Paragraphs>
  <Slides>9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Apple SD 산돌고딕 Neo 옅은체</vt:lpstr>
      <vt:lpstr>굴림</vt:lpstr>
      <vt:lpstr>나눔바른고딕</vt:lpstr>
      <vt:lpstr>맑은 고딕</vt:lpstr>
      <vt:lpstr>현대하모니 M</vt:lpstr>
      <vt:lpstr>Arial</vt:lpstr>
      <vt:lpstr>Wingdings</vt:lpstr>
      <vt:lpstr>2_Office 테마</vt:lpstr>
      <vt:lpstr>Office 테마</vt:lpstr>
      <vt:lpstr>사진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24</cp:revision>
  <dcterms:created xsi:type="dcterms:W3CDTF">2019-05-17T01:27:20Z</dcterms:created>
  <dcterms:modified xsi:type="dcterms:W3CDTF">2019-06-05T07:14:36Z</dcterms:modified>
</cp:coreProperties>
</file>