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7" r:id="rId11"/>
    <p:sldId id="268" r:id="rId12"/>
    <p:sldId id="266" r:id="rId13"/>
    <p:sldId id="269" r:id="rId14"/>
    <p:sldId id="270" r:id="rId15"/>
    <p:sldId id="264" r:id="rId16"/>
    <p:sldId id="271" r:id="rId17"/>
    <p:sldId id="273" r:id="rId18"/>
    <p:sldId id="272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D074D-FA30-47AD-8C72-E40029203FA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E03B3D-68C4-49F2-8A14-CF6B54FC032E}">
      <dgm:prSet phldrT="[文本]"/>
      <dgm:spPr/>
      <dgm:t>
        <a:bodyPr/>
        <a:lstStyle/>
        <a:p>
          <a:r>
            <a:rPr lang="en-US" altLang="zh-CN" dirty="0"/>
            <a:t>Get a Trial Wave Function</a:t>
          </a:r>
          <a:endParaRPr lang="zh-CN" altLang="en-US" dirty="0"/>
        </a:p>
      </dgm:t>
    </dgm:pt>
    <dgm:pt modelId="{52FB9F1E-C102-4144-B976-5F40F96ABB6C}" type="parTrans" cxnId="{DABDE81D-1E29-40B1-B172-633B1A35E30D}">
      <dgm:prSet/>
      <dgm:spPr/>
      <dgm:t>
        <a:bodyPr/>
        <a:lstStyle/>
        <a:p>
          <a:endParaRPr lang="zh-CN" altLang="en-US"/>
        </a:p>
      </dgm:t>
    </dgm:pt>
    <dgm:pt modelId="{63601C94-AF88-44B3-AD23-AF36888E67B1}" type="sibTrans" cxnId="{DABDE81D-1E29-40B1-B172-633B1A35E30D}">
      <dgm:prSet/>
      <dgm:spPr/>
      <dgm:t>
        <a:bodyPr/>
        <a:lstStyle/>
        <a:p>
          <a:endParaRPr lang="zh-CN" altLang="en-US"/>
        </a:p>
      </dgm:t>
    </dgm:pt>
    <dgm:pt modelId="{37B08924-9ED6-4828-94DB-E3337A5116AA}">
      <dgm:prSet phldrT="[文本]"/>
      <dgm:spPr/>
      <dgm:t>
        <a:bodyPr/>
        <a:lstStyle/>
        <a:p>
          <a:r>
            <a:rPr lang="en-US" altLang="zh-CN" dirty="0"/>
            <a:t>CPMC Calculation</a:t>
          </a:r>
          <a:endParaRPr lang="zh-CN" altLang="en-US" dirty="0"/>
        </a:p>
      </dgm:t>
    </dgm:pt>
    <dgm:pt modelId="{3C91EDD6-7E5D-4167-9DD4-0C6C66C8F429}" type="parTrans" cxnId="{835A11D6-151B-493D-818B-AA6552BDAECE}">
      <dgm:prSet/>
      <dgm:spPr/>
      <dgm:t>
        <a:bodyPr/>
        <a:lstStyle/>
        <a:p>
          <a:endParaRPr lang="zh-CN" altLang="en-US"/>
        </a:p>
      </dgm:t>
    </dgm:pt>
    <dgm:pt modelId="{3E7808B8-423F-4C63-A045-A43AAA594AAA}" type="sibTrans" cxnId="{835A11D6-151B-493D-818B-AA6552BDAECE}">
      <dgm:prSet/>
      <dgm:spPr/>
      <dgm:t>
        <a:bodyPr/>
        <a:lstStyle/>
        <a:p>
          <a:endParaRPr lang="zh-CN" altLang="en-US"/>
        </a:p>
      </dgm:t>
    </dgm:pt>
    <dgm:pt modelId="{0514C118-87A0-4241-8430-44CE7D961DE2}">
      <dgm:prSet phldrT="[文本]"/>
      <dgm:spPr/>
      <dgm:t>
        <a:bodyPr/>
        <a:lstStyle/>
        <a:p>
          <a:r>
            <a:rPr lang="en-US" altLang="zh-CN" dirty="0"/>
            <a:t>Get The Information of Ground State</a:t>
          </a:r>
          <a:endParaRPr lang="zh-CN" altLang="en-US" dirty="0"/>
        </a:p>
      </dgm:t>
    </dgm:pt>
    <dgm:pt modelId="{06F6D876-DE21-4815-B6F3-28D0A6858514}" type="parTrans" cxnId="{581A1D60-2250-49E8-BBCA-B31BD3FD8210}">
      <dgm:prSet/>
      <dgm:spPr/>
      <dgm:t>
        <a:bodyPr/>
        <a:lstStyle/>
        <a:p>
          <a:endParaRPr lang="zh-CN" altLang="en-US"/>
        </a:p>
      </dgm:t>
    </dgm:pt>
    <dgm:pt modelId="{3CDD78A0-67D6-4688-AD4B-F0BA2BE7AF40}" type="sibTrans" cxnId="{581A1D60-2250-49E8-BBCA-B31BD3FD8210}">
      <dgm:prSet/>
      <dgm:spPr/>
      <dgm:t>
        <a:bodyPr/>
        <a:lstStyle/>
        <a:p>
          <a:endParaRPr lang="zh-CN" altLang="en-US"/>
        </a:p>
      </dgm:t>
    </dgm:pt>
    <dgm:pt modelId="{88E056C4-0933-4D47-99B3-EEC8F7BFBF7E}" type="pres">
      <dgm:prSet presAssocID="{9D8D074D-FA30-47AD-8C72-E40029203FA3}" presName="cycle" presStyleCnt="0">
        <dgm:presLayoutVars>
          <dgm:dir/>
          <dgm:resizeHandles val="exact"/>
        </dgm:presLayoutVars>
      </dgm:prSet>
      <dgm:spPr/>
    </dgm:pt>
    <dgm:pt modelId="{A6EE25B9-39CA-4899-B596-25F21007BADC}" type="pres">
      <dgm:prSet presAssocID="{3BE03B3D-68C4-49F2-8A14-CF6B54FC032E}" presName="node" presStyleLbl="node1" presStyleIdx="0" presStyleCnt="3">
        <dgm:presLayoutVars>
          <dgm:bulletEnabled val="1"/>
        </dgm:presLayoutVars>
      </dgm:prSet>
      <dgm:spPr/>
    </dgm:pt>
    <dgm:pt modelId="{5A81B60B-AA37-46EA-8B37-D2582F849938}" type="pres">
      <dgm:prSet presAssocID="{3BE03B3D-68C4-49F2-8A14-CF6B54FC032E}" presName="spNode" presStyleCnt="0"/>
      <dgm:spPr/>
    </dgm:pt>
    <dgm:pt modelId="{0FA14E22-F26A-40FB-8911-AD95DF3EE088}" type="pres">
      <dgm:prSet presAssocID="{63601C94-AF88-44B3-AD23-AF36888E67B1}" presName="sibTrans" presStyleLbl="sibTrans1D1" presStyleIdx="0" presStyleCnt="3"/>
      <dgm:spPr/>
    </dgm:pt>
    <dgm:pt modelId="{6443F181-EFFC-49D1-BE26-8DE40D4CDFBB}" type="pres">
      <dgm:prSet presAssocID="{37B08924-9ED6-4828-94DB-E3337A5116AA}" presName="node" presStyleLbl="node1" presStyleIdx="1" presStyleCnt="3">
        <dgm:presLayoutVars>
          <dgm:bulletEnabled val="1"/>
        </dgm:presLayoutVars>
      </dgm:prSet>
      <dgm:spPr/>
    </dgm:pt>
    <dgm:pt modelId="{310B0E1E-282B-46A5-B2A8-B9B47662E907}" type="pres">
      <dgm:prSet presAssocID="{37B08924-9ED6-4828-94DB-E3337A5116AA}" presName="spNode" presStyleCnt="0"/>
      <dgm:spPr/>
    </dgm:pt>
    <dgm:pt modelId="{8ADD8847-25D1-4B4F-A243-4C904F692A24}" type="pres">
      <dgm:prSet presAssocID="{3E7808B8-423F-4C63-A045-A43AAA594AAA}" presName="sibTrans" presStyleLbl="sibTrans1D1" presStyleIdx="1" presStyleCnt="3"/>
      <dgm:spPr/>
    </dgm:pt>
    <dgm:pt modelId="{21C9DBB4-E16F-4E40-8F15-96D813FAB29C}" type="pres">
      <dgm:prSet presAssocID="{0514C118-87A0-4241-8430-44CE7D961DE2}" presName="node" presStyleLbl="node1" presStyleIdx="2" presStyleCnt="3">
        <dgm:presLayoutVars>
          <dgm:bulletEnabled val="1"/>
        </dgm:presLayoutVars>
      </dgm:prSet>
      <dgm:spPr/>
    </dgm:pt>
    <dgm:pt modelId="{069DCCF4-25A8-4480-BE49-22BFD1EAA0ED}" type="pres">
      <dgm:prSet presAssocID="{0514C118-87A0-4241-8430-44CE7D961DE2}" presName="spNode" presStyleCnt="0"/>
      <dgm:spPr/>
    </dgm:pt>
    <dgm:pt modelId="{1C9EB42D-0BDD-4BBF-AEC8-44446A73D2B1}" type="pres">
      <dgm:prSet presAssocID="{3CDD78A0-67D6-4688-AD4B-F0BA2BE7AF40}" presName="sibTrans" presStyleLbl="sibTrans1D1" presStyleIdx="2" presStyleCnt="3"/>
      <dgm:spPr/>
    </dgm:pt>
  </dgm:ptLst>
  <dgm:cxnLst>
    <dgm:cxn modelId="{DABDE81D-1E29-40B1-B172-633B1A35E30D}" srcId="{9D8D074D-FA30-47AD-8C72-E40029203FA3}" destId="{3BE03B3D-68C4-49F2-8A14-CF6B54FC032E}" srcOrd="0" destOrd="0" parTransId="{52FB9F1E-C102-4144-B976-5F40F96ABB6C}" sibTransId="{63601C94-AF88-44B3-AD23-AF36888E67B1}"/>
    <dgm:cxn modelId="{581A1D60-2250-49E8-BBCA-B31BD3FD8210}" srcId="{9D8D074D-FA30-47AD-8C72-E40029203FA3}" destId="{0514C118-87A0-4241-8430-44CE7D961DE2}" srcOrd="2" destOrd="0" parTransId="{06F6D876-DE21-4815-B6F3-28D0A6858514}" sibTransId="{3CDD78A0-67D6-4688-AD4B-F0BA2BE7AF40}"/>
    <dgm:cxn modelId="{89246F71-EE0D-4644-983E-311E55BB6FB0}" type="presOf" srcId="{37B08924-9ED6-4828-94DB-E3337A5116AA}" destId="{6443F181-EFFC-49D1-BE26-8DE40D4CDFBB}" srcOrd="0" destOrd="0" presId="urn:microsoft.com/office/officeart/2005/8/layout/cycle5"/>
    <dgm:cxn modelId="{8733B252-54C0-4269-B07C-30BD9853BC55}" type="presOf" srcId="{3E7808B8-423F-4C63-A045-A43AAA594AAA}" destId="{8ADD8847-25D1-4B4F-A243-4C904F692A24}" srcOrd="0" destOrd="0" presId="urn:microsoft.com/office/officeart/2005/8/layout/cycle5"/>
    <dgm:cxn modelId="{EFB4BE76-C788-4219-A20F-437354565A29}" type="presOf" srcId="{3BE03B3D-68C4-49F2-8A14-CF6B54FC032E}" destId="{A6EE25B9-39CA-4899-B596-25F21007BADC}" srcOrd="0" destOrd="0" presId="urn:microsoft.com/office/officeart/2005/8/layout/cycle5"/>
    <dgm:cxn modelId="{9BA6B7AD-8482-4100-9FB1-4D9C2499505E}" type="presOf" srcId="{63601C94-AF88-44B3-AD23-AF36888E67B1}" destId="{0FA14E22-F26A-40FB-8911-AD95DF3EE088}" srcOrd="0" destOrd="0" presId="urn:microsoft.com/office/officeart/2005/8/layout/cycle5"/>
    <dgm:cxn modelId="{99810EC9-269E-49B5-98C5-88EB5E204CE0}" type="presOf" srcId="{9D8D074D-FA30-47AD-8C72-E40029203FA3}" destId="{88E056C4-0933-4D47-99B3-EEC8F7BFBF7E}" srcOrd="0" destOrd="0" presId="urn:microsoft.com/office/officeart/2005/8/layout/cycle5"/>
    <dgm:cxn modelId="{835A11D6-151B-493D-818B-AA6552BDAECE}" srcId="{9D8D074D-FA30-47AD-8C72-E40029203FA3}" destId="{37B08924-9ED6-4828-94DB-E3337A5116AA}" srcOrd="1" destOrd="0" parTransId="{3C91EDD6-7E5D-4167-9DD4-0C6C66C8F429}" sibTransId="{3E7808B8-423F-4C63-A045-A43AAA594AAA}"/>
    <dgm:cxn modelId="{F59B4EDB-2CA2-4AAE-A085-19447B4004A8}" type="presOf" srcId="{3CDD78A0-67D6-4688-AD4B-F0BA2BE7AF40}" destId="{1C9EB42D-0BDD-4BBF-AEC8-44446A73D2B1}" srcOrd="0" destOrd="0" presId="urn:microsoft.com/office/officeart/2005/8/layout/cycle5"/>
    <dgm:cxn modelId="{3E9C51EA-FFC7-42B9-9CA2-0525E4DB8D44}" type="presOf" srcId="{0514C118-87A0-4241-8430-44CE7D961DE2}" destId="{21C9DBB4-E16F-4E40-8F15-96D813FAB29C}" srcOrd="0" destOrd="0" presId="urn:microsoft.com/office/officeart/2005/8/layout/cycle5"/>
    <dgm:cxn modelId="{6FB488D1-026E-4348-B23E-DDAE02A4E374}" type="presParOf" srcId="{88E056C4-0933-4D47-99B3-EEC8F7BFBF7E}" destId="{A6EE25B9-39CA-4899-B596-25F21007BADC}" srcOrd="0" destOrd="0" presId="urn:microsoft.com/office/officeart/2005/8/layout/cycle5"/>
    <dgm:cxn modelId="{7A289BB4-7CA3-48B5-BB66-4EF53BE4D59F}" type="presParOf" srcId="{88E056C4-0933-4D47-99B3-EEC8F7BFBF7E}" destId="{5A81B60B-AA37-46EA-8B37-D2582F849938}" srcOrd="1" destOrd="0" presId="urn:microsoft.com/office/officeart/2005/8/layout/cycle5"/>
    <dgm:cxn modelId="{ADC13DF0-AC56-46BF-9D0E-4817AAA9C9CE}" type="presParOf" srcId="{88E056C4-0933-4D47-99B3-EEC8F7BFBF7E}" destId="{0FA14E22-F26A-40FB-8911-AD95DF3EE088}" srcOrd="2" destOrd="0" presId="urn:microsoft.com/office/officeart/2005/8/layout/cycle5"/>
    <dgm:cxn modelId="{181F2F04-FBBC-4777-AC5A-DC487E6C047C}" type="presParOf" srcId="{88E056C4-0933-4D47-99B3-EEC8F7BFBF7E}" destId="{6443F181-EFFC-49D1-BE26-8DE40D4CDFBB}" srcOrd="3" destOrd="0" presId="urn:microsoft.com/office/officeart/2005/8/layout/cycle5"/>
    <dgm:cxn modelId="{C3940BFC-726F-4D79-AAE2-58A72E1A4D72}" type="presParOf" srcId="{88E056C4-0933-4D47-99B3-EEC8F7BFBF7E}" destId="{310B0E1E-282B-46A5-B2A8-B9B47662E907}" srcOrd="4" destOrd="0" presId="urn:microsoft.com/office/officeart/2005/8/layout/cycle5"/>
    <dgm:cxn modelId="{EEE354C9-83A9-493A-9177-EE6DED41FD3D}" type="presParOf" srcId="{88E056C4-0933-4D47-99B3-EEC8F7BFBF7E}" destId="{8ADD8847-25D1-4B4F-A243-4C904F692A24}" srcOrd="5" destOrd="0" presId="urn:microsoft.com/office/officeart/2005/8/layout/cycle5"/>
    <dgm:cxn modelId="{3F857F6E-27B0-4D46-828A-5E017530B674}" type="presParOf" srcId="{88E056C4-0933-4D47-99B3-EEC8F7BFBF7E}" destId="{21C9DBB4-E16F-4E40-8F15-96D813FAB29C}" srcOrd="6" destOrd="0" presId="urn:microsoft.com/office/officeart/2005/8/layout/cycle5"/>
    <dgm:cxn modelId="{B8ED68B4-D006-4526-8341-9D8849F4F1C3}" type="presParOf" srcId="{88E056C4-0933-4D47-99B3-EEC8F7BFBF7E}" destId="{069DCCF4-25A8-4480-BE49-22BFD1EAA0ED}" srcOrd="7" destOrd="0" presId="urn:microsoft.com/office/officeart/2005/8/layout/cycle5"/>
    <dgm:cxn modelId="{46F9663E-DC76-47DE-B675-2586814C3316}" type="presParOf" srcId="{88E056C4-0933-4D47-99B3-EEC8F7BFBF7E}" destId="{1C9EB42D-0BDD-4BBF-AEC8-44446A73D2B1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5BD15F-6AAF-4D5D-B880-DF864A9BA1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>
      <mc:Choice xmlns:a14="http://schemas.microsoft.com/office/drawing/2010/main" Requires="a14">
        <dgm:pt modelId="{3A4B8ECD-246A-4823-A763-8D42F5A1F251}">
          <dgm:prSet phldrT="[文本]"/>
          <dgm:spPr/>
          <dgm:t>
            <a:bodyPr/>
            <a:lstStyle/>
            <a:p>
              <a:r>
                <a:rPr lang="en-US" altLang="zh-CN" dirty="0"/>
                <a:t>Diagonalize the target Green Function and get the eigenstates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sub>
                  </m:sSub>
                </m:oMath>
              </a14:m>
              <a:r>
                <a:rPr lang="en-US" altLang="zh-CN" dirty="0"/>
                <a:t>, eigenvalues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𝑖𝑖</m:t>
                      </m:r>
                    </m:sub>
                  </m:sSub>
                </m:oMath>
              </a14:m>
              <a:r>
                <a:rPr lang="en-US" altLang="zh-CN" dirty="0"/>
                <a:t>.</a:t>
              </a:r>
              <a:endParaRPr lang="zh-CN" altLang="en-US" dirty="0"/>
            </a:p>
          </dgm:t>
        </dgm:pt>
      </mc:Choice>
      <mc:Fallback>
        <dgm:pt modelId="{3A4B8ECD-246A-4823-A763-8D42F5A1F251}">
          <dgm:prSet phldrT="[文本]"/>
          <dgm:spPr/>
          <dgm:t>
            <a:bodyPr/>
            <a:lstStyle/>
            <a:p>
              <a:r>
                <a:rPr lang="en-US" altLang="zh-CN" dirty="0"/>
                <a:t>Diagonalize the target Green Function and get the eigenstates </a:t>
              </a:r>
              <a:r>
                <a:rPr lang="en-US" altLang="zh-CN" b="0" i="0">
                  <a:latin typeface="Cambria Math" panose="02040503050406030204" pitchFamily="18" charset="0"/>
                </a:rPr>
                <a:t>𝑇_𝑖𝑗</a:t>
              </a:r>
              <a:r>
                <a:rPr lang="zh-CN" altLang="en-US" b="0" i="0">
                  <a:latin typeface="Cambria Math" panose="02040503050406030204" pitchFamily="18" charset="0"/>
                </a:rPr>
                <a:t>𝜎</a:t>
              </a:r>
              <a:r>
                <a:rPr lang="en-US" altLang="zh-CN" dirty="0"/>
                <a:t>, eigenvalues </a:t>
              </a:r>
              <a:r>
                <a:rPr lang="en-US" altLang="zh-CN" b="0" i="0">
                  <a:latin typeface="Cambria Math" panose="02040503050406030204" pitchFamily="18" charset="0"/>
                </a:rPr>
                <a:t>𝑏_𝑖𝑖</a:t>
              </a:r>
              <a:r>
                <a:rPr lang="en-US" altLang="zh-CN" dirty="0"/>
                <a:t>.</a:t>
              </a:r>
              <a:endParaRPr lang="zh-CN" altLang="en-US" dirty="0"/>
            </a:p>
          </dgm:t>
        </dgm:pt>
      </mc:Fallback>
    </mc:AlternateContent>
    <dgm:pt modelId="{7B05D8FC-99F7-45E5-9C58-331188D36C71}" type="parTrans" cxnId="{F0D18D20-C016-498F-B105-A9D4FE2742D7}">
      <dgm:prSet/>
      <dgm:spPr/>
      <dgm:t>
        <a:bodyPr/>
        <a:lstStyle/>
        <a:p>
          <a:endParaRPr lang="zh-CN" altLang="en-US"/>
        </a:p>
      </dgm:t>
    </dgm:pt>
    <dgm:pt modelId="{5EF23600-B184-4E16-992B-C415C47B7E23}" type="sibTrans" cxnId="{F0D18D20-C016-498F-B105-A9D4FE2742D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24B88A3-2CC6-4782-89DD-8254C1932D23}">
          <dgm:prSet phldrT="[文本]"/>
          <dgm:spPr/>
          <dgm:t>
            <a:bodyPr/>
            <a:lstStyle/>
            <a:p>
              <a:r>
                <a:rPr lang="en-US" altLang="zh-CN" dirty="0"/>
                <a:t>Get BCS state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𝑖𝑖</m:t>
                      </m:r>
                    </m:sub>
                  </m:sSub>
                </m:oMath>
              </a14:m>
              <a:r>
                <a:rPr lang="zh-CN" altLang="en-US" dirty="0"/>
                <a:t> </a:t>
              </a:r>
              <a:r>
                <a:rPr lang="en-US" altLang="zh-CN" dirty="0"/>
                <a:t>such that BCS Green Function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𝑖𝑖</m:t>
                      </m:r>
                    </m:sub>
                  </m:sSub>
                  <m:r>
                    <a:rPr lang="en-US" altLang="zh-CN" b="0" i="1" smtClean="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𝑖𝑖</m:t>
                      </m:r>
                    </m:sub>
                  </m:sSub>
                </m:oMath>
              </a14:m>
              <a:endParaRPr lang="zh-CN" altLang="en-US" dirty="0"/>
            </a:p>
          </dgm:t>
        </dgm:pt>
      </mc:Choice>
      <mc:Fallback>
        <dgm:pt modelId="{224B88A3-2CC6-4782-89DD-8254C1932D23}">
          <dgm:prSet phldrT="[文本]"/>
          <dgm:spPr/>
          <dgm:t>
            <a:bodyPr/>
            <a:lstStyle/>
            <a:p>
              <a:r>
                <a:rPr lang="en-US" altLang="zh-CN" dirty="0"/>
                <a:t>Get BCS state </a:t>
              </a:r>
              <a:r>
                <a:rPr lang="en-US" altLang="zh-CN" b="0" i="0">
                  <a:latin typeface="Cambria Math" panose="02040503050406030204" pitchFamily="18" charset="0"/>
                </a:rPr>
                <a:t>𝑓_𝑖𝑖</a:t>
              </a:r>
              <a:r>
                <a:rPr lang="zh-CN" altLang="en-US" dirty="0"/>
                <a:t> </a:t>
              </a:r>
              <a:r>
                <a:rPr lang="en-US" altLang="zh-CN" dirty="0"/>
                <a:t>such that BCS Green Function </a:t>
              </a:r>
              <a:r>
                <a:rPr lang="en-US" altLang="zh-CN" b="0" i="0">
                  <a:latin typeface="Cambria Math" panose="02040503050406030204" pitchFamily="18" charset="0"/>
                </a:rPr>
                <a:t>𝑑_𝑖𝑖=𝑏_𝑖𝑖</a:t>
              </a:r>
              <a:endParaRPr lang="zh-CN" altLang="en-US" dirty="0"/>
            </a:p>
          </dgm:t>
        </dgm:pt>
      </mc:Fallback>
    </mc:AlternateContent>
    <dgm:pt modelId="{A1AC8E4F-DBC9-469B-9519-050A49D276A1}" type="parTrans" cxnId="{8166834C-F2DB-45CF-912A-5B49C38B8591}">
      <dgm:prSet/>
      <dgm:spPr/>
      <dgm:t>
        <a:bodyPr/>
        <a:lstStyle/>
        <a:p>
          <a:endParaRPr lang="zh-CN" altLang="en-US"/>
        </a:p>
      </dgm:t>
    </dgm:pt>
    <dgm:pt modelId="{B3AC3B5B-2A0B-4123-9979-B8F9E8527FB6}" type="sibTrans" cxnId="{8166834C-F2DB-45CF-912A-5B49C38B859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9BB5903D-4B8B-4A3D-8F24-D797B2DECD9A}">
          <dgm:prSet phldrT="[文本]"/>
          <dgm:spPr/>
          <dgm:t>
            <a:bodyPr/>
            <a:lstStyle/>
            <a:p>
              <a:r>
                <a:rPr lang="en-US" altLang="zh-CN" dirty="0"/>
                <a:t>Then the BCS Trial Wave Function is </a:t>
              </a:r>
              <a14:m>
                <m:oMath xmlns:m="http://schemas.openxmlformats.org/officeDocument/2006/math">
                  <m:acc>
                    <m:accPr>
                      <m:chr m:val="⃡"/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</m:e>
                  </m:acc>
                  <m:r>
                    <a:rPr lang="en-US" altLang="zh-CN" b="0" i="1" smtClean="0">
                      <a:latin typeface="Cambria Math" panose="02040503050406030204" pitchFamily="18" charset="0"/>
                    </a:rPr>
                    <m:t>=</m:t>
                  </m:r>
                  <m:acc>
                    <m:accPr>
                      <m:chr m:val="⃡"/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</m:sub>
                      </m:sSub>
                    </m:e>
                  </m:acc>
                  <m:acc>
                    <m:accPr>
                      <m:chr m:val="⃡"/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</m:acc>
                  <m:r>
                    <a:rPr lang="en-US" altLang="zh-CN" b="0" i="1" smtClean="0">
                      <a:latin typeface="Cambria Math" panose="02040503050406030204" pitchFamily="18" charset="0"/>
                    </a:rPr>
                    <m:t> </m:t>
                  </m:r>
                  <m:acc>
                    <m:accPr>
                      <m:chr m:val="⃡"/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↓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e>
                  </m:acc>
                </m:oMath>
              </a14:m>
              <a:endParaRPr lang="zh-CN" altLang="en-US" dirty="0"/>
            </a:p>
          </dgm:t>
        </dgm:pt>
      </mc:Choice>
      <mc:Fallback>
        <dgm:pt modelId="{9BB5903D-4B8B-4A3D-8F24-D797B2DECD9A}">
          <dgm:prSet phldrT="[文本]"/>
          <dgm:spPr/>
          <dgm:t>
            <a:bodyPr/>
            <a:lstStyle/>
            <a:p>
              <a:r>
                <a:rPr lang="en-US" altLang="zh-CN" dirty="0"/>
                <a:t>Then the BCS Trial Wave Function is </a:t>
              </a:r>
              <a:r>
                <a:rPr lang="en-US" altLang="zh-CN" b="0" i="0">
                  <a:latin typeface="Cambria Math" panose="02040503050406030204" pitchFamily="18" charset="0"/>
                </a:rPr>
                <a:t>𝐹 ⃡=(𝑇_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↑ ) ⃡</a:t>
              </a:r>
              <a:r>
                <a:rPr lang="en-US" altLang="zh-CN" b="0" i="0">
                  <a:latin typeface="Cambria Math" panose="02040503050406030204" pitchFamily="18" charset="0"/>
                </a:rPr>
                <a:t>𝑓 ⃡  (𝑇_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↓^</a:t>
              </a:r>
              <a:r>
                <a:rPr lang="en-US" altLang="zh-CN" b="0" i="0">
                  <a:latin typeface="Cambria Math" panose="02040503050406030204" pitchFamily="18" charset="0"/>
                </a:rPr>
                <a:t>+ ) ⃡</a:t>
              </a:r>
              <a:endParaRPr lang="zh-CN" altLang="en-US" dirty="0"/>
            </a:p>
          </dgm:t>
        </dgm:pt>
      </mc:Fallback>
    </mc:AlternateContent>
    <dgm:pt modelId="{85BA689D-2AED-4D08-8861-6C0943CD8A82}" type="parTrans" cxnId="{84BC2627-FFF3-4BD6-82D4-FC0A0FB0C17C}">
      <dgm:prSet/>
      <dgm:spPr/>
      <dgm:t>
        <a:bodyPr/>
        <a:lstStyle/>
        <a:p>
          <a:endParaRPr lang="zh-CN" altLang="en-US"/>
        </a:p>
      </dgm:t>
    </dgm:pt>
    <dgm:pt modelId="{4AF5DACF-C54C-4AC3-BD29-CB2AC9B8C209}" type="sibTrans" cxnId="{84BC2627-FFF3-4BD6-82D4-FC0A0FB0C17C}">
      <dgm:prSet/>
      <dgm:spPr/>
      <dgm:t>
        <a:bodyPr/>
        <a:lstStyle/>
        <a:p>
          <a:endParaRPr lang="zh-CN" altLang="en-US"/>
        </a:p>
      </dgm:t>
    </dgm:pt>
    <dgm:pt modelId="{35C58E48-FDFD-45B1-8186-EAE37D1C9E03}" type="pres">
      <dgm:prSet presAssocID="{0E5BD15F-6AAF-4D5D-B880-DF864A9BA122}" presName="Name0" presStyleCnt="0">
        <dgm:presLayoutVars>
          <dgm:dir/>
          <dgm:resizeHandles val="exact"/>
        </dgm:presLayoutVars>
      </dgm:prSet>
      <dgm:spPr/>
    </dgm:pt>
    <dgm:pt modelId="{603B5CC9-0393-44C6-ADEF-57EF9237EDB0}" type="pres">
      <dgm:prSet presAssocID="{3A4B8ECD-246A-4823-A763-8D42F5A1F251}" presName="node" presStyleLbl="node1" presStyleIdx="0" presStyleCnt="3">
        <dgm:presLayoutVars>
          <dgm:bulletEnabled val="1"/>
        </dgm:presLayoutVars>
      </dgm:prSet>
      <dgm:spPr/>
    </dgm:pt>
    <dgm:pt modelId="{070C70B2-DF4B-42FF-8AAF-F63FFCE44C28}" type="pres">
      <dgm:prSet presAssocID="{5EF23600-B184-4E16-992B-C415C47B7E23}" presName="sibTrans" presStyleLbl="sibTrans2D1" presStyleIdx="0" presStyleCnt="2"/>
      <dgm:spPr/>
    </dgm:pt>
    <dgm:pt modelId="{C027BA1D-2095-408F-9AA1-4C80EECBC1BF}" type="pres">
      <dgm:prSet presAssocID="{5EF23600-B184-4E16-992B-C415C47B7E23}" presName="connectorText" presStyleLbl="sibTrans2D1" presStyleIdx="0" presStyleCnt="2"/>
      <dgm:spPr/>
    </dgm:pt>
    <dgm:pt modelId="{427B418A-BF54-4F1C-B3DD-2B9DD9DD0171}" type="pres">
      <dgm:prSet presAssocID="{224B88A3-2CC6-4782-89DD-8254C1932D23}" presName="node" presStyleLbl="node1" presStyleIdx="1" presStyleCnt="3">
        <dgm:presLayoutVars>
          <dgm:bulletEnabled val="1"/>
        </dgm:presLayoutVars>
      </dgm:prSet>
      <dgm:spPr/>
    </dgm:pt>
    <dgm:pt modelId="{9D47F281-C9FF-4DEB-9390-BB6E79CB638E}" type="pres">
      <dgm:prSet presAssocID="{B3AC3B5B-2A0B-4123-9979-B8F9E8527FB6}" presName="sibTrans" presStyleLbl="sibTrans2D1" presStyleIdx="1" presStyleCnt="2"/>
      <dgm:spPr/>
    </dgm:pt>
    <dgm:pt modelId="{5AF31F21-6D15-4C9E-885D-5FDABA6F8217}" type="pres">
      <dgm:prSet presAssocID="{B3AC3B5B-2A0B-4123-9979-B8F9E8527FB6}" presName="connectorText" presStyleLbl="sibTrans2D1" presStyleIdx="1" presStyleCnt="2"/>
      <dgm:spPr/>
    </dgm:pt>
    <dgm:pt modelId="{947A9F9B-AB01-45D2-A44B-95A1F7EF40DF}" type="pres">
      <dgm:prSet presAssocID="{9BB5903D-4B8B-4A3D-8F24-D797B2DECD9A}" presName="node" presStyleLbl="node1" presStyleIdx="2" presStyleCnt="3">
        <dgm:presLayoutVars>
          <dgm:bulletEnabled val="1"/>
        </dgm:presLayoutVars>
      </dgm:prSet>
      <dgm:spPr/>
    </dgm:pt>
  </dgm:ptLst>
  <dgm:cxnLst>
    <dgm:cxn modelId="{C70F5812-03F4-4E98-AAA3-A31DC7327417}" type="presOf" srcId="{3A4B8ECD-246A-4823-A763-8D42F5A1F251}" destId="{603B5CC9-0393-44C6-ADEF-57EF9237EDB0}" srcOrd="0" destOrd="0" presId="urn:microsoft.com/office/officeart/2005/8/layout/process1"/>
    <dgm:cxn modelId="{F0D18D20-C016-498F-B105-A9D4FE2742D7}" srcId="{0E5BD15F-6AAF-4D5D-B880-DF864A9BA122}" destId="{3A4B8ECD-246A-4823-A763-8D42F5A1F251}" srcOrd="0" destOrd="0" parTransId="{7B05D8FC-99F7-45E5-9C58-331188D36C71}" sibTransId="{5EF23600-B184-4E16-992B-C415C47B7E23}"/>
    <dgm:cxn modelId="{84BC2627-FFF3-4BD6-82D4-FC0A0FB0C17C}" srcId="{0E5BD15F-6AAF-4D5D-B880-DF864A9BA122}" destId="{9BB5903D-4B8B-4A3D-8F24-D797B2DECD9A}" srcOrd="2" destOrd="0" parTransId="{85BA689D-2AED-4D08-8861-6C0943CD8A82}" sibTransId="{4AF5DACF-C54C-4AC3-BD29-CB2AC9B8C209}"/>
    <dgm:cxn modelId="{5075A828-B701-4B66-8C4E-964F158602D5}" type="presOf" srcId="{B3AC3B5B-2A0B-4123-9979-B8F9E8527FB6}" destId="{9D47F281-C9FF-4DEB-9390-BB6E79CB638E}" srcOrd="0" destOrd="0" presId="urn:microsoft.com/office/officeart/2005/8/layout/process1"/>
    <dgm:cxn modelId="{9AF07F2E-759E-4CB5-BBBF-6945537C33CB}" type="presOf" srcId="{9BB5903D-4B8B-4A3D-8F24-D797B2DECD9A}" destId="{947A9F9B-AB01-45D2-A44B-95A1F7EF40DF}" srcOrd="0" destOrd="0" presId="urn:microsoft.com/office/officeart/2005/8/layout/process1"/>
    <dgm:cxn modelId="{8166834C-F2DB-45CF-912A-5B49C38B8591}" srcId="{0E5BD15F-6AAF-4D5D-B880-DF864A9BA122}" destId="{224B88A3-2CC6-4782-89DD-8254C1932D23}" srcOrd="1" destOrd="0" parTransId="{A1AC8E4F-DBC9-469B-9519-050A49D276A1}" sibTransId="{B3AC3B5B-2A0B-4123-9979-B8F9E8527FB6}"/>
    <dgm:cxn modelId="{FF2B2B76-8C10-472C-88C6-1DEA72723377}" type="presOf" srcId="{B3AC3B5B-2A0B-4123-9979-B8F9E8527FB6}" destId="{5AF31F21-6D15-4C9E-885D-5FDABA6F8217}" srcOrd="1" destOrd="0" presId="urn:microsoft.com/office/officeart/2005/8/layout/process1"/>
    <dgm:cxn modelId="{A7E3C357-B0E1-42AC-B616-2D11BDB7FF0F}" type="presOf" srcId="{5EF23600-B184-4E16-992B-C415C47B7E23}" destId="{C027BA1D-2095-408F-9AA1-4C80EECBC1BF}" srcOrd="1" destOrd="0" presId="urn:microsoft.com/office/officeart/2005/8/layout/process1"/>
    <dgm:cxn modelId="{8CA8F5C1-A919-49F3-A157-09D29B4BD61E}" type="presOf" srcId="{0E5BD15F-6AAF-4D5D-B880-DF864A9BA122}" destId="{35C58E48-FDFD-45B1-8186-EAE37D1C9E03}" srcOrd="0" destOrd="0" presId="urn:microsoft.com/office/officeart/2005/8/layout/process1"/>
    <dgm:cxn modelId="{8ADC46DE-CA19-494A-8DE1-765409AC0A93}" type="presOf" srcId="{5EF23600-B184-4E16-992B-C415C47B7E23}" destId="{070C70B2-DF4B-42FF-8AAF-F63FFCE44C28}" srcOrd="0" destOrd="0" presId="urn:microsoft.com/office/officeart/2005/8/layout/process1"/>
    <dgm:cxn modelId="{748637F9-8EAB-4577-81C0-B6B1FD71A947}" type="presOf" srcId="{224B88A3-2CC6-4782-89DD-8254C1932D23}" destId="{427B418A-BF54-4F1C-B3DD-2B9DD9DD0171}" srcOrd="0" destOrd="0" presId="urn:microsoft.com/office/officeart/2005/8/layout/process1"/>
    <dgm:cxn modelId="{6228B741-CFEB-4295-BA30-1CF30537C248}" type="presParOf" srcId="{35C58E48-FDFD-45B1-8186-EAE37D1C9E03}" destId="{603B5CC9-0393-44C6-ADEF-57EF9237EDB0}" srcOrd="0" destOrd="0" presId="urn:microsoft.com/office/officeart/2005/8/layout/process1"/>
    <dgm:cxn modelId="{9BFBA17C-99F9-4CF7-A0D2-53ED3D58384F}" type="presParOf" srcId="{35C58E48-FDFD-45B1-8186-EAE37D1C9E03}" destId="{070C70B2-DF4B-42FF-8AAF-F63FFCE44C28}" srcOrd="1" destOrd="0" presId="urn:microsoft.com/office/officeart/2005/8/layout/process1"/>
    <dgm:cxn modelId="{A6975305-670E-411F-9FE5-E6AB0AD70F21}" type="presParOf" srcId="{070C70B2-DF4B-42FF-8AAF-F63FFCE44C28}" destId="{C027BA1D-2095-408F-9AA1-4C80EECBC1BF}" srcOrd="0" destOrd="0" presId="urn:microsoft.com/office/officeart/2005/8/layout/process1"/>
    <dgm:cxn modelId="{EDE9783E-2963-4B75-BE62-4D05F8A847F5}" type="presParOf" srcId="{35C58E48-FDFD-45B1-8186-EAE37D1C9E03}" destId="{427B418A-BF54-4F1C-B3DD-2B9DD9DD0171}" srcOrd="2" destOrd="0" presId="urn:microsoft.com/office/officeart/2005/8/layout/process1"/>
    <dgm:cxn modelId="{3FCA70F1-A762-4D2D-8302-32D324B4899F}" type="presParOf" srcId="{35C58E48-FDFD-45B1-8186-EAE37D1C9E03}" destId="{9D47F281-C9FF-4DEB-9390-BB6E79CB638E}" srcOrd="3" destOrd="0" presId="urn:microsoft.com/office/officeart/2005/8/layout/process1"/>
    <dgm:cxn modelId="{4CADD1B5-FF5C-4722-B1C2-74CAF18A5A69}" type="presParOf" srcId="{9D47F281-C9FF-4DEB-9390-BB6E79CB638E}" destId="{5AF31F21-6D15-4C9E-885D-5FDABA6F8217}" srcOrd="0" destOrd="0" presId="urn:microsoft.com/office/officeart/2005/8/layout/process1"/>
    <dgm:cxn modelId="{E5C28304-CE96-4585-80C9-07289F23B6D0}" type="presParOf" srcId="{35C58E48-FDFD-45B1-8186-EAE37D1C9E03}" destId="{947A9F9B-AB01-45D2-A44B-95A1F7EF40D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5BD15F-6AAF-4D5D-B880-DF864A9BA1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A4B8ECD-246A-4823-A763-8D42F5A1F251}">
      <dgm:prSet phldrT="[文本]"/>
      <dgm:spPr>
        <a:blipFill>
          <a:blip xmlns:r="http://schemas.openxmlformats.org/officeDocument/2006/relationships" r:embed="rId1"/>
          <a:stretch>
            <a:fillRect r="-888" b="-61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B05D8FC-99F7-45E5-9C58-331188D36C71}" type="parTrans" cxnId="{F0D18D20-C016-498F-B105-A9D4FE2742D7}">
      <dgm:prSet/>
      <dgm:spPr/>
      <dgm:t>
        <a:bodyPr/>
        <a:lstStyle/>
        <a:p>
          <a:endParaRPr lang="zh-CN" altLang="en-US"/>
        </a:p>
      </dgm:t>
    </dgm:pt>
    <dgm:pt modelId="{5EF23600-B184-4E16-992B-C415C47B7E23}" type="sibTrans" cxnId="{F0D18D20-C016-498F-B105-A9D4FE2742D7}">
      <dgm:prSet/>
      <dgm:spPr/>
      <dgm:t>
        <a:bodyPr/>
        <a:lstStyle/>
        <a:p>
          <a:endParaRPr lang="zh-CN" altLang="en-US"/>
        </a:p>
      </dgm:t>
    </dgm:pt>
    <dgm:pt modelId="{224B88A3-2CC6-4782-89DD-8254C1932D23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1AC8E4F-DBC9-469B-9519-050A49D276A1}" type="parTrans" cxnId="{8166834C-F2DB-45CF-912A-5B49C38B8591}">
      <dgm:prSet/>
      <dgm:spPr/>
      <dgm:t>
        <a:bodyPr/>
        <a:lstStyle/>
        <a:p>
          <a:endParaRPr lang="zh-CN" altLang="en-US"/>
        </a:p>
      </dgm:t>
    </dgm:pt>
    <dgm:pt modelId="{B3AC3B5B-2A0B-4123-9979-B8F9E8527FB6}" type="sibTrans" cxnId="{8166834C-F2DB-45CF-912A-5B49C38B8591}">
      <dgm:prSet/>
      <dgm:spPr/>
      <dgm:t>
        <a:bodyPr/>
        <a:lstStyle/>
        <a:p>
          <a:endParaRPr lang="zh-CN" altLang="en-US"/>
        </a:p>
      </dgm:t>
    </dgm:pt>
    <dgm:pt modelId="{9BB5903D-4B8B-4A3D-8F24-D797B2DECD9A}">
      <dgm:prSet phldrT="[文本]"/>
      <dgm:spPr>
        <a:blipFill>
          <a:blip xmlns:r="http://schemas.openxmlformats.org/officeDocument/2006/relationships" r:embed="rId3"/>
          <a:stretch>
            <a:fillRect l="-1183" r="-4142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5BA689D-2AED-4D08-8861-6C0943CD8A82}" type="parTrans" cxnId="{84BC2627-FFF3-4BD6-82D4-FC0A0FB0C17C}">
      <dgm:prSet/>
      <dgm:spPr/>
      <dgm:t>
        <a:bodyPr/>
        <a:lstStyle/>
        <a:p>
          <a:endParaRPr lang="zh-CN" altLang="en-US"/>
        </a:p>
      </dgm:t>
    </dgm:pt>
    <dgm:pt modelId="{4AF5DACF-C54C-4AC3-BD29-CB2AC9B8C209}" type="sibTrans" cxnId="{84BC2627-FFF3-4BD6-82D4-FC0A0FB0C17C}">
      <dgm:prSet/>
      <dgm:spPr/>
      <dgm:t>
        <a:bodyPr/>
        <a:lstStyle/>
        <a:p>
          <a:endParaRPr lang="zh-CN" altLang="en-US"/>
        </a:p>
      </dgm:t>
    </dgm:pt>
    <dgm:pt modelId="{35C58E48-FDFD-45B1-8186-EAE37D1C9E03}" type="pres">
      <dgm:prSet presAssocID="{0E5BD15F-6AAF-4D5D-B880-DF864A9BA122}" presName="Name0" presStyleCnt="0">
        <dgm:presLayoutVars>
          <dgm:dir/>
          <dgm:resizeHandles val="exact"/>
        </dgm:presLayoutVars>
      </dgm:prSet>
      <dgm:spPr/>
    </dgm:pt>
    <dgm:pt modelId="{603B5CC9-0393-44C6-ADEF-57EF9237EDB0}" type="pres">
      <dgm:prSet presAssocID="{3A4B8ECD-246A-4823-A763-8D42F5A1F251}" presName="node" presStyleLbl="node1" presStyleIdx="0" presStyleCnt="3">
        <dgm:presLayoutVars>
          <dgm:bulletEnabled val="1"/>
        </dgm:presLayoutVars>
      </dgm:prSet>
      <dgm:spPr/>
    </dgm:pt>
    <dgm:pt modelId="{070C70B2-DF4B-42FF-8AAF-F63FFCE44C28}" type="pres">
      <dgm:prSet presAssocID="{5EF23600-B184-4E16-992B-C415C47B7E23}" presName="sibTrans" presStyleLbl="sibTrans2D1" presStyleIdx="0" presStyleCnt="2"/>
      <dgm:spPr/>
    </dgm:pt>
    <dgm:pt modelId="{C027BA1D-2095-408F-9AA1-4C80EECBC1BF}" type="pres">
      <dgm:prSet presAssocID="{5EF23600-B184-4E16-992B-C415C47B7E23}" presName="connectorText" presStyleLbl="sibTrans2D1" presStyleIdx="0" presStyleCnt="2"/>
      <dgm:spPr/>
    </dgm:pt>
    <dgm:pt modelId="{427B418A-BF54-4F1C-B3DD-2B9DD9DD0171}" type="pres">
      <dgm:prSet presAssocID="{224B88A3-2CC6-4782-89DD-8254C1932D23}" presName="node" presStyleLbl="node1" presStyleIdx="1" presStyleCnt="3">
        <dgm:presLayoutVars>
          <dgm:bulletEnabled val="1"/>
        </dgm:presLayoutVars>
      </dgm:prSet>
      <dgm:spPr/>
    </dgm:pt>
    <dgm:pt modelId="{9D47F281-C9FF-4DEB-9390-BB6E79CB638E}" type="pres">
      <dgm:prSet presAssocID="{B3AC3B5B-2A0B-4123-9979-B8F9E8527FB6}" presName="sibTrans" presStyleLbl="sibTrans2D1" presStyleIdx="1" presStyleCnt="2"/>
      <dgm:spPr/>
    </dgm:pt>
    <dgm:pt modelId="{5AF31F21-6D15-4C9E-885D-5FDABA6F8217}" type="pres">
      <dgm:prSet presAssocID="{B3AC3B5B-2A0B-4123-9979-B8F9E8527FB6}" presName="connectorText" presStyleLbl="sibTrans2D1" presStyleIdx="1" presStyleCnt="2"/>
      <dgm:spPr/>
    </dgm:pt>
    <dgm:pt modelId="{947A9F9B-AB01-45D2-A44B-95A1F7EF40DF}" type="pres">
      <dgm:prSet presAssocID="{9BB5903D-4B8B-4A3D-8F24-D797B2DECD9A}" presName="node" presStyleLbl="node1" presStyleIdx="2" presStyleCnt="3">
        <dgm:presLayoutVars>
          <dgm:bulletEnabled val="1"/>
        </dgm:presLayoutVars>
      </dgm:prSet>
      <dgm:spPr/>
    </dgm:pt>
  </dgm:ptLst>
  <dgm:cxnLst>
    <dgm:cxn modelId="{C70F5812-03F4-4E98-AAA3-A31DC7327417}" type="presOf" srcId="{3A4B8ECD-246A-4823-A763-8D42F5A1F251}" destId="{603B5CC9-0393-44C6-ADEF-57EF9237EDB0}" srcOrd="0" destOrd="0" presId="urn:microsoft.com/office/officeart/2005/8/layout/process1"/>
    <dgm:cxn modelId="{F0D18D20-C016-498F-B105-A9D4FE2742D7}" srcId="{0E5BD15F-6AAF-4D5D-B880-DF864A9BA122}" destId="{3A4B8ECD-246A-4823-A763-8D42F5A1F251}" srcOrd="0" destOrd="0" parTransId="{7B05D8FC-99F7-45E5-9C58-331188D36C71}" sibTransId="{5EF23600-B184-4E16-992B-C415C47B7E23}"/>
    <dgm:cxn modelId="{84BC2627-FFF3-4BD6-82D4-FC0A0FB0C17C}" srcId="{0E5BD15F-6AAF-4D5D-B880-DF864A9BA122}" destId="{9BB5903D-4B8B-4A3D-8F24-D797B2DECD9A}" srcOrd="2" destOrd="0" parTransId="{85BA689D-2AED-4D08-8861-6C0943CD8A82}" sibTransId="{4AF5DACF-C54C-4AC3-BD29-CB2AC9B8C209}"/>
    <dgm:cxn modelId="{5075A828-B701-4B66-8C4E-964F158602D5}" type="presOf" srcId="{B3AC3B5B-2A0B-4123-9979-B8F9E8527FB6}" destId="{9D47F281-C9FF-4DEB-9390-BB6E79CB638E}" srcOrd="0" destOrd="0" presId="urn:microsoft.com/office/officeart/2005/8/layout/process1"/>
    <dgm:cxn modelId="{9AF07F2E-759E-4CB5-BBBF-6945537C33CB}" type="presOf" srcId="{9BB5903D-4B8B-4A3D-8F24-D797B2DECD9A}" destId="{947A9F9B-AB01-45D2-A44B-95A1F7EF40DF}" srcOrd="0" destOrd="0" presId="urn:microsoft.com/office/officeart/2005/8/layout/process1"/>
    <dgm:cxn modelId="{8166834C-F2DB-45CF-912A-5B49C38B8591}" srcId="{0E5BD15F-6AAF-4D5D-B880-DF864A9BA122}" destId="{224B88A3-2CC6-4782-89DD-8254C1932D23}" srcOrd="1" destOrd="0" parTransId="{A1AC8E4F-DBC9-469B-9519-050A49D276A1}" sibTransId="{B3AC3B5B-2A0B-4123-9979-B8F9E8527FB6}"/>
    <dgm:cxn modelId="{FF2B2B76-8C10-472C-88C6-1DEA72723377}" type="presOf" srcId="{B3AC3B5B-2A0B-4123-9979-B8F9E8527FB6}" destId="{5AF31F21-6D15-4C9E-885D-5FDABA6F8217}" srcOrd="1" destOrd="0" presId="urn:microsoft.com/office/officeart/2005/8/layout/process1"/>
    <dgm:cxn modelId="{A7E3C357-B0E1-42AC-B616-2D11BDB7FF0F}" type="presOf" srcId="{5EF23600-B184-4E16-992B-C415C47B7E23}" destId="{C027BA1D-2095-408F-9AA1-4C80EECBC1BF}" srcOrd="1" destOrd="0" presId="urn:microsoft.com/office/officeart/2005/8/layout/process1"/>
    <dgm:cxn modelId="{8CA8F5C1-A919-49F3-A157-09D29B4BD61E}" type="presOf" srcId="{0E5BD15F-6AAF-4D5D-B880-DF864A9BA122}" destId="{35C58E48-FDFD-45B1-8186-EAE37D1C9E03}" srcOrd="0" destOrd="0" presId="urn:microsoft.com/office/officeart/2005/8/layout/process1"/>
    <dgm:cxn modelId="{8ADC46DE-CA19-494A-8DE1-765409AC0A93}" type="presOf" srcId="{5EF23600-B184-4E16-992B-C415C47B7E23}" destId="{070C70B2-DF4B-42FF-8AAF-F63FFCE44C28}" srcOrd="0" destOrd="0" presId="urn:microsoft.com/office/officeart/2005/8/layout/process1"/>
    <dgm:cxn modelId="{748637F9-8EAB-4577-81C0-B6B1FD71A947}" type="presOf" srcId="{224B88A3-2CC6-4782-89DD-8254C1932D23}" destId="{427B418A-BF54-4F1C-B3DD-2B9DD9DD0171}" srcOrd="0" destOrd="0" presId="urn:microsoft.com/office/officeart/2005/8/layout/process1"/>
    <dgm:cxn modelId="{6228B741-CFEB-4295-BA30-1CF30537C248}" type="presParOf" srcId="{35C58E48-FDFD-45B1-8186-EAE37D1C9E03}" destId="{603B5CC9-0393-44C6-ADEF-57EF9237EDB0}" srcOrd="0" destOrd="0" presId="urn:microsoft.com/office/officeart/2005/8/layout/process1"/>
    <dgm:cxn modelId="{9BFBA17C-99F9-4CF7-A0D2-53ED3D58384F}" type="presParOf" srcId="{35C58E48-FDFD-45B1-8186-EAE37D1C9E03}" destId="{070C70B2-DF4B-42FF-8AAF-F63FFCE44C28}" srcOrd="1" destOrd="0" presId="urn:microsoft.com/office/officeart/2005/8/layout/process1"/>
    <dgm:cxn modelId="{A6975305-670E-411F-9FE5-E6AB0AD70F21}" type="presParOf" srcId="{070C70B2-DF4B-42FF-8AAF-F63FFCE44C28}" destId="{C027BA1D-2095-408F-9AA1-4C80EECBC1BF}" srcOrd="0" destOrd="0" presId="urn:microsoft.com/office/officeart/2005/8/layout/process1"/>
    <dgm:cxn modelId="{EDE9783E-2963-4B75-BE62-4D05F8A847F5}" type="presParOf" srcId="{35C58E48-FDFD-45B1-8186-EAE37D1C9E03}" destId="{427B418A-BF54-4F1C-B3DD-2B9DD9DD0171}" srcOrd="2" destOrd="0" presId="urn:microsoft.com/office/officeart/2005/8/layout/process1"/>
    <dgm:cxn modelId="{3FCA70F1-A762-4D2D-8302-32D324B4899F}" type="presParOf" srcId="{35C58E48-FDFD-45B1-8186-EAE37D1C9E03}" destId="{9D47F281-C9FF-4DEB-9390-BB6E79CB638E}" srcOrd="3" destOrd="0" presId="urn:microsoft.com/office/officeart/2005/8/layout/process1"/>
    <dgm:cxn modelId="{4CADD1B5-FF5C-4722-B1C2-74CAF18A5A69}" type="presParOf" srcId="{9D47F281-C9FF-4DEB-9390-BB6E79CB638E}" destId="{5AF31F21-6D15-4C9E-885D-5FDABA6F8217}" srcOrd="0" destOrd="0" presId="urn:microsoft.com/office/officeart/2005/8/layout/process1"/>
    <dgm:cxn modelId="{E5C28304-CE96-4585-80C9-07289F23B6D0}" type="presParOf" srcId="{35C58E48-FDFD-45B1-8186-EAE37D1C9E03}" destId="{947A9F9B-AB01-45D2-A44B-95A1F7EF40D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8D074D-FA30-47AD-8C72-E40029203FA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E03B3D-68C4-49F2-8A14-CF6B54FC032E}">
      <dgm:prSet phldrT="[文本]"/>
      <dgm:spPr/>
      <dgm:t>
        <a:bodyPr/>
        <a:lstStyle/>
        <a:p>
          <a:r>
            <a:rPr lang="en-US" altLang="zh-CN" dirty="0"/>
            <a:t>Get a Trial Wave Function</a:t>
          </a:r>
          <a:endParaRPr lang="zh-CN" altLang="en-US" dirty="0"/>
        </a:p>
      </dgm:t>
    </dgm:pt>
    <dgm:pt modelId="{52FB9F1E-C102-4144-B976-5F40F96ABB6C}" type="parTrans" cxnId="{DABDE81D-1E29-40B1-B172-633B1A35E30D}">
      <dgm:prSet/>
      <dgm:spPr/>
      <dgm:t>
        <a:bodyPr/>
        <a:lstStyle/>
        <a:p>
          <a:endParaRPr lang="zh-CN" altLang="en-US"/>
        </a:p>
      </dgm:t>
    </dgm:pt>
    <dgm:pt modelId="{63601C94-AF88-44B3-AD23-AF36888E67B1}" type="sibTrans" cxnId="{DABDE81D-1E29-40B1-B172-633B1A35E30D}">
      <dgm:prSet/>
      <dgm:spPr/>
      <dgm:t>
        <a:bodyPr/>
        <a:lstStyle/>
        <a:p>
          <a:endParaRPr lang="zh-CN" altLang="en-US"/>
        </a:p>
      </dgm:t>
    </dgm:pt>
    <dgm:pt modelId="{37B08924-9ED6-4828-94DB-E3337A5116AA}">
      <dgm:prSet phldrT="[文本]"/>
      <dgm:spPr/>
      <dgm:t>
        <a:bodyPr/>
        <a:lstStyle/>
        <a:p>
          <a:r>
            <a:rPr lang="en-US" altLang="zh-CN" dirty="0"/>
            <a:t>CPMC Calculation</a:t>
          </a:r>
          <a:endParaRPr lang="zh-CN" altLang="en-US" dirty="0"/>
        </a:p>
      </dgm:t>
    </dgm:pt>
    <dgm:pt modelId="{3C91EDD6-7E5D-4167-9DD4-0C6C66C8F429}" type="parTrans" cxnId="{835A11D6-151B-493D-818B-AA6552BDAECE}">
      <dgm:prSet/>
      <dgm:spPr/>
      <dgm:t>
        <a:bodyPr/>
        <a:lstStyle/>
        <a:p>
          <a:endParaRPr lang="zh-CN" altLang="en-US"/>
        </a:p>
      </dgm:t>
    </dgm:pt>
    <dgm:pt modelId="{3E7808B8-423F-4C63-A045-A43AAA594AAA}" type="sibTrans" cxnId="{835A11D6-151B-493D-818B-AA6552BDAECE}">
      <dgm:prSet/>
      <dgm:spPr/>
      <dgm:t>
        <a:bodyPr/>
        <a:lstStyle/>
        <a:p>
          <a:endParaRPr lang="zh-CN" altLang="en-US"/>
        </a:p>
      </dgm:t>
    </dgm:pt>
    <dgm:pt modelId="{0514C118-87A0-4241-8430-44CE7D961DE2}">
      <dgm:prSet phldrT="[文本]"/>
      <dgm:spPr/>
      <dgm:t>
        <a:bodyPr/>
        <a:lstStyle/>
        <a:p>
          <a:r>
            <a:rPr lang="en-US" altLang="zh-CN" dirty="0"/>
            <a:t>Get The Information of Ground State</a:t>
          </a:r>
          <a:endParaRPr lang="zh-CN" altLang="en-US" dirty="0"/>
        </a:p>
      </dgm:t>
    </dgm:pt>
    <dgm:pt modelId="{06F6D876-DE21-4815-B6F3-28D0A6858514}" type="parTrans" cxnId="{581A1D60-2250-49E8-BBCA-B31BD3FD8210}">
      <dgm:prSet/>
      <dgm:spPr/>
      <dgm:t>
        <a:bodyPr/>
        <a:lstStyle/>
        <a:p>
          <a:endParaRPr lang="zh-CN" altLang="en-US"/>
        </a:p>
      </dgm:t>
    </dgm:pt>
    <dgm:pt modelId="{3CDD78A0-67D6-4688-AD4B-F0BA2BE7AF40}" type="sibTrans" cxnId="{581A1D60-2250-49E8-BBCA-B31BD3FD8210}">
      <dgm:prSet/>
      <dgm:spPr/>
      <dgm:t>
        <a:bodyPr/>
        <a:lstStyle/>
        <a:p>
          <a:endParaRPr lang="zh-CN" altLang="en-US"/>
        </a:p>
      </dgm:t>
    </dgm:pt>
    <dgm:pt modelId="{88E056C4-0933-4D47-99B3-EEC8F7BFBF7E}" type="pres">
      <dgm:prSet presAssocID="{9D8D074D-FA30-47AD-8C72-E40029203FA3}" presName="cycle" presStyleCnt="0">
        <dgm:presLayoutVars>
          <dgm:dir/>
          <dgm:resizeHandles val="exact"/>
        </dgm:presLayoutVars>
      </dgm:prSet>
      <dgm:spPr/>
    </dgm:pt>
    <dgm:pt modelId="{A6EE25B9-39CA-4899-B596-25F21007BADC}" type="pres">
      <dgm:prSet presAssocID="{3BE03B3D-68C4-49F2-8A14-CF6B54FC032E}" presName="node" presStyleLbl="node1" presStyleIdx="0" presStyleCnt="3">
        <dgm:presLayoutVars>
          <dgm:bulletEnabled val="1"/>
        </dgm:presLayoutVars>
      </dgm:prSet>
      <dgm:spPr/>
    </dgm:pt>
    <dgm:pt modelId="{5A81B60B-AA37-46EA-8B37-D2582F849938}" type="pres">
      <dgm:prSet presAssocID="{3BE03B3D-68C4-49F2-8A14-CF6B54FC032E}" presName="spNode" presStyleCnt="0"/>
      <dgm:spPr/>
    </dgm:pt>
    <dgm:pt modelId="{0FA14E22-F26A-40FB-8911-AD95DF3EE088}" type="pres">
      <dgm:prSet presAssocID="{63601C94-AF88-44B3-AD23-AF36888E67B1}" presName="sibTrans" presStyleLbl="sibTrans1D1" presStyleIdx="0" presStyleCnt="3"/>
      <dgm:spPr/>
    </dgm:pt>
    <dgm:pt modelId="{6443F181-EFFC-49D1-BE26-8DE40D4CDFBB}" type="pres">
      <dgm:prSet presAssocID="{37B08924-9ED6-4828-94DB-E3337A5116AA}" presName="node" presStyleLbl="node1" presStyleIdx="1" presStyleCnt="3">
        <dgm:presLayoutVars>
          <dgm:bulletEnabled val="1"/>
        </dgm:presLayoutVars>
      </dgm:prSet>
      <dgm:spPr/>
    </dgm:pt>
    <dgm:pt modelId="{310B0E1E-282B-46A5-B2A8-B9B47662E907}" type="pres">
      <dgm:prSet presAssocID="{37B08924-9ED6-4828-94DB-E3337A5116AA}" presName="spNode" presStyleCnt="0"/>
      <dgm:spPr/>
    </dgm:pt>
    <dgm:pt modelId="{8ADD8847-25D1-4B4F-A243-4C904F692A24}" type="pres">
      <dgm:prSet presAssocID="{3E7808B8-423F-4C63-A045-A43AAA594AAA}" presName="sibTrans" presStyleLbl="sibTrans1D1" presStyleIdx="1" presStyleCnt="3"/>
      <dgm:spPr/>
    </dgm:pt>
    <dgm:pt modelId="{21C9DBB4-E16F-4E40-8F15-96D813FAB29C}" type="pres">
      <dgm:prSet presAssocID="{0514C118-87A0-4241-8430-44CE7D961DE2}" presName="node" presStyleLbl="node1" presStyleIdx="2" presStyleCnt="3">
        <dgm:presLayoutVars>
          <dgm:bulletEnabled val="1"/>
        </dgm:presLayoutVars>
      </dgm:prSet>
      <dgm:spPr/>
    </dgm:pt>
    <dgm:pt modelId="{069DCCF4-25A8-4480-BE49-22BFD1EAA0ED}" type="pres">
      <dgm:prSet presAssocID="{0514C118-87A0-4241-8430-44CE7D961DE2}" presName="spNode" presStyleCnt="0"/>
      <dgm:spPr/>
    </dgm:pt>
    <dgm:pt modelId="{1C9EB42D-0BDD-4BBF-AEC8-44446A73D2B1}" type="pres">
      <dgm:prSet presAssocID="{3CDD78A0-67D6-4688-AD4B-F0BA2BE7AF40}" presName="sibTrans" presStyleLbl="sibTrans1D1" presStyleIdx="2" presStyleCnt="3"/>
      <dgm:spPr/>
    </dgm:pt>
  </dgm:ptLst>
  <dgm:cxnLst>
    <dgm:cxn modelId="{DABDE81D-1E29-40B1-B172-633B1A35E30D}" srcId="{9D8D074D-FA30-47AD-8C72-E40029203FA3}" destId="{3BE03B3D-68C4-49F2-8A14-CF6B54FC032E}" srcOrd="0" destOrd="0" parTransId="{52FB9F1E-C102-4144-B976-5F40F96ABB6C}" sibTransId="{63601C94-AF88-44B3-AD23-AF36888E67B1}"/>
    <dgm:cxn modelId="{581A1D60-2250-49E8-BBCA-B31BD3FD8210}" srcId="{9D8D074D-FA30-47AD-8C72-E40029203FA3}" destId="{0514C118-87A0-4241-8430-44CE7D961DE2}" srcOrd="2" destOrd="0" parTransId="{06F6D876-DE21-4815-B6F3-28D0A6858514}" sibTransId="{3CDD78A0-67D6-4688-AD4B-F0BA2BE7AF40}"/>
    <dgm:cxn modelId="{89246F71-EE0D-4644-983E-311E55BB6FB0}" type="presOf" srcId="{37B08924-9ED6-4828-94DB-E3337A5116AA}" destId="{6443F181-EFFC-49D1-BE26-8DE40D4CDFBB}" srcOrd="0" destOrd="0" presId="urn:microsoft.com/office/officeart/2005/8/layout/cycle5"/>
    <dgm:cxn modelId="{8733B252-54C0-4269-B07C-30BD9853BC55}" type="presOf" srcId="{3E7808B8-423F-4C63-A045-A43AAA594AAA}" destId="{8ADD8847-25D1-4B4F-A243-4C904F692A24}" srcOrd="0" destOrd="0" presId="urn:microsoft.com/office/officeart/2005/8/layout/cycle5"/>
    <dgm:cxn modelId="{EFB4BE76-C788-4219-A20F-437354565A29}" type="presOf" srcId="{3BE03B3D-68C4-49F2-8A14-CF6B54FC032E}" destId="{A6EE25B9-39CA-4899-B596-25F21007BADC}" srcOrd="0" destOrd="0" presId="urn:microsoft.com/office/officeart/2005/8/layout/cycle5"/>
    <dgm:cxn modelId="{9BA6B7AD-8482-4100-9FB1-4D9C2499505E}" type="presOf" srcId="{63601C94-AF88-44B3-AD23-AF36888E67B1}" destId="{0FA14E22-F26A-40FB-8911-AD95DF3EE088}" srcOrd="0" destOrd="0" presId="urn:microsoft.com/office/officeart/2005/8/layout/cycle5"/>
    <dgm:cxn modelId="{99810EC9-269E-49B5-98C5-88EB5E204CE0}" type="presOf" srcId="{9D8D074D-FA30-47AD-8C72-E40029203FA3}" destId="{88E056C4-0933-4D47-99B3-EEC8F7BFBF7E}" srcOrd="0" destOrd="0" presId="urn:microsoft.com/office/officeart/2005/8/layout/cycle5"/>
    <dgm:cxn modelId="{835A11D6-151B-493D-818B-AA6552BDAECE}" srcId="{9D8D074D-FA30-47AD-8C72-E40029203FA3}" destId="{37B08924-9ED6-4828-94DB-E3337A5116AA}" srcOrd="1" destOrd="0" parTransId="{3C91EDD6-7E5D-4167-9DD4-0C6C66C8F429}" sibTransId="{3E7808B8-423F-4C63-A045-A43AAA594AAA}"/>
    <dgm:cxn modelId="{F59B4EDB-2CA2-4AAE-A085-19447B4004A8}" type="presOf" srcId="{3CDD78A0-67D6-4688-AD4B-F0BA2BE7AF40}" destId="{1C9EB42D-0BDD-4BBF-AEC8-44446A73D2B1}" srcOrd="0" destOrd="0" presId="urn:microsoft.com/office/officeart/2005/8/layout/cycle5"/>
    <dgm:cxn modelId="{3E9C51EA-FFC7-42B9-9CA2-0525E4DB8D44}" type="presOf" srcId="{0514C118-87A0-4241-8430-44CE7D961DE2}" destId="{21C9DBB4-E16F-4E40-8F15-96D813FAB29C}" srcOrd="0" destOrd="0" presId="urn:microsoft.com/office/officeart/2005/8/layout/cycle5"/>
    <dgm:cxn modelId="{6FB488D1-026E-4348-B23E-DDAE02A4E374}" type="presParOf" srcId="{88E056C4-0933-4D47-99B3-EEC8F7BFBF7E}" destId="{A6EE25B9-39CA-4899-B596-25F21007BADC}" srcOrd="0" destOrd="0" presId="urn:microsoft.com/office/officeart/2005/8/layout/cycle5"/>
    <dgm:cxn modelId="{7A289BB4-7CA3-48B5-BB66-4EF53BE4D59F}" type="presParOf" srcId="{88E056C4-0933-4D47-99B3-EEC8F7BFBF7E}" destId="{5A81B60B-AA37-46EA-8B37-D2582F849938}" srcOrd="1" destOrd="0" presId="urn:microsoft.com/office/officeart/2005/8/layout/cycle5"/>
    <dgm:cxn modelId="{ADC13DF0-AC56-46BF-9D0E-4817AAA9C9CE}" type="presParOf" srcId="{88E056C4-0933-4D47-99B3-EEC8F7BFBF7E}" destId="{0FA14E22-F26A-40FB-8911-AD95DF3EE088}" srcOrd="2" destOrd="0" presId="urn:microsoft.com/office/officeart/2005/8/layout/cycle5"/>
    <dgm:cxn modelId="{181F2F04-FBBC-4777-AC5A-DC487E6C047C}" type="presParOf" srcId="{88E056C4-0933-4D47-99B3-EEC8F7BFBF7E}" destId="{6443F181-EFFC-49D1-BE26-8DE40D4CDFBB}" srcOrd="3" destOrd="0" presId="urn:microsoft.com/office/officeart/2005/8/layout/cycle5"/>
    <dgm:cxn modelId="{C3940BFC-726F-4D79-AAE2-58A72E1A4D72}" type="presParOf" srcId="{88E056C4-0933-4D47-99B3-EEC8F7BFBF7E}" destId="{310B0E1E-282B-46A5-B2A8-B9B47662E907}" srcOrd="4" destOrd="0" presId="urn:microsoft.com/office/officeart/2005/8/layout/cycle5"/>
    <dgm:cxn modelId="{EEE354C9-83A9-493A-9177-EE6DED41FD3D}" type="presParOf" srcId="{88E056C4-0933-4D47-99B3-EEC8F7BFBF7E}" destId="{8ADD8847-25D1-4B4F-A243-4C904F692A24}" srcOrd="5" destOrd="0" presId="urn:microsoft.com/office/officeart/2005/8/layout/cycle5"/>
    <dgm:cxn modelId="{3F857F6E-27B0-4D46-828A-5E017530B674}" type="presParOf" srcId="{88E056C4-0933-4D47-99B3-EEC8F7BFBF7E}" destId="{21C9DBB4-E16F-4E40-8F15-96D813FAB29C}" srcOrd="6" destOrd="0" presId="urn:microsoft.com/office/officeart/2005/8/layout/cycle5"/>
    <dgm:cxn modelId="{B8ED68B4-D006-4526-8341-9D8849F4F1C3}" type="presParOf" srcId="{88E056C4-0933-4D47-99B3-EEC8F7BFBF7E}" destId="{069DCCF4-25A8-4480-BE49-22BFD1EAA0ED}" srcOrd="7" destOrd="0" presId="urn:microsoft.com/office/officeart/2005/8/layout/cycle5"/>
    <dgm:cxn modelId="{46F9663E-DC76-47DE-B675-2586814C3316}" type="presParOf" srcId="{88E056C4-0933-4D47-99B3-EEC8F7BFBF7E}" destId="{1C9EB42D-0BDD-4BBF-AEC8-44446A73D2B1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25B9-39CA-4899-B596-25F21007BADC}">
      <dsp:nvSpPr>
        <dsp:cNvPr id="0" name=""/>
        <dsp:cNvSpPr/>
      </dsp:nvSpPr>
      <dsp:spPr>
        <a:xfrm>
          <a:off x="2515505" y="1617"/>
          <a:ext cx="1725389" cy="1121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Get a Trial Wave Function</a:t>
          </a:r>
          <a:endParaRPr lang="zh-CN" altLang="en-US" sz="1800" kern="1200" dirty="0"/>
        </a:p>
      </dsp:txBody>
      <dsp:txXfrm>
        <a:off x="2570252" y="56364"/>
        <a:ext cx="1615895" cy="1012009"/>
      </dsp:txXfrm>
    </dsp:sp>
    <dsp:sp modelId="{0FA14E22-F26A-40FB-8911-AD95DF3EE088}">
      <dsp:nvSpPr>
        <dsp:cNvPr id="0" name=""/>
        <dsp:cNvSpPr/>
      </dsp:nvSpPr>
      <dsp:spPr>
        <a:xfrm>
          <a:off x="1881999" y="562368"/>
          <a:ext cx="2992400" cy="2992400"/>
        </a:xfrm>
        <a:custGeom>
          <a:avLst/>
          <a:gdLst/>
          <a:ahLst/>
          <a:cxnLst/>
          <a:rect l="0" t="0" r="0" b="0"/>
          <a:pathLst>
            <a:path>
              <a:moveTo>
                <a:pt x="2590662" y="476020"/>
              </a:moveTo>
              <a:arcTo wR="1496200" hR="1496200" stAng="19020710" swAng="23028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3F181-EFFC-49D1-BE26-8DE40D4CDFBB}">
      <dsp:nvSpPr>
        <dsp:cNvPr id="0" name=""/>
        <dsp:cNvSpPr/>
      </dsp:nvSpPr>
      <dsp:spPr>
        <a:xfrm>
          <a:off x="3811252" y="2245917"/>
          <a:ext cx="1725389" cy="1121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CPMC Calculation</a:t>
          </a:r>
          <a:endParaRPr lang="zh-CN" altLang="en-US" sz="1800" kern="1200" dirty="0"/>
        </a:p>
      </dsp:txBody>
      <dsp:txXfrm>
        <a:off x="3865999" y="2300664"/>
        <a:ext cx="1615895" cy="1012009"/>
      </dsp:txXfrm>
    </dsp:sp>
    <dsp:sp modelId="{8ADD8847-25D1-4B4F-A243-4C904F692A24}">
      <dsp:nvSpPr>
        <dsp:cNvPr id="0" name=""/>
        <dsp:cNvSpPr/>
      </dsp:nvSpPr>
      <dsp:spPr>
        <a:xfrm>
          <a:off x="1881999" y="562368"/>
          <a:ext cx="2992400" cy="2992400"/>
        </a:xfrm>
        <a:custGeom>
          <a:avLst/>
          <a:gdLst/>
          <a:ahLst/>
          <a:cxnLst/>
          <a:rect l="0" t="0" r="0" b="0"/>
          <a:pathLst>
            <a:path>
              <a:moveTo>
                <a:pt x="1955480" y="2920165"/>
              </a:moveTo>
              <a:arcTo wR="1496200" hR="1496200" stAng="4327418" swAng="21451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9DBB4-E16F-4E40-8F15-96D813FAB29C}">
      <dsp:nvSpPr>
        <dsp:cNvPr id="0" name=""/>
        <dsp:cNvSpPr/>
      </dsp:nvSpPr>
      <dsp:spPr>
        <a:xfrm>
          <a:off x="1219757" y="2245917"/>
          <a:ext cx="1725389" cy="1121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Get The Information of Ground State</a:t>
          </a:r>
          <a:endParaRPr lang="zh-CN" altLang="en-US" sz="1800" kern="1200" dirty="0"/>
        </a:p>
      </dsp:txBody>
      <dsp:txXfrm>
        <a:off x="1274504" y="2300664"/>
        <a:ext cx="1615895" cy="1012009"/>
      </dsp:txXfrm>
    </dsp:sp>
    <dsp:sp modelId="{1C9EB42D-0BDD-4BBF-AEC8-44446A73D2B1}">
      <dsp:nvSpPr>
        <dsp:cNvPr id="0" name=""/>
        <dsp:cNvSpPr/>
      </dsp:nvSpPr>
      <dsp:spPr>
        <a:xfrm>
          <a:off x="1881999" y="562368"/>
          <a:ext cx="2992400" cy="2992400"/>
        </a:xfrm>
        <a:custGeom>
          <a:avLst/>
          <a:gdLst/>
          <a:ahLst/>
          <a:cxnLst/>
          <a:rect l="0" t="0" r="0" b="0"/>
          <a:pathLst>
            <a:path>
              <a:moveTo>
                <a:pt x="4835" y="1376011"/>
              </a:moveTo>
              <a:arcTo wR="1496200" hR="1496200" stAng="11076450" swAng="23028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B5CC9-0393-44C6-ADEF-57EF9237EDB0}">
      <dsp:nvSpPr>
        <dsp:cNvPr id="0" name=""/>
        <dsp:cNvSpPr/>
      </dsp:nvSpPr>
      <dsp:spPr>
        <a:xfrm>
          <a:off x="6853" y="1457851"/>
          <a:ext cx="2048445" cy="1978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Diagonalize the target Green Function and get the eigenstates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𝑖𝑗</m:t>
                  </m:r>
                  <m:r>
                    <a:rPr lang="zh-CN" altLang="en-US" sz="1800" b="0" i="1" kern="1200" smtClean="0">
                      <a:latin typeface="Cambria Math" panose="02040503050406030204" pitchFamily="18" charset="0"/>
                    </a:rPr>
                    <m:t>𝜎</m:t>
                  </m:r>
                </m:sub>
              </m:sSub>
            </m:oMath>
          </a14:m>
          <a:r>
            <a:rPr lang="en-US" altLang="zh-CN" sz="1800" kern="1200" dirty="0"/>
            <a:t>, eigenvalues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𝑏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𝑖𝑖</m:t>
                  </m:r>
                </m:sub>
              </m:sSub>
            </m:oMath>
          </a14:m>
          <a:r>
            <a:rPr lang="en-US" altLang="zh-CN" sz="1800" kern="1200" dirty="0"/>
            <a:t>.</a:t>
          </a:r>
          <a:endParaRPr lang="zh-CN" altLang="en-US" sz="1800" kern="1200" dirty="0"/>
        </a:p>
      </dsp:txBody>
      <dsp:txXfrm>
        <a:off x="64788" y="1515786"/>
        <a:ext cx="1932575" cy="1862160"/>
      </dsp:txXfrm>
    </dsp:sp>
    <dsp:sp modelId="{070C70B2-DF4B-42FF-8AAF-F63FFCE44C28}">
      <dsp:nvSpPr>
        <dsp:cNvPr id="0" name=""/>
        <dsp:cNvSpPr/>
      </dsp:nvSpPr>
      <dsp:spPr>
        <a:xfrm>
          <a:off x="2260143" y="2192859"/>
          <a:ext cx="434270" cy="508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260143" y="2294462"/>
        <a:ext cx="303989" cy="304808"/>
      </dsp:txXfrm>
    </dsp:sp>
    <dsp:sp modelId="{427B418A-BF54-4F1C-B3DD-2B9DD9DD0171}">
      <dsp:nvSpPr>
        <dsp:cNvPr id="0" name=""/>
        <dsp:cNvSpPr/>
      </dsp:nvSpPr>
      <dsp:spPr>
        <a:xfrm>
          <a:off x="2874677" y="1457851"/>
          <a:ext cx="2048445" cy="1978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Get BCS state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𝑖𝑖</m:t>
                  </m:r>
                </m:sub>
              </m:sSub>
            </m:oMath>
          </a14:m>
          <a:r>
            <a:rPr lang="zh-CN" altLang="en-US" sz="1800" kern="1200" dirty="0"/>
            <a:t> </a:t>
          </a:r>
          <a:r>
            <a:rPr lang="en-US" altLang="zh-CN" sz="1800" kern="1200" dirty="0"/>
            <a:t>such that BCS Green Function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𝑑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𝑖𝑖</m:t>
                  </m:r>
                </m:sub>
              </m:sSub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𝑏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𝑖𝑖</m:t>
                  </m:r>
                </m:sub>
              </m:sSub>
            </m:oMath>
          </a14:m>
          <a:endParaRPr lang="zh-CN" altLang="en-US" sz="1800" kern="1200" dirty="0"/>
        </a:p>
      </dsp:txBody>
      <dsp:txXfrm>
        <a:off x="2932612" y="1515786"/>
        <a:ext cx="1932575" cy="1862160"/>
      </dsp:txXfrm>
    </dsp:sp>
    <dsp:sp modelId="{9D47F281-C9FF-4DEB-9390-BB6E79CB638E}">
      <dsp:nvSpPr>
        <dsp:cNvPr id="0" name=""/>
        <dsp:cNvSpPr/>
      </dsp:nvSpPr>
      <dsp:spPr>
        <a:xfrm>
          <a:off x="5127967" y="2192859"/>
          <a:ext cx="434270" cy="508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27967" y="2294462"/>
        <a:ext cx="303989" cy="304808"/>
      </dsp:txXfrm>
    </dsp:sp>
    <dsp:sp modelId="{947A9F9B-AB01-45D2-A44B-95A1F7EF40DF}">
      <dsp:nvSpPr>
        <dsp:cNvPr id="0" name=""/>
        <dsp:cNvSpPr/>
      </dsp:nvSpPr>
      <dsp:spPr>
        <a:xfrm>
          <a:off x="5742500" y="1457851"/>
          <a:ext cx="2048445" cy="1978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Then the BCS Trial Wave Function is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⃡"/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𝐹</m:t>
                  </m:r>
                </m:e>
              </m:acc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=</m:t>
              </m:r>
              <m:acc>
                <m:accPr>
                  <m:chr m:val="⃡"/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sSub>
                    <m:sSubPr>
                      <m:ctrlP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sub>
                  </m:sSub>
                </m:e>
              </m:acc>
              <m:acc>
                <m:accPr>
                  <m:chr m:val="⃡"/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</m:acc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 </m:t>
              </m:r>
              <m:acc>
                <m:accPr>
                  <m:chr m:val="⃡"/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sSubSup>
                    <m:sSubSupPr>
                      <m:ctrlP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sub>
                    <m:sup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+</m:t>
                      </m:r>
                    </m:sup>
                  </m:sSubSup>
                </m:e>
              </m:acc>
            </m:oMath>
          </a14:m>
          <a:endParaRPr lang="zh-CN" altLang="en-US" sz="1800" kern="1200" dirty="0"/>
        </a:p>
      </dsp:txBody>
      <dsp:txXfrm>
        <a:off x="5800435" y="1515786"/>
        <a:ext cx="1932575" cy="1862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25B9-39CA-4899-B596-25F21007BADC}">
      <dsp:nvSpPr>
        <dsp:cNvPr id="0" name=""/>
        <dsp:cNvSpPr/>
      </dsp:nvSpPr>
      <dsp:spPr>
        <a:xfrm>
          <a:off x="3929087" y="1513"/>
          <a:ext cx="1997025" cy="1298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Get a Trial Wave Function</a:t>
          </a:r>
          <a:endParaRPr lang="zh-CN" altLang="en-US" sz="2100" kern="1200" dirty="0"/>
        </a:p>
      </dsp:txBody>
      <dsp:txXfrm>
        <a:off x="3992453" y="64879"/>
        <a:ext cx="1870293" cy="1171334"/>
      </dsp:txXfrm>
    </dsp:sp>
    <dsp:sp modelId="{0FA14E22-F26A-40FB-8911-AD95DF3EE088}">
      <dsp:nvSpPr>
        <dsp:cNvPr id="0" name=""/>
        <dsp:cNvSpPr/>
      </dsp:nvSpPr>
      <dsp:spPr>
        <a:xfrm>
          <a:off x="3197782" y="650546"/>
          <a:ext cx="3459635" cy="3459635"/>
        </a:xfrm>
        <a:custGeom>
          <a:avLst/>
          <a:gdLst/>
          <a:ahLst/>
          <a:cxnLst/>
          <a:rect l="0" t="0" r="0" b="0"/>
          <a:pathLst>
            <a:path>
              <a:moveTo>
                <a:pt x="2995856" y="551082"/>
              </a:moveTo>
              <a:arcTo wR="1729817" hR="1729817" stAng="19022711" swAng="230010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3F181-EFFC-49D1-BE26-8DE40D4CDFBB}">
      <dsp:nvSpPr>
        <dsp:cNvPr id="0" name=""/>
        <dsp:cNvSpPr/>
      </dsp:nvSpPr>
      <dsp:spPr>
        <a:xfrm>
          <a:off x="5427153" y="2596239"/>
          <a:ext cx="1997025" cy="1298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CPMC Calculation</a:t>
          </a:r>
          <a:endParaRPr lang="zh-CN" altLang="en-US" sz="2100" kern="1200" dirty="0"/>
        </a:p>
      </dsp:txBody>
      <dsp:txXfrm>
        <a:off x="5490519" y="2659605"/>
        <a:ext cx="1870293" cy="1171334"/>
      </dsp:txXfrm>
    </dsp:sp>
    <dsp:sp modelId="{8ADD8847-25D1-4B4F-A243-4C904F692A24}">
      <dsp:nvSpPr>
        <dsp:cNvPr id="0" name=""/>
        <dsp:cNvSpPr/>
      </dsp:nvSpPr>
      <dsp:spPr>
        <a:xfrm>
          <a:off x="3197782" y="650546"/>
          <a:ext cx="3459635" cy="3459635"/>
        </a:xfrm>
        <a:custGeom>
          <a:avLst/>
          <a:gdLst/>
          <a:ahLst/>
          <a:cxnLst/>
          <a:rect l="0" t="0" r="0" b="0"/>
          <a:pathLst>
            <a:path>
              <a:moveTo>
                <a:pt x="2259882" y="3376420"/>
              </a:moveTo>
              <a:arcTo wR="1729817" hR="1729817" stAng="4329354" swAng="214129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9DBB4-E16F-4E40-8F15-96D813FAB29C}">
      <dsp:nvSpPr>
        <dsp:cNvPr id="0" name=""/>
        <dsp:cNvSpPr/>
      </dsp:nvSpPr>
      <dsp:spPr>
        <a:xfrm>
          <a:off x="2431021" y="2596239"/>
          <a:ext cx="1997025" cy="1298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Get The Information of Ground State</a:t>
          </a:r>
          <a:endParaRPr lang="zh-CN" altLang="en-US" sz="2100" kern="1200" dirty="0"/>
        </a:p>
      </dsp:txBody>
      <dsp:txXfrm>
        <a:off x="2494387" y="2659605"/>
        <a:ext cx="1870293" cy="1171334"/>
      </dsp:txXfrm>
    </dsp:sp>
    <dsp:sp modelId="{1C9EB42D-0BDD-4BBF-AEC8-44446A73D2B1}">
      <dsp:nvSpPr>
        <dsp:cNvPr id="0" name=""/>
        <dsp:cNvSpPr/>
      </dsp:nvSpPr>
      <dsp:spPr>
        <a:xfrm>
          <a:off x="3197782" y="650546"/>
          <a:ext cx="3459635" cy="3459635"/>
        </a:xfrm>
        <a:custGeom>
          <a:avLst/>
          <a:gdLst/>
          <a:ahLst/>
          <a:cxnLst/>
          <a:rect l="0" t="0" r="0" b="0"/>
          <a:pathLst>
            <a:path>
              <a:moveTo>
                <a:pt x="5620" y="1590491"/>
              </a:moveTo>
              <a:arcTo wR="1729817" hR="1729817" stAng="11077189" swAng="230010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A22F5-7369-48E9-91D4-72A92AD62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3E0CB-65E7-428F-9915-66139B596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2E0CF-2954-46D8-8617-65DEA1C2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A439D-30FC-4259-9BE1-92CB7D00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9B897-196F-4AFA-90B6-D7B9D2B2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2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15369-063E-4C1F-8A48-5E63A93E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5C815-0AB7-4728-9182-FE94BD67C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EE7E5-4F80-4FE9-B182-EDC66E5B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6E2BC-15A8-4428-B6DB-7DB395F2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10D74-5E67-4F03-9057-AD71FE31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5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43AD06-2133-4C8E-AD97-C8ECC20F3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DA1C1-E61A-48FE-A1D0-A1A79768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5FBA1-CA47-4B38-B21F-FA3AFEE9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8C4B1-F1DF-41B9-9886-3FE9F343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B07EA-CC4E-4598-BEFB-AD05A651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C7522-6F34-45BF-A0D3-89A50DEB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01EF5-A16B-4E17-A230-CAA86E55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693F1-1D39-4DD8-B7A7-DD67BF79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FA734-979F-48DD-8E52-BAF70054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851CC-7DBE-4874-880A-2D7AD7EF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5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CECA-F46A-442E-8B78-E427E8FB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B93E5-41F1-497D-9176-CB1A35CE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CC52E-3FE4-4B33-86E8-65D2CA5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66039-F38F-4CB5-BF36-3EF067AA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A870D-C895-40CB-AA13-E4D4B767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28EFD-5BE8-40A2-8DBA-4318880C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A4659-0C49-4EE2-B1E3-2FB5F1307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87D3F-4068-40C0-85EC-350E2A0D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CCF89-DB1C-42ED-A3F6-D83302D6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98FFE-C1C5-409C-A96B-ED23FFB0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9E8CC-9D97-4421-B48D-50403690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5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E8F22-2B17-40CB-A43B-78E24139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3AE1B-CFA6-4795-ADF7-287EF68B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67E75-5B2B-4F65-8F57-D030D990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E7AADD-CAF8-441C-9DE4-C796A7DE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325AAC-3C36-4CB7-A131-E37C15CDA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A6BA2E-2F26-4386-99E2-72223E45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A44C85-B136-4C3A-8D6B-3926F2D4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1E6423-F2AB-42BA-A52D-C0415603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4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FEF24-E0C0-456A-9A24-28EC698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6F051F-DEF1-4E6E-A032-08E8D16F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C27D7F-BD06-4651-8324-7AFBC497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880E6E-B0A6-4160-BE05-F07C6DD1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349C9B-9EC7-49AE-8EDF-6B0AFA52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64195F-F4AC-47FC-932A-933F4F01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20511-581A-4489-9C6D-84E343E3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F3F51-3C1F-414C-978E-EACEA981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41AB5-4B27-46AA-A799-6ACC5F8A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93017A-0132-4696-A5FC-F1D3795BA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A7EBB-28FA-4554-9A6C-102526BC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B7DB6-9031-4AF8-9FE2-A722CB9C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4A71B-D715-4ABA-8239-46C688D9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7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5CDD-A54B-4FF3-B78F-D413769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950039-9F46-4B43-A090-9C40B5D28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1DB2D-D832-4E82-9F9F-80B09F51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2C386C-797F-4D5C-B728-028BE0C1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5EAA5-85FE-447E-8AF8-8209DF56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D701D-841F-4A5E-B030-DCF7EEC4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7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217B06-0F4B-4E7E-AEF6-D1003B55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A7B8F-55D7-4E7F-8A74-DA89C456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C72CF-5147-4CE5-B9B6-B663E913C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5454-841A-4D52-975D-F555F6745FB3}" type="datetimeFigureOut">
              <a:rPr lang="zh-CN" altLang="en-US" smtClean="0"/>
              <a:t>2018/5/9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AE45A-00C2-447B-952A-4A0DC14D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82C9B-D922-4448-BCB9-0DCA736C1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1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23C5-96A4-41A4-9A6F-886553A36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S.C. CPMC with BCS states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E0C19-C62C-49A4-AFE9-C50B97C55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icf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31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27AC-D4A2-4F00-8CE1-4936DB7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ACA116C-DD4D-4F1F-BA2B-7F73AE7DE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999661" cy="12985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B0005C-7985-45E0-A532-5B2BA649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61" y="2269238"/>
            <a:ext cx="5657143" cy="6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CDFEC4-047B-42F3-A6CE-C6FC761E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861" y="1690688"/>
            <a:ext cx="6752667" cy="6047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27BC54-589D-4DAA-A67A-07204C8D6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861" y="2897810"/>
            <a:ext cx="5657143" cy="4436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4E9345-BCB8-4FE0-8544-A50F5B0BB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861" y="3345157"/>
            <a:ext cx="5857406" cy="112406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4CCFAF9-8076-4688-9C22-56ACB088C3A3}"/>
              </a:ext>
            </a:extLst>
          </p:cNvPr>
          <p:cNvSpPr/>
          <p:nvPr/>
        </p:nvSpPr>
        <p:spPr>
          <a:xfrm>
            <a:off x="8856688" y="2298632"/>
            <a:ext cx="2666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brute force not S-M Formula to </a:t>
            </a:r>
            <a:r>
              <a:rPr lang="zh-CN" altLang="en-US" dirty="0"/>
              <a:t>get_imp_inv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23DF964-9E37-46DD-A20E-035D2BF21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146" y="4686280"/>
            <a:ext cx="3262705" cy="1880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3F9F83-CAA3-4D49-9274-43C5EEFA8696}"/>
                  </a:ext>
                </a:extLst>
              </p:cNvPr>
              <p:cNvSpPr txBox="1"/>
              <p:nvPr/>
            </p:nvSpPr>
            <p:spPr>
              <a:xfrm>
                <a:off x="4603300" y="4254800"/>
                <a:ext cx="3454399" cy="42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sSub>
                      <m:sSubPr>
                        <m:ctrlPr>
                          <a:rPr lang="en-US" altLang="zh-CN" sz="20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000" b="1" dirty="0"/>
                  <a:t> decomposition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3F9F83-CAA3-4D49-9274-43C5EEFA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00" y="4254800"/>
                <a:ext cx="3454399" cy="428835"/>
              </a:xfrm>
              <a:prstGeom prst="rect">
                <a:avLst/>
              </a:prstGeom>
              <a:blipFill>
                <a:blip r:embed="rId8"/>
                <a:stretch>
                  <a:fillRect l="-1764" t="-7143" r="-176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F4EC96D-00A7-42E4-A793-65846A3C3B5F}"/>
              </a:ext>
            </a:extLst>
          </p:cNvPr>
          <p:cNvSpPr txBox="1"/>
          <p:nvPr/>
        </p:nvSpPr>
        <p:spPr>
          <a:xfrm>
            <a:off x="175483" y="6262042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[1]</a:t>
            </a:r>
            <a:r>
              <a:rPr lang="en-US" altLang="zh-CN" sz="1200" dirty="0" err="1"/>
              <a:t>zhang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shiwei</a:t>
            </a:r>
            <a:r>
              <a:rPr lang="en-US" altLang="zh-CN" sz="1200" dirty="0"/>
              <a:t> Notes:  BCS trial WFs and Hubbard-like models.</a:t>
            </a:r>
          </a:p>
          <a:p>
            <a:r>
              <a:rPr lang="en-US" altLang="zh-CN" sz="1200" dirty="0"/>
              <a:t>[2]</a:t>
            </a:r>
            <a:r>
              <a:rPr lang="en-US" altLang="zh-CN" sz="1200" dirty="0" err="1"/>
              <a:t>zhang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shiwei</a:t>
            </a:r>
            <a:r>
              <a:rPr lang="en-US" altLang="zh-CN" sz="1200" dirty="0"/>
              <a:t> Notes: Calc-El-Hub-BCS-v1-ReduceFileSize</a:t>
            </a:r>
          </a:p>
        </p:txBody>
      </p:sp>
    </p:spTree>
    <p:extLst>
      <p:ext uri="{BB962C8B-B14F-4D97-AF65-F5344CB8AC3E}">
        <p14:creationId xmlns:p14="http://schemas.microsoft.com/office/powerpoint/2010/main" val="39373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3A14-D07E-4573-9478-1DDC6C14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5F48E9-9129-4F04-A577-E147E6F12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999661" cy="12985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6B09C3-DA8C-484E-8BE1-F74AC3E00CEA}"/>
              </a:ext>
            </a:extLst>
          </p:cNvPr>
          <p:cNvSpPr txBox="1"/>
          <p:nvPr/>
        </p:nvSpPr>
        <p:spPr>
          <a:xfrm>
            <a:off x="2837861" y="169068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Back Propagation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695C5F-6776-46B9-A08D-09FAE2AD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61" y="2060020"/>
            <a:ext cx="6494521" cy="31072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65C363-7AD6-47BC-AA37-D37E79774E4B}"/>
              </a:ext>
            </a:extLst>
          </p:cNvPr>
          <p:cNvSpPr/>
          <p:nvPr/>
        </p:nvSpPr>
        <p:spPr>
          <a:xfrm>
            <a:off x="287484" y="6308209"/>
            <a:ext cx="3616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[1]Ettore Vitali Notes: </a:t>
            </a:r>
            <a:r>
              <a:rPr lang="en-US" altLang="zh-CN" sz="1400" dirty="0" err="1"/>
              <a:t>finite_temperature_hfb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465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1D7A9-F6D3-4DAE-839C-E28B9BE7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F7E24D5-0575-4075-A53F-539191EF6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887382"/>
              </p:ext>
            </p:extLst>
          </p:nvPr>
        </p:nvGraphicFramePr>
        <p:xfrm>
          <a:off x="838200" y="1825625"/>
          <a:ext cx="9855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67E70B-4F29-4563-8ACC-EF88FCB8CB2F}"/>
              </a:ext>
            </a:extLst>
          </p:cNvPr>
          <p:cNvSpPr txBox="1"/>
          <p:nvPr/>
        </p:nvSpPr>
        <p:spPr>
          <a:xfrm>
            <a:off x="2146280" y="3348657"/>
            <a:ext cx="171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Green Function decomposition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6277A5-8AA4-453E-B840-CACD80238BB3}"/>
              </a:ext>
            </a:extLst>
          </p:cNvPr>
          <p:cNvSpPr txBox="1"/>
          <p:nvPr/>
        </p:nvSpPr>
        <p:spPr>
          <a:xfrm>
            <a:off x="7730066" y="3348657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Modification for </a:t>
            </a:r>
          </a:p>
          <a:p>
            <a:r>
              <a:rPr lang="en-US" altLang="zh-CN" dirty="0"/>
              <a:t>BCS Trial Waves Function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D35399-10F5-4323-B5B7-C58BD69EF1AD}"/>
              </a:ext>
            </a:extLst>
          </p:cNvPr>
          <p:cNvSpPr txBox="1"/>
          <p:nvPr/>
        </p:nvSpPr>
        <p:spPr>
          <a:xfrm>
            <a:off x="4137790" y="6123543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 Propagation for BCS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72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7425B-52EF-45A9-B45E-A87C197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The behavior of the S.C. CPMC algorithm in Hubbard Model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9539C-814D-46C0-8CF8-544B2CE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than normal CPMC at small U system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212C7AC-0CC8-444B-9A83-B69C69215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59955"/>
              </p:ext>
            </p:extLst>
          </p:nvPr>
        </p:nvGraphicFramePr>
        <p:xfrm>
          <a:off x="838200" y="2353539"/>
          <a:ext cx="10456334" cy="2818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452">
                  <a:extLst>
                    <a:ext uri="{9D8B030D-6E8A-4147-A177-3AD203B41FA5}">
                      <a16:colId xmlns:a16="http://schemas.microsoft.com/office/drawing/2014/main" val="4119208759"/>
                    </a:ext>
                  </a:extLst>
                </a:gridCol>
                <a:gridCol w="582405">
                  <a:extLst>
                    <a:ext uri="{9D8B030D-6E8A-4147-A177-3AD203B41FA5}">
                      <a16:colId xmlns:a16="http://schemas.microsoft.com/office/drawing/2014/main" val="166553615"/>
                    </a:ext>
                  </a:extLst>
                </a:gridCol>
                <a:gridCol w="2178628">
                  <a:extLst>
                    <a:ext uri="{9D8B030D-6E8A-4147-A177-3AD203B41FA5}">
                      <a16:colId xmlns:a16="http://schemas.microsoft.com/office/drawing/2014/main" val="597380557"/>
                    </a:ext>
                  </a:extLst>
                </a:gridCol>
                <a:gridCol w="1383213">
                  <a:extLst>
                    <a:ext uri="{9D8B030D-6E8A-4147-A177-3AD203B41FA5}">
                      <a16:colId xmlns:a16="http://schemas.microsoft.com/office/drawing/2014/main" val="1329330462"/>
                    </a:ext>
                  </a:extLst>
                </a:gridCol>
                <a:gridCol w="582405">
                  <a:extLst>
                    <a:ext uri="{9D8B030D-6E8A-4147-A177-3AD203B41FA5}">
                      <a16:colId xmlns:a16="http://schemas.microsoft.com/office/drawing/2014/main" val="2448375363"/>
                    </a:ext>
                  </a:extLst>
                </a:gridCol>
                <a:gridCol w="582405">
                  <a:extLst>
                    <a:ext uri="{9D8B030D-6E8A-4147-A177-3AD203B41FA5}">
                      <a16:colId xmlns:a16="http://schemas.microsoft.com/office/drawing/2014/main" val="3684573200"/>
                    </a:ext>
                  </a:extLst>
                </a:gridCol>
                <a:gridCol w="895178">
                  <a:extLst>
                    <a:ext uri="{9D8B030D-6E8A-4147-A177-3AD203B41FA5}">
                      <a16:colId xmlns:a16="http://schemas.microsoft.com/office/drawing/2014/main" val="1114546036"/>
                    </a:ext>
                  </a:extLst>
                </a:gridCol>
                <a:gridCol w="1100100">
                  <a:extLst>
                    <a:ext uri="{9D8B030D-6E8A-4147-A177-3AD203B41FA5}">
                      <a16:colId xmlns:a16="http://schemas.microsoft.com/office/drawing/2014/main" val="3701669788"/>
                    </a:ext>
                  </a:extLst>
                </a:gridCol>
                <a:gridCol w="722614">
                  <a:extLst>
                    <a:ext uri="{9D8B030D-6E8A-4147-A177-3AD203B41FA5}">
                      <a16:colId xmlns:a16="http://schemas.microsoft.com/office/drawing/2014/main" val="754947190"/>
                    </a:ext>
                  </a:extLst>
                </a:gridCol>
                <a:gridCol w="776541">
                  <a:extLst>
                    <a:ext uri="{9D8B030D-6E8A-4147-A177-3AD203B41FA5}">
                      <a16:colId xmlns:a16="http://schemas.microsoft.com/office/drawing/2014/main" val="1780415666"/>
                    </a:ext>
                  </a:extLst>
                </a:gridCol>
                <a:gridCol w="884393">
                  <a:extLst>
                    <a:ext uri="{9D8B030D-6E8A-4147-A177-3AD203B41FA5}">
                      <a16:colId xmlns:a16="http://schemas.microsoft.com/office/drawing/2014/main" val="3038559226"/>
                    </a:ext>
                  </a:extLst>
                </a:gridCol>
              </a:tblGrid>
              <a:tr h="2891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system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input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decomposition 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BK/FW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walker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First step 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 10 Ave Energy 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STDEV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Exact 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Error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2832623457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4477 u=4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 dirty="0">
                          <a:effectLst/>
                        </a:rPr>
                        <a:t>(0.01,0.02)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Analytic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 dirty="0">
                          <a:effectLst/>
                        </a:rPr>
                        <a:t>5*20*400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-15.84913641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-15.73447318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0.00939435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-15.7660493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-0.200279211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743509431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4477 u=4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-15.59054106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-15.80229278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0.00579164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0.370253929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315045994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-12.21852041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-12.05883613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0.03900853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-11.875287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1.545639529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2566362638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-10.52874468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-9.930954499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0.03652032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-10.0543472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-1.22725721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661154552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-32.98997521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-33.07668737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0.01128522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-33.07906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-0.007172596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591802683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-32.92587081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-33.08020118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0.01004941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-33.07906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0.003449868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971143902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-24.71696699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-24.5391534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0.05011579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-24.6466022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-0.435957817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706609952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-21.01461539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-20.38908399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0.14362547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-20.7342593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-1.664758335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172764647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-20.11042073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-20.50122603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0.14387467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-20.7342593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-1.123904484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911905268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-31.73779671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-31.84122779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0.00813382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-31.8609612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-0.061935865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698778535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-26.80875277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-26.85017159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0.01969928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-26.824331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0.096332543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378717455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-23.70888722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-23.48018192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0.04850598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-23.5659852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-0.364097846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903264193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093204871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system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B.C.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decomposition 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BK/FW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walker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First step 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 half Ave Energy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STDEV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Exact 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034438283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4122121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-48.38039308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-48.44568123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0.01159463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-48.4397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0.012347778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294262373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4122121 u=6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-40.87697676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-40.92933387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0.02786377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-40.779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0.368655117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359897046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4122121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-36.11903901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-35.76470789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0.05742049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-35.8133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-0.135681734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589107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2EF18EA-BC95-43A9-921A-6CDC07AD1A7D}"/>
              </a:ext>
            </a:extLst>
          </p:cNvPr>
          <p:cNvSpPr txBox="1"/>
          <p:nvPr/>
        </p:nvSpPr>
        <p:spPr>
          <a:xfrm>
            <a:off x="838199" y="6094552"/>
            <a:ext cx="903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[1] Exact Energy at 4477 u=4,8,12 P.B.C. and Green Function at 4477 u=4,8,12 Twist B.C. , Exact Diagonalization, Shi Hao</a:t>
            </a:r>
          </a:p>
          <a:p>
            <a:r>
              <a:rPr lang="en-US" altLang="zh-CN" sz="1200" dirty="0"/>
              <a:t>[2]</a:t>
            </a:r>
            <a:r>
              <a:rPr lang="en-US" altLang="zh-CN" sz="1600" dirty="0"/>
              <a:t> </a:t>
            </a:r>
            <a:r>
              <a:rPr lang="en-US" altLang="zh-CN" sz="1200" dirty="0"/>
              <a:t>Shi, H. and Zhang, S. 2013. Symmetry in auxiliary-field quantum Monte Carlo calculations. Physical Review B. 88, 12 (2013), 125132.</a:t>
            </a:r>
          </a:p>
          <a:p>
            <a:r>
              <a:rPr lang="en-US" altLang="zh-CN" sz="1200" dirty="0"/>
              <a:t>[3] Exact Energy at 481414 u=4,8,12 P.B.C. , </a:t>
            </a:r>
            <a:r>
              <a:rPr lang="en-US" altLang="zh-CN" sz="1200" dirty="0" err="1"/>
              <a:t>closeopen</a:t>
            </a:r>
            <a:r>
              <a:rPr lang="en-US" altLang="zh-CN" sz="1200" dirty="0"/>
              <a:t>. Exact Energy at 4122121 u=4,6,8 </a:t>
            </a:r>
            <a:r>
              <a:rPr lang="en-US" altLang="zh-CN" sz="1200" dirty="0" err="1"/>
              <a:t>closeopen</a:t>
            </a:r>
            <a:r>
              <a:rPr lang="en-US" altLang="zh-CN" sz="1200" dirty="0"/>
              <a:t> , DMRG, Qin </a:t>
            </a:r>
            <a:r>
              <a:rPr lang="en-US" altLang="zh-CN" sz="1200" dirty="0" err="1"/>
              <a:t>Mingpu</a:t>
            </a:r>
            <a:endParaRPr lang="zh-CN" altLang="en-US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403011-28EB-418C-8062-0C05B4BB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67" y="5600372"/>
            <a:ext cx="8000000" cy="542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8FFCB7-CC79-4B3C-8B68-A5193A39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53" y="5171745"/>
            <a:ext cx="8171428" cy="4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8062C79-EB82-4FCB-B08F-C8FFCAFA77CC}"/>
              </a:ext>
            </a:extLst>
          </p:cNvPr>
          <p:cNvSpPr txBox="1"/>
          <p:nvPr/>
        </p:nvSpPr>
        <p:spPr>
          <a:xfrm>
            <a:off x="9590095" y="5284411"/>
            <a:ext cx="699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%</a:t>
            </a:r>
          </a:p>
          <a:p>
            <a:r>
              <a:rPr lang="en-US" altLang="zh-CN" sz="1400" dirty="0"/>
              <a:t>0.233</a:t>
            </a:r>
          </a:p>
          <a:p>
            <a:r>
              <a:rPr lang="en-US" altLang="zh-CN" sz="1400" dirty="0"/>
              <a:t>~</a:t>
            </a:r>
          </a:p>
          <a:p>
            <a:r>
              <a:rPr lang="en-US" altLang="zh-CN" sz="1400" dirty="0"/>
              <a:t>0.579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73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7425B-52EF-45A9-B45E-A87C197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The behavior of the S.C. CPMC algorithm in Hubbard Model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9539C-814D-46C0-8CF8-544B2CE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than normal CPMC at small U system (Convergence behavior)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C82771-2BAD-41E4-854B-58E87975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6" y="2725773"/>
            <a:ext cx="5263064" cy="3050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65D5A8-9F83-487A-8AB4-2D6C2BC53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7" y="2725773"/>
            <a:ext cx="5127585" cy="3050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C6E786-FFF3-42BB-A784-5929AE41F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16" y="2725773"/>
            <a:ext cx="7095238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7425B-52EF-45A9-B45E-A87C197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The behavior of the S.C. CPMC algorithm in Hubbard Model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9539C-814D-46C0-8CF8-544B2CE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than “old DET S.C. CPMC” (with real Green Function state)</a:t>
            </a:r>
          </a:p>
          <a:p>
            <a:pPr marL="0" indent="0">
              <a:buNone/>
            </a:pPr>
            <a:r>
              <a:rPr lang="en-US" altLang="zh-CN" dirty="0"/>
              <a:t>(good Green Function Decomposition method):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D7E412-3018-4E64-9AFE-BB85AEA15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94347"/>
              </p:ext>
            </p:extLst>
          </p:nvPr>
        </p:nvGraphicFramePr>
        <p:xfrm>
          <a:off x="838200" y="2811462"/>
          <a:ext cx="10515599" cy="1836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7">
                  <a:extLst>
                    <a:ext uri="{9D8B030D-6E8A-4147-A177-3AD203B41FA5}">
                      <a16:colId xmlns:a16="http://schemas.microsoft.com/office/drawing/2014/main" val="3941621733"/>
                    </a:ext>
                  </a:extLst>
                </a:gridCol>
                <a:gridCol w="585706">
                  <a:extLst>
                    <a:ext uri="{9D8B030D-6E8A-4147-A177-3AD203B41FA5}">
                      <a16:colId xmlns:a16="http://schemas.microsoft.com/office/drawing/2014/main" val="1401384946"/>
                    </a:ext>
                  </a:extLst>
                </a:gridCol>
                <a:gridCol w="2190976">
                  <a:extLst>
                    <a:ext uri="{9D8B030D-6E8A-4147-A177-3AD203B41FA5}">
                      <a16:colId xmlns:a16="http://schemas.microsoft.com/office/drawing/2014/main" val="1066628375"/>
                    </a:ext>
                  </a:extLst>
                </a:gridCol>
                <a:gridCol w="1391053">
                  <a:extLst>
                    <a:ext uri="{9D8B030D-6E8A-4147-A177-3AD203B41FA5}">
                      <a16:colId xmlns:a16="http://schemas.microsoft.com/office/drawing/2014/main" val="84801734"/>
                    </a:ext>
                  </a:extLst>
                </a:gridCol>
                <a:gridCol w="585706">
                  <a:extLst>
                    <a:ext uri="{9D8B030D-6E8A-4147-A177-3AD203B41FA5}">
                      <a16:colId xmlns:a16="http://schemas.microsoft.com/office/drawing/2014/main" val="2898918607"/>
                    </a:ext>
                  </a:extLst>
                </a:gridCol>
                <a:gridCol w="585706">
                  <a:extLst>
                    <a:ext uri="{9D8B030D-6E8A-4147-A177-3AD203B41FA5}">
                      <a16:colId xmlns:a16="http://schemas.microsoft.com/office/drawing/2014/main" val="3106755826"/>
                    </a:ext>
                  </a:extLst>
                </a:gridCol>
                <a:gridCol w="900252">
                  <a:extLst>
                    <a:ext uri="{9D8B030D-6E8A-4147-A177-3AD203B41FA5}">
                      <a16:colId xmlns:a16="http://schemas.microsoft.com/office/drawing/2014/main" val="7174857"/>
                    </a:ext>
                  </a:extLst>
                </a:gridCol>
                <a:gridCol w="1106335">
                  <a:extLst>
                    <a:ext uri="{9D8B030D-6E8A-4147-A177-3AD203B41FA5}">
                      <a16:colId xmlns:a16="http://schemas.microsoft.com/office/drawing/2014/main" val="591979463"/>
                    </a:ext>
                  </a:extLst>
                </a:gridCol>
                <a:gridCol w="726710">
                  <a:extLst>
                    <a:ext uri="{9D8B030D-6E8A-4147-A177-3AD203B41FA5}">
                      <a16:colId xmlns:a16="http://schemas.microsoft.com/office/drawing/2014/main" val="1814048753"/>
                    </a:ext>
                  </a:extLst>
                </a:gridCol>
                <a:gridCol w="780942">
                  <a:extLst>
                    <a:ext uri="{9D8B030D-6E8A-4147-A177-3AD203B41FA5}">
                      <a16:colId xmlns:a16="http://schemas.microsoft.com/office/drawing/2014/main" val="3228478538"/>
                    </a:ext>
                  </a:extLst>
                </a:gridCol>
                <a:gridCol w="889406">
                  <a:extLst>
                    <a:ext uri="{9D8B030D-6E8A-4147-A177-3AD203B41FA5}">
                      <a16:colId xmlns:a16="http://schemas.microsoft.com/office/drawing/2014/main" val="4180729298"/>
                    </a:ext>
                  </a:extLst>
                </a:gridCol>
              </a:tblGrid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system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decomposition 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BK/FW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walker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STDEV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Exact 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Error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converge 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977789332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non_twist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-15.79085284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0.016070284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-15.766049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-0.15732251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-15.70698469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07838119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non_twist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-15.68002468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0.016072148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-15.766049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0.545632086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-15.67964298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199034026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non_twist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-15.76565116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0.021297804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-0.13752008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-15.80694989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2466965345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non_twist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-15.65028647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0.012408288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0.595233307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-15.64890772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2034234197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twist Exact first=0.44 other 0.4375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-11.87328862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0.070350113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-11.875287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0.016828014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-12.05354462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540146930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-11.75788655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0.034641026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-11.875287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0.988611459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-11.97751391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07948942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 dirty="0">
                          <a:effectLst/>
                        </a:rPr>
                        <a:t>(0.01,0.02)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-10.04566011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0.126862648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-10.054347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0.086401341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-9.85424718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38230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9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6E4D5-A1B8-497F-953F-3978E2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behavior of the S.C. CPMC algorithm in Hubbard Model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A5D118C-2DF4-4076-BD3D-072F7EC4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than “old DET S.C. CPMC” at small U </a:t>
            </a:r>
          </a:p>
          <a:p>
            <a:pPr marL="0" indent="0">
              <a:buNone/>
            </a:pPr>
            <a:r>
              <a:rPr lang="en-US" altLang="zh-CN" dirty="0"/>
              <a:t>(good Green Function Decomposition method):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80B418-9B57-430F-8D07-DF88E9E3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66" y="2763034"/>
            <a:ext cx="5257800" cy="35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1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C791D-98B7-4F5F-B200-AB6E750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problems need to be solved next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6D8FED9-86ED-46FB-8846-7233A371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Green Function need modification at 4*4 system with Exact input</a:t>
            </a:r>
          </a:p>
          <a:p>
            <a:endParaRPr lang="en-US" altLang="zh-CN" dirty="0"/>
          </a:p>
          <a:p>
            <a:r>
              <a:rPr lang="en-US" altLang="zh-CN" dirty="0"/>
              <a:t>The Exact Green Function is not conserved along the SC steps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DE5AD3-AC54-4989-9F50-1769D998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40898" cy="20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38160-78E6-409A-99F0-02A8420A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problems need to be solved next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876F-C774-4096-B484-FF259A1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Bad behavior at large U system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CN" sz="2000" dirty="0">
                <a:sym typeface="Wingdings" panose="05000000000000000000" pitchFamily="2" charset="2"/>
              </a:rPr>
              <a:t>Green Function Modification</a:t>
            </a:r>
          </a:p>
          <a:p>
            <a:pPr marL="0" indent="0">
              <a:buNone/>
            </a:pPr>
            <a:r>
              <a:rPr lang="en-US" altLang="zh-CN" sz="2000" dirty="0">
                <a:sym typeface="Wingdings" panose="05000000000000000000" pitchFamily="2" charset="2"/>
              </a:rPr>
              <a:t>Better Decomposition Method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E5F319-40CF-451B-9B52-707478D3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115"/>
            <a:ext cx="5257800" cy="3496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B1594C-27F3-40BA-AE70-69A557D8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7115"/>
            <a:ext cx="5892800" cy="34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15CE-0177-4107-8BA6-2A838583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problems need to be solved next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FFC34-68D7-434E-9FCB-12454CCB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apply BCS S.C. CPMC to spin symmetry break system?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6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C2847-F5B0-476A-968E-1225D7A0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A4ECF-6B67-4739-A9C2-12CF2FEF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</a:p>
          <a:p>
            <a:endParaRPr lang="en-US" altLang="zh-CN" dirty="0"/>
          </a:p>
          <a:p>
            <a:r>
              <a:rPr lang="en-US" altLang="zh-CN" dirty="0"/>
              <a:t>The behavior of the S.C. CPMC algorithm in Hubbard Model </a:t>
            </a:r>
          </a:p>
          <a:p>
            <a:endParaRPr lang="en-US" altLang="zh-CN" dirty="0"/>
          </a:p>
          <a:p>
            <a:r>
              <a:rPr lang="en-US" altLang="zh-CN" dirty="0"/>
              <a:t>Some problems need to be solved next</a:t>
            </a:r>
          </a:p>
          <a:p>
            <a:endParaRPr lang="en-US" altLang="zh-CN" dirty="0"/>
          </a:p>
          <a:p>
            <a:r>
              <a:rPr lang="en-US" altLang="zh-C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441868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B37F-6985-45D2-BFA8-A118FFED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5A1DE-702D-45D4-ACAB-E578383D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Green Function as Trial Wave Function more directly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some system (like small U system), BCS S.C. work better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Connecting other methods together to improve the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4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09C36-6035-4F73-A507-F9E82D24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09564-5783-4C7B-81A1-0B211304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0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10C12-E176-4035-B656-92D2FF94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8AC58-50C6-45B6-BF74-D78518E7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Self Consistence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AFE40AB-99E0-44C2-913A-62EA39F47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042065"/>
              </p:ext>
            </p:extLst>
          </p:nvPr>
        </p:nvGraphicFramePr>
        <p:xfrm>
          <a:off x="2032000" y="2374900"/>
          <a:ext cx="6756400" cy="3763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59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8D7A5-D269-46BB-9CA3-BFA74412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E331D9-C03D-4D6E-B42C-87616322E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9614" y="1825625"/>
                <a:ext cx="8784186" cy="1603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: Get the Green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E331D9-C03D-4D6E-B42C-87616322E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9614" y="1825625"/>
                <a:ext cx="8784186" cy="1603375"/>
              </a:xfrm>
              <a:blipFill>
                <a:blip r:embed="rId2"/>
                <a:stretch>
                  <a:fillRect l="-1457" t="-5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02869A4-60D3-46C0-9752-706E17E6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731414" cy="11217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4E019D-F967-4A3A-A42C-601975912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51925"/>
            <a:ext cx="1731414" cy="112176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6FFFA1D-F101-429C-895A-0DD6627CD3A3}"/>
              </a:ext>
            </a:extLst>
          </p:cNvPr>
          <p:cNvSpPr txBox="1">
            <a:spLocks/>
          </p:cNvSpPr>
          <p:nvPr/>
        </p:nvSpPr>
        <p:spPr>
          <a:xfrm>
            <a:off x="2569614" y="4251925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: Construct a Trial Wave Function with the same Green Function as the Ground State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39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27AC-D4A2-4F00-8CE1-4936DB7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985FA7-2577-49B3-B4F3-FD0E7236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731414" cy="112176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5F7AE5-A056-46BE-8551-44D4187B5E7B}"/>
              </a:ext>
            </a:extLst>
          </p:cNvPr>
          <p:cNvSpPr txBox="1">
            <a:spLocks/>
          </p:cNvSpPr>
          <p:nvPr/>
        </p:nvSpPr>
        <p:spPr>
          <a:xfrm>
            <a:off x="2569614" y="3365499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Claim 1.1: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If a state can be represented as one DET state,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Then the DET state is the eigenstates of its Green Function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DFA36D-820C-42AB-8F01-CD757C5A8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614" y="2243738"/>
            <a:ext cx="7704400" cy="1121761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CD4C7C-8DAB-4D7B-888B-0E150F8B1D2A}"/>
              </a:ext>
            </a:extLst>
          </p:cNvPr>
          <p:cNvSpPr txBox="1">
            <a:spLocks/>
          </p:cNvSpPr>
          <p:nvPr/>
        </p:nvSpPr>
        <p:spPr>
          <a:xfrm>
            <a:off x="2569614" y="1690688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: With DET Trial Wave Function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87CDCBB-A902-45C6-B658-966846BD81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614" y="4619626"/>
                <a:ext cx="8784186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/>
                  <a:t>For Example: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87CDCBB-A902-45C6-B658-966846BD8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14" y="4619626"/>
                <a:ext cx="8784186" cy="1603375"/>
              </a:xfrm>
              <a:prstGeom prst="rect">
                <a:avLst/>
              </a:prstGeom>
              <a:blipFill>
                <a:blip r:embed="rId4"/>
                <a:stretch>
                  <a:fillRect l="-1457" t="-9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50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27AC-D4A2-4F00-8CE1-4936DB7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985FA7-2577-49B3-B4F3-FD0E7236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731414" cy="112176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5F7AE5-A056-46BE-8551-44D4187B5E7B}"/>
              </a:ext>
            </a:extLst>
          </p:cNvPr>
          <p:cNvSpPr txBox="1">
            <a:spLocks/>
          </p:cNvSpPr>
          <p:nvPr/>
        </p:nvSpPr>
        <p:spPr>
          <a:xfrm>
            <a:off x="2569614" y="3365499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CD4C7C-8DAB-4D7B-888B-0E150F8B1D2A}"/>
              </a:ext>
            </a:extLst>
          </p:cNvPr>
          <p:cNvSpPr txBox="1">
            <a:spLocks/>
          </p:cNvSpPr>
          <p:nvPr/>
        </p:nvSpPr>
        <p:spPr>
          <a:xfrm>
            <a:off x="2569614" y="1690688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6D9D5B3-3C5F-4F25-8B32-D793CCF66840}"/>
              </a:ext>
            </a:extLst>
          </p:cNvPr>
          <p:cNvSpPr txBox="1">
            <a:spLocks/>
          </p:cNvSpPr>
          <p:nvPr/>
        </p:nvSpPr>
        <p:spPr>
          <a:xfrm>
            <a:off x="2569614" y="1690688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Normally, the Ground State is a superposition of many DET states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A0B682-84F8-40BD-A631-1ADDA295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28" y="2060575"/>
            <a:ext cx="3142989" cy="10842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58ACE078-6CCE-4C78-84C2-C4FE7C178D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614" y="3144838"/>
                <a:ext cx="8784186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/>
                  <a:t>For Example: 4*4 u=4 k=(0.01,0.02) Hubbard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0.964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58ACE078-6CCE-4C78-84C2-C4FE7C178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14" y="3144838"/>
                <a:ext cx="8784186" cy="1603375"/>
              </a:xfrm>
              <a:prstGeom prst="rect">
                <a:avLst/>
              </a:prstGeom>
              <a:blipFill>
                <a:blip r:embed="rId4"/>
                <a:stretch>
                  <a:fillRect l="-1457" t="-9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84E9EE79-258D-4460-90AE-906CF063C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614" y="1685130"/>
            <a:ext cx="9023232" cy="49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FE97-09E3-437A-8725-B63945B9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F675E-DB29-4A29-A6C2-F945A830D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BCS state (particle projected state of HFB state)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B22A30-D5CA-4C1A-9CB6-1F3F6DB5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55914" cy="42186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CCE007D-D7B8-42E7-A314-BB31EF9E3C95}"/>
              </a:ext>
            </a:extLst>
          </p:cNvPr>
          <p:cNvSpPr/>
          <p:nvPr/>
        </p:nvSpPr>
        <p:spPr>
          <a:xfrm>
            <a:off x="838200" y="6311900"/>
            <a:ext cx="692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 err="1"/>
              <a:t>zhang</a:t>
            </a:r>
            <a:r>
              <a:rPr lang="en-US" altLang="zh-CN" dirty="0"/>
              <a:t>, </a:t>
            </a:r>
            <a:r>
              <a:rPr lang="en-US" altLang="zh-CN" dirty="0" err="1"/>
              <a:t>shiwei</a:t>
            </a:r>
            <a:r>
              <a:rPr lang="en-US" altLang="zh-CN" dirty="0"/>
              <a:t> Notes:  BCS trial WFs and Hubbard-like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4DA85-3540-459B-979A-05EB8EAA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A62888-0412-4D13-B66E-698C803CA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The Green Function of BCS state (spin symmetry):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𝐵𝐶𝑆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𝐵𝐶𝑆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dirty="0"/>
                  <a:t>Without loss of generality,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is diagonalized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=0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)  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/>
                  <a:t>BCS state can be expanded into a combination of DET state 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/>
                  <a:t>Claim 1.2: The Green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of BCS state with diagonalized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is diagonalized.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dirty="0"/>
                  <a:t>Exist a linear transformation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/>
                  <a:t>, such that any Green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with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altLang="zh-CN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altLang="zh-CN" dirty="0"/>
                  <a:t> then the Green Function equal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𝐵𝐶𝑆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𝐵𝐶𝑆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and the transformation is the eigenstates of this Green Function</a:t>
                </a:r>
              </a:p>
              <a:p>
                <a:pPr marL="514350" indent="-514350">
                  <a:buAutoNum type="arabicPeriod"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A62888-0412-4D13-B66E-698C803CA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7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27AC-D4A2-4F00-8CE1-4936DB7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985FA7-2577-49B3-B4F3-FD0E7236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731414" cy="1121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图示 16">
                <a:extLst>
                  <a:ext uri="{FF2B5EF4-FFF2-40B4-BE49-F238E27FC236}">
                    <a16:creationId xmlns:a16="http://schemas.microsoft.com/office/drawing/2014/main" id="{27E40474-A316-4DAE-A71C-43C6DF5C84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0081687"/>
                  </p:ext>
                </p:extLst>
              </p:nvPr>
            </p:nvGraphicFramePr>
            <p:xfrm>
              <a:off x="2197100" y="1504665"/>
              <a:ext cx="7797800" cy="48937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17" name="图示 16">
                <a:extLst>
                  <a:ext uri="{FF2B5EF4-FFF2-40B4-BE49-F238E27FC236}">
                    <a16:creationId xmlns:a16="http://schemas.microsoft.com/office/drawing/2014/main" id="{27E40474-A316-4DAE-A71C-43C6DF5C84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0081687"/>
                  </p:ext>
                </p:extLst>
              </p:nvPr>
            </p:nvGraphicFramePr>
            <p:xfrm>
              <a:off x="2197100" y="1504665"/>
              <a:ext cx="7797800" cy="48937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402C26-FB73-4B43-8886-6499D2A12690}"/>
              </a:ext>
            </a:extLst>
          </p:cNvPr>
          <p:cNvCxnSpPr/>
          <p:nvPr/>
        </p:nvCxnSpPr>
        <p:spPr>
          <a:xfrm>
            <a:off x="6083300" y="4766733"/>
            <a:ext cx="0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42810C-019F-41F6-8C9C-10A5DA812EDF}"/>
                  </a:ext>
                </a:extLst>
              </p:cNvPr>
              <p:cNvSpPr txBox="1"/>
              <p:nvPr/>
            </p:nvSpPr>
            <p:spPr>
              <a:xfrm>
                <a:off x="2794476" y="5188387"/>
                <a:ext cx="7035324" cy="1487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There are some ways to get an approximation method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Analytic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first “</a:t>
                </a:r>
                <a:r>
                  <a:rPr lang="en-US" altLang="zh-CN" dirty="0" err="1"/>
                  <a:t>Nspin</a:t>
                </a:r>
                <a:r>
                  <a:rPr lang="en-US" altLang="zh-CN" dirty="0"/>
                  <a:t>” state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others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(Back to normal Determinate Trial Wave function)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42810C-019F-41F6-8C9C-10A5DA81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476" y="5188387"/>
                <a:ext cx="7035324" cy="1487010"/>
              </a:xfrm>
              <a:prstGeom prst="rect">
                <a:avLst/>
              </a:prstGeom>
              <a:blipFill>
                <a:blip r:embed="rId9"/>
                <a:stretch>
                  <a:fillRect l="-693" t="-2049" b="-5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B0DC8BE-3CA1-41BC-9D51-8BAFB200E737}"/>
              </a:ext>
            </a:extLst>
          </p:cNvPr>
          <p:cNvSpPr txBox="1"/>
          <p:nvPr/>
        </p:nvSpPr>
        <p:spPr>
          <a:xfrm>
            <a:off x="2569614" y="1690688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Green Function decomposition: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10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1334</Words>
  <Application>Microsoft Office PowerPoint</Application>
  <PresentationFormat>宽屏</PresentationFormat>
  <Paragraphs>381</Paragraphs>
  <Slides>21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Wingdings</vt:lpstr>
      <vt:lpstr>Office 主题​​</vt:lpstr>
      <vt:lpstr>S.C. CPMC with BCS states</vt:lpstr>
      <vt:lpstr>Outline 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 The behavior of the S.C. CPMC algorithm in Hubbard Model  </vt:lpstr>
      <vt:lpstr> The behavior of the S.C. CPMC algorithm in Hubbard Model  </vt:lpstr>
      <vt:lpstr> The behavior of the S.C. CPMC algorithm in Hubbard Model  </vt:lpstr>
      <vt:lpstr>The behavior of the S.C. CPMC algorithm in Hubbard Model</vt:lpstr>
      <vt:lpstr>Some problems need to be solved next</vt:lpstr>
      <vt:lpstr>Some problems need to be solved next</vt:lpstr>
      <vt:lpstr>Some problems need to be solved next</vt:lpstr>
      <vt:lpstr>Application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 CPMC with BCS state</dc:title>
  <dc:creator>Xiao Zhiyu</dc:creator>
  <cp:lastModifiedBy>Xiao Zhiyu</cp:lastModifiedBy>
  <cp:revision>36</cp:revision>
  <dcterms:created xsi:type="dcterms:W3CDTF">2018-05-09T16:35:11Z</dcterms:created>
  <dcterms:modified xsi:type="dcterms:W3CDTF">2018-05-10T18:38:33Z</dcterms:modified>
</cp:coreProperties>
</file>