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59" r:id="rId6"/>
    <p:sldId id="260" r:id="rId7"/>
    <p:sldId id="263" r:id="rId8"/>
    <p:sldId id="264" r:id="rId9"/>
    <p:sldId id="265" r:id="rId10"/>
    <p:sldId id="267" r:id="rId11"/>
    <p:sldId id="268" r:id="rId12"/>
    <p:sldId id="270" r:id="rId13"/>
    <p:sldId id="271" r:id="rId14"/>
    <p:sldId id="272" r:id="rId15"/>
    <p:sldId id="280" r:id="rId16"/>
    <p:sldId id="273" r:id="rId17"/>
    <p:sldId id="275" r:id="rId18"/>
    <p:sldId id="276" r:id="rId19"/>
    <p:sldId id="274" r:id="rId20"/>
    <p:sldId id="279" r:id="rId21"/>
    <p:sldId id="277" r:id="rId22"/>
    <p:sldId id="278"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973DFC7-BEFA-4615-B863-EBE3CF4A711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45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1C40E-D668-452F-8A9C-74CA90FE65E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3DFC7-BEFA-4615-B863-EBE3CF4A711B}" type="slidenum">
              <a:rPr lang="en-US" smtClean="0"/>
              <a:t>‹#›</a:t>
            </a:fld>
            <a:endParaRPr lang="en-US"/>
          </a:p>
        </p:txBody>
      </p:sp>
    </p:spTree>
    <p:extLst>
      <p:ext uri="{BB962C8B-B14F-4D97-AF65-F5344CB8AC3E}">
        <p14:creationId xmlns:p14="http://schemas.microsoft.com/office/powerpoint/2010/main" val="164610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802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447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spTree>
    <p:extLst>
      <p:ext uri="{BB962C8B-B14F-4D97-AF65-F5344CB8AC3E}">
        <p14:creationId xmlns:p14="http://schemas.microsoft.com/office/powerpoint/2010/main" val="235879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47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91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111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0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spTree>
    <p:extLst>
      <p:ext uri="{BB962C8B-B14F-4D97-AF65-F5344CB8AC3E}">
        <p14:creationId xmlns:p14="http://schemas.microsoft.com/office/powerpoint/2010/main" val="96266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81C40E-D668-452F-8A9C-74CA90FE65E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3DFC7-BEFA-4615-B863-EBE3CF4A711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0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81C40E-D668-452F-8A9C-74CA90FE65E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3DFC7-BEFA-4615-B863-EBE3CF4A711B}" type="slidenum">
              <a:rPr lang="en-US" smtClean="0"/>
              <a:t>‹#›</a:t>
            </a:fld>
            <a:endParaRPr lang="en-US"/>
          </a:p>
        </p:txBody>
      </p:sp>
    </p:spTree>
    <p:extLst>
      <p:ext uri="{BB962C8B-B14F-4D97-AF65-F5344CB8AC3E}">
        <p14:creationId xmlns:p14="http://schemas.microsoft.com/office/powerpoint/2010/main" val="252897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81C40E-D668-452F-8A9C-74CA90FE65E4}" type="datetimeFigureOut">
              <a:rPr lang="en-US" smtClean="0"/>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73DFC7-BEFA-4615-B863-EBE3CF4A711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75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81C40E-D668-452F-8A9C-74CA90FE65E4}" type="datetimeFigureOut">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73DFC7-BEFA-4615-B863-EBE3CF4A711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47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1C40E-D668-452F-8A9C-74CA90FE65E4}" type="datetimeFigureOut">
              <a:rPr lang="en-US" smtClean="0"/>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73DFC7-BEFA-4615-B863-EBE3CF4A711B}" type="slidenum">
              <a:rPr lang="en-US" smtClean="0"/>
              <a:t>‹#›</a:t>
            </a:fld>
            <a:endParaRPr lang="en-US"/>
          </a:p>
        </p:txBody>
      </p:sp>
    </p:spTree>
    <p:extLst>
      <p:ext uri="{BB962C8B-B14F-4D97-AF65-F5344CB8AC3E}">
        <p14:creationId xmlns:p14="http://schemas.microsoft.com/office/powerpoint/2010/main" val="27171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1C40E-D668-452F-8A9C-74CA90FE65E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3DFC7-BEFA-4615-B863-EBE3CF4A711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86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1C40E-D668-452F-8A9C-74CA90FE65E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3DFC7-BEFA-4615-B863-EBE3CF4A711B}" type="slidenum">
              <a:rPr lang="en-US" smtClean="0"/>
              <a:t>‹#›</a:t>
            </a:fld>
            <a:endParaRPr lang="en-US"/>
          </a:p>
        </p:txBody>
      </p:sp>
    </p:spTree>
    <p:extLst>
      <p:ext uri="{BB962C8B-B14F-4D97-AF65-F5344CB8AC3E}">
        <p14:creationId xmlns:p14="http://schemas.microsoft.com/office/powerpoint/2010/main" val="332615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81C40E-D668-452F-8A9C-74CA90FE65E4}" type="datetimeFigureOut">
              <a:rPr lang="en-US" smtClean="0"/>
              <a:t>9/2/2019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73DFC7-BEFA-4615-B863-EBE3CF4A711B}" type="slidenum">
              <a:rPr lang="en-US" smtClean="0"/>
              <a:t>‹#›</a:t>
            </a:fld>
            <a:endParaRPr lang="en-US"/>
          </a:p>
        </p:txBody>
      </p:sp>
    </p:spTree>
    <p:extLst>
      <p:ext uri="{BB962C8B-B14F-4D97-AF65-F5344CB8AC3E}">
        <p14:creationId xmlns:p14="http://schemas.microsoft.com/office/powerpoint/2010/main" val="3142459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0C8B5-7FC8-41E6-877D-A45CFDD365CA}"/>
              </a:ext>
            </a:extLst>
          </p:cNvPr>
          <p:cNvSpPr>
            <a:spLocks noGrp="1"/>
          </p:cNvSpPr>
          <p:nvPr>
            <p:ph type="ctrTitle"/>
          </p:nvPr>
        </p:nvSpPr>
        <p:spPr/>
        <p:txBody>
          <a:bodyPr/>
          <a:lstStyle/>
          <a:p>
            <a:r>
              <a:rPr lang="en-US" b="1" dirty="0"/>
              <a:t>Predicting Movie Revenue</a:t>
            </a:r>
          </a:p>
        </p:txBody>
      </p:sp>
      <p:sp>
        <p:nvSpPr>
          <p:cNvPr id="3" name="Subtitle 2">
            <a:extLst>
              <a:ext uri="{FF2B5EF4-FFF2-40B4-BE49-F238E27FC236}">
                <a16:creationId xmlns:a16="http://schemas.microsoft.com/office/drawing/2014/main" id="{27D0BC9D-B707-4CD5-9D65-4B606392A39D}"/>
              </a:ext>
            </a:extLst>
          </p:cNvPr>
          <p:cNvSpPr>
            <a:spLocks noGrp="1"/>
          </p:cNvSpPr>
          <p:nvPr>
            <p:ph type="subTitle" idx="1"/>
          </p:nvPr>
        </p:nvSpPr>
        <p:spPr/>
        <p:txBody>
          <a:bodyPr/>
          <a:lstStyle/>
          <a:p>
            <a:r>
              <a:rPr lang="en-US" dirty="0"/>
              <a:t>A Bayesian Approach</a:t>
            </a:r>
          </a:p>
          <a:p>
            <a:r>
              <a:rPr lang="en-US" dirty="0"/>
              <a:t>By: Greg Houston</a:t>
            </a:r>
          </a:p>
        </p:txBody>
      </p:sp>
    </p:spTree>
    <p:extLst>
      <p:ext uri="{BB962C8B-B14F-4D97-AF65-F5344CB8AC3E}">
        <p14:creationId xmlns:p14="http://schemas.microsoft.com/office/powerpoint/2010/main" val="261034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075F-D325-4437-8C2F-EC47F411E0A0}"/>
              </a:ext>
            </a:extLst>
          </p:cNvPr>
          <p:cNvSpPr>
            <a:spLocks noGrp="1"/>
          </p:cNvSpPr>
          <p:nvPr>
            <p:ph type="title"/>
          </p:nvPr>
        </p:nvSpPr>
        <p:spPr/>
        <p:txBody>
          <a:bodyPr/>
          <a:lstStyle/>
          <a:p>
            <a:r>
              <a:rPr lang="en-US" b="1" dirty="0"/>
              <a:t>One-Hot-Encoding</a:t>
            </a:r>
          </a:p>
        </p:txBody>
      </p:sp>
      <p:sp>
        <p:nvSpPr>
          <p:cNvPr id="3" name="Content Placeholder 2">
            <a:extLst>
              <a:ext uri="{FF2B5EF4-FFF2-40B4-BE49-F238E27FC236}">
                <a16:creationId xmlns:a16="http://schemas.microsoft.com/office/drawing/2014/main" id="{D5F3DE37-4109-432A-B330-FA606F42EA4E}"/>
              </a:ext>
            </a:extLst>
          </p:cNvPr>
          <p:cNvSpPr>
            <a:spLocks noGrp="1"/>
          </p:cNvSpPr>
          <p:nvPr>
            <p:ph idx="1"/>
          </p:nvPr>
        </p:nvSpPr>
        <p:spPr/>
        <p:txBody>
          <a:bodyPr/>
          <a:lstStyle/>
          <a:p>
            <a:r>
              <a:rPr lang="en-US" dirty="0"/>
              <a:t>Linear models need numeric values</a:t>
            </a:r>
          </a:p>
          <a:p>
            <a:r>
              <a:rPr lang="en-US" dirty="0"/>
              <a:t>Categories are represented in binary as a 1 or 0</a:t>
            </a:r>
          </a:p>
          <a:p>
            <a:r>
              <a:rPr lang="en-US" dirty="0"/>
              <a:t>Final categories represent N-1 variables</a:t>
            </a:r>
          </a:p>
          <a:p>
            <a:r>
              <a:rPr lang="en-US" dirty="0"/>
              <a:t>N-1 to prevent multicollinearity (One value predicted from the other) </a:t>
            </a:r>
          </a:p>
        </p:txBody>
      </p:sp>
    </p:spTree>
    <p:extLst>
      <p:ext uri="{BB962C8B-B14F-4D97-AF65-F5344CB8AC3E}">
        <p14:creationId xmlns:p14="http://schemas.microsoft.com/office/powerpoint/2010/main" val="262325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BC73-C64A-4B9B-9D39-ED63BC3DD05B}"/>
              </a:ext>
            </a:extLst>
          </p:cNvPr>
          <p:cNvSpPr>
            <a:spLocks noGrp="1"/>
          </p:cNvSpPr>
          <p:nvPr>
            <p:ph type="title"/>
          </p:nvPr>
        </p:nvSpPr>
        <p:spPr/>
        <p:txBody>
          <a:bodyPr>
            <a:normAutofit fontScale="90000"/>
          </a:bodyPr>
          <a:lstStyle/>
          <a:p>
            <a:r>
              <a:rPr lang="en-US" b="1" dirty="0"/>
              <a:t>Transformations</a:t>
            </a:r>
            <a:br>
              <a:rPr lang="en-US" dirty="0"/>
            </a:br>
            <a:r>
              <a:rPr lang="en-US" dirty="0"/>
              <a:t>(Year, Runtime, Target/Revenue)</a:t>
            </a:r>
          </a:p>
        </p:txBody>
      </p:sp>
      <p:pic>
        <p:nvPicPr>
          <p:cNvPr id="4" name="Content Placeholder 3">
            <a:extLst>
              <a:ext uri="{FF2B5EF4-FFF2-40B4-BE49-F238E27FC236}">
                <a16:creationId xmlns:a16="http://schemas.microsoft.com/office/drawing/2014/main" id="{9EA5475E-B908-4412-B271-F1253A8AC663}"/>
              </a:ext>
            </a:extLst>
          </p:cNvPr>
          <p:cNvPicPr>
            <a:picLocks noGrp="1" noChangeAspect="1"/>
          </p:cNvPicPr>
          <p:nvPr>
            <p:ph idx="1"/>
          </p:nvPr>
        </p:nvPicPr>
        <p:blipFill>
          <a:blip r:embed="rId2"/>
          <a:stretch>
            <a:fillRect/>
          </a:stretch>
        </p:blipFill>
        <p:spPr>
          <a:xfrm>
            <a:off x="7871364" y="2467504"/>
            <a:ext cx="3096016" cy="3629024"/>
          </a:xfrm>
          <a:prstGeom prst="rect">
            <a:avLst/>
          </a:prstGeom>
        </p:spPr>
      </p:pic>
      <p:pic>
        <p:nvPicPr>
          <p:cNvPr id="5" name="Picture 4">
            <a:extLst>
              <a:ext uri="{FF2B5EF4-FFF2-40B4-BE49-F238E27FC236}">
                <a16:creationId xmlns:a16="http://schemas.microsoft.com/office/drawing/2014/main" id="{AECDEDAB-22BE-49AF-9CEC-3CFDE34118FB}"/>
              </a:ext>
            </a:extLst>
          </p:cNvPr>
          <p:cNvPicPr>
            <a:picLocks noChangeAspect="1"/>
          </p:cNvPicPr>
          <p:nvPr/>
        </p:nvPicPr>
        <p:blipFill>
          <a:blip r:embed="rId3"/>
          <a:stretch>
            <a:fillRect/>
          </a:stretch>
        </p:blipFill>
        <p:spPr>
          <a:xfrm>
            <a:off x="4691312" y="2467504"/>
            <a:ext cx="3096016" cy="3629024"/>
          </a:xfrm>
          <a:prstGeom prst="rect">
            <a:avLst/>
          </a:prstGeom>
        </p:spPr>
      </p:pic>
      <p:pic>
        <p:nvPicPr>
          <p:cNvPr id="6" name="Picture 5">
            <a:extLst>
              <a:ext uri="{FF2B5EF4-FFF2-40B4-BE49-F238E27FC236}">
                <a16:creationId xmlns:a16="http://schemas.microsoft.com/office/drawing/2014/main" id="{5847CB8A-CF91-4CAE-972D-3533FD02AD10}"/>
              </a:ext>
            </a:extLst>
          </p:cNvPr>
          <p:cNvPicPr>
            <a:picLocks noChangeAspect="1"/>
          </p:cNvPicPr>
          <p:nvPr/>
        </p:nvPicPr>
        <p:blipFill>
          <a:blip r:embed="rId4"/>
          <a:stretch>
            <a:fillRect/>
          </a:stretch>
        </p:blipFill>
        <p:spPr>
          <a:xfrm>
            <a:off x="1295402" y="2467504"/>
            <a:ext cx="3329864" cy="3629025"/>
          </a:xfrm>
          <a:prstGeom prst="rect">
            <a:avLst/>
          </a:prstGeom>
        </p:spPr>
      </p:pic>
    </p:spTree>
    <p:extLst>
      <p:ext uri="{BB962C8B-B14F-4D97-AF65-F5344CB8AC3E}">
        <p14:creationId xmlns:p14="http://schemas.microsoft.com/office/powerpoint/2010/main" val="228138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7BEA-58DA-40DC-A469-E61BEDB50C0F}"/>
              </a:ext>
            </a:extLst>
          </p:cNvPr>
          <p:cNvSpPr>
            <a:spLocks noGrp="1"/>
          </p:cNvSpPr>
          <p:nvPr>
            <p:ph type="title"/>
          </p:nvPr>
        </p:nvSpPr>
        <p:spPr/>
        <p:txBody>
          <a:bodyPr/>
          <a:lstStyle/>
          <a:p>
            <a:r>
              <a:rPr lang="en-US" b="1" dirty="0"/>
              <a:t>End Result of Features</a:t>
            </a:r>
          </a:p>
        </p:txBody>
      </p:sp>
      <p:sp>
        <p:nvSpPr>
          <p:cNvPr id="3" name="Content Placeholder 2">
            <a:extLst>
              <a:ext uri="{FF2B5EF4-FFF2-40B4-BE49-F238E27FC236}">
                <a16:creationId xmlns:a16="http://schemas.microsoft.com/office/drawing/2014/main" id="{E59F6A44-0A49-4ED8-B95B-BBBC3BE2D73E}"/>
              </a:ext>
            </a:extLst>
          </p:cNvPr>
          <p:cNvSpPr>
            <a:spLocks noGrp="1"/>
          </p:cNvSpPr>
          <p:nvPr>
            <p:ph idx="1"/>
          </p:nvPr>
        </p:nvSpPr>
        <p:spPr>
          <a:xfrm>
            <a:off x="2055921" y="2574850"/>
            <a:ext cx="4040079" cy="3318936"/>
          </a:xfrm>
        </p:spPr>
        <p:txBody>
          <a:bodyPr/>
          <a:lstStyle/>
          <a:p>
            <a:r>
              <a:rPr lang="en-US" dirty="0"/>
              <a:t>Genres: </a:t>
            </a:r>
          </a:p>
          <a:p>
            <a:pPr lvl="1"/>
            <a:r>
              <a:rPr lang="en-US" dirty="0"/>
              <a:t>one-hot-encoded all</a:t>
            </a:r>
          </a:p>
          <a:p>
            <a:r>
              <a:rPr lang="en-US" dirty="0"/>
              <a:t>Production_companies:</a:t>
            </a:r>
          </a:p>
          <a:p>
            <a:pPr lvl="1"/>
            <a:r>
              <a:rPr lang="en-US" dirty="0"/>
              <a:t>Dropped if &lt; 10 occurrences</a:t>
            </a:r>
          </a:p>
          <a:p>
            <a:pPr lvl="1"/>
            <a:r>
              <a:rPr lang="en-US" dirty="0"/>
              <a:t>Kept 188 out of 5017</a:t>
            </a:r>
          </a:p>
          <a:p>
            <a:pPr lvl="1"/>
            <a:r>
              <a:rPr lang="en-US" dirty="0"/>
              <a:t>Filled NA with most frequent</a:t>
            </a:r>
          </a:p>
          <a:p>
            <a:pPr lvl="1"/>
            <a:endParaRPr lang="en-US" dirty="0"/>
          </a:p>
          <a:p>
            <a:pPr lvl="1"/>
            <a:endParaRPr lang="en-US" dirty="0"/>
          </a:p>
        </p:txBody>
      </p:sp>
      <p:sp>
        <p:nvSpPr>
          <p:cNvPr id="4" name="Content Placeholder 2">
            <a:extLst>
              <a:ext uri="{FF2B5EF4-FFF2-40B4-BE49-F238E27FC236}">
                <a16:creationId xmlns:a16="http://schemas.microsoft.com/office/drawing/2014/main" id="{553694D7-F650-485C-BDA6-275CCD5E88E4}"/>
              </a:ext>
            </a:extLst>
          </p:cNvPr>
          <p:cNvSpPr txBox="1">
            <a:spLocks/>
          </p:cNvSpPr>
          <p:nvPr/>
        </p:nvSpPr>
        <p:spPr>
          <a:xfrm>
            <a:off x="6096000" y="2574850"/>
            <a:ext cx="404007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a:t>Spoken_language</a:t>
            </a:r>
            <a:r>
              <a:rPr lang="en-US" dirty="0"/>
              <a:t>: </a:t>
            </a:r>
          </a:p>
          <a:p>
            <a:pPr lvl="1"/>
            <a:r>
              <a:rPr lang="en-US" dirty="0"/>
              <a:t>one-hot-encoded all</a:t>
            </a:r>
          </a:p>
          <a:p>
            <a:pPr lvl="1"/>
            <a:r>
              <a:rPr lang="en-US" dirty="0"/>
              <a:t>Filled NA with most frequent </a:t>
            </a:r>
          </a:p>
          <a:p>
            <a:r>
              <a:rPr lang="en-US" dirty="0"/>
              <a:t>Homepage:</a:t>
            </a:r>
          </a:p>
          <a:p>
            <a:pPr lvl="1"/>
            <a:r>
              <a:rPr lang="en-US" dirty="0"/>
              <a:t>One-hot-encoded all</a:t>
            </a:r>
          </a:p>
          <a:p>
            <a:pPr lvl="1"/>
            <a:r>
              <a:rPr lang="en-US" dirty="0"/>
              <a:t>No NA’s</a:t>
            </a:r>
          </a:p>
          <a:p>
            <a:pPr lvl="1"/>
            <a:endParaRPr lang="en-US" dirty="0"/>
          </a:p>
        </p:txBody>
      </p:sp>
    </p:spTree>
    <p:extLst>
      <p:ext uri="{BB962C8B-B14F-4D97-AF65-F5344CB8AC3E}">
        <p14:creationId xmlns:p14="http://schemas.microsoft.com/office/powerpoint/2010/main" val="337245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7BEA-58DA-40DC-A469-E61BEDB50C0F}"/>
              </a:ext>
            </a:extLst>
          </p:cNvPr>
          <p:cNvSpPr>
            <a:spLocks noGrp="1"/>
          </p:cNvSpPr>
          <p:nvPr>
            <p:ph type="title"/>
          </p:nvPr>
        </p:nvSpPr>
        <p:spPr/>
        <p:txBody>
          <a:bodyPr/>
          <a:lstStyle/>
          <a:p>
            <a:r>
              <a:rPr lang="en-US" b="1" dirty="0"/>
              <a:t>End Result of Features</a:t>
            </a:r>
          </a:p>
        </p:txBody>
      </p:sp>
      <p:sp>
        <p:nvSpPr>
          <p:cNvPr id="3" name="Content Placeholder 2">
            <a:extLst>
              <a:ext uri="{FF2B5EF4-FFF2-40B4-BE49-F238E27FC236}">
                <a16:creationId xmlns:a16="http://schemas.microsoft.com/office/drawing/2014/main" id="{E59F6A44-0A49-4ED8-B95B-BBBC3BE2D73E}"/>
              </a:ext>
            </a:extLst>
          </p:cNvPr>
          <p:cNvSpPr>
            <a:spLocks noGrp="1"/>
          </p:cNvSpPr>
          <p:nvPr>
            <p:ph idx="1"/>
          </p:nvPr>
        </p:nvSpPr>
        <p:spPr>
          <a:xfrm>
            <a:off x="2055921" y="2574850"/>
            <a:ext cx="4040079" cy="3318936"/>
          </a:xfrm>
        </p:spPr>
        <p:txBody>
          <a:bodyPr/>
          <a:lstStyle/>
          <a:p>
            <a:r>
              <a:rPr lang="en-US" dirty="0"/>
              <a:t>Original_language: </a:t>
            </a:r>
          </a:p>
          <a:p>
            <a:pPr lvl="1"/>
            <a:r>
              <a:rPr lang="en-US" dirty="0"/>
              <a:t>Only kept English</a:t>
            </a:r>
          </a:p>
          <a:p>
            <a:pPr lvl="1"/>
            <a:r>
              <a:rPr lang="en-US" dirty="0"/>
              <a:t>No NA’s</a:t>
            </a:r>
          </a:p>
          <a:p>
            <a:r>
              <a:rPr lang="en-US" dirty="0"/>
              <a:t>Revenue:</a:t>
            </a:r>
          </a:p>
          <a:p>
            <a:pPr lvl="1"/>
            <a:r>
              <a:rPr lang="en-US" dirty="0"/>
              <a:t>Log transformed</a:t>
            </a:r>
          </a:p>
          <a:p>
            <a:pPr lvl="1"/>
            <a:r>
              <a:rPr lang="en-US" dirty="0"/>
              <a:t>Dropped 0 revenue</a:t>
            </a:r>
          </a:p>
          <a:p>
            <a:pPr lvl="1"/>
            <a:endParaRPr lang="en-US" dirty="0"/>
          </a:p>
        </p:txBody>
      </p:sp>
      <p:sp>
        <p:nvSpPr>
          <p:cNvPr id="4" name="Content Placeholder 2">
            <a:extLst>
              <a:ext uri="{FF2B5EF4-FFF2-40B4-BE49-F238E27FC236}">
                <a16:creationId xmlns:a16="http://schemas.microsoft.com/office/drawing/2014/main" id="{553694D7-F650-485C-BDA6-275CCD5E88E4}"/>
              </a:ext>
            </a:extLst>
          </p:cNvPr>
          <p:cNvSpPr txBox="1">
            <a:spLocks/>
          </p:cNvSpPr>
          <p:nvPr/>
        </p:nvSpPr>
        <p:spPr>
          <a:xfrm>
            <a:off x="6096000" y="2574850"/>
            <a:ext cx="404007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a:t>Spoken_language</a:t>
            </a:r>
            <a:r>
              <a:rPr lang="en-US" dirty="0"/>
              <a:t>: </a:t>
            </a:r>
          </a:p>
          <a:p>
            <a:pPr lvl="1"/>
            <a:r>
              <a:rPr lang="en-US" dirty="0"/>
              <a:t>one-hot-encoded all</a:t>
            </a:r>
          </a:p>
          <a:p>
            <a:pPr lvl="1"/>
            <a:r>
              <a:rPr lang="en-US" dirty="0"/>
              <a:t>Filled NA with most frequent </a:t>
            </a:r>
          </a:p>
          <a:p>
            <a:r>
              <a:rPr lang="en-US" dirty="0"/>
              <a:t>Homepage:</a:t>
            </a:r>
          </a:p>
          <a:p>
            <a:pPr lvl="1"/>
            <a:r>
              <a:rPr lang="en-US" dirty="0"/>
              <a:t>One-hot-encoded all</a:t>
            </a:r>
          </a:p>
          <a:p>
            <a:pPr lvl="1"/>
            <a:r>
              <a:rPr lang="en-US" dirty="0"/>
              <a:t>No NA’s</a:t>
            </a:r>
          </a:p>
          <a:p>
            <a:pPr lvl="1"/>
            <a:endParaRPr lang="en-US" dirty="0"/>
          </a:p>
        </p:txBody>
      </p:sp>
    </p:spTree>
    <p:extLst>
      <p:ext uri="{BB962C8B-B14F-4D97-AF65-F5344CB8AC3E}">
        <p14:creationId xmlns:p14="http://schemas.microsoft.com/office/powerpoint/2010/main" val="234222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7BEA-58DA-40DC-A469-E61BEDB50C0F}"/>
              </a:ext>
            </a:extLst>
          </p:cNvPr>
          <p:cNvSpPr>
            <a:spLocks noGrp="1"/>
          </p:cNvSpPr>
          <p:nvPr>
            <p:ph type="title"/>
          </p:nvPr>
        </p:nvSpPr>
        <p:spPr/>
        <p:txBody>
          <a:bodyPr/>
          <a:lstStyle/>
          <a:p>
            <a:r>
              <a:rPr lang="en-US" b="1" dirty="0"/>
              <a:t>End Result of Features</a:t>
            </a:r>
          </a:p>
        </p:txBody>
      </p:sp>
      <p:sp>
        <p:nvSpPr>
          <p:cNvPr id="3" name="Content Placeholder 2">
            <a:extLst>
              <a:ext uri="{FF2B5EF4-FFF2-40B4-BE49-F238E27FC236}">
                <a16:creationId xmlns:a16="http://schemas.microsoft.com/office/drawing/2014/main" id="{E59F6A44-0A49-4ED8-B95B-BBBC3BE2D73E}"/>
              </a:ext>
            </a:extLst>
          </p:cNvPr>
          <p:cNvSpPr>
            <a:spLocks noGrp="1"/>
          </p:cNvSpPr>
          <p:nvPr>
            <p:ph idx="1"/>
          </p:nvPr>
        </p:nvSpPr>
        <p:spPr>
          <a:xfrm>
            <a:off x="2055921" y="2574850"/>
            <a:ext cx="4040079" cy="3318936"/>
          </a:xfrm>
        </p:spPr>
        <p:txBody>
          <a:bodyPr/>
          <a:lstStyle/>
          <a:p>
            <a:r>
              <a:rPr lang="en-US" dirty="0"/>
              <a:t>Release Date: </a:t>
            </a:r>
          </a:p>
          <a:p>
            <a:pPr lvl="1"/>
            <a:r>
              <a:rPr lang="en-US" dirty="0"/>
              <a:t>Dropped one NA row</a:t>
            </a:r>
          </a:p>
          <a:p>
            <a:pPr lvl="1"/>
            <a:r>
              <a:rPr lang="en-US" dirty="0"/>
              <a:t>Converted to Month/Year</a:t>
            </a:r>
          </a:p>
          <a:p>
            <a:pPr lvl="1"/>
            <a:r>
              <a:rPr lang="en-US" dirty="0"/>
              <a:t>Transformed year</a:t>
            </a:r>
          </a:p>
          <a:p>
            <a:r>
              <a:rPr lang="en-US" dirty="0"/>
              <a:t>Runtime:</a:t>
            </a:r>
          </a:p>
          <a:p>
            <a:pPr lvl="1"/>
            <a:r>
              <a:rPr lang="en-US" dirty="0"/>
              <a:t>Log transformed</a:t>
            </a:r>
          </a:p>
          <a:p>
            <a:pPr lvl="1"/>
            <a:r>
              <a:rPr lang="en-US" dirty="0"/>
              <a:t>No NA’s</a:t>
            </a:r>
          </a:p>
        </p:txBody>
      </p:sp>
      <p:sp>
        <p:nvSpPr>
          <p:cNvPr id="4" name="Content Placeholder 2">
            <a:extLst>
              <a:ext uri="{FF2B5EF4-FFF2-40B4-BE49-F238E27FC236}">
                <a16:creationId xmlns:a16="http://schemas.microsoft.com/office/drawing/2014/main" id="{553694D7-F650-485C-BDA6-275CCD5E88E4}"/>
              </a:ext>
            </a:extLst>
          </p:cNvPr>
          <p:cNvSpPr txBox="1">
            <a:spLocks/>
          </p:cNvSpPr>
          <p:nvPr/>
        </p:nvSpPr>
        <p:spPr>
          <a:xfrm>
            <a:off x="6096000" y="2574850"/>
            <a:ext cx="404007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Production_Countries:</a:t>
            </a:r>
          </a:p>
          <a:p>
            <a:pPr lvl="1"/>
            <a:r>
              <a:rPr lang="en-US" dirty="0"/>
              <a:t>Kept all</a:t>
            </a:r>
          </a:p>
          <a:p>
            <a:pPr lvl="1"/>
            <a:r>
              <a:rPr lang="en-US" dirty="0"/>
              <a:t>No NA’s </a:t>
            </a:r>
          </a:p>
          <a:p>
            <a:pPr marL="457200" lvl="1" indent="0">
              <a:buNone/>
            </a:pPr>
            <a:endParaRPr lang="en-US" dirty="0"/>
          </a:p>
        </p:txBody>
      </p:sp>
    </p:spTree>
    <p:extLst>
      <p:ext uri="{BB962C8B-B14F-4D97-AF65-F5344CB8AC3E}">
        <p14:creationId xmlns:p14="http://schemas.microsoft.com/office/powerpoint/2010/main" val="241463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9E6A-1FC1-4EE3-9C6F-927FEB64C6FE}"/>
              </a:ext>
            </a:extLst>
          </p:cNvPr>
          <p:cNvSpPr>
            <a:spLocks noGrp="1"/>
          </p:cNvSpPr>
          <p:nvPr>
            <p:ph type="title"/>
          </p:nvPr>
        </p:nvSpPr>
        <p:spPr/>
        <p:txBody>
          <a:bodyPr/>
          <a:lstStyle/>
          <a:p>
            <a:r>
              <a:rPr lang="en-US" b="1" dirty="0"/>
              <a:t>Testing and Training Sets</a:t>
            </a:r>
          </a:p>
        </p:txBody>
      </p:sp>
      <p:pic>
        <p:nvPicPr>
          <p:cNvPr id="4" name="Content Placeholder 3">
            <a:extLst>
              <a:ext uri="{FF2B5EF4-FFF2-40B4-BE49-F238E27FC236}">
                <a16:creationId xmlns:a16="http://schemas.microsoft.com/office/drawing/2014/main" id="{8160D680-5560-4426-A5DB-39080D2EDAC0}"/>
              </a:ext>
            </a:extLst>
          </p:cNvPr>
          <p:cNvPicPr>
            <a:picLocks noGrp="1" noChangeAspect="1"/>
          </p:cNvPicPr>
          <p:nvPr>
            <p:ph idx="1"/>
          </p:nvPr>
        </p:nvPicPr>
        <p:blipFill>
          <a:blip r:embed="rId2"/>
          <a:stretch>
            <a:fillRect/>
          </a:stretch>
        </p:blipFill>
        <p:spPr>
          <a:xfrm>
            <a:off x="1990725" y="2789593"/>
            <a:ext cx="8210550" cy="971550"/>
          </a:xfrm>
          <a:prstGeom prst="rect">
            <a:avLst/>
          </a:prstGeom>
        </p:spPr>
      </p:pic>
      <p:sp>
        <p:nvSpPr>
          <p:cNvPr id="5" name="TextBox 4">
            <a:extLst>
              <a:ext uri="{FF2B5EF4-FFF2-40B4-BE49-F238E27FC236}">
                <a16:creationId xmlns:a16="http://schemas.microsoft.com/office/drawing/2014/main" id="{BE073929-15F7-478A-A94C-4354035B100D}"/>
              </a:ext>
            </a:extLst>
          </p:cNvPr>
          <p:cNvSpPr txBox="1"/>
          <p:nvPr/>
        </p:nvSpPr>
        <p:spPr>
          <a:xfrm>
            <a:off x="4357415" y="4264737"/>
            <a:ext cx="3477170" cy="646331"/>
          </a:xfrm>
          <a:prstGeom prst="rect">
            <a:avLst/>
          </a:prstGeom>
          <a:noFill/>
        </p:spPr>
        <p:txBody>
          <a:bodyPr wrap="none" rtlCol="0">
            <a:spAutoFit/>
          </a:bodyPr>
          <a:lstStyle/>
          <a:p>
            <a:pPr marL="285750" indent="-285750">
              <a:buFont typeface="Arial" panose="020B0604020202020204" pitchFamily="34" charset="0"/>
              <a:buChar char="•"/>
            </a:pPr>
            <a:r>
              <a:rPr lang="en-US" b="1" dirty="0"/>
              <a:t>80% Training and 20% Testing</a:t>
            </a:r>
          </a:p>
          <a:p>
            <a:pPr marL="742950" lvl="1" indent="-285750">
              <a:buFont typeface="Arial" panose="020B0604020202020204" pitchFamily="34" charset="0"/>
              <a:buChar char="•"/>
            </a:pPr>
            <a:r>
              <a:rPr lang="en-US" b="1" dirty="0"/>
              <a:t>Also tried 70/30</a:t>
            </a:r>
          </a:p>
        </p:txBody>
      </p:sp>
    </p:spTree>
    <p:extLst>
      <p:ext uri="{BB962C8B-B14F-4D97-AF65-F5344CB8AC3E}">
        <p14:creationId xmlns:p14="http://schemas.microsoft.com/office/powerpoint/2010/main" val="210519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9A7D-EC11-49AF-BCCE-7A6A5646CA47}"/>
              </a:ext>
            </a:extLst>
          </p:cNvPr>
          <p:cNvSpPr>
            <a:spLocks noGrp="1"/>
          </p:cNvSpPr>
          <p:nvPr>
            <p:ph type="title"/>
          </p:nvPr>
        </p:nvSpPr>
        <p:spPr/>
        <p:txBody>
          <a:bodyPr/>
          <a:lstStyle/>
          <a:p>
            <a:r>
              <a:rPr lang="en-US" b="1" dirty="0"/>
              <a:t>Supervised Bayesian Models</a:t>
            </a:r>
          </a:p>
        </p:txBody>
      </p:sp>
      <p:sp>
        <p:nvSpPr>
          <p:cNvPr id="3" name="Content Placeholder 2">
            <a:extLst>
              <a:ext uri="{FF2B5EF4-FFF2-40B4-BE49-F238E27FC236}">
                <a16:creationId xmlns:a16="http://schemas.microsoft.com/office/drawing/2014/main" id="{37D59C4D-9CD0-450F-AB74-563429649ED6}"/>
              </a:ext>
            </a:extLst>
          </p:cNvPr>
          <p:cNvSpPr>
            <a:spLocks noGrp="1"/>
          </p:cNvSpPr>
          <p:nvPr>
            <p:ph idx="1"/>
          </p:nvPr>
        </p:nvSpPr>
        <p:spPr/>
        <p:txBody>
          <a:bodyPr/>
          <a:lstStyle/>
          <a:p>
            <a:r>
              <a:rPr lang="en-US" dirty="0"/>
              <a:t>Multi-Layer Perceptron (Neural Network: Keras &amp; TensorFlow)</a:t>
            </a:r>
          </a:p>
          <a:p>
            <a:r>
              <a:rPr lang="en-US" dirty="0"/>
              <a:t>Ridge Regression</a:t>
            </a:r>
          </a:p>
          <a:p>
            <a:r>
              <a:rPr lang="en-US" dirty="0"/>
              <a:t>Lasso Regression</a:t>
            </a:r>
          </a:p>
          <a:p>
            <a:pPr marL="0" indent="0">
              <a:buNone/>
            </a:pPr>
            <a:endParaRPr lang="en-US" dirty="0"/>
          </a:p>
        </p:txBody>
      </p:sp>
    </p:spTree>
    <p:extLst>
      <p:ext uri="{BB962C8B-B14F-4D97-AF65-F5344CB8AC3E}">
        <p14:creationId xmlns:p14="http://schemas.microsoft.com/office/powerpoint/2010/main" val="101552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7E99-C2BF-4350-ABE0-7B97CEBBE883}"/>
              </a:ext>
            </a:extLst>
          </p:cNvPr>
          <p:cNvSpPr>
            <a:spLocks noGrp="1"/>
          </p:cNvSpPr>
          <p:nvPr>
            <p:ph type="title"/>
          </p:nvPr>
        </p:nvSpPr>
        <p:spPr/>
        <p:txBody>
          <a:bodyPr/>
          <a:lstStyle/>
          <a:p>
            <a:r>
              <a:rPr lang="en-US" b="1" dirty="0"/>
              <a:t>Multi-Layer Perceptron </a:t>
            </a:r>
          </a:p>
        </p:txBody>
      </p:sp>
      <p:pic>
        <p:nvPicPr>
          <p:cNvPr id="4" name="Content Placeholder 3">
            <a:extLst>
              <a:ext uri="{FF2B5EF4-FFF2-40B4-BE49-F238E27FC236}">
                <a16:creationId xmlns:a16="http://schemas.microsoft.com/office/drawing/2014/main" id="{B79F221D-3958-4E7C-94E5-57D0CB671041}"/>
              </a:ext>
            </a:extLst>
          </p:cNvPr>
          <p:cNvPicPr>
            <a:picLocks noGrp="1" noChangeAspect="1"/>
          </p:cNvPicPr>
          <p:nvPr>
            <p:ph idx="1"/>
          </p:nvPr>
        </p:nvPicPr>
        <p:blipFill>
          <a:blip r:embed="rId2"/>
          <a:stretch>
            <a:fillRect/>
          </a:stretch>
        </p:blipFill>
        <p:spPr>
          <a:xfrm>
            <a:off x="3352800" y="3187700"/>
            <a:ext cx="5486400" cy="2057400"/>
          </a:xfrm>
          <a:prstGeom prst="rect">
            <a:avLst/>
          </a:prstGeom>
        </p:spPr>
      </p:pic>
    </p:spTree>
    <p:extLst>
      <p:ext uri="{BB962C8B-B14F-4D97-AF65-F5344CB8AC3E}">
        <p14:creationId xmlns:p14="http://schemas.microsoft.com/office/powerpoint/2010/main" val="399490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483E-354B-4C98-A61A-918604131050}"/>
              </a:ext>
            </a:extLst>
          </p:cNvPr>
          <p:cNvSpPr>
            <a:spLocks noGrp="1"/>
          </p:cNvSpPr>
          <p:nvPr>
            <p:ph type="title"/>
          </p:nvPr>
        </p:nvSpPr>
        <p:spPr>
          <a:xfrm>
            <a:off x="1295402" y="982133"/>
            <a:ext cx="9601196" cy="962078"/>
          </a:xfrm>
        </p:spPr>
        <p:txBody>
          <a:bodyPr/>
          <a:lstStyle/>
          <a:p>
            <a:r>
              <a:rPr lang="en-US" b="1" dirty="0"/>
              <a:t>Multi-Layer Perceptron </a:t>
            </a:r>
          </a:p>
        </p:txBody>
      </p:sp>
      <p:sp>
        <p:nvSpPr>
          <p:cNvPr id="3" name="Content Placeholder 2">
            <a:extLst>
              <a:ext uri="{FF2B5EF4-FFF2-40B4-BE49-F238E27FC236}">
                <a16:creationId xmlns:a16="http://schemas.microsoft.com/office/drawing/2014/main" id="{54FF68D1-EDB2-4160-8C17-DAC9B4A63EE1}"/>
              </a:ext>
            </a:extLst>
          </p:cNvPr>
          <p:cNvSpPr>
            <a:spLocks noGrp="1"/>
          </p:cNvSpPr>
          <p:nvPr>
            <p:ph idx="1"/>
          </p:nvPr>
        </p:nvSpPr>
        <p:spPr>
          <a:xfrm>
            <a:off x="1295401" y="2512381"/>
            <a:ext cx="9601196" cy="3746376"/>
          </a:xfrm>
        </p:spPr>
        <p:txBody>
          <a:bodyPr>
            <a:normAutofit fontScale="55000" lnSpcReduction="20000"/>
          </a:bodyPr>
          <a:lstStyle/>
          <a:p>
            <a:r>
              <a:rPr lang="en-US" b="1" dirty="0"/>
              <a:t>Epochs</a:t>
            </a:r>
            <a:r>
              <a:rPr lang="en-US" dirty="0"/>
              <a:t> </a:t>
            </a:r>
            <a:r>
              <a:rPr lang="en-US" dirty="0">
                <a:sym typeface="Wingdings" panose="05000000000000000000" pitchFamily="2" charset="2"/>
              </a:rPr>
              <a:t> For each epoch the model has seen the entire dataset once</a:t>
            </a:r>
          </a:p>
          <a:p>
            <a:r>
              <a:rPr lang="en-US" b="1" dirty="0">
                <a:sym typeface="Wingdings" panose="05000000000000000000" pitchFamily="2" charset="2"/>
              </a:rPr>
              <a:t>Batch</a:t>
            </a:r>
            <a:r>
              <a:rPr lang="en-US" dirty="0">
                <a:sym typeface="Wingdings" panose="05000000000000000000" pitchFamily="2" charset="2"/>
              </a:rPr>
              <a:t>  The number of observations that go through the model</a:t>
            </a:r>
          </a:p>
          <a:p>
            <a:pPr lvl="1"/>
            <a:r>
              <a:rPr lang="en-US" dirty="0">
                <a:sym typeface="Wingdings" panose="05000000000000000000" pitchFamily="2" charset="2"/>
              </a:rPr>
              <a:t>If you had 5000 observations with 5 epochs and a batch size of 2500 than the model would run twice for each epoch</a:t>
            </a:r>
          </a:p>
          <a:p>
            <a:r>
              <a:rPr lang="en-US" b="1" dirty="0" err="1">
                <a:sym typeface="Wingdings" panose="05000000000000000000" pitchFamily="2" charset="2"/>
              </a:rPr>
              <a:t>Hidden_Layer_Nodes</a:t>
            </a:r>
            <a:r>
              <a:rPr lang="en-US" b="1" dirty="0">
                <a:sym typeface="Wingdings" panose="05000000000000000000" pitchFamily="2" charset="2"/>
              </a:rPr>
              <a:t> </a:t>
            </a:r>
            <a:r>
              <a:rPr lang="en-US" dirty="0">
                <a:sym typeface="Wingdings" panose="05000000000000000000" pitchFamily="2" charset="2"/>
              </a:rPr>
              <a:t> Number of hidden layers</a:t>
            </a:r>
          </a:p>
          <a:p>
            <a:r>
              <a:rPr lang="en-US" b="1" dirty="0">
                <a:sym typeface="Wingdings" panose="05000000000000000000" pitchFamily="2" charset="2"/>
              </a:rPr>
              <a:t>Ridge Regularization (L2) </a:t>
            </a:r>
            <a:r>
              <a:rPr lang="en-US" dirty="0">
                <a:sym typeface="Wingdings" panose="05000000000000000000" pitchFamily="2" charset="2"/>
              </a:rPr>
              <a:t> Drives weights to 0 (eliminates features)</a:t>
            </a:r>
          </a:p>
          <a:p>
            <a:r>
              <a:rPr lang="en-US" b="1" dirty="0">
                <a:sym typeface="Wingdings" panose="05000000000000000000" pitchFamily="2" charset="2"/>
              </a:rPr>
              <a:t>Learning Rate (LR) </a:t>
            </a:r>
            <a:r>
              <a:rPr lang="en-US" dirty="0">
                <a:sym typeface="Wingdings" panose="05000000000000000000" pitchFamily="2" charset="2"/>
              </a:rPr>
              <a:t> The amount of weight reduction (step size)</a:t>
            </a:r>
          </a:p>
          <a:p>
            <a:pPr lvl="1"/>
            <a:r>
              <a:rPr lang="en-US" dirty="0">
                <a:sym typeface="Wingdings" panose="05000000000000000000" pitchFamily="2" charset="2"/>
              </a:rPr>
              <a:t>Can help with cliffs in gradient descent</a:t>
            </a:r>
          </a:p>
          <a:p>
            <a:pPr lvl="1"/>
            <a:r>
              <a:rPr lang="en-US" dirty="0">
                <a:sym typeface="Wingdings" panose="05000000000000000000" pitchFamily="2" charset="2"/>
              </a:rPr>
              <a:t>Can help with decreasing run time when a lot of learning is needed</a:t>
            </a:r>
          </a:p>
          <a:p>
            <a:r>
              <a:rPr lang="en-US" b="1" dirty="0" err="1">
                <a:sym typeface="Wingdings" panose="05000000000000000000" pitchFamily="2" charset="2"/>
              </a:rPr>
              <a:t>Clip_Norm</a:t>
            </a:r>
            <a:r>
              <a:rPr lang="en-US" b="1" dirty="0">
                <a:sym typeface="Wingdings" panose="05000000000000000000" pitchFamily="2" charset="2"/>
              </a:rPr>
              <a:t> </a:t>
            </a:r>
            <a:r>
              <a:rPr lang="en-US" dirty="0">
                <a:sym typeface="Wingdings" panose="05000000000000000000" pitchFamily="2" charset="2"/>
              </a:rPr>
              <a:t> Sets a max for step size</a:t>
            </a:r>
          </a:p>
          <a:p>
            <a:pPr lvl="1"/>
            <a:r>
              <a:rPr lang="en-US" dirty="0">
                <a:sym typeface="Wingdings" panose="05000000000000000000" pitchFamily="2" charset="2"/>
              </a:rPr>
              <a:t>Can help with exploding  and vanishing (loss approaches zero) gradient decent</a:t>
            </a:r>
          </a:p>
          <a:p>
            <a:r>
              <a:rPr lang="en-US" b="1" dirty="0">
                <a:sym typeface="Wingdings" panose="05000000000000000000" pitchFamily="2" charset="2"/>
              </a:rPr>
              <a:t>Dropout </a:t>
            </a:r>
            <a:r>
              <a:rPr lang="en-US" dirty="0">
                <a:sym typeface="Wingdings" panose="05000000000000000000" pitchFamily="2" charset="2"/>
              </a:rPr>
              <a:t> Drops nodes out or network</a:t>
            </a:r>
          </a:p>
          <a:p>
            <a:pPr lvl="1"/>
            <a:r>
              <a:rPr lang="en-US" dirty="0">
                <a:sym typeface="Wingdings" panose="05000000000000000000" pitchFamily="2" charset="2"/>
              </a:rPr>
              <a:t>Good for reducing overfitting and increasing generalization </a:t>
            </a:r>
          </a:p>
          <a:p>
            <a:r>
              <a:rPr lang="en-US" b="1" dirty="0" err="1">
                <a:sym typeface="Wingdings" panose="05000000000000000000" pitchFamily="2" charset="2"/>
              </a:rPr>
              <a:t>ReLu</a:t>
            </a:r>
            <a:r>
              <a:rPr lang="en-US" b="1" dirty="0">
                <a:sym typeface="Wingdings" panose="05000000000000000000" pitchFamily="2" charset="2"/>
              </a:rPr>
              <a:t> Activation </a:t>
            </a:r>
            <a:r>
              <a:rPr lang="en-US" b="1" dirty="0" err="1">
                <a:sym typeface="Wingdings" panose="05000000000000000000" pitchFamily="2" charset="2"/>
              </a:rPr>
              <a:t>Funcation</a:t>
            </a:r>
            <a:r>
              <a:rPr lang="en-US" b="1" dirty="0">
                <a:sym typeface="Wingdings" panose="05000000000000000000" pitchFamily="2" charset="2"/>
              </a:rPr>
              <a:t> </a:t>
            </a:r>
            <a:r>
              <a:rPr lang="en-US" dirty="0">
                <a:sym typeface="Wingdings" panose="05000000000000000000" pitchFamily="2" charset="2"/>
              </a:rPr>
              <a:t> Keeps positive outputs and returns 0 for negative output</a:t>
            </a:r>
          </a:p>
          <a:p>
            <a:pPr lvl="1"/>
            <a:endParaRPr lang="en-US" dirty="0">
              <a:sym typeface="Wingdings" panose="05000000000000000000" pitchFamily="2" charset="2"/>
            </a:endParaRPr>
          </a:p>
          <a:p>
            <a:pPr marL="457200"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1842793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5411-440F-4EB6-8F5D-019B3535918E}"/>
              </a:ext>
            </a:extLst>
          </p:cNvPr>
          <p:cNvSpPr>
            <a:spLocks noGrp="1"/>
          </p:cNvSpPr>
          <p:nvPr>
            <p:ph type="title"/>
          </p:nvPr>
        </p:nvSpPr>
        <p:spPr/>
        <p:txBody>
          <a:bodyPr/>
          <a:lstStyle/>
          <a:p>
            <a:r>
              <a:rPr lang="en-US" b="1" dirty="0"/>
              <a:t>Multi-Layer Perceptron </a:t>
            </a:r>
          </a:p>
        </p:txBody>
      </p:sp>
      <p:pic>
        <p:nvPicPr>
          <p:cNvPr id="4" name="Content Placeholder 3">
            <a:extLst>
              <a:ext uri="{FF2B5EF4-FFF2-40B4-BE49-F238E27FC236}">
                <a16:creationId xmlns:a16="http://schemas.microsoft.com/office/drawing/2014/main" id="{A2C9BAF0-34FC-4917-AE6D-A534C107327E}"/>
              </a:ext>
            </a:extLst>
          </p:cNvPr>
          <p:cNvPicPr>
            <a:picLocks noGrp="1" noChangeAspect="1"/>
          </p:cNvPicPr>
          <p:nvPr>
            <p:ph idx="1"/>
          </p:nvPr>
        </p:nvPicPr>
        <p:blipFill>
          <a:blip r:embed="rId2"/>
          <a:stretch>
            <a:fillRect/>
          </a:stretch>
        </p:blipFill>
        <p:spPr>
          <a:xfrm>
            <a:off x="1363149" y="2557993"/>
            <a:ext cx="4732851" cy="3317875"/>
          </a:xfrm>
          <a:prstGeom prst="rect">
            <a:avLst/>
          </a:prstGeom>
        </p:spPr>
      </p:pic>
      <p:sp>
        <p:nvSpPr>
          <p:cNvPr id="5" name="TextBox 4">
            <a:extLst>
              <a:ext uri="{FF2B5EF4-FFF2-40B4-BE49-F238E27FC236}">
                <a16:creationId xmlns:a16="http://schemas.microsoft.com/office/drawing/2014/main" id="{09321349-E582-4E6A-899A-1BCDD750F113}"/>
              </a:ext>
            </a:extLst>
          </p:cNvPr>
          <p:cNvSpPr txBox="1"/>
          <p:nvPr/>
        </p:nvSpPr>
        <p:spPr>
          <a:xfrm>
            <a:off x="6391922" y="2982897"/>
            <a:ext cx="4454617" cy="2308324"/>
          </a:xfrm>
          <a:prstGeom prst="rect">
            <a:avLst/>
          </a:prstGeom>
          <a:noFill/>
        </p:spPr>
        <p:txBody>
          <a:bodyPr wrap="none" rtlCol="0">
            <a:spAutoFit/>
          </a:bodyPr>
          <a:lstStyle/>
          <a:p>
            <a:pPr marL="285750" indent="-285750">
              <a:buFont typeface="Arial" panose="020B0604020202020204" pitchFamily="34" charset="0"/>
              <a:buChar char="•"/>
            </a:pPr>
            <a:r>
              <a:rPr lang="en-US" dirty="0"/>
              <a:t>Accuracy were abysmal </a:t>
            </a:r>
          </a:p>
          <a:p>
            <a:pPr marL="285750" indent="-285750">
              <a:buFont typeface="Arial" panose="020B0604020202020204" pitchFamily="34" charset="0"/>
              <a:buChar char="•"/>
            </a:pPr>
            <a:r>
              <a:rPr lang="en-US" dirty="0"/>
              <a:t>Lowest loss seen was 4.02</a:t>
            </a:r>
          </a:p>
          <a:p>
            <a:pPr marL="285750" indent="-285750">
              <a:buFont typeface="Arial" panose="020B0604020202020204" pitchFamily="34" charset="0"/>
              <a:buChar char="•"/>
            </a:pPr>
            <a:r>
              <a:rPr lang="en-US" dirty="0"/>
              <a:t>A lot of hyperparameter </a:t>
            </a:r>
            <a:r>
              <a:rPr lang="en-US" dirty="0" err="1"/>
              <a:t>tunning</a:t>
            </a:r>
            <a:endParaRPr lang="en-US" dirty="0"/>
          </a:p>
          <a:p>
            <a:pPr marL="285750" indent="-285750">
              <a:buFont typeface="Arial" panose="020B0604020202020204" pitchFamily="34" charset="0"/>
              <a:buChar char="•"/>
            </a:pPr>
            <a:r>
              <a:rPr lang="en-US" dirty="0"/>
              <a:t>Attempts with all data </a:t>
            </a:r>
          </a:p>
          <a:p>
            <a:pPr marL="285750" indent="-285750">
              <a:buFont typeface="Arial" panose="020B0604020202020204" pitchFamily="34" charset="0"/>
              <a:buChar char="•"/>
            </a:pPr>
            <a:r>
              <a:rPr lang="en-US" dirty="0"/>
              <a:t>Attempts with subsets of important features</a:t>
            </a:r>
          </a:p>
          <a:p>
            <a:pPr marL="285750" indent="-285750">
              <a:buFont typeface="Arial" panose="020B0604020202020204" pitchFamily="34" charset="0"/>
              <a:buChar char="•"/>
            </a:pPr>
            <a:r>
              <a:rPr lang="en-US" dirty="0"/>
              <a:t>Attempts with and without transformations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59963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3A02-9B84-4109-ABE1-E4AF9EF869B3}"/>
              </a:ext>
            </a:extLst>
          </p:cNvPr>
          <p:cNvSpPr>
            <a:spLocks noGrp="1"/>
          </p:cNvSpPr>
          <p:nvPr>
            <p:ph type="title"/>
          </p:nvPr>
        </p:nvSpPr>
        <p:spPr/>
        <p:txBody>
          <a:bodyPr/>
          <a:lstStyle/>
          <a:p>
            <a:r>
              <a:rPr lang="en-US" b="1" dirty="0"/>
              <a:t>Problem Description </a:t>
            </a:r>
          </a:p>
        </p:txBody>
      </p:sp>
      <p:sp>
        <p:nvSpPr>
          <p:cNvPr id="3" name="Content Placeholder 2">
            <a:extLst>
              <a:ext uri="{FF2B5EF4-FFF2-40B4-BE49-F238E27FC236}">
                <a16:creationId xmlns:a16="http://schemas.microsoft.com/office/drawing/2014/main" id="{C2F180BF-2B37-4766-AECE-BB206CBEE5D0}"/>
              </a:ext>
            </a:extLst>
          </p:cNvPr>
          <p:cNvSpPr>
            <a:spLocks noGrp="1"/>
          </p:cNvSpPr>
          <p:nvPr>
            <p:ph idx="1"/>
          </p:nvPr>
        </p:nvSpPr>
        <p:spPr/>
        <p:txBody>
          <a:bodyPr/>
          <a:lstStyle/>
          <a:p>
            <a:r>
              <a:rPr lang="en-US" dirty="0"/>
              <a:t>Your client is a movie studio and they need to be able to predict movie revenue in order to greenlight the project and assign a budget to it. Most of the data is comprised of categorical variables. While the budget for the movie is known in the dataset it is often an unknown variable during the greenlighting process.</a:t>
            </a:r>
          </a:p>
        </p:txBody>
      </p:sp>
    </p:spTree>
    <p:extLst>
      <p:ext uri="{BB962C8B-B14F-4D97-AF65-F5344CB8AC3E}">
        <p14:creationId xmlns:p14="http://schemas.microsoft.com/office/powerpoint/2010/main" val="2685143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FF54-DCE7-416F-BE89-970508323F7A}"/>
              </a:ext>
            </a:extLst>
          </p:cNvPr>
          <p:cNvSpPr>
            <a:spLocks noGrp="1"/>
          </p:cNvSpPr>
          <p:nvPr>
            <p:ph type="title"/>
          </p:nvPr>
        </p:nvSpPr>
        <p:spPr/>
        <p:txBody>
          <a:bodyPr/>
          <a:lstStyle/>
          <a:p>
            <a:r>
              <a:rPr lang="en-US" b="1" dirty="0"/>
              <a:t>Lasso &amp; Ridge Regression</a:t>
            </a:r>
          </a:p>
        </p:txBody>
      </p:sp>
      <p:sp>
        <p:nvSpPr>
          <p:cNvPr id="3" name="Content Placeholder 2">
            <a:extLst>
              <a:ext uri="{FF2B5EF4-FFF2-40B4-BE49-F238E27FC236}">
                <a16:creationId xmlns:a16="http://schemas.microsoft.com/office/drawing/2014/main" id="{1455A64F-A995-431D-9921-8414AD515BEF}"/>
              </a:ext>
            </a:extLst>
          </p:cNvPr>
          <p:cNvSpPr>
            <a:spLocks noGrp="1"/>
          </p:cNvSpPr>
          <p:nvPr>
            <p:ph idx="1"/>
          </p:nvPr>
        </p:nvSpPr>
        <p:spPr/>
        <p:txBody>
          <a:bodyPr/>
          <a:lstStyle/>
          <a:p>
            <a:r>
              <a:rPr lang="en-US" dirty="0"/>
              <a:t>Lasso </a:t>
            </a:r>
            <a:r>
              <a:rPr lang="en-US" dirty="0">
                <a:sym typeface="Wingdings" panose="05000000000000000000" pitchFamily="2" charset="2"/>
              </a:rPr>
              <a:t> Drives weights to zero but does not eliminate them</a:t>
            </a:r>
          </a:p>
          <a:p>
            <a:r>
              <a:rPr lang="en-US" dirty="0">
                <a:sym typeface="Wingdings" panose="05000000000000000000" pitchFamily="2" charset="2"/>
              </a:rPr>
              <a:t>Ridge  Will drive weights to zero (eliminates features)</a:t>
            </a:r>
          </a:p>
          <a:p>
            <a:r>
              <a:rPr lang="en-US" dirty="0"/>
              <a:t>Alpha Parameter </a:t>
            </a:r>
            <a:r>
              <a:rPr lang="en-US" dirty="0">
                <a:sym typeface="Wingdings" panose="05000000000000000000" pitchFamily="2" charset="2"/>
              </a:rPr>
              <a:t> Regularization parameter</a:t>
            </a:r>
          </a:p>
          <a:p>
            <a:r>
              <a:rPr lang="en-US" dirty="0">
                <a:sym typeface="Wingdings" panose="05000000000000000000" pitchFamily="2" charset="2"/>
              </a:rPr>
              <a:t>Cross Validation  Splits training and test data into subsets</a:t>
            </a:r>
          </a:p>
          <a:p>
            <a:pPr lvl="1"/>
            <a:r>
              <a:rPr lang="en-US" dirty="0">
                <a:sym typeface="Wingdings" panose="05000000000000000000" pitchFamily="2" charset="2"/>
              </a:rPr>
              <a:t>Used to reduce overfitting</a:t>
            </a:r>
            <a:endParaRPr lang="en-US" dirty="0"/>
          </a:p>
        </p:txBody>
      </p:sp>
    </p:spTree>
    <p:extLst>
      <p:ext uri="{BB962C8B-B14F-4D97-AF65-F5344CB8AC3E}">
        <p14:creationId xmlns:p14="http://schemas.microsoft.com/office/powerpoint/2010/main" val="27613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B472-0152-4DB3-B5FD-5BD5A2CD9E4B}"/>
              </a:ext>
            </a:extLst>
          </p:cNvPr>
          <p:cNvSpPr>
            <a:spLocks noGrp="1"/>
          </p:cNvSpPr>
          <p:nvPr>
            <p:ph type="title"/>
          </p:nvPr>
        </p:nvSpPr>
        <p:spPr/>
        <p:txBody>
          <a:bodyPr/>
          <a:lstStyle/>
          <a:p>
            <a:r>
              <a:rPr lang="en-US" b="1" dirty="0"/>
              <a:t>Lasso Regression </a:t>
            </a:r>
          </a:p>
        </p:txBody>
      </p:sp>
      <p:pic>
        <p:nvPicPr>
          <p:cNvPr id="4" name="Content Placeholder 3">
            <a:extLst>
              <a:ext uri="{FF2B5EF4-FFF2-40B4-BE49-F238E27FC236}">
                <a16:creationId xmlns:a16="http://schemas.microsoft.com/office/drawing/2014/main" id="{36FEF761-AA25-483C-BB17-937C6339A736}"/>
              </a:ext>
            </a:extLst>
          </p:cNvPr>
          <p:cNvPicPr>
            <a:picLocks noGrp="1" noChangeAspect="1"/>
          </p:cNvPicPr>
          <p:nvPr>
            <p:ph idx="1"/>
          </p:nvPr>
        </p:nvPicPr>
        <p:blipFill>
          <a:blip r:embed="rId2"/>
          <a:stretch>
            <a:fillRect/>
          </a:stretch>
        </p:blipFill>
        <p:spPr>
          <a:xfrm>
            <a:off x="2728912" y="2017342"/>
            <a:ext cx="6734175" cy="781050"/>
          </a:xfrm>
          <a:prstGeom prst="rect">
            <a:avLst/>
          </a:prstGeom>
        </p:spPr>
      </p:pic>
      <p:pic>
        <p:nvPicPr>
          <p:cNvPr id="5" name="Picture 4">
            <a:extLst>
              <a:ext uri="{FF2B5EF4-FFF2-40B4-BE49-F238E27FC236}">
                <a16:creationId xmlns:a16="http://schemas.microsoft.com/office/drawing/2014/main" id="{4DF412D9-218D-4575-A275-CA246FA0FDE5}"/>
              </a:ext>
            </a:extLst>
          </p:cNvPr>
          <p:cNvPicPr>
            <a:picLocks noChangeAspect="1"/>
          </p:cNvPicPr>
          <p:nvPr/>
        </p:nvPicPr>
        <p:blipFill>
          <a:blip r:embed="rId3"/>
          <a:stretch>
            <a:fillRect/>
          </a:stretch>
        </p:blipFill>
        <p:spPr>
          <a:xfrm>
            <a:off x="3457575" y="2798392"/>
            <a:ext cx="5276850" cy="3442610"/>
          </a:xfrm>
          <a:prstGeom prst="rect">
            <a:avLst/>
          </a:prstGeom>
        </p:spPr>
      </p:pic>
    </p:spTree>
    <p:extLst>
      <p:ext uri="{BB962C8B-B14F-4D97-AF65-F5344CB8AC3E}">
        <p14:creationId xmlns:p14="http://schemas.microsoft.com/office/powerpoint/2010/main" val="88417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E931-DD66-4208-BD02-712E66D76EC9}"/>
              </a:ext>
            </a:extLst>
          </p:cNvPr>
          <p:cNvSpPr>
            <a:spLocks noGrp="1"/>
          </p:cNvSpPr>
          <p:nvPr>
            <p:ph type="title"/>
          </p:nvPr>
        </p:nvSpPr>
        <p:spPr/>
        <p:txBody>
          <a:bodyPr>
            <a:normAutofit/>
          </a:bodyPr>
          <a:lstStyle/>
          <a:p>
            <a:r>
              <a:rPr lang="en-US" b="1" dirty="0"/>
              <a:t>Ridge Regression w/ Cross Validation</a:t>
            </a:r>
            <a:endParaRPr lang="en-US" dirty="0"/>
          </a:p>
        </p:txBody>
      </p:sp>
      <p:pic>
        <p:nvPicPr>
          <p:cNvPr id="4" name="Content Placeholder 3">
            <a:extLst>
              <a:ext uri="{FF2B5EF4-FFF2-40B4-BE49-F238E27FC236}">
                <a16:creationId xmlns:a16="http://schemas.microsoft.com/office/drawing/2014/main" id="{D6770276-7BC3-4A78-854D-2AA41F0D65AB}"/>
              </a:ext>
            </a:extLst>
          </p:cNvPr>
          <p:cNvPicPr>
            <a:picLocks noGrp="1" noChangeAspect="1"/>
          </p:cNvPicPr>
          <p:nvPr>
            <p:ph idx="1"/>
          </p:nvPr>
        </p:nvPicPr>
        <p:blipFill>
          <a:blip r:embed="rId2"/>
          <a:stretch>
            <a:fillRect/>
          </a:stretch>
        </p:blipFill>
        <p:spPr>
          <a:xfrm>
            <a:off x="1900237" y="2067449"/>
            <a:ext cx="8391525" cy="800100"/>
          </a:xfrm>
          <a:prstGeom prst="rect">
            <a:avLst/>
          </a:prstGeom>
        </p:spPr>
      </p:pic>
      <p:pic>
        <p:nvPicPr>
          <p:cNvPr id="5" name="Picture 4">
            <a:extLst>
              <a:ext uri="{FF2B5EF4-FFF2-40B4-BE49-F238E27FC236}">
                <a16:creationId xmlns:a16="http://schemas.microsoft.com/office/drawing/2014/main" id="{FB82E338-277D-48E4-9C1E-76FEA55CA362}"/>
              </a:ext>
            </a:extLst>
          </p:cNvPr>
          <p:cNvPicPr>
            <a:picLocks noChangeAspect="1"/>
          </p:cNvPicPr>
          <p:nvPr/>
        </p:nvPicPr>
        <p:blipFill>
          <a:blip r:embed="rId3"/>
          <a:stretch>
            <a:fillRect/>
          </a:stretch>
        </p:blipFill>
        <p:spPr>
          <a:xfrm>
            <a:off x="3757518" y="2867549"/>
            <a:ext cx="4676961" cy="3329065"/>
          </a:xfrm>
          <a:prstGeom prst="rect">
            <a:avLst/>
          </a:prstGeom>
        </p:spPr>
      </p:pic>
    </p:spTree>
    <p:extLst>
      <p:ext uri="{BB962C8B-B14F-4D97-AF65-F5344CB8AC3E}">
        <p14:creationId xmlns:p14="http://schemas.microsoft.com/office/powerpoint/2010/main" val="365188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C224-698D-4B94-8C2C-30065A7DD941}"/>
              </a:ext>
            </a:extLst>
          </p:cNvPr>
          <p:cNvSpPr>
            <a:spLocks noGrp="1"/>
          </p:cNvSpPr>
          <p:nvPr>
            <p:ph type="title"/>
          </p:nvPr>
        </p:nvSpPr>
        <p:spPr/>
        <p:txBody>
          <a:bodyPr/>
          <a:lstStyle/>
          <a:p>
            <a:r>
              <a:rPr lang="en-US" dirty="0"/>
              <a:t>Lessons Learned &amp; Considerations</a:t>
            </a:r>
          </a:p>
        </p:txBody>
      </p:sp>
      <p:sp>
        <p:nvSpPr>
          <p:cNvPr id="3" name="Content Placeholder 2">
            <a:extLst>
              <a:ext uri="{FF2B5EF4-FFF2-40B4-BE49-F238E27FC236}">
                <a16:creationId xmlns:a16="http://schemas.microsoft.com/office/drawing/2014/main" id="{763829B7-349A-4D30-996E-366F555325ED}"/>
              </a:ext>
            </a:extLst>
          </p:cNvPr>
          <p:cNvSpPr>
            <a:spLocks noGrp="1"/>
          </p:cNvSpPr>
          <p:nvPr>
            <p:ph idx="1"/>
          </p:nvPr>
        </p:nvSpPr>
        <p:spPr>
          <a:xfrm>
            <a:off x="1295401" y="2556931"/>
            <a:ext cx="9601196" cy="3222431"/>
          </a:xfrm>
        </p:spPr>
        <p:txBody>
          <a:bodyPr/>
          <a:lstStyle/>
          <a:p>
            <a:r>
              <a:rPr lang="en-US" dirty="0"/>
              <a:t>Algorithms often predict certain subsets of your data better</a:t>
            </a:r>
          </a:p>
          <a:p>
            <a:r>
              <a:rPr lang="en-US" dirty="0"/>
              <a:t>Breaking the data into geographical regions may be worth while</a:t>
            </a:r>
          </a:p>
          <a:p>
            <a:r>
              <a:rPr lang="en-US" dirty="0"/>
              <a:t>Stacking and ensembled models should be considered</a:t>
            </a:r>
          </a:p>
          <a:p>
            <a:r>
              <a:rPr lang="en-US" dirty="0"/>
              <a:t>Try making the target variable categorical</a:t>
            </a:r>
          </a:p>
          <a:p>
            <a:r>
              <a:rPr lang="en-US" dirty="0"/>
              <a:t>The large varchar columns held out could contain useful information</a:t>
            </a:r>
          </a:p>
          <a:p>
            <a:endParaRPr lang="en-US" dirty="0"/>
          </a:p>
        </p:txBody>
      </p:sp>
    </p:spTree>
    <p:extLst>
      <p:ext uri="{BB962C8B-B14F-4D97-AF65-F5344CB8AC3E}">
        <p14:creationId xmlns:p14="http://schemas.microsoft.com/office/powerpoint/2010/main" val="168886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25E9-3332-4149-A4D4-E635D0028EC0}"/>
              </a:ext>
            </a:extLst>
          </p:cNvPr>
          <p:cNvSpPr>
            <a:spLocks noGrp="1"/>
          </p:cNvSpPr>
          <p:nvPr>
            <p:ph type="title"/>
          </p:nvPr>
        </p:nvSpPr>
        <p:spPr/>
        <p:txBody>
          <a:bodyPr/>
          <a:lstStyle/>
          <a:p>
            <a:r>
              <a:rPr lang="en-US" dirty="0"/>
              <a:t>Python Packages &amp; Libraries Used</a:t>
            </a:r>
          </a:p>
        </p:txBody>
      </p:sp>
      <p:pic>
        <p:nvPicPr>
          <p:cNvPr id="4" name="Content Placeholder 3">
            <a:extLst>
              <a:ext uri="{FF2B5EF4-FFF2-40B4-BE49-F238E27FC236}">
                <a16:creationId xmlns:a16="http://schemas.microsoft.com/office/drawing/2014/main" id="{28171B4E-6851-4A5D-893C-BCDAC2A17138}"/>
              </a:ext>
            </a:extLst>
          </p:cNvPr>
          <p:cNvPicPr>
            <a:picLocks noGrp="1" noChangeAspect="1"/>
          </p:cNvPicPr>
          <p:nvPr>
            <p:ph idx="1"/>
          </p:nvPr>
        </p:nvPicPr>
        <p:blipFill>
          <a:blip r:embed="rId2"/>
          <a:stretch>
            <a:fillRect/>
          </a:stretch>
        </p:blipFill>
        <p:spPr>
          <a:xfrm>
            <a:off x="3607399" y="2610035"/>
            <a:ext cx="4977202" cy="3568824"/>
          </a:xfrm>
          <a:prstGeom prst="rect">
            <a:avLst/>
          </a:prstGeom>
        </p:spPr>
      </p:pic>
    </p:spTree>
    <p:extLst>
      <p:ext uri="{BB962C8B-B14F-4D97-AF65-F5344CB8AC3E}">
        <p14:creationId xmlns:p14="http://schemas.microsoft.com/office/powerpoint/2010/main" val="163090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2D87-1504-46A1-83BF-F73BA7B475C8}"/>
              </a:ext>
            </a:extLst>
          </p:cNvPr>
          <p:cNvSpPr>
            <a:spLocks noGrp="1"/>
          </p:cNvSpPr>
          <p:nvPr>
            <p:ph type="title"/>
          </p:nvPr>
        </p:nvSpPr>
        <p:spPr>
          <a:xfrm>
            <a:off x="1295402" y="982133"/>
            <a:ext cx="9601196" cy="1148508"/>
          </a:xfrm>
        </p:spPr>
        <p:txBody>
          <a:bodyPr>
            <a:normAutofit/>
          </a:bodyPr>
          <a:lstStyle/>
          <a:p>
            <a:r>
              <a:rPr lang="en-US" b="1" dirty="0"/>
              <a:t>Dataset Features</a:t>
            </a:r>
          </a:p>
        </p:txBody>
      </p:sp>
      <p:sp>
        <p:nvSpPr>
          <p:cNvPr id="3" name="Content Placeholder 2">
            <a:extLst>
              <a:ext uri="{FF2B5EF4-FFF2-40B4-BE49-F238E27FC236}">
                <a16:creationId xmlns:a16="http://schemas.microsoft.com/office/drawing/2014/main" id="{A25E3E74-078A-4256-A2D2-F859A8A047F5}"/>
              </a:ext>
            </a:extLst>
          </p:cNvPr>
          <p:cNvSpPr>
            <a:spLocks noGrp="1"/>
          </p:cNvSpPr>
          <p:nvPr>
            <p:ph idx="1"/>
          </p:nvPr>
        </p:nvSpPr>
        <p:spPr>
          <a:xfrm>
            <a:off x="1295400" y="2556932"/>
            <a:ext cx="3249967" cy="331893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Title: </a:t>
            </a:r>
            <a:r>
              <a:rPr lang="en-US" dirty="0">
                <a:solidFill>
                  <a:srgbClr val="FF0000"/>
                </a:solidFill>
                <a:latin typeface="Times New Roman" panose="02020603050405020304" pitchFamily="18" charset="0"/>
                <a:cs typeface="Times New Roman" panose="02020603050405020304" pitchFamily="18" charset="0"/>
              </a:rPr>
              <a:t>string</a:t>
            </a:r>
          </a:p>
          <a:p>
            <a:r>
              <a:rPr lang="en-US" dirty="0">
                <a:latin typeface="Times New Roman" panose="02020603050405020304" pitchFamily="18" charset="0"/>
                <a:cs typeface="Times New Roman" panose="02020603050405020304" pitchFamily="18" charset="0"/>
              </a:rPr>
              <a:t>Tagline: </a:t>
            </a:r>
            <a:r>
              <a:rPr lang="en-US" dirty="0">
                <a:solidFill>
                  <a:srgbClr val="FF0000"/>
                </a:solidFill>
                <a:latin typeface="Times New Roman" panose="02020603050405020304" pitchFamily="18" charset="0"/>
                <a:cs typeface="Times New Roman" panose="02020603050405020304" pitchFamily="18" charset="0"/>
              </a:rPr>
              <a:t>string</a:t>
            </a:r>
          </a:p>
          <a:p>
            <a:r>
              <a:rPr lang="en-US" dirty="0">
                <a:latin typeface="Times New Roman" panose="02020603050405020304" pitchFamily="18" charset="0"/>
                <a:cs typeface="Times New Roman" panose="02020603050405020304" pitchFamily="18" charset="0"/>
              </a:rPr>
              <a:t>Revenue: </a:t>
            </a:r>
            <a:r>
              <a:rPr lang="en-US" dirty="0">
                <a:solidFill>
                  <a:srgbClr val="FF0000"/>
                </a:solidFill>
                <a:latin typeface="Times New Roman" panose="02020603050405020304" pitchFamily="18" charset="0"/>
                <a:cs typeface="Times New Roman" panose="02020603050405020304" pitchFamily="18" charset="0"/>
              </a:rPr>
              <a:t>int</a:t>
            </a:r>
          </a:p>
          <a:p>
            <a:r>
              <a:rPr lang="en-US" dirty="0">
                <a:latin typeface="Times New Roman" panose="02020603050405020304" pitchFamily="18" charset="0"/>
                <a:cs typeface="Times New Roman" panose="02020603050405020304" pitchFamily="18" charset="0"/>
              </a:rPr>
              <a:t>Budget: </a:t>
            </a:r>
            <a:r>
              <a:rPr lang="en-US" dirty="0">
                <a:solidFill>
                  <a:srgbClr val="FF0000"/>
                </a:solidFill>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Genres: </a:t>
            </a:r>
            <a:r>
              <a:rPr lang="en-US" dirty="0">
                <a:solidFill>
                  <a:srgbClr val="FF0000"/>
                </a:solidFill>
                <a:latin typeface="Times New Roman" panose="02020603050405020304" pitchFamily="18" charset="0"/>
                <a:cs typeface="Times New Roman" panose="02020603050405020304" pitchFamily="18" charset="0"/>
              </a:rPr>
              <a:t>string, JSON </a:t>
            </a:r>
          </a:p>
          <a:p>
            <a:r>
              <a:rPr lang="en-US" dirty="0">
                <a:latin typeface="Times New Roman" panose="02020603050405020304" pitchFamily="18" charset="0"/>
                <a:cs typeface="Times New Roman" panose="02020603050405020304" pitchFamily="18" charset="0"/>
              </a:rPr>
              <a:t>Homepage: </a:t>
            </a:r>
            <a:r>
              <a:rPr lang="en-US" dirty="0">
                <a:solidFill>
                  <a:srgbClr val="FF0000"/>
                </a:solidFill>
                <a:latin typeface="Times New Roman" panose="02020603050405020304" pitchFamily="18" charset="0"/>
                <a:cs typeface="Times New Roman" panose="02020603050405020304" pitchFamily="18" charset="0"/>
              </a:rPr>
              <a:t>string</a:t>
            </a:r>
          </a:p>
          <a:p>
            <a:r>
              <a:rPr lang="en-US" dirty="0">
                <a:latin typeface="Times New Roman" panose="02020603050405020304" pitchFamily="18" charset="0"/>
                <a:cs typeface="Times New Roman" panose="02020603050405020304" pitchFamily="18" charset="0"/>
              </a:rPr>
              <a:t>ID: </a:t>
            </a:r>
            <a:r>
              <a:rPr lang="en-US" dirty="0">
                <a:solidFill>
                  <a:srgbClr val="FF0000"/>
                </a:solidFill>
                <a:latin typeface="Times New Roman" panose="02020603050405020304" pitchFamily="18" charset="0"/>
                <a:cs typeface="Times New Roman" panose="02020603050405020304" pitchFamily="18" charset="0"/>
              </a:rPr>
              <a:t>int</a:t>
            </a:r>
          </a:p>
          <a:p>
            <a:r>
              <a:rPr lang="en-US" dirty="0">
                <a:latin typeface="Times New Roman" panose="02020603050405020304" pitchFamily="18" charset="0"/>
                <a:cs typeface="Times New Roman" panose="02020603050405020304" pitchFamily="18" charset="0"/>
              </a:rPr>
              <a:t>Keywords: </a:t>
            </a:r>
            <a:r>
              <a:rPr lang="en-US" dirty="0">
                <a:solidFill>
                  <a:srgbClr val="FF0000"/>
                </a:solidFill>
                <a:latin typeface="Times New Roman" panose="02020603050405020304" pitchFamily="18" charset="0"/>
                <a:cs typeface="Times New Roman" panose="02020603050405020304" pitchFamily="18" charset="0"/>
              </a:rPr>
              <a:t>string, JSON</a:t>
            </a:r>
          </a:p>
        </p:txBody>
      </p:sp>
      <p:sp>
        <p:nvSpPr>
          <p:cNvPr id="8" name="Content Placeholder 2">
            <a:extLst>
              <a:ext uri="{FF2B5EF4-FFF2-40B4-BE49-F238E27FC236}">
                <a16:creationId xmlns:a16="http://schemas.microsoft.com/office/drawing/2014/main" id="{4A4F8BF6-655F-4516-9578-35E14C6D7095}"/>
              </a:ext>
            </a:extLst>
          </p:cNvPr>
          <p:cNvSpPr txBox="1">
            <a:spLocks/>
          </p:cNvSpPr>
          <p:nvPr/>
        </p:nvSpPr>
        <p:spPr>
          <a:xfrm>
            <a:off x="5838178" y="2556932"/>
            <a:ext cx="4983701"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Original_language: </a:t>
            </a:r>
            <a:r>
              <a:rPr lang="en-US" sz="2200" dirty="0">
                <a:solidFill>
                  <a:srgbClr val="FF0000"/>
                </a:solidFill>
                <a:latin typeface="Times New Roman" panose="02020603050405020304" pitchFamily="18" charset="0"/>
                <a:cs typeface="Times New Roman" panose="02020603050405020304" pitchFamily="18" charset="0"/>
              </a:rPr>
              <a:t>string</a:t>
            </a:r>
          </a:p>
          <a:p>
            <a:r>
              <a:rPr lang="en-US" sz="2200" dirty="0">
                <a:latin typeface="Times New Roman" panose="02020603050405020304" pitchFamily="18" charset="0"/>
                <a:cs typeface="Times New Roman" panose="02020603050405020304" pitchFamily="18" charset="0"/>
              </a:rPr>
              <a:t>Overview: </a:t>
            </a:r>
            <a:r>
              <a:rPr lang="en-US" sz="2200" dirty="0">
                <a:solidFill>
                  <a:srgbClr val="FF0000"/>
                </a:solidFill>
                <a:latin typeface="Times New Roman" panose="02020603050405020304" pitchFamily="18" charset="0"/>
                <a:cs typeface="Times New Roman" panose="02020603050405020304" pitchFamily="18" charset="0"/>
              </a:rPr>
              <a:t>string</a:t>
            </a:r>
          </a:p>
          <a:p>
            <a:r>
              <a:rPr lang="en-US" sz="2200" dirty="0">
                <a:latin typeface="Times New Roman" panose="02020603050405020304" pitchFamily="18" charset="0"/>
                <a:cs typeface="Times New Roman" panose="02020603050405020304" pitchFamily="18" charset="0"/>
              </a:rPr>
              <a:t>Production_companies: </a:t>
            </a:r>
            <a:r>
              <a:rPr lang="en-US" sz="2200" dirty="0">
                <a:solidFill>
                  <a:srgbClr val="FF0000"/>
                </a:solidFill>
                <a:latin typeface="Times New Roman" panose="02020603050405020304" pitchFamily="18" charset="0"/>
                <a:cs typeface="Times New Roman" panose="02020603050405020304" pitchFamily="18" charset="0"/>
              </a:rPr>
              <a:t>string, JSON</a:t>
            </a:r>
          </a:p>
          <a:p>
            <a:r>
              <a:rPr lang="en-US" sz="2200" dirty="0">
                <a:latin typeface="Times New Roman" panose="02020603050405020304" pitchFamily="18" charset="0"/>
                <a:cs typeface="Times New Roman" panose="02020603050405020304" pitchFamily="18" charset="0"/>
              </a:rPr>
              <a:t>Production_countries: </a:t>
            </a:r>
            <a:r>
              <a:rPr lang="en-US" sz="2200" dirty="0">
                <a:solidFill>
                  <a:srgbClr val="FF0000"/>
                </a:solidFill>
                <a:latin typeface="Times New Roman" panose="02020603050405020304" pitchFamily="18" charset="0"/>
                <a:cs typeface="Times New Roman" panose="02020603050405020304" pitchFamily="18" charset="0"/>
              </a:rPr>
              <a:t>string, JSON</a:t>
            </a:r>
          </a:p>
          <a:p>
            <a:r>
              <a:rPr lang="en-US" sz="2200" dirty="0">
                <a:latin typeface="Times New Roman" panose="02020603050405020304" pitchFamily="18" charset="0"/>
                <a:cs typeface="Times New Roman" panose="02020603050405020304" pitchFamily="18" charset="0"/>
              </a:rPr>
              <a:t>Release_date runtime: </a:t>
            </a:r>
            <a:r>
              <a:rPr lang="en-US" sz="2200" dirty="0">
                <a:solidFill>
                  <a:srgbClr val="FF0000"/>
                </a:solidFill>
                <a:latin typeface="Times New Roman" panose="02020603050405020304" pitchFamily="18" charset="0"/>
                <a:cs typeface="Times New Roman" panose="02020603050405020304" pitchFamily="18" charset="0"/>
              </a:rPr>
              <a:t>int</a:t>
            </a:r>
          </a:p>
          <a:p>
            <a:r>
              <a:rPr lang="en-US" sz="2200" dirty="0">
                <a:latin typeface="Times New Roman" panose="02020603050405020304" pitchFamily="18" charset="0"/>
                <a:cs typeface="Times New Roman" panose="02020603050405020304" pitchFamily="18" charset="0"/>
              </a:rPr>
              <a:t>Spoken_languages: </a:t>
            </a:r>
            <a:r>
              <a:rPr lang="en-US" sz="2200" dirty="0">
                <a:solidFill>
                  <a:srgbClr val="FF0000"/>
                </a:solidFill>
                <a:latin typeface="Times New Roman" panose="02020603050405020304" pitchFamily="18" charset="0"/>
                <a:cs typeface="Times New Roman" panose="02020603050405020304" pitchFamily="18" charset="0"/>
              </a:rPr>
              <a:t>string, JSON</a:t>
            </a:r>
          </a:p>
          <a:p>
            <a:r>
              <a:rPr lang="en-US" sz="2200" dirty="0">
                <a:latin typeface="Times New Roman" panose="02020603050405020304" pitchFamily="18" charset="0"/>
                <a:cs typeface="Times New Roman" panose="02020603050405020304" pitchFamily="18" charset="0"/>
              </a:rPr>
              <a:t>Status: </a:t>
            </a:r>
            <a:r>
              <a:rPr lang="en-US" sz="2200" dirty="0">
                <a:solidFill>
                  <a:srgbClr val="FF0000"/>
                </a:solidFill>
                <a:latin typeface="Times New Roman" panose="02020603050405020304" pitchFamily="18" charset="0"/>
                <a:cs typeface="Times New Roman" panose="02020603050405020304" pitchFamily="18" charset="0"/>
              </a:rPr>
              <a:t>string</a:t>
            </a:r>
          </a:p>
        </p:txBody>
      </p:sp>
    </p:spTree>
    <p:extLst>
      <p:ext uri="{BB962C8B-B14F-4D97-AF65-F5344CB8AC3E}">
        <p14:creationId xmlns:p14="http://schemas.microsoft.com/office/powerpoint/2010/main" val="306653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BC39-7DE9-4C8A-8D74-6A393E742B1C}"/>
              </a:ext>
            </a:extLst>
          </p:cNvPr>
          <p:cNvSpPr>
            <a:spLocks noGrp="1"/>
          </p:cNvSpPr>
          <p:nvPr>
            <p:ph type="title"/>
          </p:nvPr>
        </p:nvSpPr>
        <p:spPr/>
        <p:txBody>
          <a:bodyPr/>
          <a:lstStyle/>
          <a:p>
            <a:r>
              <a:rPr lang="en-US" b="1" dirty="0"/>
              <a:t>Columns To Drop</a:t>
            </a:r>
          </a:p>
        </p:txBody>
      </p:sp>
      <p:sp>
        <p:nvSpPr>
          <p:cNvPr id="3" name="Content Placeholder 2">
            <a:extLst>
              <a:ext uri="{FF2B5EF4-FFF2-40B4-BE49-F238E27FC236}">
                <a16:creationId xmlns:a16="http://schemas.microsoft.com/office/drawing/2014/main" id="{54934CB0-B683-4544-8820-4BBDD5C63B87}"/>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df7=df6.drop([ 'title', 'tagline', 'budget’, 'keywords’, 'overview’, 'status’,], axis=1)</a:t>
            </a:r>
          </a:p>
          <a:p>
            <a:pPr marL="0" indent="0">
              <a:buNone/>
            </a:pPr>
            <a:endParaRPr lang="en-US" sz="20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Title</a:t>
            </a:r>
            <a:r>
              <a:rPr lang="en-US" sz="2200" dirty="0">
                <a:latin typeface="Times New Roman" panose="02020603050405020304" pitchFamily="18" charset="0"/>
                <a:cs typeface="Times New Roman" panose="02020603050405020304" pitchFamily="18" charset="0"/>
              </a:rPr>
              <a:t>: Extraneous</a:t>
            </a:r>
          </a:p>
          <a:p>
            <a:r>
              <a:rPr lang="en-US" sz="2200" b="1" dirty="0">
                <a:latin typeface="Times New Roman" panose="02020603050405020304" pitchFamily="18" charset="0"/>
                <a:cs typeface="Times New Roman" panose="02020603050405020304" pitchFamily="18" charset="0"/>
              </a:rPr>
              <a:t>Tagline</a:t>
            </a:r>
            <a:r>
              <a:rPr lang="en-US" sz="2200" dirty="0">
                <a:latin typeface="Times New Roman" panose="02020603050405020304" pitchFamily="18" charset="0"/>
                <a:cs typeface="Times New Roman" panose="02020603050405020304" pitchFamily="18" charset="0"/>
              </a:rPr>
              <a:t>: Better suited for word vectorization (tokenization)</a:t>
            </a:r>
          </a:p>
          <a:p>
            <a:r>
              <a:rPr lang="en-US" sz="2200" b="1" dirty="0">
                <a:latin typeface="Times New Roman" panose="02020603050405020304" pitchFamily="18" charset="0"/>
                <a:cs typeface="Times New Roman" panose="02020603050405020304" pitchFamily="18" charset="0"/>
              </a:rPr>
              <a:t>Budget</a:t>
            </a:r>
            <a:r>
              <a:rPr lang="en-US" sz="2200" dirty="0">
                <a:latin typeface="Times New Roman" panose="02020603050405020304" pitchFamily="18" charset="0"/>
                <a:cs typeface="Times New Roman" panose="02020603050405020304" pitchFamily="18" charset="0"/>
              </a:rPr>
              <a:t>: Requirements state that this is unknown </a:t>
            </a:r>
          </a:p>
          <a:p>
            <a:r>
              <a:rPr lang="en-US" sz="2200" b="1" dirty="0">
                <a:latin typeface="Times New Roman" panose="02020603050405020304" pitchFamily="18" charset="0"/>
                <a:cs typeface="Times New Roman" panose="02020603050405020304" pitchFamily="18" charset="0"/>
              </a:rPr>
              <a:t>Overview</a:t>
            </a:r>
            <a:r>
              <a:rPr lang="en-US" sz="2200" dirty="0">
                <a:latin typeface="Times New Roman" panose="02020603050405020304" pitchFamily="18" charset="0"/>
                <a:cs typeface="Times New Roman" panose="02020603050405020304" pitchFamily="18" charset="0"/>
              </a:rPr>
              <a:t>: Better suited for word vectorization (tokenization)</a:t>
            </a:r>
          </a:p>
          <a:p>
            <a:r>
              <a:rPr lang="en-US" sz="2200" b="1" dirty="0">
                <a:latin typeface="Times New Roman" panose="02020603050405020304" pitchFamily="18" charset="0"/>
                <a:cs typeface="Times New Roman" panose="02020603050405020304" pitchFamily="18" charset="0"/>
              </a:rPr>
              <a:t>Status</a:t>
            </a:r>
            <a:r>
              <a:rPr lang="en-US" sz="2200" dirty="0">
                <a:latin typeface="Times New Roman" panose="02020603050405020304" pitchFamily="18" charset="0"/>
                <a:cs typeface="Times New Roman" panose="02020603050405020304" pitchFamily="18" charset="0"/>
              </a:rPr>
              <a:t>: Extraneous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18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F5EC-4E59-43E7-9AFC-34D02A003F2F}"/>
              </a:ext>
            </a:extLst>
          </p:cNvPr>
          <p:cNvSpPr>
            <a:spLocks noGrp="1"/>
          </p:cNvSpPr>
          <p:nvPr>
            <p:ph type="title"/>
          </p:nvPr>
        </p:nvSpPr>
        <p:spPr/>
        <p:txBody>
          <a:bodyPr>
            <a:normAutofit fontScale="90000"/>
          </a:bodyPr>
          <a:lstStyle/>
          <a:p>
            <a:r>
              <a:rPr lang="en-US" b="1" dirty="0"/>
              <a:t>Descriptive Statistics</a:t>
            </a:r>
            <a:br>
              <a:rPr lang="en-US" dirty="0"/>
            </a:br>
            <a:r>
              <a:rPr lang="en-US" dirty="0"/>
              <a:t>Genres</a:t>
            </a:r>
          </a:p>
        </p:txBody>
      </p:sp>
      <p:pic>
        <p:nvPicPr>
          <p:cNvPr id="4" name="Content Placeholder 3">
            <a:extLst>
              <a:ext uri="{FF2B5EF4-FFF2-40B4-BE49-F238E27FC236}">
                <a16:creationId xmlns:a16="http://schemas.microsoft.com/office/drawing/2014/main" id="{50564E6B-0B0A-491B-A3BA-DA1B5CB24D7B}"/>
              </a:ext>
            </a:extLst>
          </p:cNvPr>
          <p:cNvPicPr>
            <a:picLocks noGrp="1" noChangeAspect="1"/>
          </p:cNvPicPr>
          <p:nvPr>
            <p:ph idx="1"/>
          </p:nvPr>
        </p:nvPicPr>
        <p:blipFill>
          <a:blip r:embed="rId2"/>
          <a:stretch>
            <a:fillRect/>
          </a:stretch>
        </p:blipFill>
        <p:spPr>
          <a:xfrm>
            <a:off x="3312850" y="2476870"/>
            <a:ext cx="5566299" cy="3639845"/>
          </a:xfrm>
          <a:prstGeom prst="rect">
            <a:avLst/>
          </a:prstGeom>
        </p:spPr>
      </p:pic>
    </p:spTree>
    <p:extLst>
      <p:ext uri="{BB962C8B-B14F-4D97-AF65-F5344CB8AC3E}">
        <p14:creationId xmlns:p14="http://schemas.microsoft.com/office/powerpoint/2010/main" val="141229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4B0E-F063-43AB-BF01-FAC64FD82278}"/>
              </a:ext>
            </a:extLst>
          </p:cNvPr>
          <p:cNvSpPr>
            <a:spLocks noGrp="1"/>
          </p:cNvSpPr>
          <p:nvPr>
            <p:ph type="title"/>
          </p:nvPr>
        </p:nvSpPr>
        <p:spPr/>
        <p:txBody>
          <a:bodyPr>
            <a:normAutofit/>
          </a:bodyPr>
          <a:lstStyle/>
          <a:p>
            <a:r>
              <a:rPr lang="en-US" b="1" dirty="0"/>
              <a:t>Production Companies (Head &amp; Tail)</a:t>
            </a:r>
          </a:p>
        </p:txBody>
      </p:sp>
      <p:pic>
        <p:nvPicPr>
          <p:cNvPr id="4" name="Content Placeholder 3">
            <a:extLst>
              <a:ext uri="{FF2B5EF4-FFF2-40B4-BE49-F238E27FC236}">
                <a16:creationId xmlns:a16="http://schemas.microsoft.com/office/drawing/2014/main" id="{91C5279E-48B5-4A07-B045-97E892F91E8B}"/>
              </a:ext>
            </a:extLst>
          </p:cNvPr>
          <p:cNvPicPr>
            <a:picLocks noGrp="1" noChangeAspect="1"/>
          </p:cNvPicPr>
          <p:nvPr>
            <p:ph idx="1"/>
          </p:nvPr>
        </p:nvPicPr>
        <p:blipFill>
          <a:blip r:embed="rId2"/>
          <a:stretch>
            <a:fillRect/>
          </a:stretch>
        </p:blipFill>
        <p:spPr>
          <a:xfrm>
            <a:off x="1295402" y="2557993"/>
            <a:ext cx="4080604" cy="3317875"/>
          </a:xfrm>
          <a:prstGeom prst="rect">
            <a:avLst/>
          </a:prstGeom>
        </p:spPr>
      </p:pic>
      <p:pic>
        <p:nvPicPr>
          <p:cNvPr id="5" name="Picture 4">
            <a:extLst>
              <a:ext uri="{FF2B5EF4-FFF2-40B4-BE49-F238E27FC236}">
                <a16:creationId xmlns:a16="http://schemas.microsoft.com/office/drawing/2014/main" id="{8AA432F5-8AF1-4557-B7BB-E47BC3D8C589}"/>
              </a:ext>
            </a:extLst>
          </p:cNvPr>
          <p:cNvPicPr>
            <a:picLocks noChangeAspect="1"/>
          </p:cNvPicPr>
          <p:nvPr/>
        </p:nvPicPr>
        <p:blipFill>
          <a:blip r:embed="rId3"/>
          <a:stretch>
            <a:fillRect/>
          </a:stretch>
        </p:blipFill>
        <p:spPr>
          <a:xfrm>
            <a:off x="6393354" y="2557993"/>
            <a:ext cx="4503244" cy="3317875"/>
          </a:xfrm>
          <a:prstGeom prst="rect">
            <a:avLst/>
          </a:prstGeom>
        </p:spPr>
      </p:pic>
    </p:spTree>
    <p:extLst>
      <p:ext uri="{BB962C8B-B14F-4D97-AF65-F5344CB8AC3E}">
        <p14:creationId xmlns:p14="http://schemas.microsoft.com/office/powerpoint/2010/main" val="53986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7851-6C76-4E0D-B459-2D3508001130}"/>
              </a:ext>
            </a:extLst>
          </p:cNvPr>
          <p:cNvSpPr>
            <a:spLocks noGrp="1"/>
          </p:cNvSpPr>
          <p:nvPr>
            <p:ph type="title"/>
          </p:nvPr>
        </p:nvSpPr>
        <p:spPr/>
        <p:txBody>
          <a:bodyPr/>
          <a:lstStyle/>
          <a:p>
            <a:r>
              <a:rPr lang="en-US" b="1" dirty="0"/>
              <a:t>Spoken Language</a:t>
            </a:r>
          </a:p>
        </p:txBody>
      </p:sp>
      <p:pic>
        <p:nvPicPr>
          <p:cNvPr id="4" name="Content Placeholder 3">
            <a:extLst>
              <a:ext uri="{FF2B5EF4-FFF2-40B4-BE49-F238E27FC236}">
                <a16:creationId xmlns:a16="http://schemas.microsoft.com/office/drawing/2014/main" id="{689952AB-C871-488A-A0E0-94BEA2A15BED}"/>
              </a:ext>
            </a:extLst>
          </p:cNvPr>
          <p:cNvPicPr>
            <a:picLocks noGrp="1" noChangeAspect="1"/>
          </p:cNvPicPr>
          <p:nvPr>
            <p:ph idx="1"/>
          </p:nvPr>
        </p:nvPicPr>
        <p:blipFill>
          <a:blip r:embed="rId2"/>
          <a:stretch>
            <a:fillRect/>
          </a:stretch>
        </p:blipFill>
        <p:spPr>
          <a:xfrm>
            <a:off x="3429000" y="2561168"/>
            <a:ext cx="5334000" cy="3314700"/>
          </a:xfrm>
          <a:prstGeom prst="rect">
            <a:avLst/>
          </a:prstGeom>
        </p:spPr>
      </p:pic>
    </p:spTree>
    <p:extLst>
      <p:ext uri="{BB962C8B-B14F-4D97-AF65-F5344CB8AC3E}">
        <p14:creationId xmlns:p14="http://schemas.microsoft.com/office/powerpoint/2010/main" val="419026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E336-FD5D-419D-A0FC-985EB418B9F6}"/>
              </a:ext>
            </a:extLst>
          </p:cNvPr>
          <p:cNvSpPr>
            <a:spLocks noGrp="1"/>
          </p:cNvSpPr>
          <p:nvPr>
            <p:ph type="title"/>
          </p:nvPr>
        </p:nvSpPr>
        <p:spPr/>
        <p:txBody>
          <a:bodyPr>
            <a:normAutofit fontScale="90000"/>
          </a:bodyPr>
          <a:lstStyle/>
          <a:p>
            <a:r>
              <a:rPr lang="en-US" b="1" dirty="0"/>
              <a:t>Release Date</a:t>
            </a:r>
            <a:br>
              <a:rPr lang="en-US" dirty="0"/>
            </a:br>
            <a:r>
              <a:rPr lang="en-US" dirty="0"/>
              <a:t>(Month &amp; Year)</a:t>
            </a:r>
          </a:p>
        </p:txBody>
      </p:sp>
      <p:pic>
        <p:nvPicPr>
          <p:cNvPr id="4" name="Content Placeholder 3">
            <a:extLst>
              <a:ext uri="{FF2B5EF4-FFF2-40B4-BE49-F238E27FC236}">
                <a16:creationId xmlns:a16="http://schemas.microsoft.com/office/drawing/2014/main" id="{EADC1E17-27D8-4D8F-AA1E-5D698084DFE9}"/>
              </a:ext>
            </a:extLst>
          </p:cNvPr>
          <p:cNvPicPr>
            <a:picLocks noGrp="1" noChangeAspect="1"/>
          </p:cNvPicPr>
          <p:nvPr>
            <p:ph idx="1"/>
          </p:nvPr>
        </p:nvPicPr>
        <p:blipFill>
          <a:blip r:embed="rId2"/>
          <a:stretch>
            <a:fillRect/>
          </a:stretch>
        </p:blipFill>
        <p:spPr>
          <a:xfrm>
            <a:off x="979268" y="2557993"/>
            <a:ext cx="4800329" cy="3317875"/>
          </a:xfrm>
          <a:prstGeom prst="rect">
            <a:avLst/>
          </a:prstGeom>
        </p:spPr>
      </p:pic>
      <p:pic>
        <p:nvPicPr>
          <p:cNvPr id="5" name="Picture 4">
            <a:extLst>
              <a:ext uri="{FF2B5EF4-FFF2-40B4-BE49-F238E27FC236}">
                <a16:creationId xmlns:a16="http://schemas.microsoft.com/office/drawing/2014/main" id="{E84C0815-1819-47B4-8FA5-004B0D72C52B}"/>
              </a:ext>
            </a:extLst>
          </p:cNvPr>
          <p:cNvPicPr>
            <a:picLocks noChangeAspect="1"/>
          </p:cNvPicPr>
          <p:nvPr/>
        </p:nvPicPr>
        <p:blipFill>
          <a:blip r:embed="rId3"/>
          <a:stretch>
            <a:fillRect/>
          </a:stretch>
        </p:blipFill>
        <p:spPr>
          <a:xfrm>
            <a:off x="6096000" y="2557993"/>
            <a:ext cx="5238750" cy="3317875"/>
          </a:xfrm>
          <a:prstGeom prst="rect">
            <a:avLst/>
          </a:prstGeom>
        </p:spPr>
      </p:pic>
    </p:spTree>
    <p:extLst>
      <p:ext uri="{BB962C8B-B14F-4D97-AF65-F5344CB8AC3E}">
        <p14:creationId xmlns:p14="http://schemas.microsoft.com/office/powerpoint/2010/main" val="16220316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836</TotalTime>
  <Words>634</Words>
  <Application>Microsoft Office PowerPoint</Application>
  <PresentationFormat>Widescreen</PresentationFormat>
  <Paragraphs>120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Garamond</vt:lpstr>
      <vt:lpstr>Times New Roman</vt:lpstr>
      <vt:lpstr>Organic</vt:lpstr>
      <vt:lpstr>Predicting Movie Revenue</vt:lpstr>
      <vt:lpstr>Problem Description </vt:lpstr>
      <vt:lpstr>Python Packages &amp; Libraries Used</vt:lpstr>
      <vt:lpstr>Dataset Features</vt:lpstr>
      <vt:lpstr>Columns To Drop</vt:lpstr>
      <vt:lpstr>Descriptive Statistics Genres</vt:lpstr>
      <vt:lpstr>Production Companies (Head &amp; Tail)</vt:lpstr>
      <vt:lpstr>Spoken Language</vt:lpstr>
      <vt:lpstr>Release Date (Month &amp; Year)</vt:lpstr>
      <vt:lpstr>One-Hot-Encoding</vt:lpstr>
      <vt:lpstr>Transformations (Year, Runtime, Target/Revenue)</vt:lpstr>
      <vt:lpstr>End Result of Features</vt:lpstr>
      <vt:lpstr>End Result of Features</vt:lpstr>
      <vt:lpstr>End Result of Features</vt:lpstr>
      <vt:lpstr>Testing and Training Sets</vt:lpstr>
      <vt:lpstr>Supervised Bayesian Models</vt:lpstr>
      <vt:lpstr>Multi-Layer Perceptron </vt:lpstr>
      <vt:lpstr>Multi-Layer Perceptron </vt:lpstr>
      <vt:lpstr>Multi-Layer Perceptron </vt:lpstr>
      <vt:lpstr>Lasso &amp; Ridge Regression</vt:lpstr>
      <vt:lpstr>Lasso Regression </vt:lpstr>
      <vt:lpstr>Ridge Regression w/ Cross Validation</vt:lpstr>
      <vt:lpstr>Lessons Learned &amp;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Revenue</dc:title>
  <dc:creator>gregory houston</dc:creator>
  <cp:lastModifiedBy>gregory houston</cp:lastModifiedBy>
  <cp:revision>22</cp:revision>
  <dcterms:created xsi:type="dcterms:W3CDTF">2019-09-02T17:17:13Z</dcterms:created>
  <dcterms:modified xsi:type="dcterms:W3CDTF">2019-09-03T09:31:06Z</dcterms:modified>
</cp:coreProperties>
</file>