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4788" r:id="rId13"/>
    <p:sldId id="4789" r:id="rId14"/>
    <p:sldId id="4790" r:id="rId15"/>
    <p:sldId id="4792" r:id="rId16"/>
    <p:sldId id="4791" r:id="rId17"/>
    <p:sldId id="27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pen Sans ExtraBold" panose="020B0906030804020204" pitchFamily="34" charset="0"/>
      <p:bold r:id="rId24"/>
      <p:boldItalic r:id="rId25"/>
    </p:embeddedFont>
    <p:embeddedFont>
      <p:font typeface="Roboto" panose="02000000000000000000" pitchFamily="2" charset="0"/>
      <p:regular r:id="rId26"/>
      <p:bold r:id="rId27"/>
      <p:italic r:id="rId28"/>
      <p:boldItalic r:id="rId29"/>
    </p:embeddedFont>
    <p:embeddedFont>
      <p:font typeface="Roboto Light" panose="02000000000000000000" pitchFamily="2" charset="0"/>
      <p:regular r:id="rId30"/>
      <p:italic r:id="rId31"/>
    </p:embeddedFont>
    <p:embeddedFont>
      <p:font typeface="Roboto Medium" panose="02000000000000000000" pitchFamily="2"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 id="4788"/>
            <p14:sldId id="4789"/>
            <p14:sldId id="4790"/>
            <p14:sldId id="4792"/>
            <p14:sldId id="4791"/>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8" d="100"/>
          <a:sy n="78" d="100"/>
        </p:scale>
        <p:origin x="1171"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3/05/2022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17</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May 2022</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3FF43555-4CAF-43ED-A504-A535F915D7B9}"/>
              </a:ext>
            </a:extLst>
          </p:cNvPr>
          <p:cNvSpPr txBox="1"/>
          <p:nvPr/>
        </p:nvSpPr>
        <p:spPr>
          <a:xfrm>
            <a:off x="1268361" y="1277771"/>
            <a:ext cx="10746658" cy="4129971"/>
          </a:xfrm>
          <a:prstGeom prst="rect">
            <a:avLst/>
          </a:prstGeom>
          <a:noFill/>
        </p:spPr>
        <p:txBody>
          <a:bodyPr wrap="square" lIns="0" tIns="0" rIns="0" bIns="0" rtlCol="0" anchor="t">
            <a:noAutofit/>
          </a:bodyPr>
          <a:lstStyle/>
          <a:p>
            <a:pPr algn="l"/>
            <a:r>
              <a:rPr lang="en-US" sz="2000" dirty="0">
                <a:latin typeface="Times New Roman" panose="02020603050405020304" pitchFamily="18" charset="0"/>
                <a:ea typeface="Roboto Light" panose="02000000000000000000" pitchFamily="2" charset="0"/>
                <a:cs typeface="Times New Roman" panose="02020603050405020304" pitchFamily="18" charset="0"/>
              </a:rPr>
              <a:t>We would want to match trial stores to control stores that are similar to the trial</a:t>
            </a:r>
          </a:p>
          <a:p>
            <a:pPr algn="l"/>
            <a:r>
              <a:rPr lang="en-US" sz="2000" dirty="0">
                <a:latin typeface="Times New Roman" panose="02020603050405020304" pitchFamily="18" charset="0"/>
                <a:ea typeface="Roboto Light" panose="02000000000000000000" pitchFamily="2" charset="0"/>
                <a:cs typeface="Times New Roman" panose="02020603050405020304" pitchFamily="18" charset="0"/>
              </a:rPr>
              <a:t>store prior to the trial period of Feb 2019 in terms of :</a:t>
            </a:r>
          </a:p>
          <a:p>
            <a:pPr algn="l"/>
            <a:endParaRPr lang="en-US" sz="2000" dirty="0">
              <a:latin typeface="Times New Roman" panose="02020603050405020304" pitchFamily="18" charset="0"/>
              <a:ea typeface="Roboto Light" panose="02000000000000000000" pitchFamily="2" charset="0"/>
              <a:cs typeface="Times New Roman" panose="02020603050405020304" pitchFamily="18" charset="0"/>
            </a:endParaRPr>
          </a:p>
          <a:p>
            <a:pPr algn="l"/>
            <a:r>
              <a:rPr lang="en-US" sz="2000" dirty="0">
                <a:latin typeface="Times New Roman" panose="02020603050405020304" pitchFamily="18" charset="0"/>
                <a:ea typeface="Roboto Light" panose="02000000000000000000" pitchFamily="2" charset="0"/>
                <a:cs typeface="Times New Roman" panose="02020603050405020304" pitchFamily="18" charset="0"/>
              </a:rPr>
              <a:t>- Monthly overall sales revenue</a:t>
            </a:r>
          </a:p>
          <a:p>
            <a:pPr algn="l"/>
            <a:r>
              <a:rPr lang="en-US" sz="2000" dirty="0">
                <a:latin typeface="Times New Roman" panose="02020603050405020304" pitchFamily="18" charset="0"/>
                <a:ea typeface="Roboto Light" panose="02000000000000000000" pitchFamily="2" charset="0"/>
                <a:cs typeface="Times New Roman" panose="02020603050405020304" pitchFamily="18" charset="0"/>
              </a:rPr>
              <a:t>- Monthly number of customers</a:t>
            </a:r>
          </a:p>
          <a:p>
            <a:pPr algn="l"/>
            <a:r>
              <a:rPr lang="en-US" sz="2000" dirty="0">
                <a:latin typeface="Times New Roman" panose="02020603050405020304" pitchFamily="18" charset="0"/>
                <a:ea typeface="Roboto Light" panose="02000000000000000000" pitchFamily="2" charset="0"/>
                <a:cs typeface="Times New Roman" panose="02020603050405020304" pitchFamily="18" charset="0"/>
              </a:rPr>
              <a:t>- Monthly number of transactions per customer</a:t>
            </a:r>
          </a:p>
          <a:p>
            <a:pPr marL="342900" indent="-342900" algn="l">
              <a:buFontTx/>
              <a:buChar char="-"/>
            </a:pPr>
            <a:endParaRPr lang="en-US" sz="2000" dirty="0">
              <a:latin typeface="Times New Roman" panose="02020603050405020304" pitchFamily="18" charset="0"/>
              <a:ea typeface="Roboto Light" panose="02000000000000000000" pitchFamily="2" charset="0"/>
              <a:cs typeface="Times New Roman" panose="02020603050405020304" pitchFamily="18" charset="0"/>
            </a:endParaRPr>
          </a:p>
          <a:p>
            <a:pPr algn="l"/>
            <a:r>
              <a:rPr lang="en-US" sz="2000" dirty="0">
                <a:latin typeface="Times New Roman" panose="02020603050405020304" pitchFamily="18" charset="0"/>
                <a:ea typeface="Roboto Light" panose="02000000000000000000" pitchFamily="2" charset="0"/>
                <a:cs typeface="Times New Roman" panose="02020603050405020304" pitchFamily="18" charset="0"/>
              </a:rPr>
              <a:t>We compare the correlation and magnitude of the trial stores with all the stores and find which performs similarly to the selected trial store. This is checked for performance before the trial period We also check the hypothesis for this and vie it visually.</a:t>
            </a:r>
          </a:p>
          <a:p>
            <a:pPr algn="l"/>
            <a:endParaRPr lang="en-US" sz="2000" dirty="0">
              <a:latin typeface="Times New Roman" panose="02020603050405020304" pitchFamily="18" charset="0"/>
              <a:ea typeface="Roboto Light" panose="02000000000000000000" pitchFamily="2" charset="0"/>
              <a:cs typeface="Times New Roman" panose="02020603050405020304" pitchFamily="18" charset="0"/>
            </a:endParaRPr>
          </a:p>
          <a:p>
            <a:pPr algn="l"/>
            <a:r>
              <a:rPr lang="en-US" sz="2000" dirty="0">
                <a:latin typeface="Times New Roman" panose="02020603050405020304" pitchFamily="18" charset="0"/>
                <a:ea typeface="Roboto Light" panose="02000000000000000000" pitchFamily="2" charset="0"/>
                <a:cs typeface="Times New Roman" panose="02020603050405020304" pitchFamily="18" charset="0"/>
              </a:rPr>
              <a:t>With the selected control store we compare it with the trial store for the trial period and check if the recommendations were given before work or not.</a:t>
            </a:r>
          </a:p>
          <a:p>
            <a:pPr algn="l"/>
            <a:endParaRPr lang="en-US" sz="2000" dirty="0">
              <a:latin typeface="Times New Roman" panose="02020603050405020304" pitchFamily="18" charset="0"/>
              <a:ea typeface="Roboto Light" panose="02000000000000000000" pitchFamily="2" charset="0"/>
              <a:cs typeface="Times New Roman" panose="02020603050405020304" pitchFamily="18" charset="0"/>
            </a:endParaRPr>
          </a:p>
          <a:p>
            <a:pPr algn="l"/>
            <a:endParaRPr lang="en-US" sz="2000" dirty="0" err="1">
              <a:latin typeface="Times New Roman" panose="02020603050405020304" pitchFamily="18" charset="0"/>
              <a:ea typeface="Robot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US" sz="2800" dirty="0">
                <a:latin typeface="Times New Roman" panose="02020603050405020304" pitchFamily="18" charset="0"/>
                <a:cs typeface="Times New Roman" panose="02020603050405020304" pitchFamily="18" charset="0"/>
              </a:rPr>
              <a:t>Performance of 77 (trial store) and 233 (control store)</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7F90535A-A2D9-4780-9186-BC755F6FA81D}"/>
              </a:ext>
            </a:extLst>
          </p:cNvPr>
          <p:cNvPicPr>
            <a:picLocks noChangeAspect="1"/>
          </p:cNvPicPr>
          <p:nvPr/>
        </p:nvPicPr>
        <p:blipFill rotWithShape="1">
          <a:blip r:embed="rId3"/>
          <a:srcRect l="1011" b="1617"/>
          <a:stretch/>
        </p:blipFill>
        <p:spPr>
          <a:xfrm>
            <a:off x="1779638" y="1474840"/>
            <a:ext cx="4699819" cy="3785418"/>
          </a:xfrm>
          <a:prstGeom prst="rect">
            <a:avLst/>
          </a:prstGeom>
        </p:spPr>
      </p:pic>
      <p:pic>
        <p:nvPicPr>
          <p:cNvPr id="9" name="Picture 8">
            <a:extLst>
              <a:ext uri="{FF2B5EF4-FFF2-40B4-BE49-F238E27FC236}">
                <a16:creationId xmlns:a16="http://schemas.microsoft.com/office/drawing/2014/main" id="{E149D271-B1C0-46D8-B554-F7011FBE2745}"/>
              </a:ext>
            </a:extLst>
          </p:cNvPr>
          <p:cNvPicPr>
            <a:picLocks noChangeAspect="1"/>
          </p:cNvPicPr>
          <p:nvPr/>
        </p:nvPicPr>
        <p:blipFill>
          <a:blip r:embed="rId4"/>
          <a:stretch>
            <a:fillRect/>
          </a:stretch>
        </p:blipFill>
        <p:spPr>
          <a:xfrm>
            <a:off x="6784258" y="1474840"/>
            <a:ext cx="4296698" cy="378541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F81B0A-40C4-4BFE-B512-A2E81AAF27B7}"/>
              </a:ext>
            </a:extLst>
          </p:cNvPr>
          <p:cNvSpPr>
            <a:spLocks noGrp="1"/>
          </p:cNvSpPr>
          <p:nvPr>
            <p:ph type="body" sz="quarter" idx="10"/>
          </p:nvPr>
        </p:nvSpPr>
        <p:spPr/>
        <p:txBody>
          <a:bodyPr/>
          <a:lstStyle/>
          <a:p>
            <a:pPr algn="ctr"/>
            <a:r>
              <a:rPr lang="en-AU" dirty="0">
                <a:latin typeface="Times New Roman" panose="02020603050405020304" pitchFamily="18" charset="0"/>
                <a:cs typeface="Times New Roman" panose="02020603050405020304" pitchFamily="18" charset="0"/>
              </a:rPr>
              <a:t>Call out of the performance in the trial store, determining if it was successful</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35A6BE-A559-4680-9502-C78979CA4A6C}"/>
              </a:ext>
            </a:extLst>
          </p:cNvPr>
          <p:cNvPicPr>
            <a:picLocks noChangeAspect="1"/>
          </p:cNvPicPr>
          <p:nvPr/>
        </p:nvPicPr>
        <p:blipFill>
          <a:blip r:embed="rId2"/>
          <a:stretch>
            <a:fillRect/>
          </a:stretch>
        </p:blipFill>
        <p:spPr>
          <a:xfrm>
            <a:off x="1355949" y="1277770"/>
            <a:ext cx="5320154" cy="3903829"/>
          </a:xfrm>
          <a:prstGeom prst="rect">
            <a:avLst/>
          </a:prstGeom>
        </p:spPr>
      </p:pic>
      <p:pic>
        <p:nvPicPr>
          <p:cNvPr id="6" name="Picture 5">
            <a:extLst>
              <a:ext uri="{FF2B5EF4-FFF2-40B4-BE49-F238E27FC236}">
                <a16:creationId xmlns:a16="http://schemas.microsoft.com/office/drawing/2014/main" id="{71F3920A-97FA-4AAF-BDA7-4A932BD6D78C}"/>
              </a:ext>
            </a:extLst>
          </p:cNvPr>
          <p:cNvPicPr>
            <a:picLocks noChangeAspect="1"/>
          </p:cNvPicPr>
          <p:nvPr/>
        </p:nvPicPr>
        <p:blipFill>
          <a:blip r:embed="rId3"/>
          <a:stretch>
            <a:fillRect/>
          </a:stretch>
        </p:blipFill>
        <p:spPr>
          <a:xfrm>
            <a:off x="6835077" y="1277769"/>
            <a:ext cx="4611559" cy="3903829"/>
          </a:xfrm>
          <a:prstGeom prst="rect">
            <a:avLst/>
          </a:prstGeom>
        </p:spPr>
      </p:pic>
    </p:spTree>
    <p:extLst>
      <p:ext uri="{BB962C8B-B14F-4D97-AF65-F5344CB8AC3E}">
        <p14:creationId xmlns:p14="http://schemas.microsoft.com/office/powerpoint/2010/main" val="230567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12F6A-8063-423E-987D-A989BFA0CF50}"/>
              </a:ext>
            </a:extLst>
          </p:cNvPr>
          <p:cNvSpPr>
            <a:spLocks noGrp="1"/>
          </p:cNvSpPr>
          <p:nvPr>
            <p:ph type="body" sz="quarter" idx="10"/>
          </p:nvPr>
        </p:nvSpPr>
        <p:spPr/>
        <p:txBody>
          <a:bodyPr/>
          <a:lstStyle/>
          <a:p>
            <a:pPr algn="ctr"/>
            <a:r>
              <a:rPr lang="en-US" sz="2800" dirty="0">
                <a:latin typeface="Times New Roman" panose="02020603050405020304" pitchFamily="18" charset="0"/>
                <a:cs typeface="Times New Roman" panose="02020603050405020304" pitchFamily="18" charset="0"/>
              </a:rPr>
              <a:t>Performance of 86 (trial store) and 155 (control store)</a:t>
            </a:r>
          </a:p>
        </p:txBody>
      </p:sp>
      <p:pic>
        <p:nvPicPr>
          <p:cNvPr id="4" name="Picture 3">
            <a:extLst>
              <a:ext uri="{FF2B5EF4-FFF2-40B4-BE49-F238E27FC236}">
                <a16:creationId xmlns:a16="http://schemas.microsoft.com/office/drawing/2014/main" id="{649E0A06-64D0-4AC1-AF8A-760B253E30F5}"/>
              </a:ext>
            </a:extLst>
          </p:cNvPr>
          <p:cNvPicPr>
            <a:picLocks noChangeAspect="1"/>
          </p:cNvPicPr>
          <p:nvPr/>
        </p:nvPicPr>
        <p:blipFill rotWithShape="1">
          <a:blip r:embed="rId2"/>
          <a:srcRect b="2071"/>
          <a:stretch/>
        </p:blipFill>
        <p:spPr>
          <a:xfrm>
            <a:off x="1371191" y="1595032"/>
            <a:ext cx="5068938" cy="3537407"/>
          </a:xfrm>
          <a:prstGeom prst="rect">
            <a:avLst/>
          </a:prstGeom>
        </p:spPr>
      </p:pic>
      <p:pic>
        <p:nvPicPr>
          <p:cNvPr id="6" name="Picture 5">
            <a:extLst>
              <a:ext uri="{FF2B5EF4-FFF2-40B4-BE49-F238E27FC236}">
                <a16:creationId xmlns:a16="http://schemas.microsoft.com/office/drawing/2014/main" id="{9A7E8F33-C7A6-4AB5-9667-78F5A1646F32}"/>
              </a:ext>
            </a:extLst>
          </p:cNvPr>
          <p:cNvPicPr>
            <a:picLocks noChangeAspect="1"/>
          </p:cNvPicPr>
          <p:nvPr/>
        </p:nvPicPr>
        <p:blipFill>
          <a:blip r:embed="rId3"/>
          <a:stretch>
            <a:fillRect/>
          </a:stretch>
        </p:blipFill>
        <p:spPr>
          <a:xfrm>
            <a:off x="6558116" y="1595032"/>
            <a:ext cx="4770533" cy="3537406"/>
          </a:xfrm>
          <a:prstGeom prst="rect">
            <a:avLst/>
          </a:prstGeom>
        </p:spPr>
      </p:pic>
    </p:spTree>
    <p:extLst>
      <p:ext uri="{BB962C8B-B14F-4D97-AF65-F5344CB8AC3E}">
        <p14:creationId xmlns:p14="http://schemas.microsoft.com/office/powerpoint/2010/main" val="238566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648568-90A3-49E3-A3B8-4BE0CC5958BE}"/>
              </a:ext>
            </a:extLst>
          </p:cNvPr>
          <p:cNvSpPr>
            <a:spLocks noGrp="1"/>
          </p:cNvSpPr>
          <p:nvPr>
            <p:ph type="body" sz="quarter" idx="10"/>
          </p:nvPr>
        </p:nvSpPr>
        <p:spPr/>
        <p:txBody>
          <a:bodyPr/>
          <a:lstStyle/>
          <a:p>
            <a:pPr algn="ctr"/>
            <a:r>
              <a:rPr lang="en-AU" dirty="0">
                <a:latin typeface="Times New Roman" panose="02020603050405020304" pitchFamily="18" charset="0"/>
                <a:cs typeface="Times New Roman" panose="02020603050405020304" pitchFamily="18" charset="0"/>
              </a:rPr>
              <a:t>Call out of the performance in the trial store, determining if it was successful</a:t>
            </a:r>
          </a:p>
          <a:p>
            <a:pPr algn="ct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5426823-2EF4-40BE-BE17-0D4372BFFF99}"/>
              </a:ext>
            </a:extLst>
          </p:cNvPr>
          <p:cNvPicPr>
            <a:picLocks noChangeAspect="1"/>
          </p:cNvPicPr>
          <p:nvPr/>
        </p:nvPicPr>
        <p:blipFill>
          <a:blip r:embed="rId2"/>
          <a:stretch>
            <a:fillRect/>
          </a:stretch>
        </p:blipFill>
        <p:spPr>
          <a:xfrm>
            <a:off x="1305130" y="1494503"/>
            <a:ext cx="5528289" cy="4021394"/>
          </a:xfrm>
          <a:prstGeom prst="rect">
            <a:avLst/>
          </a:prstGeom>
        </p:spPr>
      </p:pic>
      <p:pic>
        <p:nvPicPr>
          <p:cNvPr id="6" name="Picture 5">
            <a:extLst>
              <a:ext uri="{FF2B5EF4-FFF2-40B4-BE49-F238E27FC236}">
                <a16:creationId xmlns:a16="http://schemas.microsoft.com/office/drawing/2014/main" id="{1C33EE63-96F6-4BEC-ADAA-7553DFEDA1C0}"/>
              </a:ext>
            </a:extLst>
          </p:cNvPr>
          <p:cNvPicPr>
            <a:picLocks noChangeAspect="1"/>
          </p:cNvPicPr>
          <p:nvPr/>
        </p:nvPicPr>
        <p:blipFill>
          <a:blip r:embed="rId3"/>
          <a:stretch>
            <a:fillRect/>
          </a:stretch>
        </p:blipFill>
        <p:spPr>
          <a:xfrm>
            <a:off x="6967007" y="1494503"/>
            <a:ext cx="4709568" cy="4021394"/>
          </a:xfrm>
          <a:prstGeom prst="rect">
            <a:avLst/>
          </a:prstGeom>
        </p:spPr>
      </p:pic>
    </p:spTree>
    <p:extLst>
      <p:ext uri="{BB962C8B-B14F-4D97-AF65-F5344CB8AC3E}">
        <p14:creationId xmlns:p14="http://schemas.microsoft.com/office/powerpoint/2010/main" val="394954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44AFF1-9995-4103-A3EF-A800FEB978EA}"/>
              </a:ext>
            </a:extLst>
          </p:cNvPr>
          <p:cNvSpPr>
            <a:spLocks noGrp="1"/>
          </p:cNvSpPr>
          <p:nvPr>
            <p:ph type="body" sz="quarter" idx="10"/>
          </p:nvPr>
        </p:nvSpPr>
        <p:spPr/>
        <p:txBody>
          <a:bodyPr/>
          <a:lstStyle/>
          <a:p>
            <a:pPr algn="ctr"/>
            <a:r>
              <a:rPr lang="en-US" sz="2800" dirty="0">
                <a:latin typeface="Times New Roman" panose="02020603050405020304" pitchFamily="18" charset="0"/>
                <a:cs typeface="Times New Roman" panose="02020603050405020304" pitchFamily="18" charset="0"/>
              </a:rPr>
              <a:t>Performance of 88 (trial store) and 237 (control store)</a:t>
            </a:r>
          </a:p>
          <a:p>
            <a:pPr algn="ct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B6CDA3-9093-40BE-90E1-5522CD2F12D0}"/>
              </a:ext>
            </a:extLst>
          </p:cNvPr>
          <p:cNvPicPr>
            <a:picLocks noChangeAspect="1"/>
          </p:cNvPicPr>
          <p:nvPr/>
        </p:nvPicPr>
        <p:blipFill rotWithShape="1">
          <a:blip r:embed="rId2"/>
          <a:srcRect l="1285"/>
          <a:stretch/>
        </p:blipFill>
        <p:spPr>
          <a:xfrm>
            <a:off x="1750142" y="1358444"/>
            <a:ext cx="4886632" cy="3931311"/>
          </a:xfrm>
          <a:prstGeom prst="rect">
            <a:avLst/>
          </a:prstGeom>
        </p:spPr>
      </p:pic>
      <p:pic>
        <p:nvPicPr>
          <p:cNvPr id="6" name="Picture 5">
            <a:extLst>
              <a:ext uri="{FF2B5EF4-FFF2-40B4-BE49-F238E27FC236}">
                <a16:creationId xmlns:a16="http://schemas.microsoft.com/office/drawing/2014/main" id="{323DE759-BBFC-4B84-8973-8B20C8862E39}"/>
              </a:ext>
            </a:extLst>
          </p:cNvPr>
          <p:cNvPicPr>
            <a:picLocks noChangeAspect="1"/>
          </p:cNvPicPr>
          <p:nvPr/>
        </p:nvPicPr>
        <p:blipFill>
          <a:blip r:embed="rId3"/>
          <a:stretch>
            <a:fillRect/>
          </a:stretch>
        </p:blipFill>
        <p:spPr>
          <a:xfrm>
            <a:off x="6636774" y="1358445"/>
            <a:ext cx="4694327" cy="3931310"/>
          </a:xfrm>
          <a:prstGeom prst="rect">
            <a:avLst/>
          </a:prstGeom>
        </p:spPr>
      </p:pic>
    </p:spTree>
    <p:extLst>
      <p:ext uri="{BB962C8B-B14F-4D97-AF65-F5344CB8AC3E}">
        <p14:creationId xmlns:p14="http://schemas.microsoft.com/office/powerpoint/2010/main" val="317208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AFD10-2FA9-4439-B3D2-B379F8585332}"/>
              </a:ext>
            </a:extLst>
          </p:cNvPr>
          <p:cNvSpPr>
            <a:spLocks noGrp="1"/>
          </p:cNvSpPr>
          <p:nvPr>
            <p:ph type="body" sz="quarter" idx="10"/>
          </p:nvPr>
        </p:nvSpPr>
        <p:spPr/>
        <p:txBody>
          <a:bodyPr/>
          <a:lstStyle/>
          <a:p>
            <a:pPr algn="ctr"/>
            <a:r>
              <a:rPr lang="en-AU" dirty="0">
                <a:latin typeface="Times New Roman" panose="02020603050405020304" pitchFamily="18" charset="0"/>
                <a:cs typeface="Times New Roman" panose="02020603050405020304" pitchFamily="18" charset="0"/>
              </a:rPr>
              <a:t>Call out of the performance in the trial store, determining if it was successful</a:t>
            </a:r>
          </a:p>
          <a:p>
            <a:pPr algn="ct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a:extLst>
              <a:ext uri="{FF2B5EF4-FFF2-40B4-BE49-F238E27FC236}">
                <a16:creationId xmlns:a16="http://schemas.microsoft.com/office/drawing/2014/main" id="{04A20C5D-E14A-4894-AACF-03874CA1A3F4}"/>
              </a:ext>
            </a:extLst>
          </p:cNvPr>
          <p:cNvPicPr>
            <a:picLocks noChangeAspect="1"/>
          </p:cNvPicPr>
          <p:nvPr/>
        </p:nvPicPr>
        <p:blipFill>
          <a:blip r:embed="rId2"/>
          <a:stretch>
            <a:fillRect/>
          </a:stretch>
        </p:blipFill>
        <p:spPr>
          <a:xfrm>
            <a:off x="1394053" y="1372087"/>
            <a:ext cx="5114902" cy="3839010"/>
          </a:xfrm>
          <a:prstGeom prst="rect">
            <a:avLst/>
          </a:prstGeom>
        </p:spPr>
      </p:pic>
      <p:pic>
        <p:nvPicPr>
          <p:cNvPr id="6" name="Picture 5">
            <a:extLst>
              <a:ext uri="{FF2B5EF4-FFF2-40B4-BE49-F238E27FC236}">
                <a16:creationId xmlns:a16="http://schemas.microsoft.com/office/drawing/2014/main" id="{613AE47D-6603-4B58-8A50-AE7728FA716C}"/>
              </a:ext>
            </a:extLst>
          </p:cNvPr>
          <p:cNvPicPr>
            <a:picLocks noChangeAspect="1"/>
          </p:cNvPicPr>
          <p:nvPr/>
        </p:nvPicPr>
        <p:blipFill>
          <a:blip r:embed="rId3"/>
          <a:stretch>
            <a:fillRect/>
          </a:stretch>
        </p:blipFill>
        <p:spPr>
          <a:xfrm>
            <a:off x="6715432" y="1372087"/>
            <a:ext cx="4724809" cy="3839010"/>
          </a:xfrm>
          <a:prstGeom prst="rect">
            <a:avLst/>
          </a:prstGeom>
        </p:spPr>
      </p:pic>
    </p:spTree>
    <p:extLst>
      <p:ext uri="{BB962C8B-B14F-4D97-AF65-F5344CB8AC3E}">
        <p14:creationId xmlns:p14="http://schemas.microsoft.com/office/powerpoint/2010/main" val="33136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b="1"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b="1"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3392129" y="1967886"/>
            <a:ext cx="8284445" cy="1935519"/>
          </a:xfrm>
          <a:prstGeom prst="rect">
            <a:avLst/>
          </a:prstGeom>
          <a:noFill/>
        </p:spPr>
        <p:txBody>
          <a:bodyPr wrap="square" lIns="0" tIns="0" rIns="0" bIns="0" rtlCol="0" anchor="t">
            <a:noAutofit/>
          </a:bodyPr>
          <a:lstStyle/>
          <a:p>
            <a:pPr algn="just"/>
            <a:r>
              <a:rPr lang="en-US" sz="1400" dirty="0">
                <a:latin typeface="Times New Roman" panose="02020603050405020304" pitchFamily="18" charset="0"/>
                <a:ea typeface="Roboto Light" panose="02000000000000000000" pitchFamily="2" charset="0"/>
                <a:cs typeface="Times New Roman" panose="02020603050405020304" pitchFamily="18" charset="0"/>
              </a:rPr>
              <a:t>1. Sales have mainly been due to Budget - older families, Mainstream - young singles/couples, and Mainstream- retirees' shoppers.</a:t>
            </a:r>
          </a:p>
          <a:p>
            <a:pPr algn="just"/>
            <a:r>
              <a:rPr lang="en-US" sz="1400" dirty="0">
                <a:latin typeface="Times New Roman" panose="02020603050405020304" pitchFamily="18" charset="0"/>
                <a:ea typeface="Roboto Light" panose="02000000000000000000" pitchFamily="2" charset="0"/>
                <a:cs typeface="Times New Roman" panose="02020603050405020304" pitchFamily="18" charset="0"/>
              </a:rPr>
              <a:t>2. We found that the high spend in chips for mainstream young singles/couples and retirees is due to there being more of them than other buyers.</a:t>
            </a:r>
          </a:p>
          <a:p>
            <a:pPr algn="just"/>
            <a:endParaRPr lang="en-US" sz="1400" dirty="0">
              <a:latin typeface="Times New Roman" panose="02020603050405020304" pitchFamily="18" charset="0"/>
              <a:ea typeface="Roboto Light" panose="02000000000000000000" pitchFamily="2" charset="0"/>
              <a:cs typeface="Times New Roman" panose="02020603050405020304" pitchFamily="18" charset="0"/>
            </a:endParaRPr>
          </a:p>
          <a:p>
            <a:pPr algn="just"/>
            <a:r>
              <a:rPr lang="en-US" sz="1400" dirty="0">
                <a:latin typeface="Times New Roman" panose="02020603050405020304" pitchFamily="18" charset="0"/>
                <a:ea typeface="Roboto Light" panose="02000000000000000000" pitchFamily="2" charset="0"/>
                <a:cs typeface="Times New Roman" panose="02020603050405020304" pitchFamily="18" charset="0"/>
              </a:rPr>
              <a:t>3. Mainstream, mid-age and young singles and couples are also more likely to pay more per packet of chips. This is indicative of impulse buying </a:t>
            </a:r>
            <a:r>
              <a:rPr lang="en-US" sz="1400" dirty="0" err="1">
                <a:latin typeface="Times New Roman" panose="02020603050405020304" pitchFamily="18" charset="0"/>
                <a:ea typeface="Roboto Light" panose="02000000000000000000" pitchFamily="2" charset="0"/>
                <a:cs typeface="Times New Roman" panose="02020603050405020304" pitchFamily="18" charset="0"/>
              </a:rPr>
              <a:t>behaviour</a:t>
            </a:r>
            <a:r>
              <a:rPr lang="en-US" sz="1400" dirty="0">
                <a:latin typeface="Times New Roman" panose="02020603050405020304" pitchFamily="18" charset="0"/>
                <a:ea typeface="Roboto Light" panose="02000000000000000000" pitchFamily="2" charset="0"/>
                <a:cs typeface="Times New Roman" panose="02020603050405020304" pitchFamily="18" charset="0"/>
              </a:rPr>
              <a:t>.</a:t>
            </a:r>
          </a:p>
          <a:p>
            <a:pPr algn="just"/>
            <a:r>
              <a:rPr lang="en-US" sz="1400" dirty="0">
                <a:latin typeface="Times New Roman" panose="02020603050405020304" pitchFamily="18" charset="0"/>
                <a:ea typeface="Roboto Light" panose="02000000000000000000" pitchFamily="2" charset="0"/>
                <a:cs typeface="Times New Roman" panose="02020603050405020304" pitchFamily="18" charset="0"/>
              </a:rPr>
              <a:t>4. We’ve also found that Mainstream young singles and couples are 23% more likely to purchase Tyrrells chips compared to the rest of the population.</a:t>
            </a:r>
            <a:endParaRPr lang="en-AU" sz="1400" dirty="0">
              <a:latin typeface="Times New Roman" panose="02020603050405020304" pitchFamily="18" charset="0"/>
              <a:ea typeface="Roboto Light"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392129" y="4158465"/>
            <a:ext cx="7580989" cy="1718742"/>
          </a:xfrm>
          <a:prstGeom prst="rect">
            <a:avLst/>
          </a:prstGeom>
          <a:noFill/>
        </p:spPr>
        <p:txBody>
          <a:bodyPr wrap="square" lIns="0" tIns="0" rIns="0" bIns="0" rtlCol="0" anchor="t">
            <a:noAutofit/>
          </a:bodyPr>
          <a:lstStyle/>
          <a:p>
            <a:r>
              <a:rPr lang="en-US" sz="1400" dirty="0">
                <a:latin typeface="Times New Roman" panose="02020603050405020304" pitchFamily="18" charset="0"/>
                <a:ea typeface="Roboto Light" panose="02000000000000000000" pitchFamily="2" charset="0"/>
                <a:cs typeface="Times New Roman" panose="02020603050405020304" pitchFamily="18" charset="0"/>
              </a:rPr>
              <a:t>We’ve found control stores 233, 155, 237 for trial stores 77, 86, and 88 respectively.</a:t>
            </a:r>
          </a:p>
          <a:p>
            <a:endParaRPr lang="en-US" sz="1400" dirty="0">
              <a:latin typeface="Times New Roman" panose="02020603050405020304" pitchFamily="18" charset="0"/>
              <a:ea typeface="Roboto Light" panose="02000000000000000000" pitchFamily="2" charset="0"/>
              <a:cs typeface="Times New Roman" panose="02020603050405020304" pitchFamily="18" charset="0"/>
            </a:endParaRPr>
          </a:p>
          <a:p>
            <a:r>
              <a:rPr lang="en-US" sz="1400" dirty="0">
                <a:latin typeface="Times New Roman" panose="02020603050405020304" pitchFamily="18" charset="0"/>
                <a:ea typeface="Roboto Light" panose="02000000000000000000" pitchFamily="2" charset="0"/>
                <a:cs typeface="Times New Roman" panose="02020603050405020304" pitchFamily="18" charset="0"/>
              </a:rPr>
              <a:t>The results for trial stores 77 and 88 during the trial period show a significant difference in at least two of the three trial months but this is not the case for trial store 86. </a:t>
            </a:r>
          </a:p>
          <a:p>
            <a:endParaRPr lang="en-US" sz="1400" dirty="0">
              <a:latin typeface="Times New Roman" panose="02020603050405020304" pitchFamily="18" charset="0"/>
              <a:ea typeface="Roboto Light" panose="02000000000000000000" pitchFamily="2" charset="0"/>
              <a:cs typeface="Times New Roman" panose="02020603050405020304" pitchFamily="18" charset="0"/>
            </a:endParaRPr>
          </a:p>
          <a:p>
            <a:r>
              <a:rPr lang="en-US" sz="1400" dirty="0">
                <a:latin typeface="Times New Roman" panose="02020603050405020304" pitchFamily="18" charset="0"/>
                <a:ea typeface="Roboto Light" panose="02000000000000000000" pitchFamily="2" charset="0"/>
                <a:cs typeface="Times New Roman" panose="02020603050405020304" pitchFamily="18" charset="0"/>
              </a:rPr>
              <a:t>We can check with the client if the implementation of the trial was different in trial store 86 but overall, the trial shows a significant increase in sales. </a:t>
            </a:r>
            <a:endParaRPr lang="en-AU" sz="1400" dirty="0">
              <a:latin typeface="Times New Roman" panose="02020603050405020304" pitchFamily="18" charset="0"/>
              <a:ea typeface="Robot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7" y="3122612"/>
            <a:ext cx="9957875" cy="2516187"/>
          </a:xfrm>
        </p:spPr>
        <p:txBody>
          <a:bodyPr/>
          <a:lstStyle/>
          <a:p>
            <a:pPr marL="457200" indent="-457200" algn="just">
              <a:buAutoNum type="arabicPeriod"/>
            </a:pPr>
            <a:r>
              <a:rPr lang="en-US" sz="1600" dirty="0">
                <a:latin typeface="Times New Roman" panose="02020603050405020304" pitchFamily="18" charset="0"/>
                <a:cs typeface="Times New Roman" panose="02020603050405020304" pitchFamily="18" charset="0"/>
              </a:rPr>
              <a:t>Budget - older families, Mainstream - young singles/couples, and Mainstream- retirees' shoppers contribute a lot to sales. Mainstream young singles/couples and retirees are due to there being more of them than other buyers.</a:t>
            </a:r>
          </a:p>
          <a:p>
            <a:pPr marL="457200" indent="-457200" algn="just">
              <a:buAutoNum type="arabicPeriod"/>
            </a:pPr>
            <a:r>
              <a:rPr lang="en-US" sz="1600" dirty="0">
                <a:latin typeface="Times New Roman" panose="02020603050405020304" pitchFamily="18" charset="0"/>
                <a:cs typeface="Times New Roman" panose="02020603050405020304" pitchFamily="18" charset="0"/>
              </a:rPr>
              <a:t>Mainstream, mid-age, and young singles and couples are likely to pay more per packet of chips. Mainstream young singles and couples are 23% more likely to purchase Tyrrells chips compared to the rest of the population. Also, 26.8% affinity to pack sizes of 270g.</a:t>
            </a:r>
          </a:p>
          <a:p>
            <a:pPr marL="457200" indent="-457200" algn="just">
              <a:buAutoNum type="arabicPeriod"/>
            </a:pPr>
            <a:r>
              <a:rPr lang="en-US" sz="1600" dirty="0">
                <a:latin typeface="Times New Roman" panose="02020603050405020304" pitchFamily="18" charset="0"/>
                <a:cs typeface="Times New Roman" panose="02020603050405020304" pitchFamily="18" charset="0"/>
              </a:rPr>
              <a:t>The Category Manager may want to increase the category’s performance by off-locating some Tyrrells and smaller packs of chips in discretionary space near the segment where young singles and couples frequent more often to increase visibility and impulse behavior.</a:t>
            </a:r>
          </a:p>
          <a:p>
            <a:pPr marL="457200" indent="-457200" algn="just">
              <a:buAutoNum type="arabicPeriod"/>
            </a:pPr>
            <a:endParaRPr lang="en-AU" sz="1600" dirty="0">
              <a:latin typeface="Times New Roman" panose="02020603050405020304" pitchFamily="18" charset="0"/>
              <a:cs typeface="Times New Roman" panose="02020603050405020304" pitchFamily="18" charset="0"/>
            </a:endParaRPr>
          </a:p>
          <a:p>
            <a:pPr algn="just"/>
            <a:endParaRPr lang="en-AU"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DBC4EBE-FE1D-4AB1-A5A5-F01FE82EB78D}"/>
              </a:ext>
            </a:extLst>
          </p:cNvPr>
          <p:cNvSpPr txBox="1"/>
          <p:nvPr/>
        </p:nvSpPr>
        <p:spPr>
          <a:xfrm>
            <a:off x="2694039" y="400050"/>
            <a:ext cx="8465574" cy="1271434"/>
          </a:xfrm>
          <a:prstGeom prst="rect">
            <a:avLst/>
          </a:prstGeom>
          <a:noFill/>
        </p:spPr>
        <p:txBody>
          <a:bodyPr wrap="square" lIns="0" tIns="0" rIns="0" bIns="0" rtlCol="0" anchor="t">
            <a:noAutofit/>
          </a:bodyPr>
          <a:lstStyle/>
          <a:p>
            <a:pPr algn="ctr"/>
            <a:r>
              <a:rPr lang="en-US" sz="4000" b="1" i="0" dirty="0">
                <a:effectLst/>
                <a:latin typeface="Open Sans ExtraBold" panose="020B0906030804020204" pitchFamily="34" charset="0"/>
                <a:ea typeface="Open Sans ExtraBold" panose="020B0906030804020204" pitchFamily="34" charset="0"/>
                <a:cs typeface="Open Sans ExtraBold" panose="020B0906030804020204" pitchFamily="34" charset="0"/>
              </a:rPr>
              <a:t>Data preparation and customer analytics</a:t>
            </a:r>
          </a:p>
          <a:p>
            <a:pPr algn="ctr"/>
            <a:endParaRPr lang="en-US" sz="4000" dirty="0" err="1">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sz="2800" dirty="0">
                <a:latin typeface="Times New Roman" panose="02020603050405020304" pitchFamily="18" charset="0"/>
                <a:cs typeface="Times New Roman" panose="02020603050405020304" pitchFamily="18" charset="0"/>
              </a:rPr>
              <a:t>High Brand Affinity towards Tyrell Chips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352577D1-74EA-4942-B7F8-387C0169B2F5}"/>
              </a:ext>
            </a:extLst>
          </p:cNvPr>
          <p:cNvPicPr>
            <a:picLocks noChangeAspect="1"/>
          </p:cNvPicPr>
          <p:nvPr/>
        </p:nvPicPr>
        <p:blipFill>
          <a:blip r:embed="rId3"/>
          <a:stretch>
            <a:fillRect/>
          </a:stretch>
        </p:blipFill>
        <p:spPr>
          <a:xfrm>
            <a:off x="1928832" y="1639966"/>
            <a:ext cx="9015885" cy="386407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sz="2800" dirty="0">
                <a:latin typeface="Times New Roman" panose="02020603050405020304" pitchFamily="18" charset="0"/>
                <a:cs typeface="Times New Roman" panose="02020603050405020304" pitchFamily="18" charset="0"/>
              </a:rPr>
              <a:t>High affinity to pack size of 270g</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F150ACA0-925D-4DC5-A690-61146D89D617}"/>
              </a:ext>
            </a:extLst>
          </p:cNvPr>
          <p:cNvPicPr>
            <a:picLocks noChangeAspect="1"/>
          </p:cNvPicPr>
          <p:nvPr/>
        </p:nvPicPr>
        <p:blipFill>
          <a:blip r:embed="rId3"/>
          <a:stretch>
            <a:fillRect/>
          </a:stretch>
        </p:blipFill>
        <p:spPr>
          <a:xfrm>
            <a:off x="1799304" y="1457070"/>
            <a:ext cx="9026012" cy="404899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sz="2800" dirty="0">
                <a:latin typeface="Times New Roman" panose="02020603050405020304" pitchFamily="18" charset="0"/>
                <a:cs typeface="Times New Roman" panose="02020603050405020304" pitchFamily="18" charset="0"/>
              </a:rPr>
              <a:t>Sales by Premium Customers and </a:t>
            </a:r>
            <a:r>
              <a:rPr lang="en-AU" sz="2800" dirty="0" err="1">
                <a:latin typeface="Times New Roman" panose="02020603050405020304" pitchFamily="18" charset="0"/>
                <a:cs typeface="Times New Roman" panose="02020603050405020304" pitchFamily="18" charset="0"/>
              </a:rPr>
              <a:t>Lifestages</a:t>
            </a:r>
            <a:endParaRPr lang="en-AU" sz="28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5E4BF04F-B9C2-42DD-BABA-59AD3E8E9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116" y="1277771"/>
            <a:ext cx="8455768" cy="449376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B9B544-8E49-4489-8EE5-2E17C32CD9C2}"/>
              </a:ext>
            </a:extLst>
          </p:cNvPr>
          <p:cNvSpPr>
            <a:spLocks noGrp="1"/>
          </p:cNvSpPr>
          <p:nvPr>
            <p:ph type="body" sz="quarter" idx="10"/>
          </p:nvPr>
        </p:nvSpPr>
        <p:spPr/>
        <p:txBody>
          <a:bodyPr/>
          <a:lstStyle/>
          <a:p>
            <a:pPr algn="ctr"/>
            <a:r>
              <a:rPr lang="en-AU" sz="2800" dirty="0">
                <a:latin typeface="Times New Roman" panose="02020603050405020304" pitchFamily="18" charset="0"/>
                <a:cs typeface="Times New Roman" panose="02020603050405020304" pitchFamily="18" charset="0"/>
              </a:rPr>
              <a:t>Customers by affluence and life stage </a:t>
            </a:r>
          </a:p>
          <a:p>
            <a:pPr algn="ct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835F7D-52A0-41C2-818F-777F32101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57" y="1305758"/>
            <a:ext cx="9183382" cy="4444182"/>
          </a:xfrm>
          <a:prstGeom prst="rect">
            <a:avLst/>
          </a:prstGeom>
        </p:spPr>
      </p:pic>
    </p:spTree>
    <p:extLst>
      <p:ext uri="{BB962C8B-B14F-4D97-AF65-F5344CB8AC3E}">
        <p14:creationId xmlns:p14="http://schemas.microsoft.com/office/powerpoint/2010/main" val="299519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6436</TotalTime>
  <Words>850</Words>
  <Application>Microsoft Office PowerPoint</Application>
  <PresentationFormat>Widescreen</PresentationFormat>
  <Paragraphs>64</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vt:lpstr>
      <vt:lpstr>Open Sans ExtraBold</vt:lpstr>
      <vt:lpstr>Times New Roman</vt:lpstr>
      <vt:lpstr>Roboto Light</vt:lpstr>
      <vt:lpstr>Arial</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Rolly Mougoue</cp:lastModifiedBy>
  <cp:revision>468</cp:revision>
  <dcterms:created xsi:type="dcterms:W3CDTF">2018-02-07T23:23:24Z</dcterms:created>
  <dcterms:modified xsi:type="dcterms:W3CDTF">2022-05-03T04:02:16Z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