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95" r:id="rId3"/>
    <p:sldId id="257" r:id="rId4"/>
    <p:sldId id="274" r:id="rId5"/>
    <p:sldId id="258" r:id="rId6"/>
    <p:sldId id="259" r:id="rId7"/>
    <p:sldId id="263" r:id="rId8"/>
    <p:sldId id="260" r:id="rId9"/>
    <p:sldId id="261" r:id="rId10"/>
    <p:sldId id="292" r:id="rId11"/>
    <p:sldId id="262" r:id="rId12"/>
    <p:sldId id="291" r:id="rId13"/>
    <p:sldId id="271" r:id="rId14"/>
    <p:sldId id="299" r:id="rId15"/>
    <p:sldId id="268" r:id="rId16"/>
    <p:sldId id="272" r:id="rId17"/>
    <p:sldId id="298" r:id="rId18"/>
    <p:sldId id="265" r:id="rId19"/>
    <p:sldId id="276" r:id="rId20"/>
    <p:sldId id="275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0F23A7-ED21-4B61-84AF-D16A1B3D9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EF18591-91EB-4EE8-ABD4-D3428AF3EA73}" type="datetimeFigureOut">
              <a:rPr lang="en-US" smtClean="0"/>
              <a:pPr/>
              <a:t>1/19/2016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Semester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04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expression to generate a random integer between 2 and 50 inclusive.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Answer: 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* 49) + 2;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false: Constructors’ return type must be declared 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Answer: False</a:t>
            </a:r>
          </a:p>
          <a:p>
            <a:pPr lvl="1"/>
            <a:r>
              <a:rPr lang="en-US" i="1" dirty="0" smtClean="0"/>
              <a:t>Constructors do not have a declared return type.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652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7239000" cy="3634740"/>
          </a:xfrm>
        </p:spPr>
        <p:txBody>
          <a:bodyPr>
            <a:noAutofit/>
          </a:bodyPr>
          <a:lstStyle/>
          <a:p>
            <a:r>
              <a:rPr lang="en-US" sz="1200" dirty="0" smtClean="0"/>
              <a:t>What is printed by the following code:</a:t>
            </a:r>
          </a:p>
          <a:p>
            <a:pPr marL="393192" lvl="1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printStuff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{ 	</a:t>
            </a:r>
          </a:p>
          <a:p>
            <a:pPr marL="393192" lvl="1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(“Your rating: ”);</a:t>
            </a:r>
          </a:p>
          <a:p>
            <a:pPr marL="393192" lvl="1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 3;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393192" lvl="1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(“*”);</a:t>
            </a:r>
          </a:p>
          <a:p>
            <a:pPr marL="393192" lvl="1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(“\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nGood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job!”);</a:t>
            </a:r>
          </a:p>
          <a:p>
            <a:pPr marL="393192" lvl="1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93192" lvl="1" indent="0"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i="1" dirty="0" smtClean="0">
                <a:cs typeface="Consolas" pitchFamily="49" charset="0"/>
              </a:rPr>
              <a:t>Answer</a:t>
            </a:r>
            <a:r>
              <a:rPr lang="en-US" sz="1200" i="1" dirty="0">
                <a:cs typeface="Consolas" pitchFamily="49" charset="0"/>
              </a:rPr>
              <a:t>: </a:t>
            </a:r>
          </a:p>
          <a:p>
            <a:pPr marL="393192" lvl="1" indent="0">
              <a:buNone/>
            </a:pPr>
            <a:r>
              <a:rPr lang="en-US" sz="1200" i="1" dirty="0">
                <a:cs typeface="Consolas" pitchFamily="49" charset="0"/>
              </a:rPr>
              <a:t>	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Your rating: *</a:t>
            </a:r>
          </a:p>
          <a:p>
            <a:pPr marL="393192" lvl="1" indent="0">
              <a:buNone/>
            </a:pPr>
            <a:r>
              <a:rPr lang="en-US" sz="1200" i="1" dirty="0">
                <a:latin typeface="Consolas" pitchFamily="49" charset="0"/>
                <a:cs typeface="Consolas" pitchFamily="49" charset="0"/>
              </a:rPr>
              <a:t>	*</a:t>
            </a:r>
          </a:p>
          <a:p>
            <a:pPr marL="393192" lvl="1" indent="0">
              <a:buNone/>
            </a:pPr>
            <a:r>
              <a:rPr lang="en-US" sz="1200" i="1" dirty="0">
                <a:latin typeface="Consolas" pitchFamily="49" charset="0"/>
                <a:cs typeface="Consolas" pitchFamily="49" charset="0"/>
              </a:rPr>
              <a:t>	*</a:t>
            </a:r>
          </a:p>
          <a:p>
            <a:pPr marL="393192" lvl="1" indent="0">
              <a:buNone/>
            </a:pPr>
            <a:r>
              <a:rPr lang="en-US" sz="1200" i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393192" lvl="1" indent="0">
              <a:buNone/>
            </a:pPr>
            <a:r>
              <a:rPr lang="en-US" sz="1200" i="1" dirty="0">
                <a:latin typeface="Consolas" pitchFamily="49" charset="0"/>
                <a:cs typeface="Consolas" pitchFamily="49" charset="0"/>
              </a:rPr>
              <a:t>	Good job!</a:t>
            </a:r>
          </a:p>
          <a:p>
            <a:pPr marL="393192" lvl="1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lines of output will this code produce?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or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= 50; n &gt; 0; n /= 2) {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6</a:t>
            </a:r>
            <a:endParaRPr lang="en-US" i="1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Loops/Arrays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 a brief description of what the following code does.</a:t>
            </a:r>
          </a:p>
          <a:p>
            <a:pPr marL="630936" lvl="2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a is an initialized array of integers</a:t>
            </a:r>
          </a:p>
          <a:p>
            <a:pPr marL="630936" lvl="2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c = 0;</a:t>
            </a:r>
          </a:p>
          <a:p>
            <a:pPr marL="630936" lvl="2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a2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630936" lvl="2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630936" lvl="2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(a[i] &gt;= 0) {</a:t>
            </a:r>
          </a:p>
          <a:p>
            <a:pPr marL="630936" lvl="2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a2[c] = a[i];</a:t>
            </a:r>
          </a:p>
          <a:p>
            <a:pPr marL="630936" lvl="2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c++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630936" lvl="2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630936" lvl="2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Copy all non-negative integers from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i="1" dirty="0" smtClean="0">
                <a:latin typeface="+mj-lt"/>
                <a:cs typeface="Consolas" pitchFamily="49" charset="0"/>
              </a:rPr>
              <a:t> to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a2</a:t>
            </a:r>
            <a:r>
              <a:rPr lang="en-US" i="1" dirty="0" smtClean="0">
                <a:latin typeface="+mj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6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returned when the following method is called with arguments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“cat”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</a:t>
            </a:r>
            <a:r>
              <a:rPr lang="en-US" dirty="0" smtClean="0"/>
              <a:t>,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?</a:t>
            </a:r>
            <a:endParaRPr lang="en-US" dirty="0" smtClean="0"/>
          </a:p>
          <a:p>
            <a:pPr marL="630936" lvl="2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ublic static String insert(String str1, String str2,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630936" lvl="2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first = str1.substring(0,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30936" lvl="2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second = str1.substring(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30936" lvl="2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first + str2 + second;</a:t>
            </a:r>
          </a:p>
          <a:p>
            <a:pPr marL="630936" lvl="2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+mj-lt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“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cxyat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will happen when the following code is executed?</a:t>
            </a:r>
          </a:p>
          <a:p>
            <a:pPr marL="630936" lvl="2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values = {5, 6, 3, 7, 1, 4, 9, 8, 0, 7, 12};</a:t>
            </a:r>
          </a:p>
          <a:p>
            <a:pPr marL="630936" lvl="2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counts = new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[10];</a:t>
            </a:r>
          </a:p>
          <a:p>
            <a:pPr marL="630936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initialize counts to all zeroes</a:t>
            </a:r>
          </a:p>
          <a:p>
            <a:pPr marL="630936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or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values.length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630936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counts[values[i]]++;</a:t>
            </a:r>
          </a:p>
          <a:p>
            <a:pPr marL="630936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An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ArrayIndexOutOfBoundsException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+mj-lt"/>
                <a:cs typeface="Consolas" pitchFamily="49" charset="0"/>
              </a:rPr>
              <a:t>will be thrown.</a:t>
            </a:r>
          </a:p>
          <a:p>
            <a:pPr lvl="1"/>
            <a:r>
              <a:rPr lang="en-US" i="1" dirty="0" smtClean="0">
                <a:latin typeface="+mj-lt"/>
                <a:cs typeface="Consolas" pitchFamily="49" charset="0"/>
              </a:rPr>
              <a:t>12 is an invalid index for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17841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Consider the following incomplete class:</a:t>
            </a:r>
          </a:p>
          <a:p>
            <a:pPr marL="393192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ublic class Student {</a:t>
            </a:r>
          </a:p>
          <a:p>
            <a:pPr marL="393192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marL="393192" lvl="1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93192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/* more code */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US" dirty="0" smtClean="0">
                <a:latin typeface="+mj-lt"/>
                <a:cs typeface="Consolas" pitchFamily="49" charset="0"/>
              </a:rPr>
              <a:t>Write an </a:t>
            </a:r>
            <a:r>
              <a:rPr lang="en-US" dirty="0" err="1" smtClean="0">
                <a:latin typeface="+mj-lt"/>
                <a:cs typeface="Consolas" pitchFamily="49" charset="0"/>
              </a:rPr>
              <a:t>accessor</a:t>
            </a:r>
            <a:r>
              <a:rPr lang="en-US" dirty="0" smtClean="0">
                <a:latin typeface="+mj-lt"/>
                <a:cs typeface="Consolas" pitchFamily="49" charset="0"/>
              </a:rPr>
              <a:t> method for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+mj-lt"/>
                <a:cs typeface="Consolas" pitchFamily="49" charset="0"/>
              </a:rPr>
              <a:t> variable in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>
                <a:latin typeface="+mj-lt"/>
                <a:cs typeface="Consolas" pitchFamily="49" charset="0"/>
              </a:rPr>
              <a:t> class.</a:t>
            </a:r>
          </a:p>
          <a:p>
            <a:pPr marL="393192" lvl="1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+mj-lt"/>
                <a:cs typeface="Consolas" pitchFamily="49" charset="0"/>
              </a:rPr>
              <a:t>Answer: </a:t>
            </a:r>
          </a:p>
          <a:p>
            <a:pPr marL="393192" lvl="1" indent="0">
              <a:buNone/>
            </a:pPr>
            <a:r>
              <a:rPr lang="en-US" dirty="0">
                <a:latin typeface="+mj-lt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93192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return name;</a:t>
            </a:r>
          </a:p>
          <a:p>
            <a:pPr marL="393192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  <a:endParaRPr lang="en-US" dirty="0">
              <a:latin typeface="+mj-lt"/>
              <a:cs typeface="Consolas" pitchFamily="49" charset="0"/>
            </a:endParaRPr>
          </a:p>
          <a:p>
            <a:pPr marL="393192" lvl="1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following class: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class Card {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uit;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value;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public Card(String suit,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value) { ... }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+mj-lt"/>
                <a:cs typeface="Consolas" pitchFamily="49" charset="0"/>
              </a:rPr>
              <a:t>Write an implementation for the constructor.</a:t>
            </a:r>
          </a:p>
          <a:p>
            <a:endParaRPr lang="en-US" dirty="0">
              <a:latin typeface="+mj-lt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</a:t>
            </a:r>
          </a:p>
          <a:p>
            <a:pPr lvl="1"/>
            <a:r>
              <a:rPr lang="en-US" sz="2100" i="1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100" i="1" dirty="0" smtClean="0">
                <a:latin typeface="Consolas" pitchFamily="49" charset="0"/>
                <a:cs typeface="Consolas" pitchFamily="49" charset="0"/>
              </a:rPr>
              <a:t>ublic Card(String suit, </a:t>
            </a:r>
            <a:r>
              <a:rPr lang="en-US" sz="21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i="1" dirty="0" smtClean="0">
                <a:latin typeface="Consolas" pitchFamily="49" charset="0"/>
                <a:cs typeface="Consolas" pitchFamily="49" charset="0"/>
              </a:rPr>
              <a:t> value) {</a:t>
            </a:r>
          </a:p>
          <a:p>
            <a:pPr marL="630936" lvl="2" indent="0">
              <a:buNone/>
            </a:pPr>
            <a:r>
              <a:rPr lang="en-US" sz="20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this.suit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 = suit;</a:t>
            </a:r>
          </a:p>
          <a:p>
            <a:pPr marL="630936" lvl="2" indent="0">
              <a:buNone/>
            </a:pP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this.value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 = value;</a:t>
            </a:r>
          </a:p>
          <a:p>
            <a:pPr marL="630936" lvl="2" indent="0">
              <a:buNone/>
            </a:pPr>
            <a:r>
              <a:rPr lang="en-US" sz="2000" i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65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857250"/>
          </a:xfrm>
        </p:spPr>
        <p:txBody>
          <a:bodyPr/>
          <a:lstStyle/>
          <a:p>
            <a:pPr algn="ctr"/>
            <a:r>
              <a:rPr lang="en-US" dirty="0" smtClean="0"/>
              <a:t>Final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Topics Covered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047750"/>
            <a:ext cx="2590800" cy="3886200"/>
          </a:xfrm>
        </p:spPr>
        <p:txBody>
          <a:bodyPr>
            <a:noAutofit/>
          </a:bodyPr>
          <a:lstStyle/>
          <a:p>
            <a:r>
              <a:rPr lang="en-US" sz="1000" dirty="0" smtClean="0"/>
              <a:t>OOP Concepts</a:t>
            </a:r>
          </a:p>
          <a:p>
            <a:pPr lvl="1"/>
            <a:r>
              <a:rPr lang="en-US" sz="1000" dirty="0" smtClean="0"/>
              <a:t>Objects, methods, classes</a:t>
            </a:r>
          </a:p>
          <a:p>
            <a:r>
              <a:rPr lang="en-US" sz="1000" dirty="0" smtClean="0"/>
              <a:t>Documentation</a:t>
            </a:r>
          </a:p>
          <a:p>
            <a:r>
              <a:rPr lang="en-US" sz="1000" dirty="0" smtClean="0"/>
              <a:t>Identifiers</a:t>
            </a:r>
          </a:p>
          <a:p>
            <a:r>
              <a:rPr lang="en-US" sz="1000" dirty="0" smtClean="0"/>
              <a:t>Method calls</a:t>
            </a:r>
          </a:p>
          <a:p>
            <a:pPr lvl="1"/>
            <a:r>
              <a:rPr lang="en-US" sz="1000" dirty="0" smtClean="0"/>
              <a:t>Target, method, arguments</a:t>
            </a:r>
          </a:p>
          <a:p>
            <a:r>
              <a:rPr lang="en-US" sz="1000" dirty="0" smtClean="0"/>
              <a:t>The Java API</a:t>
            </a:r>
          </a:p>
          <a:p>
            <a:pPr lvl="1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000" dirty="0" smtClean="0"/>
              <a:t> methods</a:t>
            </a:r>
          </a:p>
          <a:p>
            <a:pPr lvl="1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Math </a:t>
            </a:r>
            <a:r>
              <a:rPr lang="en-US" sz="1000" dirty="0" smtClean="0"/>
              <a:t>methods</a:t>
            </a:r>
          </a:p>
          <a:p>
            <a:r>
              <a:rPr lang="en-US" sz="1000" dirty="0"/>
              <a:t>Arithmetic operations</a:t>
            </a:r>
          </a:p>
          <a:p>
            <a:pPr lvl="1"/>
            <a:r>
              <a:rPr lang="en-US" sz="1000" dirty="0">
                <a:latin typeface="Consolas" pitchFamily="49" charset="0"/>
                <a:cs typeface="Consolas" pitchFamily="49" charset="0"/>
              </a:rPr>
              <a:t>+, -, *, / , %</a:t>
            </a:r>
          </a:p>
          <a:p>
            <a:pPr lvl="1"/>
            <a:r>
              <a:rPr lang="en-US" sz="1000" dirty="0"/>
              <a:t>Compound assignment/increment-decrement</a:t>
            </a:r>
          </a:p>
          <a:p>
            <a:r>
              <a:rPr lang="en-US" sz="1000" dirty="0"/>
              <a:t>Primitive types</a:t>
            </a:r>
          </a:p>
          <a:p>
            <a:pPr lvl="1"/>
            <a:r>
              <a:rPr lang="en-US" sz="1000" dirty="0" smtClean="0"/>
              <a:t>Conversion/casting</a:t>
            </a:r>
            <a:endParaRPr lang="en-US" sz="1000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5791200" y="1047750"/>
            <a:ext cx="2590800" cy="3962400"/>
          </a:xfrm>
        </p:spPr>
        <p:txBody>
          <a:bodyPr>
            <a:noAutofit/>
          </a:bodyPr>
          <a:lstStyle/>
          <a:p>
            <a:r>
              <a:rPr lang="en-US" sz="1000" dirty="0" smtClean="0">
                <a:cs typeface="Consolas" pitchFamily="49" charset="0"/>
              </a:rPr>
              <a:t>Loops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while, do-while, for</a:t>
            </a:r>
          </a:p>
          <a:p>
            <a:r>
              <a:rPr lang="en-US" sz="1000" dirty="0" smtClean="0"/>
              <a:t>Conditionals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if, if-else, </a:t>
            </a:r>
            <a:br>
              <a:rPr lang="en-US" sz="1000" dirty="0" smtClean="0">
                <a:latin typeface="Consolas" pitchFamily="49" charset="0"/>
                <a:cs typeface="Consolas" pitchFamily="49" charset="0"/>
              </a:rPr>
            </a:b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if-else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if-else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000" dirty="0" smtClean="0"/>
              <a:t>Relational operators</a:t>
            </a:r>
          </a:p>
          <a:p>
            <a:pPr lvl="1"/>
            <a:r>
              <a:rPr lang="en-US" sz="1000" dirty="0" smtClean="0"/>
              <a:t>Boolean operators</a:t>
            </a:r>
          </a:p>
          <a:p>
            <a:r>
              <a:rPr lang="en-US" sz="1000" dirty="0" smtClean="0"/>
              <a:t>Console input/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Scanner</a:t>
            </a:r>
          </a:p>
          <a:p>
            <a:r>
              <a:rPr lang="en-US" sz="1000" dirty="0"/>
              <a:t>Classes</a:t>
            </a:r>
          </a:p>
          <a:p>
            <a:pPr lvl="1"/>
            <a:r>
              <a:rPr lang="en-US" sz="1000" dirty="0"/>
              <a:t>Constructors</a:t>
            </a:r>
          </a:p>
          <a:p>
            <a:pPr lvl="1"/>
            <a:r>
              <a:rPr lang="en-US" sz="1000" dirty="0"/>
              <a:t>Fields</a:t>
            </a:r>
          </a:p>
          <a:p>
            <a:pPr lvl="1"/>
            <a:r>
              <a:rPr lang="en-US" sz="1000" dirty="0"/>
              <a:t>Methods</a:t>
            </a:r>
          </a:p>
          <a:p>
            <a:pPr lvl="1"/>
            <a:r>
              <a:rPr lang="en-US" sz="1000" dirty="0"/>
              <a:t>Access (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public/private</a:t>
            </a:r>
            <a:r>
              <a:rPr lang="en-US" sz="1000" dirty="0"/>
              <a:t>)</a:t>
            </a:r>
          </a:p>
          <a:p>
            <a:pPr lvl="1"/>
            <a:r>
              <a:rPr lang="en-US" sz="1000" dirty="0"/>
              <a:t>Constants (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000" dirty="0"/>
              <a:t>)</a:t>
            </a:r>
          </a:p>
          <a:p>
            <a:endParaRPr lang="en-US" sz="1000" dirty="0" smtClean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0" y="1200150"/>
            <a:ext cx="25908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48000" y="1047750"/>
            <a:ext cx="2590800" cy="38862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000" dirty="0" smtClean="0"/>
              <a:t>Variables</a:t>
            </a:r>
          </a:p>
          <a:p>
            <a:pPr lvl="1"/>
            <a:r>
              <a:rPr lang="en-US" sz="1000" dirty="0" smtClean="0"/>
              <a:t>Declaration, assignment, initialization</a:t>
            </a:r>
          </a:p>
          <a:p>
            <a:pPr lvl="1"/>
            <a:r>
              <a:rPr lang="en-US" sz="1000" dirty="0" smtClean="0"/>
              <a:t>References (objects) v. primitives</a:t>
            </a:r>
          </a:p>
          <a:p>
            <a:r>
              <a:rPr lang="en-US" sz="1000" dirty="0" smtClean="0"/>
              <a:t>Arrays</a:t>
            </a:r>
          </a:p>
          <a:p>
            <a:pPr lvl="1"/>
            <a:r>
              <a:rPr lang="en-US" sz="1000" dirty="0" smtClean="0"/>
              <a:t>Declaring, initializing</a:t>
            </a:r>
          </a:p>
          <a:p>
            <a:pPr lvl="1"/>
            <a:r>
              <a:rPr lang="en-US" sz="1000" dirty="0" smtClean="0"/>
              <a:t>Accessing elements</a:t>
            </a:r>
          </a:p>
          <a:p>
            <a:pPr lvl="1"/>
            <a:r>
              <a:rPr lang="en-US" sz="1000" dirty="0" smtClean="0"/>
              <a:t>Traversal</a:t>
            </a:r>
          </a:p>
          <a:p>
            <a:pPr lvl="1"/>
            <a:r>
              <a:rPr lang="en-US" sz="1000" dirty="0" smtClean="0"/>
              <a:t>Multi-dimensional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/>
              <a:t>Methods</a:t>
            </a:r>
          </a:p>
          <a:p>
            <a:pPr lvl="1"/>
            <a:r>
              <a:rPr lang="en-US" sz="1000" dirty="0" smtClean="0"/>
              <a:t>Declaring, calling</a:t>
            </a:r>
          </a:p>
          <a:p>
            <a:pPr lvl="1"/>
            <a:r>
              <a:rPr lang="en-US" sz="1000" dirty="0" smtClean="0"/>
              <a:t>Parameters</a:t>
            </a:r>
          </a:p>
          <a:p>
            <a:pPr lvl="2"/>
            <a:r>
              <a:rPr lang="en-US" sz="1000" dirty="0" smtClean="0"/>
              <a:t>Reference Semantics</a:t>
            </a:r>
          </a:p>
          <a:p>
            <a:pPr lvl="1"/>
            <a:r>
              <a:rPr lang="en-US" sz="1000" dirty="0" smtClean="0"/>
              <a:t>Return values</a:t>
            </a:r>
          </a:p>
          <a:p>
            <a:pPr lvl="1"/>
            <a:r>
              <a:rPr lang="en-US" sz="1000" dirty="0" smtClean="0"/>
              <a:t>Overloading</a:t>
            </a:r>
          </a:p>
        </p:txBody>
      </p:sp>
    </p:spTree>
    <p:extLst>
      <p:ext uri="{BB962C8B-B14F-4D97-AF65-F5344CB8AC3E}">
        <p14:creationId xmlns:p14="http://schemas.microsoft.com/office/powerpoint/2010/main" val="27772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Question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method: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// Given a square array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determine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whether 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or not the sums of the integers on the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two 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diagonals are equal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areDiagsEqual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[][]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Question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the following method: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areDiagsEqual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[][]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diag1 = 0, diag2 = 0;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vals.length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 1;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vals.length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diag1 +=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[i][i];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diag2 +=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[i][n – i];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 diag1 == diag2;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4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following statements displays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1234</a:t>
            </a:r>
            <a:r>
              <a:rPr lang="en-US" dirty="0" smtClean="0"/>
              <a:t>? (There may be more than one.)</a:t>
            </a:r>
          </a:p>
          <a:p>
            <a:pPr marL="1145286" lvl="2" indent="-514350">
              <a:buFont typeface="+mj-lt"/>
              <a:buAutoNum type="romanUcPeriod"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(12 * 100 + 34);</a:t>
            </a:r>
          </a:p>
          <a:p>
            <a:pPr marL="1145286" lvl="2" indent="-514350">
              <a:buFont typeface="+mj-lt"/>
              <a:buAutoNum type="romanUcPeriod"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(“12”  + 34);</a:t>
            </a:r>
          </a:p>
          <a:p>
            <a:pPr marL="1145286" lvl="2" indent="-514350">
              <a:buFont typeface="+mj-lt"/>
              <a:buAutoNum type="romanUcPeriod"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(12 + “34”);</a:t>
            </a:r>
          </a:p>
          <a:p>
            <a:pPr marL="1145286" lvl="2" indent="-514350">
              <a:buFont typeface="+mj-lt"/>
              <a:buAutoNum type="romanUcPeriod"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630936" lvl="2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I, II, and III</a:t>
            </a:r>
          </a:p>
          <a:p>
            <a:pPr lvl="1"/>
            <a:r>
              <a:rPr lang="en-US" i="1" dirty="0" smtClean="0">
                <a:latin typeface="+mj-lt"/>
                <a:cs typeface="Consolas" pitchFamily="49" charset="0"/>
              </a:rPr>
              <a:t>The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i="1" dirty="0" smtClean="0">
                <a:latin typeface="+mj-lt"/>
                <a:cs typeface="Consolas" pitchFamily="49" charset="0"/>
              </a:rPr>
              <a:t>operator defaults to arithmetic addition, unless one of the operands is a string, in which case it is concatenation.</a:t>
            </a:r>
          </a:p>
        </p:txBody>
      </p:sp>
    </p:spTree>
    <p:extLst>
      <p:ext uri="{BB962C8B-B14F-4D97-AF65-F5344CB8AC3E}">
        <p14:creationId xmlns:p14="http://schemas.microsoft.com/office/powerpoint/2010/main" val="29516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following method:</a:t>
            </a:r>
          </a:p>
          <a:p>
            <a:pPr marL="630936" lvl="2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countEvenDigits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marL="630936" lvl="2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marL="630936" lvl="2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while (n &gt; 0) {</a:t>
            </a:r>
          </a:p>
          <a:p>
            <a:pPr marL="630936" lvl="2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d = n % 10;</a:t>
            </a:r>
          </a:p>
          <a:p>
            <a:pPr marL="630936" lvl="2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if (d % 2 == 0) {</a:t>
            </a:r>
          </a:p>
          <a:p>
            <a:pPr marL="630936" lvl="2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count++;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 marL="630936" lvl="2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   }</a:t>
            </a:r>
          </a:p>
          <a:p>
            <a:pPr marL="630936" lvl="2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&lt;statement1&gt;</a:t>
            </a:r>
          </a:p>
          <a:p>
            <a:pPr marL="630936" lvl="2" indent="0">
              <a:buNone/>
            </a:pPr>
            <a:r>
              <a:rPr lang="en-US" sz="17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return count;</a:t>
            </a:r>
          </a:p>
          <a:p>
            <a:pPr marL="630936" lvl="2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nsolas" pitchFamily="49" charset="0"/>
              </a:rPr>
              <a:t>What should go in place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&lt;statement1&gt;</a:t>
            </a:r>
            <a:r>
              <a:rPr lang="en-US" dirty="0">
                <a:cs typeface="Consolas" pitchFamily="49" charset="0"/>
              </a:rPr>
              <a:t> to make the method work as intended?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i="1" dirty="0">
                <a:cs typeface="Consolas" pitchFamily="49" charset="0"/>
              </a:rPr>
              <a:t>Answer: </a:t>
            </a:r>
          </a:p>
          <a:p>
            <a:pPr marL="630936" lvl="2" indent="0">
              <a:buNone/>
            </a:pPr>
            <a:r>
              <a:rPr lang="en-US" i="1" dirty="0">
                <a:latin typeface="Consolas" pitchFamily="49" charset="0"/>
                <a:cs typeface="Consolas" pitchFamily="49" charset="0"/>
              </a:rPr>
              <a:t>n /= 10;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false: Overloaded methods may have the same number of parameters?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Answer: True</a:t>
            </a:r>
          </a:p>
          <a:p>
            <a:pPr lvl="1"/>
            <a:r>
              <a:rPr lang="en-US" i="1" dirty="0" smtClean="0"/>
              <a:t>As long as the types of the parameters are different, two overloads may have the same number of parameters.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06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Consider the following method:</a:t>
            </a:r>
          </a:p>
          <a:p>
            <a:pPr marL="630936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ublic void change(double[]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630936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nums.length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k++) {</a:t>
            </a:r>
          </a:p>
          <a:p>
            <a:pPr marL="630936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[k] = 5.4;</a:t>
            </a:r>
          </a:p>
          <a:p>
            <a:pPr marL="630936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400" dirty="0" smtClean="0"/>
              <a:t>What will be stored in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samples </a:t>
            </a:r>
            <a:r>
              <a:rPr lang="en-US" sz="1400" dirty="0" smtClean="0"/>
              <a:t>after the following code is executed?</a:t>
            </a:r>
          </a:p>
          <a:p>
            <a:pPr marL="630936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double[] samples = {1.0, 2.1, 3.2, 4.3};</a:t>
            </a:r>
          </a:p>
          <a:p>
            <a:pPr marL="630936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change(samples);</a:t>
            </a:r>
          </a:p>
          <a:p>
            <a:pPr marL="630936" lvl="2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 smtClean="0">
                <a:latin typeface="+mj-lt"/>
                <a:cs typeface="Consolas" pitchFamily="49" charset="0"/>
              </a:rPr>
              <a:t>Answer: 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{5.4, 5.4, 5.4, 5.4}</a:t>
            </a:r>
          </a:p>
          <a:p>
            <a:pPr lvl="1"/>
            <a:r>
              <a:rPr lang="en-US" sz="1400" i="1" dirty="0" smtClean="0">
                <a:latin typeface="+mj-lt"/>
                <a:cs typeface="Consolas" pitchFamily="49" charset="0"/>
              </a:rPr>
              <a:t>The </a:t>
            </a:r>
            <a:r>
              <a:rPr lang="en-US" sz="1400" b="1" i="1" dirty="0" smtClean="0">
                <a:latin typeface="+mj-lt"/>
                <a:cs typeface="Consolas" pitchFamily="49" charset="0"/>
              </a:rPr>
              <a:t>array </a:t>
            </a:r>
            <a:r>
              <a:rPr lang="en-US" sz="1400" i="1" dirty="0" smtClean="0">
                <a:latin typeface="+mj-lt"/>
                <a:cs typeface="Consolas" pitchFamily="49" charset="0"/>
              </a:rPr>
              <a:t>is passed by value, but changing the elements still modifies the original array.</a:t>
            </a:r>
            <a:endParaRPr lang="en-US" sz="1400" i="1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should go in the place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&lt;expression1&gt;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&lt;expression2&gt; </a:t>
            </a:r>
            <a:r>
              <a:rPr lang="en-US" dirty="0" smtClean="0"/>
              <a:t>to make the following correctly populate a two-dimensional array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vals</a:t>
            </a:r>
            <a:r>
              <a:rPr lang="en-US" dirty="0" smtClean="0"/>
              <a:t> with random numbers between 0 and 1.</a:t>
            </a:r>
          </a:p>
          <a:p>
            <a:pPr marL="393192" lvl="1" indent="0">
              <a:buNone/>
            </a:pPr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vals.length</a:t>
            </a:r>
            <a:r>
              <a:rPr lang="en-US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630936" lvl="2" indent="0">
              <a:buNone/>
            </a:pPr>
            <a:r>
              <a:rPr lang="en-US" i="1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i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&lt;expression1&gt;;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j++) {</a:t>
            </a:r>
          </a:p>
          <a:p>
            <a:pPr marL="630936" lvl="2" indent="0">
              <a:buNone/>
            </a:pPr>
            <a:r>
              <a:rPr lang="en-US" i="1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&lt;expression2&gt;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i="1" dirty="0" err="1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630936" lvl="2" indent="0">
              <a:buNone/>
            </a:pPr>
            <a:r>
              <a:rPr lang="en-US" i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630936" lvl="2" indent="0">
              <a:buNone/>
            </a:pPr>
            <a:r>
              <a:rPr lang="en-US" i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</a:t>
            </a:r>
          </a:p>
          <a:p>
            <a:pPr marL="457200" lvl="1" indent="0">
              <a:buNone/>
            </a:pP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].length</a:t>
            </a:r>
            <a:r>
              <a:rPr lang="en-US" i="1" dirty="0" smtClean="0">
                <a:latin typeface="+mj-lt"/>
                <a:cs typeface="Consolas" pitchFamily="49" charset="0"/>
              </a:rPr>
              <a:t> and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value of the following expression when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cs typeface="Consolas" panose="020B0609020204030204" pitchFamily="49" charset="0"/>
              </a:rPr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?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!(!a || b) || (!a &amp;&amp; b)</a:t>
            </a:r>
          </a:p>
          <a:p>
            <a:pPr marL="630936" lvl="2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630936" lvl="2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</a:t>
            </a:r>
          </a:p>
          <a:p>
            <a:pPr lvl="1"/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68211"/>
              </p:ext>
            </p:extLst>
          </p:nvPr>
        </p:nvGraphicFramePr>
        <p:xfrm>
          <a:off x="2362200" y="3257550"/>
          <a:ext cx="40386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a = true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a = false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b = true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b = false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9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bug in the following method: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static double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volumeOfSphere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r) {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double pi = 3.14159;</a:t>
            </a:r>
          </a:p>
          <a:p>
            <a:pPr marL="630936" lvl="2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 4 / 3 * pi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(r, 3);</a:t>
            </a:r>
          </a:p>
          <a:p>
            <a:pPr marL="630936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30936" lvl="2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630936" lvl="2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+mj-lt"/>
                <a:cs typeface="Consolas" pitchFamily="49" charset="0"/>
              </a:rPr>
              <a:t>Answer: The expression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(4 / 3)</a:t>
            </a:r>
            <a:r>
              <a:rPr lang="en-US" i="1" dirty="0" smtClean="0">
                <a:latin typeface="+mj-lt"/>
                <a:cs typeface="Consolas" pitchFamily="49" charset="0"/>
              </a:rPr>
              <a:t> will have the value 1 because it is integer division.</a:t>
            </a:r>
            <a:endParaRPr lang="en-US" i="1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IHS Colors">
      <a:dk1>
        <a:srgbClr val="2F2B20"/>
      </a:dk1>
      <a:lt1>
        <a:srgbClr val="FFFFFF"/>
      </a:lt1>
      <a:dk2>
        <a:srgbClr val="381750"/>
      </a:dk2>
      <a:lt2>
        <a:srgbClr val="999900"/>
      </a:lt2>
      <a:accent1>
        <a:srgbClr val="B4B000"/>
      </a:accent1>
      <a:accent2>
        <a:srgbClr val="7030A0"/>
      </a:accent2>
      <a:accent3>
        <a:srgbClr val="C7A2E3"/>
      </a:accent3>
      <a:accent4>
        <a:srgbClr val="D7D200"/>
      </a:accent4>
      <a:accent5>
        <a:srgbClr val="7030A0"/>
      </a:accent5>
      <a:accent6>
        <a:srgbClr val="CCCC00"/>
      </a:accent6>
      <a:hlink>
        <a:srgbClr val="AB73D5"/>
      </a:hlink>
      <a:folHlink>
        <a:srgbClr val="7030A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1247</TotalTime>
  <Words>658</Words>
  <Application>Microsoft Office PowerPoint</Application>
  <PresentationFormat>On-screen Show (16:9)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Wingdings</vt:lpstr>
      <vt:lpstr>Wingdings 2</vt:lpstr>
      <vt:lpstr>Adjacency</vt:lpstr>
      <vt:lpstr>First Semester Review</vt:lpstr>
      <vt:lpstr>List of Topics Covered</vt:lpstr>
      <vt:lpstr>Primitive Types</vt:lpstr>
      <vt:lpstr>Arithmetic Operators</vt:lpstr>
      <vt:lpstr>Overloading</vt:lpstr>
      <vt:lpstr>Parameter Passing</vt:lpstr>
      <vt:lpstr>Two-Dimensional Arrays</vt:lpstr>
      <vt:lpstr>Boolean Logic</vt:lpstr>
      <vt:lpstr>Debugging</vt:lpstr>
      <vt:lpstr>Random Numbers</vt:lpstr>
      <vt:lpstr>Constructors</vt:lpstr>
      <vt:lpstr>Console Output</vt:lpstr>
      <vt:lpstr>Loops</vt:lpstr>
      <vt:lpstr>Loops/Arrays</vt:lpstr>
      <vt:lpstr>String Methods</vt:lpstr>
      <vt:lpstr>Arrays</vt:lpstr>
      <vt:lpstr>Defining Classes</vt:lpstr>
      <vt:lpstr>Constructors</vt:lpstr>
      <vt:lpstr>Final Question</vt:lpstr>
      <vt:lpstr>Final Question</vt:lpstr>
      <vt:lpstr>Final Question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Wortzman</dc:creator>
  <cp:lastModifiedBy>Brett Wortzman</cp:lastModifiedBy>
  <cp:revision>56</cp:revision>
  <dcterms:created xsi:type="dcterms:W3CDTF">2011-01-18T04:38:55Z</dcterms:created>
  <dcterms:modified xsi:type="dcterms:W3CDTF">2016-01-20T01:07:17Z</dcterms:modified>
</cp:coreProperties>
</file>