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2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5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30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6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07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9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551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99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32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99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2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44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7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5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6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4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A1734-6BC7-42B6-A00B-6020E972791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BCE99F-6A48-4FB9-8167-3A05D916D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64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object-methods#primery-metodo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81BA-CC91-43DB-80AB-1E3C94F1D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/>
              <a:t>Методы объекта, "</a:t>
            </a:r>
            <a:r>
              <a:rPr lang="ru-RU" sz="3200" dirty="0" err="1"/>
              <a:t>this</a:t>
            </a:r>
            <a:r>
              <a:rPr lang="ru-RU" sz="3200" dirty="0"/>
              <a:t>". Конструкторы, создание объектов через "</a:t>
            </a:r>
            <a:r>
              <a:rPr lang="ru-RU" sz="3200" dirty="0" err="1"/>
              <a:t>new</a:t>
            </a:r>
            <a:r>
              <a:rPr lang="ru-RU" sz="3200" dirty="0"/>
              <a:t>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A95A46-713E-4E8D-A71D-26B687ABD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Романов Роман ПИ-407</a:t>
            </a:r>
          </a:p>
        </p:txBody>
      </p:sp>
    </p:spTree>
    <p:extLst>
      <p:ext uri="{BB962C8B-B14F-4D97-AF65-F5344CB8AC3E}">
        <p14:creationId xmlns:p14="http://schemas.microsoft.com/office/powerpoint/2010/main" val="399893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3519E1D-8933-4E91-81B9-C73BE517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864609"/>
            <a:ext cx="9601196" cy="481285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ru-RU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Когда функция вызывается как</a:t>
            </a: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new User</a:t>
            </a:r>
            <a:r>
              <a:rPr lang="ru-RU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(...), происходит следующее:</a:t>
            </a:r>
            <a:endParaRPr lang="ru-RU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Создаётся новый пустой объект, и он присваивается </a:t>
            </a:r>
            <a:r>
              <a:rPr lang="ru-RU" sz="19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Выполняется код функции. Обычно он модифицирует </a:t>
            </a:r>
            <a:r>
              <a:rPr lang="ru-RU" sz="19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добавляет туда новые свойства.</a:t>
            </a:r>
            <a:endParaRPr lang="ru-RU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Возвращается значение </a:t>
            </a:r>
            <a:r>
              <a:rPr lang="ru-RU" sz="19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900" dirty="0"/>
              <a:t>Другими словами, вызов </a:t>
            </a:r>
            <a:r>
              <a:rPr lang="ru-RU" sz="1900" dirty="0" err="1"/>
              <a:t>new</a:t>
            </a:r>
            <a:r>
              <a:rPr lang="ru-RU" sz="1900" dirty="0"/>
              <a:t> User(...) делает примерно вот что:</a:t>
            </a:r>
            <a:endParaRPr lang="en-US" sz="1900" dirty="0"/>
          </a:p>
          <a:p>
            <a:pPr marL="0" indent="0">
              <a:buNone/>
            </a:pPr>
            <a:r>
              <a:rPr lang="en-US" sz="1900" b="0" i="0" dirty="0">
                <a:solidFill>
                  <a:srgbClr val="0077AA"/>
                </a:solidFill>
                <a:effectLst/>
              </a:rPr>
              <a:t>function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900" b="0" i="0" dirty="0">
                <a:solidFill>
                  <a:srgbClr val="DD4A68"/>
                </a:solidFill>
                <a:effectLst/>
              </a:rPr>
              <a:t>User</a:t>
            </a:r>
            <a:r>
              <a:rPr lang="en-US" sz="1900" b="0" i="0" dirty="0">
                <a:solidFill>
                  <a:srgbClr val="999999"/>
                </a:solidFill>
                <a:effectLst/>
              </a:rPr>
              <a:t>(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name</a:t>
            </a:r>
            <a:r>
              <a:rPr lang="en-US" sz="1900" b="0" i="0" dirty="0">
                <a:solidFill>
                  <a:srgbClr val="999999"/>
                </a:solidFill>
                <a:effectLst/>
              </a:rPr>
              <a:t>)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900" b="0" i="0" dirty="0">
                <a:solidFill>
                  <a:srgbClr val="999999"/>
                </a:solidFill>
                <a:effectLst/>
              </a:rPr>
              <a:t>{</a:t>
            </a:r>
            <a:endParaRPr lang="en-US" sz="1900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sz="1900" b="0" i="0" dirty="0">
                <a:solidFill>
                  <a:srgbClr val="708090"/>
                </a:solidFill>
                <a:effectLst/>
              </a:rPr>
              <a:t>// this = {}; (</a:t>
            </a:r>
            <a:r>
              <a:rPr lang="ru-RU" sz="1900" b="0" i="0" dirty="0">
                <a:solidFill>
                  <a:srgbClr val="708090"/>
                </a:solidFill>
                <a:effectLst/>
              </a:rPr>
              <a:t>неявно)</a:t>
            </a:r>
            <a:endParaRPr lang="en-US" sz="1900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ru-RU" sz="1900" b="0" i="0" dirty="0">
                <a:solidFill>
                  <a:srgbClr val="708090"/>
                </a:solidFill>
                <a:effectLst/>
              </a:rPr>
              <a:t>// добавляет свойства к </a:t>
            </a:r>
            <a:r>
              <a:rPr lang="en-US" sz="1900" b="0" i="0" dirty="0">
                <a:solidFill>
                  <a:srgbClr val="708090"/>
                </a:solidFill>
                <a:effectLst/>
              </a:rPr>
              <a:t>this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457200" lvl="1" indent="0">
              <a:buNone/>
            </a:pPr>
            <a:r>
              <a:rPr lang="en-US" sz="1900" b="0" i="0" dirty="0">
                <a:solidFill>
                  <a:srgbClr val="0077AA"/>
                </a:solidFill>
                <a:effectLst/>
              </a:rPr>
              <a:t>this</a:t>
            </a:r>
            <a:r>
              <a:rPr lang="en-US" sz="1900" b="0" i="0" dirty="0">
                <a:solidFill>
                  <a:srgbClr val="999999"/>
                </a:solidFill>
                <a:effectLst/>
              </a:rPr>
              <a:t>.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name </a:t>
            </a:r>
            <a:r>
              <a:rPr lang="en-US" sz="1900" b="0" i="0" dirty="0">
                <a:solidFill>
                  <a:srgbClr val="A67F59"/>
                </a:solidFill>
                <a:effectLst/>
              </a:rPr>
              <a:t>=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 name</a:t>
            </a:r>
            <a:r>
              <a:rPr lang="en-US" sz="1900" b="0" i="0" dirty="0">
                <a:solidFill>
                  <a:srgbClr val="999999"/>
                </a:solidFill>
                <a:effectLst/>
              </a:rPr>
              <a:t>;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457200" lvl="1" indent="0">
              <a:buNone/>
            </a:pPr>
            <a:r>
              <a:rPr lang="en-US" sz="1900" b="0" i="0" dirty="0" err="1">
                <a:solidFill>
                  <a:srgbClr val="0077AA"/>
                </a:solidFill>
                <a:effectLst/>
              </a:rPr>
              <a:t>this</a:t>
            </a:r>
            <a:r>
              <a:rPr lang="en-US" sz="1900" b="0" i="0" dirty="0" err="1">
                <a:solidFill>
                  <a:srgbClr val="999999"/>
                </a:solidFill>
                <a:effectLst/>
              </a:rPr>
              <a:t>.</a:t>
            </a:r>
            <a:r>
              <a:rPr lang="en-US" sz="1900" b="0" i="0" dirty="0" err="1">
                <a:solidFill>
                  <a:srgbClr val="333333"/>
                </a:solidFill>
                <a:effectLst/>
              </a:rPr>
              <a:t>isAdmin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900" b="0" i="0" dirty="0">
                <a:solidFill>
                  <a:srgbClr val="A67F59"/>
                </a:solidFill>
                <a:effectLst/>
              </a:rPr>
              <a:t>=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900" b="0" i="0" dirty="0">
                <a:solidFill>
                  <a:srgbClr val="990055"/>
                </a:solidFill>
                <a:effectLst/>
              </a:rPr>
              <a:t>false</a:t>
            </a:r>
            <a:r>
              <a:rPr lang="en-US" sz="1900" b="0" i="0" dirty="0">
                <a:solidFill>
                  <a:srgbClr val="999999"/>
                </a:solidFill>
                <a:effectLst/>
              </a:rPr>
              <a:t>;</a:t>
            </a:r>
            <a:r>
              <a:rPr lang="en-US" sz="19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457200" lvl="1" indent="0">
              <a:buNone/>
            </a:pPr>
            <a:r>
              <a:rPr lang="en-US" sz="1900" b="0" i="0" dirty="0">
                <a:solidFill>
                  <a:srgbClr val="708090"/>
                </a:solidFill>
                <a:effectLst/>
              </a:rPr>
              <a:t>// return this; (</a:t>
            </a:r>
            <a:r>
              <a:rPr lang="ru-RU" sz="1900" b="0" i="0" dirty="0">
                <a:solidFill>
                  <a:srgbClr val="708090"/>
                </a:solidFill>
                <a:effectLst/>
              </a:rPr>
              <a:t>неявно)</a:t>
            </a:r>
            <a:r>
              <a:rPr lang="ru-RU" sz="1900" b="0" i="0" dirty="0">
                <a:solidFill>
                  <a:srgbClr val="333333"/>
                </a:solidFill>
                <a:effectLst/>
              </a:rPr>
              <a:t> </a:t>
            </a:r>
            <a:endParaRPr lang="en-US" sz="19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ru-RU" sz="1900" b="0" i="0" dirty="0">
                <a:solidFill>
                  <a:srgbClr val="999999"/>
                </a:solidFill>
                <a:effectLst/>
              </a:rPr>
              <a:t>}</a:t>
            </a:r>
            <a:endParaRPr lang="en-US" sz="1900" b="0" i="0" dirty="0">
              <a:solidFill>
                <a:srgbClr val="999999"/>
              </a:solidFill>
              <a:effectLst/>
            </a:endParaRPr>
          </a:p>
          <a:p>
            <a:pPr marL="0" indent="0">
              <a:buNone/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49691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4D239-09D5-4C45-8F35-4E3F52A01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970078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То есть, результат вызова </a:t>
            </a:r>
            <a:r>
              <a:rPr lang="ru-RU" sz="2200" dirty="0" err="1"/>
              <a:t>new</a:t>
            </a:r>
            <a:r>
              <a:rPr lang="ru-RU" sz="2200" dirty="0"/>
              <a:t> User("Вася") – это тот же объект, что и:</a:t>
            </a:r>
            <a:endParaRPr lang="en-US" sz="2200" dirty="0"/>
          </a:p>
          <a:p>
            <a:pPr marL="0" indent="0">
              <a:buNone/>
            </a:pPr>
            <a:r>
              <a:rPr lang="en-US" sz="2200" b="0" i="0" dirty="0">
                <a:solidFill>
                  <a:srgbClr val="0077AA"/>
                </a:solidFill>
                <a:effectLst/>
              </a:rPr>
              <a:t>let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user </a:t>
            </a:r>
            <a:r>
              <a:rPr lang="en-US" sz="2200" b="0" i="0" dirty="0">
                <a:solidFill>
                  <a:srgbClr val="A67F59"/>
                </a:solidFill>
                <a:effectLst/>
              </a:rPr>
              <a:t>=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999999"/>
                </a:solidFill>
                <a:effectLst/>
              </a:rPr>
              <a:t>{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rgbClr val="333333"/>
                </a:solidFill>
                <a:effectLst/>
              </a:rPr>
              <a:t>name</a:t>
            </a:r>
            <a:r>
              <a:rPr lang="en-US" sz="2200" b="0" i="0" dirty="0">
                <a:solidFill>
                  <a:srgbClr val="A67F59"/>
                </a:solidFill>
                <a:effectLst/>
              </a:rPr>
              <a:t>: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669900"/>
                </a:solidFill>
                <a:effectLst/>
              </a:rPr>
              <a:t>"</a:t>
            </a:r>
            <a:r>
              <a:rPr lang="ru-RU" sz="2200" b="0" i="0" dirty="0">
                <a:solidFill>
                  <a:srgbClr val="669900"/>
                </a:solidFill>
                <a:effectLst/>
              </a:rPr>
              <a:t>Вася"</a:t>
            </a:r>
            <a:r>
              <a:rPr lang="ru-RU" sz="2200" b="0" i="0" dirty="0">
                <a:solidFill>
                  <a:srgbClr val="999999"/>
                </a:solidFill>
                <a:effectLst/>
              </a:rPr>
              <a:t>,</a:t>
            </a:r>
            <a:endParaRPr lang="en-US" sz="2200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sz="2200" b="0" i="0" dirty="0" err="1">
                <a:solidFill>
                  <a:srgbClr val="333333"/>
                </a:solidFill>
                <a:effectLst/>
              </a:rPr>
              <a:t>isAdmin</a:t>
            </a:r>
            <a:r>
              <a:rPr lang="en-US" sz="2200" b="0" i="0" dirty="0">
                <a:solidFill>
                  <a:srgbClr val="A67F59"/>
                </a:solidFill>
                <a:effectLst/>
              </a:rPr>
              <a:t>: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990055"/>
                </a:solidFill>
                <a:effectLst/>
              </a:rPr>
              <a:t>false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0" lvl="1" indent="0">
              <a:buNone/>
            </a:pPr>
            <a:r>
              <a:rPr lang="en-US" sz="2200" b="0" i="0" dirty="0">
                <a:solidFill>
                  <a:srgbClr val="999999"/>
                </a:solidFill>
                <a:effectLst/>
              </a:rPr>
              <a:t>};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1714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DDC24-528C-4F95-8183-8FABB96D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23017-0CAA-4A48-9A02-65E8C3F5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5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A29CE-3F79-40C7-8613-69F35277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объекта, "</a:t>
            </a:r>
            <a:r>
              <a:rPr lang="en-US" dirty="0"/>
              <a:t>this"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DEC6F0-F81D-4FF5-BFF1-2CADA297A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1569" y="2559348"/>
            <a:ext cx="1068619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Объекты обычно создаются, чтобы представлять сущности реального мира, будь то пользователи, заказы и так далее: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 Объект пользователя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"Джон"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И так же, как и в реальном мире, пользователь может 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совершать действия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выбирать что-то из корзины покупок, авторизовываться, выходить из системы, оплачивать и т.п.</a:t>
            </a:r>
          </a:p>
          <a:p>
            <a:pPr marL="0" algn="just" defTabSz="914400">
              <a:buClrTx/>
              <a:buSzTx/>
              <a:buNone/>
            </a:pPr>
            <a:r>
              <a:rPr lang="ru-RU" sz="2200" dirty="0"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Такие действия в JavaScript представлены свойствами-функциями объекта.</a:t>
            </a:r>
            <a:endParaRPr lang="ru-RU" sz="2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9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14C49AA-DE2D-4E83-BC7D-79B88771C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964" y="674400"/>
            <a:ext cx="1053607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1" i="0" u="none" strike="noStrike" cap="none" normalizeH="0" baseline="0" dirty="0" bmk="primery-metodov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Примеры методов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Для начала давайте научим нашего пользователя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здороваться: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name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Джон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age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US" altLang="ru-RU" sz="2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ru-RU" sz="2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Привет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 Привет!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Здесь мы просто использовали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(функциональное выражение), чтобы создать функцию для приветствия, и присвоили её свойству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user.sayHi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нашего объекта.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Затем мы вызвали её. Теперь пользователь может говорить!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Функцию, которая является свойством объекта, называют 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методом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этого объекта.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Итак, мы получили метод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sayHi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объекта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060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DB648-9E95-4208-BA7E-5A04E36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«</a:t>
            </a:r>
            <a:r>
              <a:rPr lang="ru-RU" dirty="0" err="1"/>
              <a:t>this</a:t>
            </a:r>
            <a:r>
              <a:rPr lang="ru-RU" dirty="0"/>
              <a:t>» в методах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36438C-4168-443D-8E1E-F70CD268E0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646740"/>
            <a:ext cx="9601196" cy="313932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Как правило, методу объекта необходим доступ к информации, которая хранится в объекте, чтобы выполнить с ней какие-либо действия (в соответствии с назначением метода).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Например, коду внутри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user.sayHi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 может понадобиться имя пользователя, которое хранится в объекте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Для доступа к информации внутри объекта метод может использовать ключевое слово 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Значение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 – это объект «перед точкой», который использовался для вызова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44648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2F3844B-58A7-457E-9F13-A69E3A39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03" y="682389"/>
            <a:ext cx="10781730" cy="4258102"/>
          </a:xfrm>
        </p:spPr>
        <p:txBody>
          <a:bodyPr>
            <a:normAutofit/>
          </a:bodyPr>
          <a:lstStyle/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2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Например</a:t>
            </a:r>
            <a:r>
              <a:rPr lang="en-US" sz="22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:</a:t>
            </a:r>
            <a:endParaRPr lang="en-US" sz="2200" b="0" i="0" dirty="0">
              <a:solidFill>
                <a:srgbClr val="0077AA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i="0" dirty="0">
                <a:solidFill>
                  <a:srgbClr val="0077AA"/>
                </a:solidFill>
                <a:effectLst/>
              </a:rPr>
              <a:t>let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user </a:t>
            </a:r>
            <a:r>
              <a:rPr lang="en-US" sz="2200" b="0" i="0" dirty="0">
                <a:solidFill>
                  <a:srgbClr val="A67F59"/>
                </a:solidFill>
                <a:effectLst/>
              </a:rPr>
              <a:t>=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999999"/>
                </a:solidFill>
                <a:effectLst/>
              </a:rPr>
              <a:t>{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333333"/>
                </a:solidFill>
              </a:rPr>
              <a:t>	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name</a:t>
            </a:r>
            <a:r>
              <a:rPr lang="en-US" sz="2200" b="0" i="0" dirty="0">
                <a:solidFill>
                  <a:srgbClr val="A67F59"/>
                </a:solidFill>
                <a:effectLst/>
              </a:rPr>
              <a:t>: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669900"/>
                </a:solidFill>
                <a:effectLst/>
              </a:rPr>
              <a:t>"</a:t>
            </a:r>
            <a:r>
              <a:rPr lang="ru-RU" sz="2200" b="0" i="0" dirty="0">
                <a:solidFill>
                  <a:srgbClr val="669900"/>
                </a:solidFill>
                <a:effectLst/>
              </a:rPr>
              <a:t>Джон"</a:t>
            </a:r>
            <a:r>
              <a:rPr lang="ru-RU" sz="2200" b="0" i="0" dirty="0">
                <a:solidFill>
                  <a:srgbClr val="999999"/>
                </a:solidFill>
                <a:effectLst/>
              </a:rPr>
              <a:t>,</a:t>
            </a:r>
            <a:endParaRPr lang="en-US" sz="2200" dirty="0">
              <a:solidFill>
                <a:srgbClr val="333333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i="0" dirty="0">
                <a:solidFill>
                  <a:srgbClr val="333333"/>
                </a:solidFill>
                <a:effectLst/>
              </a:rPr>
              <a:t>	age</a:t>
            </a:r>
            <a:r>
              <a:rPr lang="en-US" sz="2200" b="0" i="0" dirty="0">
                <a:solidFill>
                  <a:srgbClr val="A67F59"/>
                </a:solidFill>
                <a:effectLst/>
              </a:rPr>
              <a:t>: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990055"/>
                </a:solidFill>
                <a:effectLst/>
              </a:rPr>
              <a:t>30</a:t>
            </a:r>
            <a:r>
              <a:rPr lang="en-US" sz="2200" b="0" i="0" dirty="0">
                <a:solidFill>
                  <a:srgbClr val="999999"/>
                </a:solidFill>
                <a:effectLst/>
              </a:rPr>
              <a:t>,</a:t>
            </a:r>
            <a:endParaRPr lang="en-US" sz="2200" dirty="0">
              <a:solidFill>
                <a:srgbClr val="333333"/>
              </a:solidFill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i="0" dirty="0">
                <a:solidFill>
                  <a:srgbClr val="333333"/>
                </a:solidFill>
                <a:effectLst/>
              </a:rPr>
              <a:t>	</a:t>
            </a:r>
            <a:r>
              <a:rPr lang="en-US" sz="2200" b="0" i="0" dirty="0" err="1">
                <a:solidFill>
                  <a:srgbClr val="DD4A68"/>
                </a:solidFill>
                <a:effectLst/>
              </a:rPr>
              <a:t>sayHi</a:t>
            </a:r>
            <a:r>
              <a:rPr lang="en-US" sz="2200" b="0" i="0" dirty="0">
                <a:solidFill>
                  <a:srgbClr val="999999"/>
                </a:solidFill>
                <a:effectLst/>
              </a:rPr>
              <a:t>()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999999"/>
                </a:solidFill>
                <a:effectLst/>
              </a:rPr>
              <a:t>{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708090"/>
                </a:solidFill>
                <a:effectLst/>
              </a:rPr>
              <a:t>// this - </a:t>
            </a:r>
            <a:r>
              <a:rPr lang="ru-RU" sz="2200" b="0" i="0" dirty="0">
                <a:solidFill>
                  <a:srgbClr val="708090"/>
                </a:solidFill>
                <a:effectLst/>
              </a:rPr>
              <a:t>это "текущий объект«</a:t>
            </a:r>
            <a:endParaRPr lang="ru-RU" sz="2200" dirty="0">
              <a:solidFill>
                <a:srgbClr val="333333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dirty="0">
                <a:solidFill>
                  <a:srgbClr val="333333"/>
                </a:solidFill>
              </a:rPr>
              <a:t>		</a:t>
            </a:r>
            <a:r>
              <a:rPr lang="en-US" sz="2200" b="0" i="0" dirty="0">
                <a:solidFill>
                  <a:srgbClr val="DD4A68"/>
                </a:solidFill>
                <a:effectLst/>
              </a:rPr>
              <a:t>alert</a:t>
            </a:r>
            <a:r>
              <a:rPr lang="en-US" sz="2200" b="0" i="0" dirty="0">
                <a:solidFill>
                  <a:srgbClr val="999999"/>
                </a:solidFill>
                <a:effectLst/>
              </a:rPr>
              <a:t>(</a:t>
            </a:r>
            <a:r>
              <a:rPr lang="en-US" sz="2200" b="0" i="0" dirty="0">
                <a:solidFill>
                  <a:srgbClr val="0077AA"/>
                </a:solidFill>
                <a:effectLst/>
              </a:rPr>
              <a:t>this</a:t>
            </a:r>
            <a:r>
              <a:rPr lang="en-US" sz="2200" b="0" i="0" dirty="0">
                <a:solidFill>
                  <a:srgbClr val="999999"/>
                </a:solidFill>
                <a:effectLst/>
              </a:rPr>
              <a:t>.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name</a:t>
            </a:r>
            <a:r>
              <a:rPr lang="en-US" sz="2200" b="0" i="0" dirty="0">
                <a:solidFill>
                  <a:srgbClr val="999999"/>
                </a:solidFill>
                <a:effectLst/>
              </a:rPr>
              <a:t>);</a:t>
            </a:r>
            <a:endParaRPr lang="en-US" sz="2200" dirty="0">
              <a:solidFill>
                <a:srgbClr val="333333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i="0" dirty="0">
                <a:solidFill>
                  <a:srgbClr val="999999"/>
                </a:solidFill>
                <a:effectLst/>
              </a:rPr>
              <a:t>	}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i="0" dirty="0">
                <a:solidFill>
                  <a:srgbClr val="999999"/>
                </a:solidFill>
                <a:effectLst/>
              </a:rPr>
              <a:t>};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i="0" dirty="0" err="1">
                <a:solidFill>
                  <a:srgbClr val="333333"/>
                </a:solidFill>
                <a:effectLst/>
              </a:rPr>
              <a:t>user</a:t>
            </a:r>
            <a:r>
              <a:rPr lang="en-US" sz="2200" b="0" i="0" dirty="0" err="1">
                <a:solidFill>
                  <a:srgbClr val="999999"/>
                </a:solidFill>
                <a:effectLst/>
              </a:rPr>
              <a:t>.</a:t>
            </a:r>
            <a:r>
              <a:rPr lang="en-US" sz="2200" b="0" i="0" dirty="0" err="1">
                <a:solidFill>
                  <a:srgbClr val="DD4A68"/>
                </a:solidFill>
                <a:effectLst/>
              </a:rPr>
              <a:t>sayHi</a:t>
            </a:r>
            <a:r>
              <a:rPr lang="en-US" sz="2200" b="0" i="0" dirty="0">
                <a:solidFill>
                  <a:srgbClr val="999999"/>
                </a:solidFill>
                <a:effectLst/>
              </a:rPr>
              <a:t>();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708090"/>
                </a:solidFill>
                <a:effectLst/>
              </a:rPr>
              <a:t>// </a:t>
            </a:r>
            <a:r>
              <a:rPr lang="ru-RU" sz="2200" b="0" i="0" dirty="0">
                <a:solidFill>
                  <a:srgbClr val="708090"/>
                </a:solidFill>
                <a:effectLst/>
              </a:rPr>
              <a:t>Джон</a:t>
            </a:r>
            <a:endParaRPr lang="en-US" sz="2200" b="0" i="0" dirty="0">
              <a:solidFill>
                <a:srgbClr val="70809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u="none" strike="noStrike" cap="none" normalizeH="0" baseline="0" dirty="0">
              <a:ln>
                <a:noFill/>
              </a:ln>
              <a:solidFill>
                <a:srgbClr val="708090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Здесь во время выполнения кода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user.sayHi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значением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будет являться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(ссылка на объект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0239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FF3CE6-145E-47B2-BCE3-4426D8024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533349"/>
            <a:ext cx="9601196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Технически также возможно получить доступ к объекту без ключевого слова </a:t>
            </a:r>
            <a:r>
              <a:rPr lang="ru-RU" sz="2000" dirty="0" err="1"/>
              <a:t>this</a:t>
            </a:r>
            <a:r>
              <a:rPr lang="ru-RU" sz="2000" dirty="0"/>
              <a:t>, ссылаясь на него через внешнюю переменную (в которой хранится ссылка на этот объект):</a:t>
            </a:r>
            <a:endParaRPr lang="en-US" sz="2000" dirty="0"/>
          </a:p>
          <a:p>
            <a:pPr marL="0" indent="0">
              <a:buNone/>
            </a:pPr>
            <a:r>
              <a:rPr lang="en-US" sz="2000" b="0" i="0" dirty="0">
                <a:solidFill>
                  <a:srgbClr val="0077AA"/>
                </a:solidFill>
                <a:effectLst/>
              </a:rPr>
              <a:t>let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user </a:t>
            </a:r>
            <a:r>
              <a:rPr lang="en-US" sz="2000" b="0" i="0" dirty="0">
                <a:solidFill>
                  <a:srgbClr val="A67F59"/>
                </a:solidFill>
                <a:effectLst/>
              </a:rPr>
              <a:t>=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999999"/>
                </a:solidFill>
                <a:effectLst/>
              </a:rPr>
              <a:t>{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</a:rPr>
              <a:t>	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name</a:t>
            </a:r>
            <a:r>
              <a:rPr lang="en-US" sz="2000" b="0" i="0" dirty="0">
                <a:solidFill>
                  <a:srgbClr val="A67F59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669900"/>
                </a:solidFill>
                <a:effectLst/>
              </a:rPr>
              <a:t>"</a:t>
            </a:r>
            <a:r>
              <a:rPr lang="ru-RU" sz="2000" b="0" i="0" dirty="0">
                <a:solidFill>
                  <a:srgbClr val="669900"/>
                </a:solidFill>
                <a:effectLst/>
              </a:rPr>
              <a:t>Джон"</a:t>
            </a:r>
            <a:r>
              <a:rPr lang="ru-RU" sz="2000" b="0" i="0" dirty="0">
                <a:solidFill>
                  <a:srgbClr val="999999"/>
                </a:solidFill>
                <a:effectLst/>
              </a:rPr>
              <a:t>,</a:t>
            </a: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	age</a:t>
            </a:r>
            <a:r>
              <a:rPr lang="en-US" sz="2000" b="0" i="0" dirty="0">
                <a:solidFill>
                  <a:srgbClr val="A67F59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990055"/>
                </a:solidFill>
                <a:effectLst/>
              </a:rPr>
              <a:t>30</a:t>
            </a:r>
            <a:r>
              <a:rPr lang="en-US" sz="2000" b="0" i="0" dirty="0">
                <a:solidFill>
                  <a:srgbClr val="999999"/>
                </a:solidFill>
                <a:effectLst/>
              </a:rPr>
              <a:t>,</a:t>
            </a: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	</a:t>
            </a:r>
            <a:r>
              <a:rPr lang="en-US" sz="2000" b="0" i="0" dirty="0" err="1">
                <a:solidFill>
                  <a:srgbClr val="DD4A68"/>
                </a:solidFill>
                <a:effectLst/>
              </a:rPr>
              <a:t>sayHi</a:t>
            </a:r>
            <a:r>
              <a:rPr lang="en-US" sz="2000" b="0" i="0" dirty="0">
                <a:solidFill>
                  <a:srgbClr val="999999"/>
                </a:solidFill>
                <a:effectLst/>
              </a:rPr>
              <a:t>()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999999"/>
                </a:solidFill>
                <a:effectLst/>
              </a:rPr>
              <a:t>{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</a:rPr>
              <a:t>		</a:t>
            </a:r>
            <a:r>
              <a:rPr lang="en-US" sz="2000" b="0" i="0" dirty="0">
                <a:solidFill>
                  <a:srgbClr val="DD4A68"/>
                </a:solidFill>
                <a:effectLst/>
              </a:rPr>
              <a:t>alert</a:t>
            </a:r>
            <a:r>
              <a:rPr lang="en-US" sz="2000" b="0" i="0" dirty="0">
                <a:solidFill>
                  <a:srgbClr val="999999"/>
                </a:solidFill>
                <a:effectLst/>
              </a:rPr>
              <a:t>(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user</a:t>
            </a:r>
            <a:r>
              <a:rPr lang="en-US" sz="2000" b="0" i="0" dirty="0">
                <a:solidFill>
                  <a:srgbClr val="999999"/>
                </a:solidFill>
                <a:effectLst/>
              </a:rPr>
              <a:t>.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name</a:t>
            </a:r>
            <a:r>
              <a:rPr lang="en-US" sz="2000" b="0" i="0" dirty="0">
                <a:solidFill>
                  <a:srgbClr val="999999"/>
                </a:solidFill>
                <a:effectLst/>
              </a:rPr>
              <a:t>);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708090"/>
                </a:solidFill>
                <a:effectLst/>
              </a:rPr>
              <a:t>// </a:t>
            </a:r>
            <a:r>
              <a:rPr lang="ru-RU" sz="2000" b="0" i="0" dirty="0">
                <a:solidFill>
                  <a:srgbClr val="708090"/>
                </a:solidFill>
                <a:effectLst/>
              </a:rPr>
              <a:t>используем переменную "</a:t>
            </a:r>
            <a:r>
              <a:rPr lang="en-US" sz="2000" b="0" i="0" dirty="0">
                <a:solidFill>
                  <a:srgbClr val="708090"/>
                </a:solidFill>
                <a:effectLst/>
              </a:rPr>
              <a:t>user" </a:t>
            </a:r>
            <a:r>
              <a:rPr lang="ru-RU" sz="2000" b="0" i="0" dirty="0">
                <a:solidFill>
                  <a:srgbClr val="708090"/>
                </a:solidFill>
                <a:effectLst/>
              </a:rPr>
              <a:t>вместо ключевого слова</a:t>
            </a:r>
            <a:r>
              <a:rPr lang="en-US" sz="2000" b="0" i="0" dirty="0">
                <a:solidFill>
                  <a:srgbClr val="708090"/>
                </a:solidFill>
                <a:effectLst/>
              </a:rPr>
              <a:t> </a:t>
            </a:r>
            <a:r>
              <a:rPr lang="ru-RU" sz="2000" b="0" i="0" dirty="0">
                <a:solidFill>
                  <a:srgbClr val="708090"/>
                </a:solidFill>
                <a:effectLst/>
              </a:rPr>
              <a:t>"</a:t>
            </a:r>
            <a:r>
              <a:rPr lang="en-US" sz="2000" b="0" i="0" dirty="0">
                <a:solidFill>
                  <a:srgbClr val="708090"/>
                </a:solidFill>
                <a:effectLst/>
              </a:rPr>
              <a:t>this"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999999"/>
                </a:solidFill>
                <a:effectLst/>
              </a:rPr>
              <a:t>	}</a:t>
            </a: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999999"/>
                </a:solidFill>
                <a:effectLst/>
              </a:rPr>
              <a:t>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2724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05EBCF-3E81-4080-B5DF-C56902A8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889" y="632597"/>
            <a:ext cx="10222173" cy="5727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700" dirty="0"/>
              <a:t>…Но такой код будет ненадёжным. Если мы решим скопировать ссылку на объект </a:t>
            </a:r>
            <a:r>
              <a:rPr lang="ru-RU" sz="1700" dirty="0" err="1"/>
              <a:t>user</a:t>
            </a:r>
            <a:r>
              <a:rPr lang="ru-RU" sz="1700" dirty="0"/>
              <a:t> в другую переменную, например, </a:t>
            </a:r>
            <a:r>
              <a:rPr lang="ru-RU" sz="1700" dirty="0" err="1"/>
              <a:t>admin</a:t>
            </a:r>
            <a:r>
              <a:rPr lang="ru-RU" sz="1700" dirty="0"/>
              <a:t> = </a:t>
            </a:r>
            <a:r>
              <a:rPr lang="ru-RU" sz="1700" dirty="0" err="1"/>
              <a:t>user</a:t>
            </a:r>
            <a:r>
              <a:rPr lang="ru-RU" sz="1700" dirty="0"/>
              <a:t>, и перезапишем переменную </a:t>
            </a:r>
            <a:r>
              <a:rPr lang="ru-RU" sz="1700" dirty="0" err="1"/>
              <a:t>user</a:t>
            </a:r>
            <a:r>
              <a:rPr lang="ru-RU" sz="1700" dirty="0"/>
              <a:t> чем-то другим, тогда будет осуществлён доступ к неправильному объекту при вызове метода из </a:t>
            </a:r>
            <a:r>
              <a:rPr lang="ru-RU" sz="1700" dirty="0" err="1"/>
              <a:t>admin</a:t>
            </a:r>
            <a:r>
              <a:rPr lang="ru-RU" sz="1700" dirty="0"/>
              <a:t>.</a:t>
            </a:r>
            <a:endParaRPr lang="en-US" sz="1700" dirty="0"/>
          </a:p>
          <a:p>
            <a:pPr marL="0" indent="0" algn="just">
              <a:buNone/>
            </a:pPr>
            <a:r>
              <a:rPr lang="ru-RU" sz="1700" dirty="0"/>
              <a:t>Это показано ниже:</a:t>
            </a:r>
          </a:p>
          <a:p>
            <a:pPr marL="0" indent="0" algn="just">
              <a:buNone/>
            </a:pPr>
            <a:r>
              <a:rPr lang="en-US" sz="1700" b="0" i="0" dirty="0">
                <a:solidFill>
                  <a:srgbClr val="0077AA"/>
                </a:solidFill>
                <a:effectLst/>
              </a:rPr>
              <a:t>let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user </a:t>
            </a:r>
            <a:r>
              <a:rPr lang="en-US" sz="1700" b="0" i="0" dirty="0">
                <a:solidFill>
                  <a:srgbClr val="A67F59"/>
                </a:solidFill>
                <a:effectLst/>
              </a:rPr>
              <a:t>=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{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en-US" sz="1700" b="0" i="0" dirty="0">
                <a:solidFill>
                  <a:srgbClr val="333333"/>
                </a:solidFill>
                <a:effectLst/>
              </a:rPr>
              <a:t>	name</a:t>
            </a:r>
            <a:r>
              <a:rPr lang="en-US" sz="1700" b="0" i="0" dirty="0">
                <a:solidFill>
                  <a:srgbClr val="A67F59"/>
                </a:solidFill>
                <a:effectLst/>
              </a:rPr>
              <a:t>: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669900"/>
                </a:solidFill>
                <a:effectLst/>
              </a:rPr>
              <a:t>"</a:t>
            </a:r>
            <a:r>
              <a:rPr lang="ru-RU" sz="1700" b="0" i="0" dirty="0">
                <a:solidFill>
                  <a:srgbClr val="669900"/>
                </a:solidFill>
                <a:effectLst/>
              </a:rPr>
              <a:t>Джон"</a:t>
            </a:r>
            <a:r>
              <a:rPr lang="ru-RU" sz="1700" b="0" i="0" dirty="0">
                <a:solidFill>
                  <a:srgbClr val="999999"/>
                </a:solidFill>
                <a:effectLst/>
              </a:rPr>
              <a:t>,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en-US" sz="1700" b="0" i="0" dirty="0">
                <a:solidFill>
                  <a:srgbClr val="333333"/>
                </a:solidFill>
                <a:effectLst/>
              </a:rPr>
              <a:t>	age</a:t>
            </a:r>
            <a:r>
              <a:rPr lang="en-US" sz="1700" b="0" i="0" dirty="0">
                <a:solidFill>
                  <a:srgbClr val="A67F59"/>
                </a:solidFill>
                <a:effectLst/>
              </a:rPr>
              <a:t>: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990055"/>
                </a:solidFill>
                <a:effectLst/>
              </a:rPr>
              <a:t>30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,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en-US" sz="1700" b="0" i="0" dirty="0">
                <a:solidFill>
                  <a:srgbClr val="333333"/>
                </a:solidFill>
                <a:effectLst/>
              </a:rPr>
              <a:t>	</a:t>
            </a:r>
            <a:r>
              <a:rPr lang="en-US" sz="1700" b="0" i="0" dirty="0" err="1">
                <a:solidFill>
                  <a:srgbClr val="DD4A68"/>
                </a:solidFill>
                <a:effectLst/>
              </a:rPr>
              <a:t>sayHi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()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{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en-US" sz="1700" b="0" i="0" dirty="0">
                <a:solidFill>
                  <a:srgbClr val="333333"/>
                </a:solidFill>
                <a:effectLst/>
              </a:rPr>
              <a:t>		</a:t>
            </a:r>
            <a:r>
              <a:rPr lang="en-US" sz="1700" b="0" i="0" dirty="0">
                <a:solidFill>
                  <a:srgbClr val="DD4A68"/>
                </a:solidFill>
                <a:effectLst/>
              </a:rPr>
              <a:t>alert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(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user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.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name 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);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708090"/>
                </a:solidFill>
                <a:effectLst/>
              </a:rPr>
              <a:t>// </a:t>
            </a:r>
            <a:r>
              <a:rPr lang="ru-RU" sz="1700" b="0" i="0" dirty="0">
                <a:solidFill>
                  <a:srgbClr val="708090"/>
                </a:solidFill>
                <a:effectLst/>
              </a:rPr>
              <a:t>приведёт к ошибке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en-US" sz="1700" b="0" i="0" dirty="0">
                <a:solidFill>
                  <a:srgbClr val="999999"/>
                </a:solidFill>
                <a:effectLst/>
              </a:rPr>
              <a:t>	</a:t>
            </a:r>
            <a:r>
              <a:rPr lang="ru-RU" sz="1700" b="0" i="0" dirty="0">
                <a:solidFill>
                  <a:srgbClr val="999999"/>
                </a:solidFill>
                <a:effectLst/>
              </a:rPr>
              <a:t>}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ru-RU" sz="1700" b="0" i="0" dirty="0">
                <a:solidFill>
                  <a:srgbClr val="999999"/>
                </a:solidFill>
                <a:effectLst/>
              </a:rPr>
              <a:t>};</a:t>
            </a:r>
            <a:endParaRPr lang="en-US" sz="1700" b="0" i="0" dirty="0">
              <a:solidFill>
                <a:srgbClr val="999999"/>
              </a:solidFill>
              <a:effectLst/>
            </a:endParaRPr>
          </a:p>
          <a:p>
            <a:pPr marL="0" indent="0" algn="just">
              <a:buNone/>
            </a:pPr>
            <a:r>
              <a:rPr lang="ru-RU" sz="1700" b="0" i="0" dirty="0" err="1">
                <a:solidFill>
                  <a:srgbClr val="0077AA"/>
                </a:solidFill>
                <a:effectLst/>
              </a:rPr>
              <a:t>let</a:t>
            </a:r>
            <a:r>
              <a:rPr lang="ru-RU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b="0" i="0" dirty="0" err="1">
                <a:solidFill>
                  <a:srgbClr val="333333"/>
                </a:solidFill>
                <a:effectLst/>
              </a:rPr>
              <a:t>admin</a:t>
            </a:r>
            <a:r>
              <a:rPr lang="ru-RU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b="0" i="0" dirty="0">
                <a:solidFill>
                  <a:srgbClr val="A67F59"/>
                </a:solidFill>
                <a:effectLst/>
              </a:rPr>
              <a:t>=</a:t>
            </a:r>
            <a:r>
              <a:rPr lang="ru-RU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b="0" i="0" dirty="0" err="1">
                <a:solidFill>
                  <a:srgbClr val="333333"/>
                </a:solidFill>
                <a:effectLst/>
              </a:rPr>
              <a:t>user</a:t>
            </a:r>
            <a:r>
              <a:rPr lang="ru-RU" sz="1700" b="0" i="0" dirty="0">
                <a:solidFill>
                  <a:srgbClr val="999999"/>
                </a:solidFill>
                <a:effectLst/>
              </a:rPr>
              <a:t>;</a:t>
            </a:r>
            <a:r>
              <a:rPr lang="ru-RU" sz="1700" b="0" i="0" dirty="0">
                <a:solidFill>
                  <a:srgbClr val="333333"/>
                </a:solidFill>
                <a:effectLst/>
              </a:rPr>
              <a:t> </a:t>
            </a:r>
            <a:endParaRPr lang="en-US" sz="1700" b="0" i="0" dirty="0">
              <a:solidFill>
                <a:srgbClr val="333333"/>
              </a:solidFill>
              <a:effectLst/>
            </a:endParaRPr>
          </a:p>
          <a:p>
            <a:pPr marL="0" indent="0" algn="just">
              <a:buNone/>
            </a:pPr>
            <a:r>
              <a:rPr lang="ru-RU" sz="1700" b="0" i="0" dirty="0" err="1">
                <a:solidFill>
                  <a:srgbClr val="333333"/>
                </a:solidFill>
                <a:effectLst/>
              </a:rPr>
              <a:t>user</a:t>
            </a:r>
            <a:r>
              <a:rPr lang="ru-RU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b="0" i="0" dirty="0">
                <a:solidFill>
                  <a:srgbClr val="A67F59"/>
                </a:solidFill>
                <a:effectLst/>
              </a:rPr>
              <a:t>=</a:t>
            </a:r>
            <a:r>
              <a:rPr lang="ru-RU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b="0" i="0" dirty="0" err="1">
                <a:solidFill>
                  <a:srgbClr val="0077AA"/>
                </a:solidFill>
                <a:effectLst/>
              </a:rPr>
              <a:t>null</a:t>
            </a:r>
            <a:r>
              <a:rPr lang="ru-RU" sz="1700" b="0" i="0" dirty="0">
                <a:solidFill>
                  <a:srgbClr val="999999"/>
                </a:solidFill>
                <a:effectLst/>
              </a:rPr>
              <a:t>;</a:t>
            </a:r>
            <a:r>
              <a:rPr lang="ru-RU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b="0" i="0" dirty="0">
                <a:solidFill>
                  <a:srgbClr val="708090"/>
                </a:solidFill>
                <a:effectLst/>
              </a:rPr>
              <a:t>// обнулим переменную для наглядности, теперь она не хранит ссылку на объект.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ru-RU" sz="1700" b="0" i="0" dirty="0" err="1">
                <a:solidFill>
                  <a:srgbClr val="333333"/>
                </a:solidFill>
                <a:effectLst/>
              </a:rPr>
              <a:t>admin</a:t>
            </a:r>
            <a:r>
              <a:rPr lang="ru-RU" sz="1700" b="0" i="0" dirty="0" err="1">
                <a:solidFill>
                  <a:srgbClr val="999999"/>
                </a:solidFill>
                <a:effectLst/>
              </a:rPr>
              <a:t>.</a:t>
            </a:r>
            <a:r>
              <a:rPr lang="ru-RU" sz="1700" b="0" i="0" dirty="0" err="1">
                <a:solidFill>
                  <a:srgbClr val="DD4A68"/>
                </a:solidFill>
                <a:effectLst/>
              </a:rPr>
              <a:t>sayHi</a:t>
            </a:r>
            <a:r>
              <a:rPr lang="ru-RU" sz="1700" b="0" i="0" dirty="0">
                <a:solidFill>
                  <a:srgbClr val="999999"/>
                </a:solidFill>
                <a:effectLst/>
              </a:rPr>
              <a:t>();</a:t>
            </a:r>
            <a:r>
              <a:rPr lang="ru-RU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b="0" i="0" dirty="0">
                <a:solidFill>
                  <a:srgbClr val="708090"/>
                </a:solidFill>
                <a:effectLst/>
              </a:rPr>
              <a:t>// Ошибка! Внутри </a:t>
            </a:r>
            <a:r>
              <a:rPr lang="ru-RU" sz="1700" b="0" i="0" dirty="0" err="1">
                <a:solidFill>
                  <a:srgbClr val="708090"/>
                </a:solidFill>
                <a:effectLst/>
              </a:rPr>
              <a:t>sayHi</a:t>
            </a:r>
            <a:r>
              <a:rPr lang="ru-RU" sz="1700" b="0" i="0" dirty="0">
                <a:solidFill>
                  <a:srgbClr val="708090"/>
                </a:solidFill>
                <a:effectLst/>
              </a:rPr>
              <a:t>() используется </a:t>
            </a:r>
            <a:r>
              <a:rPr lang="ru-RU" sz="1700" b="0" i="0" dirty="0" err="1">
                <a:solidFill>
                  <a:srgbClr val="708090"/>
                </a:solidFill>
                <a:effectLst/>
              </a:rPr>
              <a:t>user</a:t>
            </a:r>
            <a:r>
              <a:rPr lang="ru-RU" sz="1700" b="0" i="0" dirty="0">
                <a:solidFill>
                  <a:srgbClr val="708090"/>
                </a:solidFill>
                <a:effectLst/>
              </a:rPr>
              <a:t>, которая больше не ссылается на объект!</a:t>
            </a:r>
            <a:endParaRPr lang="en-US" sz="1700" b="0" i="0" dirty="0">
              <a:solidFill>
                <a:srgbClr val="708090"/>
              </a:solidFill>
              <a:effectLst/>
            </a:endParaRPr>
          </a:p>
          <a:p>
            <a:pPr marL="0" indent="0" algn="just">
              <a:buNone/>
            </a:pPr>
            <a:r>
              <a:rPr lang="ru-RU" sz="17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Если мы используем this.name вместо user.name внутри </a:t>
            </a:r>
            <a:r>
              <a:rPr lang="ru-RU" sz="17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alert</a:t>
            </a:r>
            <a:r>
              <a:rPr lang="ru-RU" sz="17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, тогда этот код будет работать.</a:t>
            </a:r>
            <a:endParaRPr lang="ru-RU" sz="17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31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0CD77-C849-4037-A729-33B76316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35" y="586855"/>
            <a:ext cx="11315129" cy="1665026"/>
          </a:xfrm>
        </p:spPr>
        <p:txBody>
          <a:bodyPr>
            <a:noAutofit/>
          </a:bodyPr>
          <a:lstStyle/>
          <a:p>
            <a:r>
              <a:rPr lang="ru-RU" dirty="0"/>
              <a:t>Конструкторы, создание объектов через "</a:t>
            </a:r>
            <a:r>
              <a:rPr lang="ru-RU" dirty="0" err="1"/>
              <a:t>new</a:t>
            </a:r>
            <a:r>
              <a:rPr lang="ru-RU" dirty="0"/>
              <a:t>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FE6CF-E0D2-42AB-B24A-2FA29B17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850">
              <a:buNone/>
            </a:pPr>
            <a:r>
              <a:rPr lang="ru-RU" dirty="0"/>
              <a:t>Обычный синтаксис {...} позволяет создать только один объект. Но зачастую нам нужно создать множество однотипных объектов, таких как пользователи, элементы меню и т.д.</a:t>
            </a:r>
          </a:p>
          <a:p>
            <a:pPr marL="0" indent="450850">
              <a:buNone/>
            </a:pPr>
            <a:r>
              <a:rPr lang="ru-RU" dirty="0"/>
              <a:t>Это можно сделать при помощи функции-конструктора и оператора "</a:t>
            </a:r>
            <a:r>
              <a:rPr lang="ru-RU" dirty="0" err="1"/>
              <a:t>new</a:t>
            </a:r>
            <a:r>
              <a:rPr lang="ru-RU" dirty="0"/>
              <a:t>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0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952D6-81C0-44E0-BE99-12207ED4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7797"/>
            <a:ext cx="9601196" cy="962166"/>
          </a:xfrm>
        </p:spPr>
        <p:txBody>
          <a:bodyPr/>
          <a:lstStyle/>
          <a:p>
            <a:r>
              <a:rPr lang="ru-RU" dirty="0"/>
              <a:t>Функция-конструктор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A5EF3-80E9-4B2C-8C55-43C02CC2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65612"/>
            <a:ext cx="10549720" cy="4348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/>
              <a:t>Функции-конструкторы являются обычными функциями. Но есть два соглашения:</a:t>
            </a:r>
          </a:p>
          <a:p>
            <a:pPr marL="0" indent="0">
              <a:buNone/>
            </a:pPr>
            <a:r>
              <a:rPr lang="ru-RU" sz="1700" dirty="0"/>
              <a:t>1.	Имя функции-конструктора должно начинаться с большой буквы.</a:t>
            </a:r>
          </a:p>
          <a:p>
            <a:pPr marL="0" indent="0">
              <a:buNone/>
            </a:pPr>
            <a:r>
              <a:rPr lang="ru-RU" sz="1700" dirty="0"/>
              <a:t>2.	Функция-конструктор должна вызываться при помощи оператора "</a:t>
            </a:r>
            <a:r>
              <a:rPr lang="ru-RU" sz="1700" dirty="0" err="1"/>
              <a:t>new</a:t>
            </a:r>
            <a:r>
              <a:rPr lang="ru-RU" sz="1700" dirty="0"/>
              <a:t>".</a:t>
            </a:r>
          </a:p>
          <a:p>
            <a:pPr marL="0" indent="0">
              <a:buNone/>
            </a:pPr>
            <a:r>
              <a:rPr lang="ru-RU" sz="1700" dirty="0"/>
              <a:t>Например: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rgbClr val="0077AA"/>
                </a:solidFill>
                <a:effectLst/>
              </a:rPr>
              <a:t>function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DD4A68"/>
                </a:solidFill>
                <a:effectLst/>
              </a:rPr>
              <a:t>User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(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name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)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{</a:t>
            </a:r>
            <a:endParaRPr lang="en-US" sz="1700" dirty="0">
              <a:solidFill>
                <a:srgbClr val="333333"/>
              </a:solidFill>
            </a:endParaRPr>
          </a:p>
          <a:p>
            <a:pPr marL="457200" lvl="2" indent="0">
              <a:buNone/>
            </a:pPr>
            <a:r>
              <a:rPr lang="en-US" sz="1700" b="0" i="0" dirty="0">
                <a:solidFill>
                  <a:srgbClr val="0077AA"/>
                </a:solidFill>
                <a:effectLst/>
              </a:rPr>
              <a:t>this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.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name </a:t>
            </a:r>
            <a:r>
              <a:rPr lang="en-US" sz="1700" b="0" i="0" dirty="0">
                <a:solidFill>
                  <a:srgbClr val="A67F59"/>
                </a:solidFill>
                <a:effectLst/>
              </a:rPr>
              <a:t>=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name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;</a:t>
            </a:r>
            <a:endParaRPr lang="en-US" sz="1700" dirty="0">
              <a:solidFill>
                <a:srgbClr val="333333"/>
              </a:solidFill>
            </a:endParaRPr>
          </a:p>
          <a:p>
            <a:pPr marL="457200" lvl="2" indent="0">
              <a:buNone/>
            </a:pPr>
            <a:r>
              <a:rPr lang="en-US" sz="1700" b="0" i="0" dirty="0" err="1">
                <a:solidFill>
                  <a:srgbClr val="0077AA"/>
                </a:solidFill>
                <a:effectLst/>
              </a:rPr>
              <a:t>this</a:t>
            </a:r>
            <a:r>
              <a:rPr lang="en-US" sz="1700" b="0" i="0" dirty="0" err="1">
                <a:solidFill>
                  <a:srgbClr val="999999"/>
                </a:solidFill>
                <a:effectLst/>
              </a:rPr>
              <a:t>.</a:t>
            </a:r>
            <a:r>
              <a:rPr lang="en-US" sz="1700" b="0" i="0" dirty="0" err="1">
                <a:solidFill>
                  <a:srgbClr val="333333"/>
                </a:solidFill>
                <a:effectLst/>
              </a:rPr>
              <a:t>isAdmin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A67F59"/>
                </a:solidFill>
                <a:effectLst/>
              </a:rPr>
              <a:t>=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990055"/>
                </a:solidFill>
                <a:effectLst/>
              </a:rPr>
              <a:t>false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;</a:t>
            </a:r>
          </a:p>
          <a:p>
            <a:pPr marL="0" lvl="1" indent="0">
              <a:buNone/>
            </a:pPr>
            <a:r>
              <a:rPr lang="en-US" sz="1700" b="0" i="0" dirty="0">
                <a:solidFill>
                  <a:srgbClr val="999999"/>
                </a:solidFill>
                <a:effectLst/>
              </a:rPr>
              <a:t>}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0" lvl="1" indent="0">
              <a:buNone/>
            </a:pPr>
            <a:r>
              <a:rPr lang="en-US" sz="1700" b="0" i="0" dirty="0">
                <a:solidFill>
                  <a:srgbClr val="0077AA"/>
                </a:solidFill>
                <a:effectLst/>
              </a:rPr>
              <a:t>let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user </a:t>
            </a:r>
            <a:r>
              <a:rPr lang="en-US" sz="1700" b="0" i="0" dirty="0">
                <a:solidFill>
                  <a:srgbClr val="A67F59"/>
                </a:solidFill>
                <a:effectLst/>
              </a:rPr>
              <a:t>=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0077AA"/>
                </a:solidFill>
                <a:effectLst/>
              </a:rPr>
              <a:t>new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DD4A68"/>
                </a:solidFill>
                <a:effectLst/>
              </a:rPr>
              <a:t>User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(</a:t>
            </a:r>
            <a:r>
              <a:rPr lang="en-US" sz="1700" b="0" i="0" dirty="0">
                <a:solidFill>
                  <a:srgbClr val="669900"/>
                </a:solidFill>
                <a:effectLst/>
              </a:rPr>
              <a:t>"</a:t>
            </a:r>
            <a:r>
              <a:rPr lang="ru-RU" sz="1700" b="0" i="0" dirty="0">
                <a:solidFill>
                  <a:srgbClr val="669900"/>
                </a:solidFill>
                <a:effectLst/>
              </a:rPr>
              <a:t>Вася"</a:t>
            </a:r>
            <a:r>
              <a:rPr lang="ru-RU" sz="1700" b="0" i="0" dirty="0">
                <a:solidFill>
                  <a:srgbClr val="999999"/>
                </a:solidFill>
                <a:effectLst/>
              </a:rPr>
              <a:t>);</a:t>
            </a:r>
            <a:endParaRPr lang="en-US" sz="1700" dirty="0">
              <a:solidFill>
                <a:srgbClr val="333333"/>
              </a:solidFill>
            </a:endParaRPr>
          </a:p>
          <a:p>
            <a:pPr marL="0" lvl="1" indent="0">
              <a:buNone/>
            </a:pPr>
            <a:r>
              <a:rPr lang="en-US" sz="1700" b="0" i="0" dirty="0">
                <a:solidFill>
                  <a:srgbClr val="DD4A68"/>
                </a:solidFill>
                <a:effectLst/>
              </a:rPr>
              <a:t>alert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(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user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.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name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);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708090"/>
                </a:solidFill>
                <a:effectLst/>
              </a:rPr>
              <a:t>// </a:t>
            </a:r>
            <a:r>
              <a:rPr lang="ru-RU" sz="1700" b="0" i="0" dirty="0">
                <a:solidFill>
                  <a:srgbClr val="708090"/>
                </a:solidFill>
                <a:effectLst/>
              </a:rPr>
              <a:t>Вася</a:t>
            </a:r>
            <a:endParaRPr lang="en-US" sz="1700" dirty="0">
              <a:solidFill>
                <a:srgbClr val="333333"/>
              </a:solidFill>
            </a:endParaRPr>
          </a:p>
          <a:p>
            <a:pPr marL="0" lvl="1" indent="0">
              <a:buNone/>
            </a:pPr>
            <a:r>
              <a:rPr lang="en-US" sz="1700" b="0" i="0" dirty="0">
                <a:solidFill>
                  <a:srgbClr val="DD4A68"/>
                </a:solidFill>
                <a:effectLst/>
              </a:rPr>
              <a:t>alert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(</a:t>
            </a:r>
            <a:r>
              <a:rPr lang="en-US" sz="1700" b="0" i="0" dirty="0" err="1">
                <a:solidFill>
                  <a:srgbClr val="333333"/>
                </a:solidFill>
                <a:effectLst/>
              </a:rPr>
              <a:t>user</a:t>
            </a:r>
            <a:r>
              <a:rPr lang="en-US" sz="1700" b="0" i="0" dirty="0" err="1">
                <a:solidFill>
                  <a:srgbClr val="999999"/>
                </a:solidFill>
                <a:effectLst/>
              </a:rPr>
              <a:t>.</a:t>
            </a:r>
            <a:r>
              <a:rPr lang="en-US" sz="1700" b="0" i="0" dirty="0" err="1">
                <a:solidFill>
                  <a:srgbClr val="333333"/>
                </a:solidFill>
                <a:effectLst/>
              </a:rPr>
              <a:t>isAdmin</a:t>
            </a:r>
            <a:r>
              <a:rPr lang="en-US" sz="1700" b="0" i="0" dirty="0">
                <a:solidFill>
                  <a:srgbClr val="999999"/>
                </a:solidFill>
                <a:effectLst/>
              </a:rPr>
              <a:t>);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708090"/>
                </a:solidFill>
                <a:effectLst/>
              </a:rPr>
              <a:t>// false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815177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817</Words>
  <Application>Microsoft Office PowerPoint</Application>
  <PresentationFormat>Широкоэкранный</PresentationFormat>
  <Paragraphs>95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Натуральные материалы</vt:lpstr>
      <vt:lpstr>Методы объекта, "this". Конструкторы, создание объектов через "new"</vt:lpstr>
      <vt:lpstr>Методы объекта, "this"</vt:lpstr>
      <vt:lpstr>Презентация PowerPoint</vt:lpstr>
      <vt:lpstr>Ключевое слово «this» в методах</vt:lpstr>
      <vt:lpstr>Презентация PowerPoint</vt:lpstr>
      <vt:lpstr>Презентация PowerPoint</vt:lpstr>
      <vt:lpstr>Презентация PowerPoint</vt:lpstr>
      <vt:lpstr>Конструкторы, создание объектов через "new"</vt:lpstr>
      <vt:lpstr>Функция-конструктор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объекта, "this". Конструкторы, создание объектов через "new"</dc:title>
  <dc:creator>Роман Романов</dc:creator>
  <cp:lastModifiedBy>Роман Романов</cp:lastModifiedBy>
  <cp:revision>14</cp:revision>
  <dcterms:created xsi:type="dcterms:W3CDTF">2021-10-18T17:33:10Z</dcterms:created>
  <dcterms:modified xsi:type="dcterms:W3CDTF">2021-10-18T19:25:03Z</dcterms:modified>
</cp:coreProperties>
</file>