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31"/>
  </p:notesMasterIdLst>
  <p:handoutMasterIdLst>
    <p:handoutMasterId r:id="rId32"/>
  </p:handoutMasterIdLst>
  <p:sldIdLst>
    <p:sldId id="609" r:id="rId3"/>
    <p:sldId id="834" r:id="rId4"/>
    <p:sldId id="832" r:id="rId5"/>
    <p:sldId id="923" r:id="rId6"/>
    <p:sldId id="831" r:id="rId7"/>
    <p:sldId id="833" r:id="rId8"/>
    <p:sldId id="822" r:id="rId9"/>
    <p:sldId id="891" r:id="rId10"/>
    <p:sldId id="509" r:id="rId11"/>
    <p:sldId id="510" r:id="rId12"/>
    <p:sldId id="511" r:id="rId13"/>
    <p:sldId id="513" r:id="rId14"/>
    <p:sldId id="936" r:id="rId15"/>
    <p:sldId id="924" r:id="rId16"/>
    <p:sldId id="925" r:id="rId17"/>
    <p:sldId id="926" r:id="rId18"/>
    <p:sldId id="736" r:id="rId19"/>
    <p:sldId id="732" r:id="rId20"/>
    <p:sldId id="743" r:id="rId21"/>
    <p:sldId id="915" r:id="rId22"/>
    <p:sldId id="935" r:id="rId23"/>
    <p:sldId id="868" r:id="rId24"/>
    <p:sldId id="869" r:id="rId25"/>
    <p:sldId id="870" r:id="rId26"/>
    <p:sldId id="931" r:id="rId27"/>
    <p:sldId id="916" r:id="rId28"/>
    <p:sldId id="932" r:id="rId29"/>
    <p:sldId id="934" r:id="rId30"/>
  </p:sldIdLst>
  <p:sldSz cx="9144000" cy="6858000" type="screen4x3"/>
  <p:notesSz cx="7099300" cy="10234613"/>
  <p:defaultTextStyle>
    <a:defPPr>
      <a:defRPr lang="fr-FR"/>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5F5F5F"/>
    <a:srgbClr val="009900"/>
    <a:srgbClr val="DDDDDD"/>
    <a:srgbClr val="990000"/>
    <a:srgbClr val="008000"/>
    <a:srgbClr val="3399FF"/>
    <a:srgbClr val="FF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inimized">
    <p:restoredLeft sz="15620"/>
    <p:restoredTop sz="77360" autoAdjust="0"/>
  </p:normalViewPr>
  <p:slideViewPr>
    <p:cSldViewPr snapToGrid="0">
      <p:cViewPr varScale="1">
        <p:scale>
          <a:sx n="82" d="100"/>
          <a:sy n="82" d="100"/>
        </p:scale>
        <p:origin x="3376" y="1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 d="1"/>
        <a:sy n="1" d="1"/>
      </p:scale>
      <p:origin x="0" y="0"/>
    </p:cViewPr>
  </p:sorterViewPr>
  <p:notesViewPr>
    <p:cSldViewPr snapToGrid="0">
      <p:cViewPr varScale="1">
        <p:scale>
          <a:sx n="85" d="100"/>
          <a:sy n="85" d="100"/>
        </p:scale>
        <p:origin x="-1992"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emf"/><Relationship Id="rId4" Type="http://schemas.openxmlformats.org/officeDocument/2006/relationships/image" Target="../media/image25.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emf"/><Relationship Id="rId4"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4768" tIns="47384" rIns="94768" bIns="47384" numCol="1" anchor="t" anchorCtr="0" compatLnSpc="1">
            <a:prstTxWarp prst="textNoShape">
              <a:avLst/>
            </a:prstTxWarp>
          </a:bodyPr>
          <a:lstStyle>
            <a:lvl1pPr defTabSz="947738">
              <a:defRPr sz="1200">
                <a:ea typeface="+mn-ea"/>
                <a:cs typeface="+mn-cs"/>
              </a:defRPr>
            </a:lvl1pPr>
          </a:lstStyle>
          <a:p>
            <a:pPr>
              <a:defRPr/>
            </a:pPr>
            <a:endParaRPr lang="fr-FR"/>
          </a:p>
        </p:txBody>
      </p:sp>
      <p:sp>
        <p:nvSpPr>
          <p:cNvPr id="512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4768" tIns="47384" rIns="94768" bIns="47384" numCol="1" anchor="t" anchorCtr="0" compatLnSpc="1">
            <a:prstTxWarp prst="textNoShape">
              <a:avLst/>
            </a:prstTxWarp>
          </a:bodyPr>
          <a:lstStyle>
            <a:lvl1pPr algn="r" defTabSz="947738">
              <a:defRPr sz="1200">
                <a:ea typeface="+mn-ea"/>
                <a:cs typeface="+mn-cs"/>
              </a:defRPr>
            </a:lvl1pPr>
          </a:lstStyle>
          <a:p>
            <a:pPr>
              <a:defRPr/>
            </a:pPr>
            <a:endParaRPr lang="fr-FR"/>
          </a:p>
        </p:txBody>
      </p:sp>
      <p:sp>
        <p:nvSpPr>
          <p:cNvPr id="512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4768" tIns="47384" rIns="94768" bIns="47384" numCol="1" anchor="b" anchorCtr="0" compatLnSpc="1">
            <a:prstTxWarp prst="textNoShape">
              <a:avLst/>
            </a:prstTxWarp>
          </a:bodyPr>
          <a:lstStyle>
            <a:lvl1pPr defTabSz="947738">
              <a:defRPr sz="1200">
                <a:ea typeface="+mn-ea"/>
                <a:cs typeface="+mn-cs"/>
              </a:defRPr>
            </a:lvl1pPr>
          </a:lstStyle>
          <a:p>
            <a:pPr>
              <a:defRPr/>
            </a:pPr>
            <a:endParaRPr lang="fr-FR"/>
          </a:p>
        </p:txBody>
      </p:sp>
      <p:sp>
        <p:nvSpPr>
          <p:cNvPr id="512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4768" tIns="47384" rIns="94768" bIns="47384" numCol="1" anchor="b" anchorCtr="0" compatLnSpc="1">
            <a:prstTxWarp prst="textNoShape">
              <a:avLst/>
            </a:prstTxWarp>
          </a:bodyPr>
          <a:lstStyle>
            <a:lvl1pPr algn="r" defTabSz="947738">
              <a:defRPr sz="1200">
                <a:cs typeface="+mn-cs"/>
              </a:defRPr>
            </a:lvl1pPr>
          </a:lstStyle>
          <a:p>
            <a:pPr>
              <a:defRPr/>
            </a:pPr>
            <a:fld id="{4E18F830-5F48-F943-BEC7-C7E06955F87C}" type="slidenum">
              <a:rPr lang="fr-FR"/>
              <a:pPr>
                <a:defRPr/>
              </a:pPr>
              <a:t>‹N°›</a:t>
            </a:fld>
            <a:endParaRPr lang="fr-FR"/>
          </a:p>
        </p:txBody>
      </p:sp>
    </p:spTree>
    <p:extLst>
      <p:ext uri="{BB962C8B-B14F-4D97-AF65-F5344CB8AC3E}">
        <p14:creationId xmlns:p14="http://schemas.microsoft.com/office/powerpoint/2010/main" val="2877753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4768" tIns="47384" rIns="94768" bIns="47384" numCol="1" anchor="t" anchorCtr="0" compatLnSpc="1">
            <a:prstTxWarp prst="textNoShape">
              <a:avLst/>
            </a:prstTxWarp>
          </a:bodyPr>
          <a:lstStyle>
            <a:lvl1pPr defTabSz="947738">
              <a:defRPr sz="1200">
                <a:ea typeface="+mn-ea"/>
                <a:cs typeface="+mn-cs"/>
              </a:defRPr>
            </a:lvl1pPr>
          </a:lstStyle>
          <a:p>
            <a:pPr>
              <a:defRPr/>
            </a:pPr>
            <a:endParaRPr lang="fr-FR"/>
          </a:p>
        </p:txBody>
      </p:sp>
      <p:sp>
        <p:nvSpPr>
          <p:cNvPr id="188419"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94768" tIns="47384" rIns="94768" bIns="47384" numCol="1" anchor="t" anchorCtr="0" compatLnSpc="1">
            <a:prstTxWarp prst="textNoShape">
              <a:avLst/>
            </a:prstTxWarp>
          </a:bodyPr>
          <a:lstStyle>
            <a:lvl1pPr algn="r" defTabSz="947738">
              <a:defRPr sz="1200">
                <a:ea typeface="+mn-ea"/>
                <a:cs typeface="+mn-cs"/>
              </a:defRPr>
            </a:lvl1pPr>
          </a:lstStyle>
          <a:p>
            <a:pPr>
              <a:defRPr/>
            </a:pPr>
            <a:endParaRPr lang="fr-FR"/>
          </a:p>
        </p:txBody>
      </p:sp>
      <p:sp>
        <p:nvSpPr>
          <p:cNvPr id="15364"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8421"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4768" tIns="47384" rIns="94768" bIns="47384"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188422"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94768" tIns="47384" rIns="94768" bIns="47384" numCol="1" anchor="b" anchorCtr="0" compatLnSpc="1">
            <a:prstTxWarp prst="textNoShape">
              <a:avLst/>
            </a:prstTxWarp>
          </a:bodyPr>
          <a:lstStyle>
            <a:lvl1pPr defTabSz="947738">
              <a:defRPr sz="1200">
                <a:ea typeface="+mn-ea"/>
                <a:cs typeface="+mn-cs"/>
              </a:defRPr>
            </a:lvl1pPr>
          </a:lstStyle>
          <a:p>
            <a:pPr>
              <a:defRPr/>
            </a:pPr>
            <a:endParaRPr lang="fr-FR"/>
          </a:p>
        </p:txBody>
      </p:sp>
      <p:sp>
        <p:nvSpPr>
          <p:cNvPr id="188423" name="Rectangle 7"/>
          <p:cNvSpPr>
            <a:spLocks noGrp="1" noChangeArrowheads="1"/>
          </p:cNvSpPr>
          <p:nvPr>
            <p:ph type="sldNum" sz="quarter" idx="5"/>
          </p:nvPr>
        </p:nvSpPr>
        <p:spPr bwMode="auto">
          <a:xfrm>
            <a:off x="4021138" y="9720263"/>
            <a:ext cx="3076575" cy="512762"/>
          </a:xfrm>
          <a:prstGeom prst="rect">
            <a:avLst/>
          </a:prstGeom>
          <a:noFill/>
          <a:ln w="9525">
            <a:noFill/>
            <a:miter lim="800000"/>
            <a:headEnd/>
            <a:tailEnd/>
          </a:ln>
          <a:effectLst/>
        </p:spPr>
        <p:txBody>
          <a:bodyPr vert="horz" wrap="square" lIns="94768" tIns="47384" rIns="94768" bIns="47384" numCol="1" anchor="b" anchorCtr="0" compatLnSpc="1">
            <a:prstTxWarp prst="textNoShape">
              <a:avLst/>
            </a:prstTxWarp>
          </a:bodyPr>
          <a:lstStyle>
            <a:lvl1pPr algn="r" defTabSz="947738">
              <a:defRPr sz="1200">
                <a:cs typeface="+mn-cs"/>
              </a:defRPr>
            </a:lvl1pPr>
          </a:lstStyle>
          <a:p>
            <a:pPr>
              <a:defRPr/>
            </a:pPr>
            <a:fld id="{A6396F1F-584E-6D49-980A-18715572B41E}" type="slidenum">
              <a:rPr lang="fr-FR"/>
              <a:pPr>
                <a:defRPr/>
              </a:pPr>
              <a:t>‹N°›</a:t>
            </a:fld>
            <a:endParaRPr lang="fr-FR"/>
          </a:p>
        </p:txBody>
      </p:sp>
    </p:spTree>
    <p:extLst>
      <p:ext uri="{BB962C8B-B14F-4D97-AF65-F5344CB8AC3E}">
        <p14:creationId xmlns:p14="http://schemas.microsoft.com/office/powerpoint/2010/main" val="836511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92188" y="768350"/>
            <a:ext cx="5114925" cy="3836988"/>
          </a:xfrm>
        </p:spPr>
      </p:sp>
      <p:sp>
        <p:nvSpPr>
          <p:cNvPr id="3" name="Espace réservé des notes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nl-BE" dirty="0"/>
              <a:t>Les slides présentés ici sont essentiellement une introduction à / </a:t>
            </a:r>
            <a:r>
              <a:rPr lang="nl-BE" baseline="0" dirty="0"/>
              <a:t>un support pour la résolution du problème de dimensionnement d’un procédé de capture du CO</a:t>
            </a:r>
            <a:r>
              <a:rPr lang="nl-BE" baseline="-25000" dirty="0"/>
              <a:t>2</a:t>
            </a:r>
            <a:r>
              <a:rPr lang="nl-BE" baseline="0" dirty="0"/>
              <a:t> par absorption dans une solution eau-amine. Ils sont donc donnés à titre d’information et ne sont pas matières d’examen. </a:t>
            </a:r>
            <a:endParaRPr lang="fr-FR" dirty="0"/>
          </a:p>
          <a:p>
            <a:endParaRPr lang="fr-FR" dirty="0"/>
          </a:p>
        </p:txBody>
      </p:sp>
      <p:sp>
        <p:nvSpPr>
          <p:cNvPr id="4" name="Espace réservé du numéro de diapositive 3"/>
          <p:cNvSpPr>
            <a:spLocks noGrp="1"/>
          </p:cNvSpPr>
          <p:nvPr>
            <p:ph type="sldNum" sz="quarter" idx="5"/>
          </p:nvPr>
        </p:nvSpPr>
        <p:spPr/>
        <p:txBody>
          <a:bodyPr/>
          <a:lstStyle/>
          <a:p>
            <a:pPr>
              <a:defRPr/>
            </a:pPr>
            <a:fld id="{A6396F1F-584E-6D49-980A-18715572B41E}" type="slidenum">
              <a:rPr lang="fr-FR" smtClean="0"/>
              <a:pPr>
                <a:defRPr/>
              </a:pPr>
              <a:t>1</a:t>
            </a:fld>
            <a:endParaRPr lang="fr-FR"/>
          </a:p>
        </p:txBody>
      </p:sp>
    </p:spTree>
    <p:extLst>
      <p:ext uri="{BB962C8B-B14F-4D97-AF65-F5344CB8AC3E}">
        <p14:creationId xmlns:p14="http://schemas.microsoft.com/office/powerpoint/2010/main" val="3325540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7738" eaLnBrk="0" hangingPunct="0">
              <a:defRPr sz="2400">
                <a:solidFill>
                  <a:schemeClr val="tx1"/>
                </a:solidFill>
                <a:latin typeface="Arial" charset="0"/>
                <a:ea typeface="ＭＳ Ｐゴシック" charset="0"/>
                <a:cs typeface="ＭＳ Ｐゴシック" charset="0"/>
              </a:defRPr>
            </a:lvl1pPr>
            <a:lvl2pPr marL="742950" indent="-285750" defTabSz="947738" eaLnBrk="0" hangingPunct="0">
              <a:defRPr sz="2400">
                <a:solidFill>
                  <a:schemeClr val="tx1"/>
                </a:solidFill>
                <a:latin typeface="Arial" charset="0"/>
                <a:ea typeface="ＭＳ Ｐゴシック" charset="0"/>
              </a:defRPr>
            </a:lvl2pPr>
            <a:lvl3pPr marL="1143000" indent="-228600" defTabSz="947738" eaLnBrk="0" hangingPunct="0">
              <a:defRPr sz="2400">
                <a:solidFill>
                  <a:schemeClr val="tx1"/>
                </a:solidFill>
                <a:latin typeface="Arial" charset="0"/>
                <a:ea typeface="ＭＳ Ｐゴシック" charset="0"/>
              </a:defRPr>
            </a:lvl3pPr>
            <a:lvl4pPr marL="1600200" indent="-228600" defTabSz="947738" eaLnBrk="0" hangingPunct="0">
              <a:defRPr sz="2400">
                <a:solidFill>
                  <a:schemeClr val="tx1"/>
                </a:solidFill>
                <a:latin typeface="Arial" charset="0"/>
                <a:ea typeface="ＭＳ Ｐゴシック" charset="0"/>
              </a:defRPr>
            </a:lvl4pPr>
            <a:lvl5pPr marL="2057400" indent="-228600" defTabSz="947738" eaLnBrk="0" hangingPunct="0">
              <a:defRPr sz="2400">
                <a:solidFill>
                  <a:schemeClr val="tx1"/>
                </a:solidFill>
                <a:latin typeface="Arial" charset="0"/>
                <a:ea typeface="ＭＳ Ｐゴシック" charset="0"/>
              </a:defRPr>
            </a:lvl5pPr>
            <a:lvl6pPr marL="2514600" indent="-228600" defTabSz="94773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4773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4773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4773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C8E1E28-3D13-7946-8BFD-2ED2D434351B}" type="slidenum">
              <a:rPr lang="fr-FR" sz="1200"/>
              <a:pPr eaLnBrk="1" hangingPunct="1"/>
              <a:t>12</a:t>
            </a:fld>
            <a:endParaRPr lang="fr-FR" sz="1200"/>
          </a:p>
        </p:txBody>
      </p:sp>
      <p:sp>
        <p:nvSpPr>
          <p:cNvPr id="144386" name="Rectangle 2"/>
          <p:cNvSpPr>
            <a:spLocks noGrp="1" noRot="1" noChangeAspect="1" noChangeArrowheads="1" noTextEdit="1"/>
          </p:cNvSpPr>
          <p:nvPr>
            <p:ph type="sldImg"/>
          </p:nvPr>
        </p:nvSpPr>
        <p:spPr>
          <a:xfrm>
            <a:off x="992188" y="768350"/>
            <a:ext cx="5114925" cy="3836988"/>
          </a:xfrm>
          <a:ln/>
        </p:spPr>
      </p:sp>
      <p:sp>
        <p:nvSpPr>
          <p:cNvPr id="1443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fr-BE" dirty="0"/>
              <a:t>Ces chiffres sont valables pour l’eau à température ambiante (T = 25°C). </a:t>
            </a:r>
          </a:p>
          <a:p>
            <a:pPr eaLnBrk="1" hangingPunct="1"/>
            <a:endParaRPr lang="fr-BE" dirty="0"/>
          </a:p>
          <a:p>
            <a:pPr eaLnBrk="1" hangingPunct="1"/>
            <a:r>
              <a:rPr lang="fr-BE" dirty="0"/>
              <a:t>On constate par exemple que l’ozone est dix fois plus soluble dans l’eau que le dioxygène. De manière générale, on constate que la constante de Henry peut différer très fort d’un composant à l’autre.</a:t>
            </a:r>
          </a:p>
          <a:p>
            <a:pPr eaLnBrk="1" hangingPunct="1"/>
            <a:endParaRPr lang="fr-BE" dirty="0"/>
          </a:p>
          <a:p>
            <a:pPr eaLnBrk="1" hangingPunct="1"/>
            <a:r>
              <a:rPr lang="fr-BE" dirty="0"/>
              <a:t>Avec ces données, on peut calculer que, en mettant de l’air (pression partielle en dioxygène de 0.21 atm) en contact avec de l’eau à 25°C, l’équilibre correspond à environ 8 mg d’O</a:t>
            </a:r>
            <a:r>
              <a:rPr lang="fr-BE" baseline="-25000" dirty="0"/>
              <a:t>2</a:t>
            </a:r>
            <a:r>
              <a:rPr lang="fr-BE" dirty="0"/>
              <a:t> par litre d’eau. On peut aussi calculer que si un gaz contenant 1% en moles d’ammoniac est mis en contact avec de l’eau, l’équilibre correspond à environ 10 g de NH</a:t>
            </a:r>
            <a:r>
              <a:rPr lang="fr-BE" baseline="-25000" dirty="0"/>
              <a:t>3</a:t>
            </a:r>
            <a:r>
              <a:rPr lang="fr-BE" dirty="0"/>
              <a:t> par litre d’eau.</a:t>
            </a:r>
          </a:p>
          <a:p>
            <a:pPr eaLnBrk="1" hangingPunct="1"/>
            <a:endParaRPr lang="fr-BE" dirty="0"/>
          </a:p>
          <a:p>
            <a:pPr eaLnBrk="1" hangingPunct="1"/>
            <a:r>
              <a:rPr lang="fr-BE" dirty="0"/>
              <a:t>Données : </a:t>
            </a:r>
            <a:r>
              <a:rPr lang="fr-FR" dirty="0"/>
              <a:t>Sander, R. Compilation of </a:t>
            </a:r>
            <a:r>
              <a:rPr lang="fr-FR" dirty="0" err="1"/>
              <a:t>Henry’s</a:t>
            </a:r>
            <a:r>
              <a:rPr lang="fr-FR" dirty="0"/>
              <a:t> Law Constants for </a:t>
            </a:r>
            <a:r>
              <a:rPr lang="fr-FR" dirty="0" err="1"/>
              <a:t>Inorganic</a:t>
            </a:r>
            <a:r>
              <a:rPr lang="fr-FR" dirty="0"/>
              <a:t> and </a:t>
            </a:r>
            <a:r>
              <a:rPr lang="fr-FR" dirty="0" err="1"/>
              <a:t>Organic</a:t>
            </a:r>
            <a:r>
              <a:rPr lang="fr-FR" dirty="0"/>
              <a:t> </a:t>
            </a:r>
            <a:r>
              <a:rPr lang="fr-FR" dirty="0" err="1"/>
              <a:t>Species</a:t>
            </a:r>
            <a:r>
              <a:rPr lang="fr-FR" dirty="0"/>
              <a:t> of </a:t>
            </a:r>
            <a:r>
              <a:rPr lang="fr-FR" dirty="0" err="1"/>
              <a:t>Potential</a:t>
            </a:r>
            <a:r>
              <a:rPr lang="fr-FR" dirty="0"/>
              <a:t> Importance in </a:t>
            </a:r>
            <a:r>
              <a:rPr lang="fr-FR" dirty="0" err="1"/>
              <a:t>Environmental</a:t>
            </a:r>
            <a:r>
              <a:rPr lang="fr-FR" dirty="0"/>
              <a:t> </a:t>
            </a:r>
            <a:r>
              <a:rPr lang="fr-FR" dirty="0" err="1"/>
              <a:t>Chemistry</a:t>
            </a:r>
            <a:r>
              <a:rPr lang="fr-FR" dirty="0"/>
              <a:t> (</a:t>
            </a:r>
            <a:r>
              <a:rPr lang="fr-FR" dirty="0" err="1"/>
              <a:t>available</a:t>
            </a:r>
            <a:r>
              <a:rPr lang="fr-FR" dirty="0"/>
              <a:t> online).</a:t>
            </a:r>
            <a:endParaRPr lang="fr-BE" dirty="0"/>
          </a:p>
          <a:p>
            <a:pPr eaLnBrk="1" hangingPunct="1"/>
            <a:endParaRPr lang="fr-FR" dirty="0"/>
          </a:p>
        </p:txBody>
      </p:sp>
    </p:spTree>
    <p:extLst>
      <p:ext uri="{BB962C8B-B14F-4D97-AF65-F5344CB8AC3E}">
        <p14:creationId xmlns:p14="http://schemas.microsoft.com/office/powerpoint/2010/main" val="2425528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92188" y="768350"/>
            <a:ext cx="5114925" cy="3836988"/>
          </a:xfrm>
        </p:spPr>
      </p:sp>
      <p:sp>
        <p:nvSpPr>
          <p:cNvPr id="3" name="Espace réservé des notes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fr-FR" dirty="0"/>
              <a:t>où </a:t>
            </a:r>
            <a:r>
              <a:rPr lang="fr-BE" dirty="0"/>
              <a:t>c</a:t>
            </a:r>
            <a:r>
              <a:rPr lang="fr-BE" baseline="-25000" dirty="0"/>
              <a:t>l</a:t>
            </a:r>
            <a:r>
              <a:rPr lang="fr-BE" dirty="0"/>
              <a:t> est le nombre de moles de la phase liquide par m</a:t>
            </a:r>
            <a:r>
              <a:rPr lang="fr-BE" baseline="30000" dirty="0"/>
              <a:t>3</a:t>
            </a:r>
            <a:r>
              <a:rPr lang="fr-BE" dirty="0"/>
              <a:t> de cette phase (c’est l’inverse du volume molaire de la phase liquide).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fr-BE"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fr-BE" dirty="0" err="1"/>
              <a:t>c</a:t>
            </a:r>
            <a:r>
              <a:rPr lang="fr-BE" baseline="-25000" dirty="0" err="1"/>
              <a:t>A,g</a:t>
            </a:r>
            <a:r>
              <a:rPr lang="fr-BE" dirty="0"/>
              <a:t> est la concentration en A dans le gaz (en moles par m</a:t>
            </a:r>
            <a:r>
              <a:rPr lang="fr-BE" baseline="30000" dirty="0"/>
              <a:t>3</a:t>
            </a:r>
            <a:r>
              <a:rPr lang="fr-BE" dirty="0"/>
              <a:t>) et </a:t>
            </a:r>
            <a:r>
              <a:rPr lang="fr-BE" dirty="0" err="1"/>
              <a:t>c</a:t>
            </a:r>
            <a:r>
              <a:rPr lang="fr-BE" baseline="-25000" dirty="0" err="1"/>
              <a:t>A,l</a:t>
            </a:r>
            <a:r>
              <a:rPr lang="fr-BE" dirty="0"/>
              <a:t> = c</a:t>
            </a:r>
            <a:r>
              <a:rPr lang="fr-BE" baseline="-25000" dirty="0"/>
              <a:t>l</a:t>
            </a:r>
            <a:r>
              <a:rPr lang="fr-BE" baseline="0" dirty="0"/>
              <a:t> </a:t>
            </a:r>
            <a:r>
              <a:rPr lang="fr-BE" baseline="0" dirty="0" err="1"/>
              <a:t>x</a:t>
            </a:r>
            <a:r>
              <a:rPr lang="fr-BE" baseline="-25000" dirty="0" err="1"/>
              <a:t>A</a:t>
            </a:r>
            <a:r>
              <a:rPr lang="fr-BE" dirty="0"/>
              <a:t> est la concentration en A dans le liquide (en moles par m</a:t>
            </a:r>
            <a:r>
              <a:rPr lang="fr-BE" baseline="30000" dirty="0"/>
              <a:t>3</a:t>
            </a:r>
            <a:r>
              <a:rPr lang="fr-BE" dirty="0"/>
              <a:t>), dans une situation d’équilibre gaz-liquide.</a:t>
            </a:r>
          </a:p>
          <a:p>
            <a:endParaRPr lang="fr-FR" dirty="0"/>
          </a:p>
          <a:p>
            <a:r>
              <a:rPr lang="fr-FR" dirty="0"/>
              <a:t>Dans le problème que vous devrez résoudre, h est appelé la « constante de solubilité » de l’espèce A. </a:t>
            </a:r>
          </a:p>
        </p:txBody>
      </p:sp>
      <p:sp>
        <p:nvSpPr>
          <p:cNvPr id="4" name="Espace réservé du numéro de diapositive 3"/>
          <p:cNvSpPr>
            <a:spLocks noGrp="1"/>
          </p:cNvSpPr>
          <p:nvPr>
            <p:ph type="sldNum" sz="quarter" idx="5"/>
          </p:nvPr>
        </p:nvSpPr>
        <p:spPr/>
        <p:txBody>
          <a:bodyPr/>
          <a:lstStyle/>
          <a:p>
            <a:pPr>
              <a:defRPr/>
            </a:pPr>
            <a:fld id="{A6396F1F-584E-6D49-980A-18715572B41E}" type="slidenum">
              <a:rPr lang="fr-FR" smtClean="0"/>
              <a:pPr>
                <a:defRPr/>
              </a:pPr>
              <a:t>13</a:t>
            </a:fld>
            <a:endParaRPr lang="fr-FR"/>
          </a:p>
        </p:txBody>
      </p:sp>
    </p:spTree>
    <p:extLst>
      <p:ext uri="{BB962C8B-B14F-4D97-AF65-F5344CB8AC3E}">
        <p14:creationId xmlns:p14="http://schemas.microsoft.com/office/powerpoint/2010/main" val="2503643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7738" eaLnBrk="0" hangingPunct="0">
              <a:defRPr sz="2400">
                <a:solidFill>
                  <a:schemeClr val="tx1"/>
                </a:solidFill>
                <a:latin typeface="Arial" charset="0"/>
                <a:ea typeface="ＭＳ Ｐゴシック" charset="0"/>
                <a:cs typeface="ＭＳ Ｐゴシック" charset="0"/>
              </a:defRPr>
            </a:lvl1pPr>
            <a:lvl2pPr marL="742950" indent="-285750" defTabSz="947738" eaLnBrk="0" hangingPunct="0">
              <a:defRPr sz="2400">
                <a:solidFill>
                  <a:schemeClr val="tx1"/>
                </a:solidFill>
                <a:latin typeface="Arial" charset="0"/>
                <a:ea typeface="ＭＳ Ｐゴシック" charset="0"/>
              </a:defRPr>
            </a:lvl2pPr>
            <a:lvl3pPr marL="1143000" indent="-228600" defTabSz="947738" eaLnBrk="0" hangingPunct="0">
              <a:defRPr sz="2400">
                <a:solidFill>
                  <a:schemeClr val="tx1"/>
                </a:solidFill>
                <a:latin typeface="Arial" charset="0"/>
                <a:ea typeface="ＭＳ Ｐゴシック" charset="0"/>
              </a:defRPr>
            </a:lvl3pPr>
            <a:lvl4pPr marL="1600200" indent="-228600" defTabSz="947738" eaLnBrk="0" hangingPunct="0">
              <a:defRPr sz="2400">
                <a:solidFill>
                  <a:schemeClr val="tx1"/>
                </a:solidFill>
                <a:latin typeface="Arial" charset="0"/>
                <a:ea typeface="ＭＳ Ｐゴシック" charset="0"/>
              </a:defRPr>
            </a:lvl4pPr>
            <a:lvl5pPr marL="2057400" indent="-228600" defTabSz="947738" eaLnBrk="0" hangingPunct="0">
              <a:defRPr sz="2400">
                <a:solidFill>
                  <a:schemeClr val="tx1"/>
                </a:solidFill>
                <a:latin typeface="Arial" charset="0"/>
                <a:ea typeface="ＭＳ Ｐゴシック" charset="0"/>
              </a:defRPr>
            </a:lvl5pPr>
            <a:lvl6pPr marL="2514600" indent="-228600" defTabSz="94773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4773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4773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4773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79D1D99-80B5-4242-8811-72B6D9E16E7E}" type="slidenum">
              <a:rPr lang="fr-FR" sz="1200"/>
              <a:pPr eaLnBrk="1" hangingPunct="1"/>
              <a:t>14</a:t>
            </a:fld>
            <a:endParaRPr lang="fr-FR" sz="1200"/>
          </a:p>
        </p:txBody>
      </p:sp>
      <p:sp>
        <p:nvSpPr>
          <p:cNvPr id="73730" name="Rectangle 2"/>
          <p:cNvSpPr>
            <a:spLocks noGrp="1" noRot="1" noChangeAspect="1" noChangeArrowheads="1" noTextEdit="1"/>
          </p:cNvSpPr>
          <p:nvPr>
            <p:ph type="sldImg"/>
          </p:nvPr>
        </p:nvSpPr>
        <p:spPr>
          <a:xfrm>
            <a:off x="992188" y="768350"/>
            <a:ext cx="5114925" cy="3836988"/>
          </a:xfrm>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fr-BE" dirty="0"/>
              <a:t>On considère une phase gazeuse (parfaite) contenant, entre autres, un composé A, au contact d’une phase liquide incompressible dans laquelle A est soluble (et fortement dilué). La fraction molaire en A dans le liquide est notée x</a:t>
            </a:r>
            <a:r>
              <a:rPr lang="fr-BE" baseline="-25000" dirty="0"/>
              <a:t>A</a:t>
            </a:r>
            <a:r>
              <a:rPr lang="fr-BE" dirty="0"/>
              <a:t> (&lt;&lt; 1, car A est fortement dilué dans la phase liquide) et la pression partielle en A dans le gaz est notée p</a:t>
            </a:r>
            <a:r>
              <a:rPr lang="fr-BE" baseline="-25000" dirty="0"/>
              <a:t>A</a:t>
            </a:r>
            <a:r>
              <a:rPr lang="fr-BE" dirty="0"/>
              <a:t>. Le système est à une température T et à une pression totale p. La fraction molaire en A dans la phase gazeuse est notée y</a:t>
            </a:r>
            <a:r>
              <a:rPr lang="fr-BE" baseline="-25000" dirty="0"/>
              <a:t>A</a:t>
            </a:r>
            <a:r>
              <a:rPr lang="fr-BE" dirty="0"/>
              <a:t> = p</a:t>
            </a:r>
            <a:r>
              <a:rPr lang="fr-BE" baseline="-25000" dirty="0"/>
              <a:t>A</a:t>
            </a:r>
            <a:r>
              <a:rPr lang="fr-BE" dirty="0"/>
              <a:t>/p. </a:t>
            </a:r>
          </a:p>
          <a:p>
            <a:pPr eaLnBrk="1" hangingPunct="1"/>
            <a:endParaRPr lang="fr-BE" dirty="0"/>
          </a:p>
          <a:p>
            <a:pPr eaLnBrk="1" hangingPunct="1"/>
            <a:r>
              <a:rPr lang="fr-BE" dirty="0"/>
              <a:t>Si l’équilibre est réalisé entre les phases, alors</a:t>
            </a:r>
            <a:r>
              <a:rPr lang="fr-BE" baseline="0" dirty="0"/>
              <a:t> p</a:t>
            </a:r>
            <a:r>
              <a:rPr lang="fr-BE" baseline="-25000" dirty="0"/>
              <a:t>A</a:t>
            </a:r>
            <a:r>
              <a:rPr lang="fr-BE" baseline="0" dirty="0"/>
              <a:t> = k</a:t>
            </a:r>
            <a:r>
              <a:rPr lang="fr-BE" baseline="-25000" dirty="0"/>
              <a:t>A</a:t>
            </a:r>
            <a:r>
              <a:rPr lang="fr-BE" baseline="0" dirty="0"/>
              <a:t>(T)x</a:t>
            </a:r>
            <a:r>
              <a:rPr lang="fr-BE" baseline="-25000" dirty="0"/>
              <a:t>A</a:t>
            </a:r>
            <a:r>
              <a:rPr lang="fr-BE" baseline="0" dirty="0"/>
              <a:t>, où k</a:t>
            </a:r>
            <a:r>
              <a:rPr lang="fr-BE" baseline="-25000" dirty="0"/>
              <a:t>A</a:t>
            </a:r>
            <a:r>
              <a:rPr lang="fr-BE" baseline="0" dirty="0"/>
              <a:t>(T) est la constante de Henry du composé A dans le liquide considéré. Imaginons que cet équilibre ne soit pas réalisé : </a:t>
            </a:r>
            <a:r>
              <a:rPr lang="fr-BE" dirty="0"/>
              <a:t>x</a:t>
            </a:r>
            <a:r>
              <a:rPr lang="fr-BE" baseline="-25000" dirty="0"/>
              <a:t>A</a:t>
            </a:r>
            <a:r>
              <a:rPr lang="fr-BE" baseline="0" dirty="0"/>
              <a:t> est </a:t>
            </a:r>
            <a:r>
              <a:rPr lang="fr-BE" dirty="0"/>
              <a:t>inférieure à la fraction molaire que l’on aurait dans la phase liquide si elle était à l’équilibre avec la phase gazeuse, soit p</a:t>
            </a:r>
            <a:r>
              <a:rPr lang="fr-BE" baseline="-25000" dirty="0"/>
              <a:t>A</a:t>
            </a:r>
            <a:r>
              <a:rPr lang="fr-BE" dirty="0"/>
              <a:t>/</a:t>
            </a:r>
            <a:r>
              <a:rPr lang="fr-BE" dirty="0">
                <a:sym typeface="Symbol" charset="0"/>
              </a:rPr>
              <a:t>k</a:t>
            </a:r>
            <a:r>
              <a:rPr lang="fr-BE" baseline="-25000" dirty="0">
                <a:sym typeface="Symbol" charset="0"/>
              </a:rPr>
              <a:t>A</a:t>
            </a:r>
            <a:r>
              <a:rPr lang="fr-BE" dirty="0">
                <a:sym typeface="Symbol" charset="0"/>
              </a:rPr>
              <a:t>(T). Il y a</a:t>
            </a:r>
            <a:r>
              <a:rPr lang="fr-BE" baseline="0" dirty="0">
                <a:sym typeface="Symbol" charset="0"/>
              </a:rPr>
              <a:t> donc trop peu de A dans la phase liquide (ou trop de A dans la phase gazeuse, c’est une question de point de vue), par rapport à l’équilibre. </a:t>
            </a:r>
            <a:r>
              <a:rPr lang="fr-BE" dirty="0">
                <a:sym typeface="Symbol" charset="0"/>
              </a:rPr>
              <a:t>On a alors un transfert de A de la phase gazeuse vers la phase liquide. </a:t>
            </a:r>
          </a:p>
          <a:p>
            <a:pPr eaLnBrk="1" hangingPunct="1"/>
            <a:endParaRPr lang="fr-BE" dirty="0">
              <a:sym typeface="Symbo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7738" eaLnBrk="0" hangingPunct="0">
              <a:defRPr sz="2400">
                <a:solidFill>
                  <a:schemeClr val="tx1"/>
                </a:solidFill>
                <a:latin typeface="Arial" charset="0"/>
                <a:ea typeface="ＭＳ Ｐゴシック" charset="0"/>
                <a:cs typeface="ＭＳ Ｐゴシック" charset="0"/>
              </a:defRPr>
            </a:lvl1pPr>
            <a:lvl2pPr marL="742950" indent="-285750" defTabSz="947738" eaLnBrk="0" hangingPunct="0">
              <a:defRPr sz="2400">
                <a:solidFill>
                  <a:schemeClr val="tx1"/>
                </a:solidFill>
                <a:latin typeface="Arial" charset="0"/>
                <a:ea typeface="ＭＳ Ｐゴシック" charset="0"/>
              </a:defRPr>
            </a:lvl2pPr>
            <a:lvl3pPr marL="1143000" indent="-228600" defTabSz="947738" eaLnBrk="0" hangingPunct="0">
              <a:defRPr sz="2400">
                <a:solidFill>
                  <a:schemeClr val="tx1"/>
                </a:solidFill>
                <a:latin typeface="Arial" charset="0"/>
                <a:ea typeface="ＭＳ Ｐゴシック" charset="0"/>
              </a:defRPr>
            </a:lvl3pPr>
            <a:lvl4pPr marL="1600200" indent="-228600" defTabSz="947738" eaLnBrk="0" hangingPunct="0">
              <a:defRPr sz="2400">
                <a:solidFill>
                  <a:schemeClr val="tx1"/>
                </a:solidFill>
                <a:latin typeface="Arial" charset="0"/>
                <a:ea typeface="ＭＳ Ｐゴシック" charset="0"/>
              </a:defRPr>
            </a:lvl4pPr>
            <a:lvl5pPr marL="2057400" indent="-228600" defTabSz="947738" eaLnBrk="0" hangingPunct="0">
              <a:defRPr sz="2400">
                <a:solidFill>
                  <a:schemeClr val="tx1"/>
                </a:solidFill>
                <a:latin typeface="Arial" charset="0"/>
                <a:ea typeface="ＭＳ Ｐゴシック" charset="0"/>
              </a:defRPr>
            </a:lvl5pPr>
            <a:lvl6pPr marL="2514600" indent="-228600" defTabSz="94773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4773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4773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4773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79D1D99-80B5-4242-8811-72B6D9E16E7E}" type="slidenum">
              <a:rPr lang="fr-FR" sz="1200"/>
              <a:pPr eaLnBrk="1" hangingPunct="1"/>
              <a:t>15</a:t>
            </a:fld>
            <a:endParaRPr lang="fr-FR" sz="1200"/>
          </a:p>
        </p:txBody>
      </p:sp>
      <p:sp>
        <p:nvSpPr>
          <p:cNvPr id="73730" name="Rectangle 2"/>
          <p:cNvSpPr>
            <a:spLocks noGrp="1" noRot="1" noChangeAspect="1" noChangeArrowheads="1" noTextEdit="1"/>
          </p:cNvSpPr>
          <p:nvPr>
            <p:ph type="sldImg"/>
          </p:nvPr>
        </p:nvSpPr>
        <p:spPr>
          <a:xfrm>
            <a:off x="992188" y="768350"/>
            <a:ext cx="5114925" cy="3836988"/>
          </a:xfrm>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BE" dirty="0"/>
              <a:t>c</a:t>
            </a:r>
            <a:r>
              <a:rPr lang="fr-BE" baseline="-25000" dirty="0"/>
              <a:t>l</a:t>
            </a:r>
            <a:r>
              <a:rPr lang="fr-BE" dirty="0"/>
              <a:t> est le nombre de moles de la phase liquide par m</a:t>
            </a:r>
            <a:r>
              <a:rPr lang="fr-BE" baseline="30000" dirty="0"/>
              <a:t>3</a:t>
            </a:r>
            <a:r>
              <a:rPr lang="fr-BE" dirty="0"/>
              <a:t> de cette phase (c’est l’inverse du volume molaire de la phase liquide).</a:t>
            </a:r>
          </a:p>
          <a:p>
            <a:pPr eaLnBrk="1" hangingPunct="1"/>
            <a:endParaRPr lang="fr-BE" dirty="0"/>
          </a:p>
          <a:p>
            <a:pPr eaLnBrk="1" hangingPunct="1"/>
            <a:r>
              <a:rPr lang="fr-BE" dirty="0"/>
              <a:t>La concentration de saturation de A dans la phase liquide est la concentration en A que l’on </a:t>
            </a:r>
            <a:r>
              <a:rPr lang="fr-BE" u="sng" dirty="0"/>
              <a:t>aurait</a:t>
            </a:r>
            <a:r>
              <a:rPr lang="fr-BE" baseline="0" dirty="0"/>
              <a:t> dans </a:t>
            </a:r>
            <a:r>
              <a:rPr lang="fr-BE" dirty="0"/>
              <a:t>cette phase (en moles par m</a:t>
            </a:r>
            <a:r>
              <a:rPr lang="fr-BE" baseline="30000" dirty="0"/>
              <a:t>3</a:t>
            </a:r>
            <a:r>
              <a:rPr lang="fr-BE" dirty="0"/>
              <a:t>) si l’équilibre était établi</a:t>
            </a:r>
            <a:r>
              <a:rPr lang="fr-BE" baseline="0" dirty="0"/>
              <a:t> avec la phase gazeuse ayant une pression partielle en A p</a:t>
            </a:r>
            <a:r>
              <a:rPr lang="fr-BE" baseline="-25000" dirty="0"/>
              <a:t>A</a:t>
            </a:r>
            <a:r>
              <a:rPr lang="fr-BE" baseline="0" dirty="0"/>
              <a:t>. Réciproquement, la concentration de saturation de A dans la phase gazeuse est la concentration en A que l’on </a:t>
            </a:r>
            <a:r>
              <a:rPr lang="fr-BE" u="sng" baseline="0" dirty="0"/>
              <a:t>aurait</a:t>
            </a:r>
            <a:r>
              <a:rPr lang="fr-BE" baseline="0" dirty="0"/>
              <a:t> dans cette phase (en moles par m</a:t>
            </a:r>
            <a:r>
              <a:rPr lang="fr-BE" baseline="30000" dirty="0"/>
              <a:t>3</a:t>
            </a:r>
            <a:r>
              <a:rPr lang="fr-BE" baseline="0" dirty="0"/>
              <a:t>) si l’équilibre était établi avec la phase liquide ayant une fraction molaire en A x</a:t>
            </a:r>
            <a:r>
              <a:rPr lang="fr-BE" baseline="-25000" dirty="0"/>
              <a:t>A</a:t>
            </a:r>
            <a:r>
              <a:rPr lang="fr-BE" baseline="0" dirty="0"/>
              <a:t>.</a:t>
            </a:r>
            <a:endParaRPr lang="fr-BE" dirty="0"/>
          </a:p>
          <a:p>
            <a:pPr eaLnBrk="1" hangingPunct="1"/>
            <a:endParaRPr lang="fr-BE" dirty="0"/>
          </a:p>
          <a:p>
            <a:pPr eaLnBrk="1" hangingPunct="1"/>
            <a:r>
              <a:rPr lang="fr-BE" dirty="0"/>
              <a:t>La concentration de saturation d’un composé dans une phase liquide est une fonction de la température et de la pression partielle de ce composé dans la phase gazeuse au contact</a:t>
            </a:r>
            <a:r>
              <a:rPr lang="fr-BE" baseline="0" dirty="0"/>
              <a:t> de ce liquide</a:t>
            </a:r>
            <a:r>
              <a:rPr lang="fr-BE" dirty="0"/>
              <a:t> (ainsi bien sûr que du composé considéré et de la nature de la phase liquide).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7738" eaLnBrk="0" hangingPunct="0">
              <a:defRPr sz="2400">
                <a:solidFill>
                  <a:schemeClr val="tx1"/>
                </a:solidFill>
                <a:latin typeface="Arial" charset="0"/>
                <a:ea typeface="ＭＳ Ｐゴシック" charset="0"/>
                <a:cs typeface="ＭＳ Ｐゴシック" charset="0"/>
              </a:defRPr>
            </a:lvl1pPr>
            <a:lvl2pPr marL="742950" indent="-285750" defTabSz="947738" eaLnBrk="0" hangingPunct="0">
              <a:defRPr sz="2400">
                <a:solidFill>
                  <a:schemeClr val="tx1"/>
                </a:solidFill>
                <a:latin typeface="Arial" charset="0"/>
                <a:ea typeface="ＭＳ Ｐゴシック" charset="0"/>
              </a:defRPr>
            </a:lvl2pPr>
            <a:lvl3pPr marL="1143000" indent="-228600" defTabSz="947738" eaLnBrk="0" hangingPunct="0">
              <a:defRPr sz="2400">
                <a:solidFill>
                  <a:schemeClr val="tx1"/>
                </a:solidFill>
                <a:latin typeface="Arial" charset="0"/>
                <a:ea typeface="ＭＳ Ｐゴシック" charset="0"/>
              </a:defRPr>
            </a:lvl3pPr>
            <a:lvl4pPr marL="1600200" indent="-228600" defTabSz="947738" eaLnBrk="0" hangingPunct="0">
              <a:defRPr sz="2400">
                <a:solidFill>
                  <a:schemeClr val="tx1"/>
                </a:solidFill>
                <a:latin typeface="Arial" charset="0"/>
                <a:ea typeface="ＭＳ Ｐゴシック" charset="0"/>
              </a:defRPr>
            </a:lvl4pPr>
            <a:lvl5pPr marL="2057400" indent="-228600" defTabSz="947738" eaLnBrk="0" hangingPunct="0">
              <a:defRPr sz="2400">
                <a:solidFill>
                  <a:schemeClr val="tx1"/>
                </a:solidFill>
                <a:latin typeface="Arial" charset="0"/>
                <a:ea typeface="ＭＳ Ｐゴシック" charset="0"/>
              </a:defRPr>
            </a:lvl5pPr>
            <a:lvl6pPr marL="2514600" indent="-228600" defTabSz="94773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4773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4773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4773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79D1D99-80B5-4242-8811-72B6D9E16E7E}" type="slidenum">
              <a:rPr lang="fr-FR" sz="1200"/>
              <a:pPr eaLnBrk="1" hangingPunct="1"/>
              <a:t>16</a:t>
            </a:fld>
            <a:endParaRPr lang="fr-FR" sz="1200"/>
          </a:p>
        </p:txBody>
      </p:sp>
      <p:sp>
        <p:nvSpPr>
          <p:cNvPr id="73730" name="Rectangle 2"/>
          <p:cNvSpPr>
            <a:spLocks noGrp="1" noRot="1" noChangeAspect="1" noChangeArrowheads="1" noTextEdit="1"/>
          </p:cNvSpPr>
          <p:nvPr>
            <p:ph type="sldImg"/>
          </p:nvPr>
        </p:nvSpPr>
        <p:spPr>
          <a:xfrm>
            <a:off x="992188" y="768350"/>
            <a:ext cx="5114925" cy="3836988"/>
          </a:xfrm>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fr-BE" sz="1000" dirty="0">
                <a:sym typeface="Symbol" charset="0"/>
              </a:rPr>
              <a:t>La densité de flux de transfert de matière gaz-liquide du composé A </a:t>
            </a:r>
            <a:r>
              <a:rPr lang="fr-BE" sz="1000" baseline="0" dirty="0">
                <a:sym typeface="Symbol" charset="0"/>
              </a:rPr>
              <a:t> est </a:t>
            </a:r>
            <a:r>
              <a:rPr lang="fr-BE" sz="1000" dirty="0">
                <a:sym typeface="Symbol" charset="0"/>
              </a:rPr>
              <a:t>notée J</a:t>
            </a:r>
            <a:r>
              <a:rPr lang="fr-BE" sz="1000" baseline="-25000" dirty="0">
                <a:sym typeface="Symbol" charset="0"/>
              </a:rPr>
              <a:t>A</a:t>
            </a:r>
            <a:r>
              <a:rPr lang="fr-BE" sz="1000" dirty="0">
                <a:sym typeface="Symbol" charset="0"/>
              </a:rPr>
              <a:t>. J</a:t>
            </a:r>
            <a:r>
              <a:rPr lang="fr-BE" sz="1000" baseline="-25000" dirty="0">
                <a:sym typeface="Symbol" charset="0"/>
              </a:rPr>
              <a:t>A </a:t>
            </a:r>
            <a:r>
              <a:rPr lang="fr-BE" sz="1000" dirty="0">
                <a:sym typeface="Symbol" charset="0"/>
              </a:rPr>
              <a:t>est le nombre de moles de A transférées du gaz vers</a:t>
            </a:r>
            <a:r>
              <a:rPr lang="fr-BE" sz="1000" baseline="0" dirty="0">
                <a:sym typeface="Symbol" charset="0"/>
              </a:rPr>
              <a:t> le liquide,</a:t>
            </a:r>
            <a:r>
              <a:rPr lang="fr-BE" sz="1000" dirty="0">
                <a:sym typeface="Symbol" charset="0"/>
              </a:rPr>
              <a:t> par unité de temps et par unité d’aire de la surface de l’interface entre phases. J</a:t>
            </a:r>
            <a:r>
              <a:rPr lang="fr-BE" sz="1000" baseline="-25000" dirty="0">
                <a:sym typeface="Symbol" charset="0"/>
              </a:rPr>
              <a:t>A</a:t>
            </a:r>
            <a:r>
              <a:rPr lang="fr-BE" sz="1000" dirty="0">
                <a:sym typeface="Symbol" charset="0"/>
              </a:rPr>
              <a:t> est supposée proportionnelle à l’écart à l’équilibre. </a:t>
            </a:r>
          </a:p>
          <a:p>
            <a:pPr eaLnBrk="1" hangingPunct="1"/>
            <a:endParaRPr lang="fr-BE" sz="1000" dirty="0">
              <a:sym typeface="Symbol" charset="0"/>
            </a:endParaRPr>
          </a:p>
          <a:p>
            <a:pPr eaLnBrk="1" hangingPunct="1"/>
            <a:r>
              <a:rPr lang="fr-BE" sz="1000" dirty="0">
                <a:sym typeface="Symbol" charset="0"/>
              </a:rPr>
              <a:t>On exprime souvent J</a:t>
            </a:r>
            <a:r>
              <a:rPr lang="fr-BE" sz="1000" baseline="-25000" dirty="0">
                <a:sym typeface="Symbol" charset="0"/>
              </a:rPr>
              <a:t>A</a:t>
            </a:r>
            <a:r>
              <a:rPr lang="fr-BE" sz="1000" baseline="0" dirty="0">
                <a:sym typeface="Symbol" charset="0"/>
              </a:rPr>
              <a:t> de l’une des manières représentées sur ce slide. C’est à dire soit :</a:t>
            </a:r>
          </a:p>
          <a:p>
            <a:pPr marL="171450" indent="-171450" eaLnBrk="1" hangingPunct="1">
              <a:buFontTx/>
              <a:buChar char="-"/>
            </a:pPr>
            <a:r>
              <a:rPr lang="fr-BE" sz="1000" baseline="0" dirty="0">
                <a:sym typeface="Symbol" charset="0"/>
              </a:rPr>
              <a:t>comme étant proportionnelle à la différence entre la concentration de saturation de A dans la phase liquide (c’est à dire la concentration en A que l’on aurait dans la phase liquide si l’équilibre était établi) et la concentration en A dans la phase liquide;</a:t>
            </a:r>
          </a:p>
          <a:p>
            <a:pPr marL="171450" indent="-171450" eaLnBrk="1" hangingPunct="1">
              <a:buFontTx/>
              <a:buChar char="-"/>
            </a:pPr>
            <a:r>
              <a:rPr lang="fr-BE" sz="1000" baseline="0" dirty="0">
                <a:sym typeface="Symbol" charset="0"/>
              </a:rPr>
              <a:t>comme étant proportionnelle à la différence entre la concentration en A dans la phase gazeuse et la concentration de saturation de A dans la phase gazeuse (c’est à dire la concentration en A que l’on aurait dans la phase gazeuse si l’équilibre était établi).</a:t>
            </a:r>
          </a:p>
          <a:p>
            <a:pPr marL="0" indent="0" eaLnBrk="1" hangingPunct="1">
              <a:buFontTx/>
              <a:buNone/>
            </a:pPr>
            <a:r>
              <a:rPr lang="fr-BE" sz="1000" baseline="0" dirty="0">
                <a:sym typeface="Symbol" charset="0"/>
              </a:rPr>
              <a:t>Dans les deux cas, J</a:t>
            </a:r>
            <a:r>
              <a:rPr lang="fr-BE" sz="1000" baseline="-25000" dirty="0">
                <a:sym typeface="Symbol" charset="0"/>
              </a:rPr>
              <a:t>A</a:t>
            </a:r>
            <a:r>
              <a:rPr lang="fr-BE" sz="1000" baseline="0" dirty="0">
                <a:sym typeface="Symbol" charset="0"/>
              </a:rPr>
              <a:t> est bien proportionnelle à une mesure de l’écart à l‘équilibre. Ces deux équations sont des équations constitutives exprimant une cinétique physique. Ces deux équations sont en fait strictement identiques, avec c</a:t>
            </a:r>
            <a:r>
              <a:rPr lang="fr-BE" sz="1000" baseline="-25000" dirty="0">
                <a:sym typeface="Symbol" charset="0"/>
              </a:rPr>
              <a:t>l</a:t>
            </a:r>
            <a:r>
              <a:rPr lang="fr-BE" sz="1000" baseline="0" dirty="0">
                <a:sym typeface="Symbol" charset="0"/>
              </a:rPr>
              <a:t> R T /k</a:t>
            </a:r>
            <a:r>
              <a:rPr lang="fr-BE" sz="1000" baseline="-25000" dirty="0">
                <a:sym typeface="Symbol" charset="0"/>
              </a:rPr>
              <a:t>A</a:t>
            </a:r>
            <a:r>
              <a:rPr lang="fr-BE" sz="1000" baseline="0" dirty="0">
                <a:sym typeface="Symbol" charset="0"/>
              </a:rPr>
              <a:t>(T) K</a:t>
            </a:r>
            <a:r>
              <a:rPr lang="fr-BE" sz="1000" baseline="-25000" dirty="0">
                <a:sym typeface="Symbol" charset="0"/>
              </a:rPr>
              <a:t>GL</a:t>
            </a:r>
            <a:r>
              <a:rPr lang="fr-BE" sz="1000" baseline="0" dirty="0">
                <a:sym typeface="Symbol" charset="0"/>
              </a:rPr>
              <a:t>* = K</a:t>
            </a:r>
            <a:r>
              <a:rPr lang="fr-BE" sz="1000" baseline="-25000" dirty="0">
                <a:sym typeface="Symbol" charset="0"/>
              </a:rPr>
              <a:t>GL</a:t>
            </a:r>
            <a:r>
              <a:rPr lang="fr-BE" sz="1000" baseline="0" dirty="0">
                <a:sym typeface="Symbol" charset="0"/>
              </a:rPr>
              <a:t>. </a:t>
            </a:r>
          </a:p>
          <a:p>
            <a:pPr marL="0" indent="0" eaLnBrk="1" hangingPunct="1">
              <a:buFontTx/>
              <a:buNone/>
            </a:pPr>
            <a:endParaRPr lang="fr-BE" sz="1000" baseline="0" dirty="0">
              <a:sym typeface="Symbol" charset="0"/>
            </a:endParaRPr>
          </a:p>
          <a:p>
            <a:pPr marL="0" indent="0" eaLnBrk="1" hangingPunct="1">
              <a:buFontTx/>
              <a:buNone/>
            </a:pPr>
            <a:r>
              <a:rPr lang="fr-BE" sz="1000" dirty="0">
                <a:sym typeface="Symbol" charset="0"/>
              </a:rPr>
              <a:t>Les unités de K</a:t>
            </a:r>
            <a:r>
              <a:rPr lang="fr-BE" sz="1000" baseline="-25000" dirty="0">
                <a:sym typeface="Symbol" charset="0"/>
              </a:rPr>
              <a:t>GL</a:t>
            </a:r>
            <a:r>
              <a:rPr lang="fr-BE" sz="1000" dirty="0">
                <a:sym typeface="Symbol" charset="0"/>
              </a:rPr>
              <a:t> et K</a:t>
            </a:r>
            <a:r>
              <a:rPr lang="fr-BE" sz="1000" baseline="-25000" dirty="0">
                <a:sym typeface="Symbol" charset="0"/>
              </a:rPr>
              <a:t>GL</a:t>
            </a:r>
            <a:r>
              <a:rPr lang="fr-BE" sz="1000" dirty="0">
                <a:sym typeface="Symbol" charset="0"/>
              </a:rPr>
              <a:t>* sont des m/s. On appelle K</a:t>
            </a:r>
            <a:r>
              <a:rPr lang="fr-BE" sz="1000" baseline="-25000" dirty="0">
                <a:sym typeface="Symbol" charset="0"/>
              </a:rPr>
              <a:t>GL</a:t>
            </a:r>
            <a:r>
              <a:rPr lang="fr-BE" sz="1000" dirty="0">
                <a:sym typeface="Symbol" charset="0"/>
              </a:rPr>
              <a:t> ou K</a:t>
            </a:r>
            <a:r>
              <a:rPr lang="fr-BE" sz="1000" baseline="-25000" dirty="0">
                <a:sym typeface="Symbol" charset="0"/>
              </a:rPr>
              <a:t>GL</a:t>
            </a:r>
            <a:r>
              <a:rPr lang="fr-BE" sz="1000" dirty="0">
                <a:sym typeface="Symbol" charset="0"/>
              </a:rPr>
              <a:t>* le </a:t>
            </a:r>
            <a:r>
              <a:rPr lang="fr-BE" sz="1000" b="1" i="1" dirty="0">
                <a:sym typeface="Symbol" charset="0"/>
              </a:rPr>
              <a:t>coefficient de transfert de matière</a:t>
            </a:r>
            <a:r>
              <a:rPr lang="fr-BE" sz="1000" dirty="0">
                <a:sym typeface="Symbol" charset="0"/>
              </a:rPr>
              <a:t> de A. C</a:t>
            </a:r>
            <a:r>
              <a:rPr lang="fr-BE" sz="1000" baseline="0" dirty="0">
                <a:sym typeface="Symbol" charset="0"/>
              </a:rPr>
              <a:t>es coefficients doivent souvent être déterminés expérimentalement. Néanmoins, dans certains cas de figure, on peut en déterminer facilement au moins un ordre de grandeur.</a:t>
            </a:r>
          </a:p>
          <a:p>
            <a:pPr marL="0" indent="0" eaLnBrk="1" hangingPunct="1">
              <a:buFontTx/>
              <a:buNone/>
            </a:pPr>
            <a:endParaRPr lang="fr-BE" sz="1000" baseline="0" dirty="0">
              <a:sym typeface="Symbol" charset="0"/>
            </a:endParaRPr>
          </a:p>
          <a:p>
            <a:pPr marL="0" indent="0" eaLnBrk="1" hangingPunct="1">
              <a:buFontTx/>
              <a:buNone/>
            </a:pPr>
            <a:r>
              <a:rPr lang="fr-BE" sz="1000" baseline="0" dirty="0">
                <a:sym typeface="Symbol" charset="0"/>
              </a:rPr>
              <a:t>Note: c’est K</a:t>
            </a:r>
            <a:r>
              <a:rPr lang="fr-BE" sz="1000" baseline="-25000" dirty="0">
                <a:sym typeface="Symbol" charset="0"/>
              </a:rPr>
              <a:t>GL</a:t>
            </a:r>
            <a:r>
              <a:rPr lang="fr-BE" sz="1000" baseline="0" dirty="0">
                <a:sym typeface="Symbol" charset="0"/>
              </a:rPr>
              <a:t> qui est utilisé dans le problème sur la capture de CO</a:t>
            </a:r>
            <a:r>
              <a:rPr lang="fr-BE" sz="1000" baseline="-25000" dirty="0">
                <a:sym typeface="Symbol" charset="0"/>
              </a:rPr>
              <a:t>2</a:t>
            </a:r>
            <a:r>
              <a:rPr lang="fr-BE" sz="1000" baseline="0" dirty="0">
                <a:sym typeface="Symbol" charset="0"/>
              </a:rPr>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Arial" charset="0"/>
                <a:ea typeface="ＭＳ Ｐゴシック" charset="0"/>
                <a:cs typeface="ＭＳ Ｐゴシック" charset="0"/>
              </a:defRPr>
            </a:lvl1pPr>
            <a:lvl2pPr marL="742950" indent="-285750" defTabSz="947738" eaLnBrk="0" hangingPunct="0">
              <a:defRPr sz="2400">
                <a:solidFill>
                  <a:schemeClr val="tx1"/>
                </a:solidFill>
                <a:latin typeface="Arial" charset="0"/>
                <a:ea typeface="ＭＳ Ｐゴシック" charset="0"/>
              </a:defRPr>
            </a:lvl2pPr>
            <a:lvl3pPr marL="1143000" indent="-228600" defTabSz="947738" eaLnBrk="0" hangingPunct="0">
              <a:defRPr sz="2400">
                <a:solidFill>
                  <a:schemeClr val="tx1"/>
                </a:solidFill>
                <a:latin typeface="Arial" charset="0"/>
                <a:ea typeface="ＭＳ Ｐゴシック" charset="0"/>
              </a:defRPr>
            </a:lvl3pPr>
            <a:lvl4pPr marL="1600200" indent="-228600" defTabSz="947738" eaLnBrk="0" hangingPunct="0">
              <a:defRPr sz="2400">
                <a:solidFill>
                  <a:schemeClr val="tx1"/>
                </a:solidFill>
                <a:latin typeface="Arial" charset="0"/>
                <a:ea typeface="ＭＳ Ｐゴシック" charset="0"/>
              </a:defRPr>
            </a:lvl4pPr>
            <a:lvl5pPr marL="2057400" indent="-228600" defTabSz="947738" eaLnBrk="0" hangingPunct="0">
              <a:defRPr sz="2400">
                <a:solidFill>
                  <a:schemeClr val="tx1"/>
                </a:solidFill>
                <a:latin typeface="Arial" charset="0"/>
                <a:ea typeface="ＭＳ Ｐゴシック" charset="0"/>
              </a:defRPr>
            </a:lvl5pPr>
            <a:lvl6pPr marL="2514600" indent="-228600" defTabSz="94773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4773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4773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4773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8535DE2-3D90-E747-BE7E-AFCA0DB9030B}" type="slidenum">
              <a:rPr lang="fr-FR" sz="1200"/>
              <a:pPr eaLnBrk="1" hangingPunct="1"/>
              <a:t>17</a:t>
            </a:fld>
            <a:endParaRPr lang="fr-FR" sz="1200"/>
          </a:p>
        </p:txBody>
      </p:sp>
      <p:sp>
        <p:nvSpPr>
          <p:cNvPr id="75778" name="Rectangle 2"/>
          <p:cNvSpPr>
            <a:spLocks noGrp="1" noRot="1" noChangeAspect="1" noChangeArrowheads="1" noTextEdit="1"/>
          </p:cNvSpPr>
          <p:nvPr>
            <p:ph type="sldImg"/>
          </p:nvPr>
        </p:nvSpPr>
        <p:spPr>
          <a:xfrm>
            <a:off x="992188" y="768350"/>
            <a:ext cx="5114925" cy="3836988"/>
          </a:xfrm>
          <a:ln/>
        </p:spPr>
      </p:sp>
      <p:sp>
        <p:nvSpPr>
          <p:cNvPr id="7577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Arial" charset="0"/>
                <a:ea typeface="ＭＳ Ｐゴシック" charset="0"/>
                <a:cs typeface="ＭＳ Ｐゴシック" charset="0"/>
              </a:defRPr>
            </a:lvl1pPr>
            <a:lvl2pPr marL="742950" indent="-285750" defTabSz="947738" eaLnBrk="0" hangingPunct="0">
              <a:defRPr sz="2400">
                <a:solidFill>
                  <a:schemeClr val="tx1"/>
                </a:solidFill>
                <a:latin typeface="Arial" charset="0"/>
                <a:ea typeface="ＭＳ Ｐゴシック" charset="0"/>
              </a:defRPr>
            </a:lvl2pPr>
            <a:lvl3pPr marL="1143000" indent="-228600" defTabSz="947738" eaLnBrk="0" hangingPunct="0">
              <a:defRPr sz="2400">
                <a:solidFill>
                  <a:schemeClr val="tx1"/>
                </a:solidFill>
                <a:latin typeface="Arial" charset="0"/>
                <a:ea typeface="ＭＳ Ｐゴシック" charset="0"/>
              </a:defRPr>
            </a:lvl3pPr>
            <a:lvl4pPr marL="1600200" indent="-228600" defTabSz="947738" eaLnBrk="0" hangingPunct="0">
              <a:defRPr sz="2400">
                <a:solidFill>
                  <a:schemeClr val="tx1"/>
                </a:solidFill>
                <a:latin typeface="Arial" charset="0"/>
                <a:ea typeface="ＭＳ Ｐゴシック" charset="0"/>
              </a:defRPr>
            </a:lvl4pPr>
            <a:lvl5pPr marL="2057400" indent="-228600" defTabSz="947738" eaLnBrk="0" hangingPunct="0">
              <a:defRPr sz="2400">
                <a:solidFill>
                  <a:schemeClr val="tx1"/>
                </a:solidFill>
                <a:latin typeface="Arial" charset="0"/>
                <a:ea typeface="ＭＳ Ｐゴシック" charset="0"/>
              </a:defRPr>
            </a:lvl5pPr>
            <a:lvl6pPr marL="2514600" indent="-228600" defTabSz="94773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4773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4773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4773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D0F4143-7FA2-194B-B715-A726DA9B227D}" type="slidenum">
              <a:rPr lang="fr-FR" sz="1200"/>
              <a:pPr eaLnBrk="1" hangingPunct="1"/>
              <a:t>18</a:t>
            </a:fld>
            <a:endParaRPr lang="fr-FR" sz="1200"/>
          </a:p>
        </p:txBody>
      </p:sp>
      <p:sp>
        <p:nvSpPr>
          <p:cNvPr id="77826" name="Rectangle 2"/>
          <p:cNvSpPr>
            <a:spLocks noGrp="1" noRot="1" noChangeAspect="1" noChangeArrowheads="1" noTextEdit="1"/>
          </p:cNvSpPr>
          <p:nvPr>
            <p:ph type="sldImg"/>
          </p:nvPr>
        </p:nvSpPr>
        <p:spPr>
          <a:xfrm>
            <a:off x="992188" y="768350"/>
            <a:ext cx="5114925" cy="3836988"/>
          </a:xfrm>
          <a:ln/>
        </p:spPr>
      </p:sp>
      <p:sp>
        <p:nvSpPr>
          <p:cNvPr id="7782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fr-BE" dirty="0"/>
              <a:t>Un transfert d’un gaz vers un liquide peut être effectué en vue de l’épuration d’un gaz (on parle souvent de </a:t>
            </a:r>
            <a:r>
              <a:rPr lang="fr-BE" b="1" i="1" dirty="0"/>
              <a:t>lavage</a:t>
            </a:r>
            <a:r>
              <a:rPr lang="fr-BE" dirty="0"/>
              <a:t> du gaz). On désire éliminer un composé présent dans un gaz, en l’absorbant dans un liquide. Cette élimination est voulue car le composé est indésirable dans la suite du procédé (car il engendre des réactions secondaires par exemple) ou parce que le gaz va être rejeté à l’atmosphère et que la législation impose que sa concentration en ce composé soit réduite. Par exemple, les effluents gazeux des incinérateurs doivent subir un traitement avant leur rejet à l’atmosphère (présence éventuelle de SO</a:t>
            </a:r>
            <a:r>
              <a:rPr lang="fr-BE" baseline="-25000" dirty="0"/>
              <a:t>2</a:t>
            </a:r>
            <a:r>
              <a:rPr lang="fr-BE" dirty="0"/>
              <a:t>, de NH</a:t>
            </a:r>
            <a:r>
              <a:rPr lang="fr-BE" baseline="-25000" dirty="0"/>
              <a:t>3</a:t>
            </a:r>
            <a:r>
              <a:rPr lang="fr-BE" dirty="0"/>
              <a:t>, de NO</a:t>
            </a:r>
            <a:r>
              <a:rPr lang="fr-BE" baseline="-25000" dirty="0"/>
              <a:t>x</a:t>
            </a:r>
            <a:r>
              <a:rPr lang="fr-BE" dirty="0"/>
              <a:t>). Les effluents gazeux des centrales électriques au charbon doivent également souvent être traitées avant leur rejet à l’atmosphère (présence de SO</a:t>
            </a:r>
            <a:r>
              <a:rPr lang="fr-BE" baseline="-25000" dirty="0"/>
              <a:t>2</a:t>
            </a:r>
            <a:r>
              <a:rPr lang="fr-BE" dirty="0"/>
              <a:t> notamment). L’absorption gaz-liquide est aussi à la base de nombreux procédés de récupération du CO</a:t>
            </a:r>
            <a:r>
              <a:rPr lang="fr-BE" baseline="-25000" dirty="0"/>
              <a:t>2</a:t>
            </a:r>
            <a:r>
              <a:rPr lang="fr-BE" dirty="0"/>
              <a:t> (absorption dans une solution basique, absorption dans des solutions d’eau et d’amines, …).</a:t>
            </a:r>
          </a:p>
          <a:p>
            <a:pPr eaLnBrk="1" hangingPunct="1"/>
            <a:endParaRPr lang="fr-BE"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Arial" charset="0"/>
                <a:ea typeface="ＭＳ Ｐゴシック" charset="0"/>
                <a:cs typeface="ＭＳ Ｐゴシック" charset="0"/>
              </a:defRPr>
            </a:lvl1pPr>
            <a:lvl2pPr marL="742950" indent="-285750" defTabSz="947738" eaLnBrk="0" hangingPunct="0">
              <a:defRPr sz="2400">
                <a:solidFill>
                  <a:schemeClr val="tx1"/>
                </a:solidFill>
                <a:latin typeface="Arial" charset="0"/>
                <a:ea typeface="ＭＳ Ｐゴシック" charset="0"/>
              </a:defRPr>
            </a:lvl2pPr>
            <a:lvl3pPr marL="1143000" indent="-228600" defTabSz="947738" eaLnBrk="0" hangingPunct="0">
              <a:defRPr sz="2400">
                <a:solidFill>
                  <a:schemeClr val="tx1"/>
                </a:solidFill>
                <a:latin typeface="Arial" charset="0"/>
                <a:ea typeface="ＭＳ Ｐゴシック" charset="0"/>
              </a:defRPr>
            </a:lvl3pPr>
            <a:lvl4pPr marL="1600200" indent="-228600" defTabSz="947738" eaLnBrk="0" hangingPunct="0">
              <a:defRPr sz="2400">
                <a:solidFill>
                  <a:schemeClr val="tx1"/>
                </a:solidFill>
                <a:latin typeface="Arial" charset="0"/>
                <a:ea typeface="ＭＳ Ｐゴシック" charset="0"/>
              </a:defRPr>
            </a:lvl4pPr>
            <a:lvl5pPr marL="2057400" indent="-228600" defTabSz="947738" eaLnBrk="0" hangingPunct="0">
              <a:defRPr sz="2400">
                <a:solidFill>
                  <a:schemeClr val="tx1"/>
                </a:solidFill>
                <a:latin typeface="Arial" charset="0"/>
                <a:ea typeface="ＭＳ Ｐゴシック" charset="0"/>
              </a:defRPr>
            </a:lvl5pPr>
            <a:lvl6pPr marL="2514600" indent="-228600" defTabSz="94773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4773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4773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4773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4D0029D-8594-1B44-A8C6-DD0944DBDA3A}" type="slidenum">
              <a:rPr lang="fr-FR" sz="1200"/>
              <a:pPr eaLnBrk="1" hangingPunct="1"/>
              <a:t>19</a:t>
            </a:fld>
            <a:endParaRPr lang="fr-FR" sz="1200"/>
          </a:p>
        </p:txBody>
      </p:sp>
      <p:sp>
        <p:nvSpPr>
          <p:cNvPr id="79874" name="Rectangle 2"/>
          <p:cNvSpPr>
            <a:spLocks noGrp="1" noRot="1" noChangeAspect="1" noChangeArrowheads="1" noTextEdit="1"/>
          </p:cNvSpPr>
          <p:nvPr>
            <p:ph type="sldImg"/>
          </p:nvPr>
        </p:nvSpPr>
        <p:spPr>
          <a:xfrm>
            <a:off x="992188" y="768350"/>
            <a:ext cx="5114925" cy="3836988"/>
          </a:xfrm>
          <a:ln/>
        </p:spPr>
      </p:sp>
      <p:sp>
        <p:nvSpPr>
          <p:cNvPr id="7987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fr-BE" dirty="0"/>
              <a:t>Dans une colonne à bulles, le gaz est dispersé au sein du liquide sous la forme d’un ensemble de bulles.</a:t>
            </a:r>
          </a:p>
          <a:p>
            <a:pPr eaLnBrk="1" hangingPunct="1"/>
            <a:r>
              <a:rPr lang="fr-BE" dirty="0"/>
              <a:t>Dans une colonne à gouttes, le liquide est dispersé au sein du gaz sous la forme d’un ensemble de gouttes (comme dans une douche).</a:t>
            </a:r>
          </a:p>
          <a:p>
            <a:pPr eaLnBrk="1" hangingPunct="1"/>
            <a:endParaRPr lang="fr-BE" dirty="0"/>
          </a:p>
          <a:p>
            <a:pPr eaLnBrk="1" hangingPunct="1"/>
            <a:r>
              <a:rPr lang="fr-BE" dirty="0"/>
              <a:t>En</a:t>
            </a:r>
            <a:r>
              <a:rPr lang="fr-BE" baseline="0" dirty="0"/>
              <a:t> anglais, on désigne souvent sous le terme « wet scrubbing » les opérations d’absorption gaz-liquide pour l’épuration d’un gaz réalisées dans une colonne à plateaux, à gouttes ou à garnissage. En anglais, les colonnes d’absorption gaz-liquide utilisées pour l’épuration d’un gaz sont souvent appelées « scrubber ».</a:t>
            </a:r>
          </a:p>
          <a:p>
            <a:pPr eaLnBrk="1" hangingPunct="1"/>
            <a:endParaRPr lang="fr-BE" baseline="0" dirty="0"/>
          </a:p>
          <a:p>
            <a:pPr eaLnBrk="1" hangingPunct="1"/>
            <a:r>
              <a:rPr lang="fr-BE" baseline="0" dirty="0"/>
              <a:t>A la place de colonne à gouttes, on utilise aussi souvent les termes « spray column », « spray tower » ou « spray chamber ». </a:t>
            </a:r>
          </a:p>
          <a:p>
            <a:pPr eaLnBrk="1" hangingPunct="1"/>
            <a:endParaRPr lang="fr-BE" baseline="0" dirty="0"/>
          </a:p>
          <a:p>
            <a:pPr eaLnBrk="1" hangingPunct="1"/>
            <a:r>
              <a:rPr lang="fr-BE" baseline="0" dirty="0"/>
              <a:t>a, la densité d’aire de la surface de contact gaz-liquide, est souvent exprimée comme étant l’aire de la surface de contact entre le gaz et le liquide dans l’appareil, divisée par le volume de l’appareil (a s’exprime donc en m</a:t>
            </a:r>
            <a:r>
              <a:rPr lang="fr-BE" baseline="30000" dirty="0"/>
              <a:t>-1</a:t>
            </a:r>
            <a:r>
              <a:rPr lang="fr-BE" baseline="0" dirty="0"/>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Arial" charset="0"/>
                <a:ea typeface="ＭＳ Ｐゴシック" charset="0"/>
                <a:cs typeface="ＭＳ Ｐゴシック" charset="0"/>
              </a:defRPr>
            </a:lvl1pPr>
            <a:lvl2pPr marL="742950" indent="-285750" defTabSz="947738" eaLnBrk="0" hangingPunct="0">
              <a:defRPr sz="2400">
                <a:solidFill>
                  <a:schemeClr val="tx1"/>
                </a:solidFill>
                <a:latin typeface="Arial" charset="0"/>
                <a:ea typeface="ＭＳ Ｐゴシック" charset="0"/>
              </a:defRPr>
            </a:lvl2pPr>
            <a:lvl3pPr marL="1143000" indent="-228600" defTabSz="947738" eaLnBrk="0" hangingPunct="0">
              <a:defRPr sz="2400">
                <a:solidFill>
                  <a:schemeClr val="tx1"/>
                </a:solidFill>
                <a:latin typeface="Arial" charset="0"/>
                <a:ea typeface="ＭＳ Ｐゴシック" charset="0"/>
              </a:defRPr>
            </a:lvl3pPr>
            <a:lvl4pPr marL="1600200" indent="-228600" defTabSz="947738" eaLnBrk="0" hangingPunct="0">
              <a:defRPr sz="2400">
                <a:solidFill>
                  <a:schemeClr val="tx1"/>
                </a:solidFill>
                <a:latin typeface="Arial" charset="0"/>
                <a:ea typeface="ＭＳ Ｐゴシック" charset="0"/>
              </a:defRPr>
            </a:lvl4pPr>
            <a:lvl5pPr marL="2057400" indent="-228600" defTabSz="947738" eaLnBrk="0" hangingPunct="0">
              <a:defRPr sz="2400">
                <a:solidFill>
                  <a:schemeClr val="tx1"/>
                </a:solidFill>
                <a:latin typeface="Arial" charset="0"/>
                <a:ea typeface="ＭＳ Ｐゴシック" charset="0"/>
              </a:defRPr>
            </a:lvl5pPr>
            <a:lvl6pPr marL="2514600" indent="-228600" defTabSz="94773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4773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4773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4773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CA9AC19-4462-AB4D-9235-1C9A436D8588}" type="slidenum">
              <a:rPr lang="fr-FR" sz="1200"/>
              <a:pPr eaLnBrk="1" hangingPunct="1"/>
              <a:t>20</a:t>
            </a:fld>
            <a:endParaRPr lang="fr-FR" sz="1200"/>
          </a:p>
        </p:txBody>
      </p:sp>
      <p:sp>
        <p:nvSpPr>
          <p:cNvPr id="81922" name="Rectangle 2"/>
          <p:cNvSpPr>
            <a:spLocks noGrp="1" noRot="1" noChangeAspect="1" noChangeArrowheads="1" noTextEdit="1"/>
          </p:cNvSpPr>
          <p:nvPr>
            <p:ph type="sldImg"/>
          </p:nvPr>
        </p:nvSpPr>
        <p:spPr>
          <a:xfrm>
            <a:off x="992188" y="768350"/>
            <a:ext cx="5114925" cy="3836988"/>
          </a:xfrm>
          <a:ln/>
        </p:spPr>
      </p:sp>
      <p:sp>
        <p:nvSpPr>
          <p:cNvPr id="8192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fr-BE" dirty="0"/>
              <a:t>C’est une colonne à garnissage que l’on va</a:t>
            </a:r>
            <a:r>
              <a:rPr lang="fr-BE" baseline="0" dirty="0"/>
              <a:t> considérer dans le problème à résoudre en groupe. </a:t>
            </a:r>
            <a:endParaRPr lang="fr-BE" dirty="0"/>
          </a:p>
          <a:p>
            <a:pPr eaLnBrk="1" hangingPunct="1"/>
            <a:endParaRPr lang="fr-BE" dirty="0"/>
          </a:p>
          <a:p>
            <a:pPr eaLnBrk="1" hangingPunct="1"/>
            <a:r>
              <a:rPr lang="fr-BE" dirty="0"/>
              <a:t>Les éléments de garnissage présentés ici portent le nom </a:t>
            </a:r>
            <a:r>
              <a:rPr lang="fr-BE" b="1" i="1" dirty="0"/>
              <a:t>de</a:t>
            </a:r>
            <a:r>
              <a:rPr lang="fr-BE" b="1" i="1" baseline="0" dirty="0"/>
              <a:t> supers </a:t>
            </a:r>
            <a:r>
              <a:rPr lang="fr-BE" b="1" i="1" dirty="0"/>
              <a:t>anneaux de Raschig</a:t>
            </a:r>
            <a:r>
              <a:rPr lang="fr-BE" dirty="0"/>
              <a:t>. Grâce à leur complexité, on espère créer une grande surface de contact gaz-liquide dans une</a:t>
            </a:r>
            <a:r>
              <a:rPr lang="fr-BE" baseline="0" dirty="0"/>
              <a:t> colonne où ils seraint introduits.</a:t>
            </a:r>
            <a:endParaRPr lang="fr-BE" dirty="0"/>
          </a:p>
          <a:p>
            <a:pPr eaLnBrk="1" hangingPunct="1"/>
            <a:endParaRPr lang="fr-BE" dirty="0"/>
          </a:p>
          <a:p>
            <a:pPr eaLnBrk="1" hangingPunct="1"/>
            <a:r>
              <a:rPr lang="fr-BE" dirty="0"/>
              <a:t>Photo : Wikimedia commons</a:t>
            </a:r>
            <a:endParaRPr lang="fr-F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92188" y="768350"/>
            <a:ext cx="5114925" cy="3836988"/>
          </a:xfrm>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BE" dirty="0"/>
              <a:t>C’est une colonne à garnissage que l’on va</a:t>
            </a:r>
            <a:r>
              <a:rPr lang="fr-BE" baseline="0" dirty="0"/>
              <a:t> considérer dans le problème à résoudre en groupe. </a:t>
            </a:r>
            <a:endParaRPr lang="fr-BE" dirty="0"/>
          </a:p>
          <a:p>
            <a:endParaRPr lang="fr-FR" dirty="0"/>
          </a:p>
          <a:p>
            <a:r>
              <a:rPr lang="fr-FR" dirty="0" err="1"/>
              <a:t>Ω</a:t>
            </a:r>
            <a:r>
              <a:rPr lang="fr-FR" dirty="0"/>
              <a:t> est l’aire de la</a:t>
            </a:r>
            <a:r>
              <a:rPr lang="fr-FR" baseline="0" dirty="0"/>
              <a:t> surface au sol de la colonne à garnissage. On calcule habituellement la valeur de ce paramètre via des considérations relatives à l’écoulement des phases dans l’appareil. La hauteur H est elle calculée via l’établissement d’équations de bilan. C’est classique : comme pour la conception d’un réacteur, l’établissement d’équations de bilan va permettre de calculer le volume de la colonne, et donc sa hauteur si l’aire de la surface de sa base est connue. </a:t>
            </a:r>
          </a:p>
          <a:p>
            <a:endParaRPr lang="fr-FR" baseline="0" dirty="0"/>
          </a:p>
          <a:p>
            <a:r>
              <a:rPr lang="fr-FR" baseline="0" dirty="0"/>
              <a:t> C’est cette démarche que vous suivrez dans le cadre de la résolution du problème de conception d’un procédé de capture du CO</a:t>
            </a:r>
            <a:r>
              <a:rPr lang="fr-FR" baseline="-25000" dirty="0"/>
              <a:t>2</a:t>
            </a:r>
            <a:r>
              <a:rPr lang="fr-FR" baseline="0" dirty="0"/>
              <a:t> par absorption dans une solution eau-amine. </a:t>
            </a:r>
            <a:endParaRPr lang="fr-FR" dirty="0"/>
          </a:p>
        </p:txBody>
      </p:sp>
      <p:sp>
        <p:nvSpPr>
          <p:cNvPr id="4" name="Espace réservé du numéro de diapositive 3"/>
          <p:cNvSpPr>
            <a:spLocks noGrp="1"/>
          </p:cNvSpPr>
          <p:nvPr>
            <p:ph type="sldNum" sz="quarter" idx="10"/>
          </p:nvPr>
        </p:nvSpPr>
        <p:spPr/>
        <p:txBody>
          <a:bodyPr/>
          <a:lstStyle/>
          <a:p>
            <a:pPr>
              <a:defRPr/>
            </a:pPr>
            <a:fld id="{A6396F1F-584E-6D49-980A-18715572B41E}" type="slidenum">
              <a:rPr lang="fr-FR" smtClean="0"/>
              <a:pPr>
                <a:defRPr/>
              </a:pPr>
              <a:t>21</a:t>
            </a:fld>
            <a:endParaRPr lang="fr-FR"/>
          </a:p>
        </p:txBody>
      </p:sp>
    </p:spTree>
    <p:extLst>
      <p:ext uri="{BB962C8B-B14F-4D97-AF65-F5344CB8AC3E}">
        <p14:creationId xmlns:p14="http://schemas.microsoft.com/office/powerpoint/2010/main" val="733170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Espace réservé de l'image des diapositives 1"/>
          <p:cNvSpPr>
            <a:spLocks noGrp="1" noRot="1" noChangeAspect="1"/>
          </p:cNvSpPr>
          <p:nvPr>
            <p:ph type="sldImg"/>
          </p:nvPr>
        </p:nvSpPr>
        <p:spPr>
          <a:xfrm>
            <a:off x="992188" y="768350"/>
            <a:ext cx="5114925" cy="3836988"/>
          </a:xfrm>
          <a:ln/>
        </p:spPr>
      </p:sp>
      <p:sp>
        <p:nvSpPr>
          <p:cNvPr id="19458" name="Espace réservé des commentaires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fr-FR" dirty="0"/>
              <a:t>Voici tout d’abord une présentation du procédé que vous allez devoir dimensionner une partie en groupe. </a:t>
            </a:r>
          </a:p>
          <a:p>
            <a:endParaRPr lang="fr-FR" dirty="0"/>
          </a:p>
          <a:p>
            <a:r>
              <a:rPr lang="fr-FR" dirty="0"/>
              <a:t>Les termes « effluent gazeux » désignent un flux de gaz quittant un procédé.</a:t>
            </a:r>
          </a:p>
        </p:txBody>
      </p:sp>
      <p:sp>
        <p:nvSpPr>
          <p:cNvPr id="4" name="Espace réservé du numéro de diapositive 3"/>
          <p:cNvSpPr>
            <a:spLocks noGrp="1"/>
          </p:cNvSpPr>
          <p:nvPr>
            <p:ph type="sldNum" sz="quarter" idx="5"/>
          </p:nvPr>
        </p:nvSpPr>
        <p:spPr/>
        <p:txBody>
          <a:bodyPr/>
          <a:lstStyle/>
          <a:p>
            <a:pPr>
              <a:defRPr/>
            </a:pPr>
            <a:fld id="{31205EC4-217C-224E-BA55-80D53301306D}" type="slidenum">
              <a:rPr lang="fr-FR" smtClean="0"/>
              <a:pPr>
                <a:defRPr/>
              </a:pPr>
              <a:t>2</a:t>
            </a:fld>
            <a:endParaRPr lang="fr-F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Arial" charset="0"/>
                <a:ea typeface="ＭＳ Ｐゴシック" charset="0"/>
                <a:cs typeface="ＭＳ Ｐゴシック" charset="0"/>
              </a:defRPr>
            </a:lvl1pPr>
            <a:lvl2pPr marL="742950" indent="-285750" defTabSz="947738" eaLnBrk="0" hangingPunct="0">
              <a:defRPr sz="2400">
                <a:solidFill>
                  <a:schemeClr val="tx1"/>
                </a:solidFill>
                <a:latin typeface="Arial" charset="0"/>
                <a:ea typeface="ＭＳ Ｐゴシック" charset="0"/>
              </a:defRPr>
            </a:lvl2pPr>
            <a:lvl3pPr marL="1143000" indent="-228600" defTabSz="947738" eaLnBrk="0" hangingPunct="0">
              <a:defRPr sz="2400">
                <a:solidFill>
                  <a:schemeClr val="tx1"/>
                </a:solidFill>
                <a:latin typeface="Arial" charset="0"/>
                <a:ea typeface="ＭＳ Ｐゴシック" charset="0"/>
              </a:defRPr>
            </a:lvl3pPr>
            <a:lvl4pPr marL="1600200" indent="-228600" defTabSz="947738" eaLnBrk="0" hangingPunct="0">
              <a:defRPr sz="2400">
                <a:solidFill>
                  <a:schemeClr val="tx1"/>
                </a:solidFill>
                <a:latin typeface="Arial" charset="0"/>
                <a:ea typeface="ＭＳ Ｐゴシック" charset="0"/>
              </a:defRPr>
            </a:lvl4pPr>
            <a:lvl5pPr marL="2057400" indent="-228600" defTabSz="947738" eaLnBrk="0" hangingPunct="0">
              <a:defRPr sz="2400">
                <a:solidFill>
                  <a:schemeClr val="tx1"/>
                </a:solidFill>
                <a:latin typeface="Arial" charset="0"/>
                <a:ea typeface="ＭＳ Ｐゴシック" charset="0"/>
              </a:defRPr>
            </a:lvl5pPr>
            <a:lvl6pPr marL="2514600" indent="-228600" defTabSz="94773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4773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4773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4773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AD7DBEB-0773-3E47-96E1-D25A51B46B10}" type="slidenum">
              <a:rPr lang="fr-FR" sz="1200"/>
              <a:pPr eaLnBrk="1" hangingPunct="1"/>
              <a:t>22</a:t>
            </a:fld>
            <a:endParaRPr lang="fr-FR" sz="1200"/>
          </a:p>
        </p:txBody>
      </p:sp>
      <p:sp>
        <p:nvSpPr>
          <p:cNvPr id="141314" name="Rectangle 2"/>
          <p:cNvSpPr>
            <a:spLocks noGrp="1" noRot="1" noChangeAspect="1" noChangeArrowheads="1" noTextEdit="1"/>
          </p:cNvSpPr>
          <p:nvPr>
            <p:ph type="sldImg"/>
          </p:nvPr>
        </p:nvSpPr>
        <p:spPr>
          <a:xfrm>
            <a:off x="992188" y="768350"/>
            <a:ext cx="5114925" cy="3836988"/>
          </a:xfrm>
          <a:ln/>
        </p:spPr>
      </p:sp>
      <p:sp>
        <p:nvSpPr>
          <p:cNvPr id="14131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fr-BE" sz="1100" dirty="0">
                <a:latin typeface="Arial" charset="0"/>
              </a:rPr>
              <a:t>Pour rappel : a est l’aire de la surface de contact gaz – liquide, rapportée au volume de l’appareil.</a:t>
            </a:r>
          </a:p>
          <a:p>
            <a:pPr eaLnBrk="1" hangingPunct="1"/>
            <a:endParaRPr lang="fr-BE" sz="1100" dirty="0">
              <a:latin typeface="Arial" charset="0"/>
            </a:endParaRPr>
          </a:p>
          <a:p>
            <a:pPr eaLnBrk="1" hangingPunct="1"/>
            <a:r>
              <a:rPr lang="fr-BE" sz="1100" dirty="0">
                <a:latin typeface="Arial" charset="0"/>
              </a:rPr>
              <a:t>Si le liquide</a:t>
            </a:r>
            <a:r>
              <a:rPr lang="fr-BE" sz="1100" baseline="0" dirty="0">
                <a:latin typeface="Arial" charset="0"/>
              </a:rPr>
              <a:t> mouille complètement les éléments de garnissage (il n’y a pas de contact direct entre les éléments et le gaz) et s’il forme de fins films sur ces éléments, alors on peut facilement calculer a. En effet, a est alors, en très bonne approximation, le produit de </a:t>
            </a:r>
            <a:r>
              <a:rPr lang="fr-BE" sz="1100" dirty="0">
                <a:latin typeface="Arial" charset="0"/>
                <a:sym typeface="Symbol" charset="0"/>
              </a:rPr>
              <a:t>ε, la fraction volumique d’éléments de garnissage dans l’appareil (volume total</a:t>
            </a:r>
            <a:r>
              <a:rPr lang="fr-BE" sz="1100" baseline="0" dirty="0">
                <a:latin typeface="Arial" charset="0"/>
                <a:sym typeface="Symbol" charset="0"/>
              </a:rPr>
              <a:t> des éléments divisé par le volume de l’appareil</a:t>
            </a:r>
            <a:r>
              <a:rPr lang="fr-BE" sz="1100" dirty="0">
                <a:latin typeface="Arial" charset="0"/>
                <a:sym typeface="Symbol" charset="0"/>
              </a:rPr>
              <a:t>), et </a:t>
            </a:r>
            <a:r>
              <a:rPr lang="fr-BE" sz="1100" baseline="0" dirty="0">
                <a:latin typeface="Arial" charset="0"/>
              </a:rPr>
              <a:t>du rapport entre l’aire de la surface d’un élément de garnissage et son volume. Un exemple d’une telle évaluation est donnée sur le slide pour des anneaux de Raschig. </a:t>
            </a:r>
            <a:endParaRPr lang="fr-BE" sz="1100" dirty="0">
              <a:latin typeface="Arial" charset="0"/>
            </a:endParaRPr>
          </a:p>
          <a:p>
            <a:pPr eaLnBrk="1" hangingPunct="1"/>
            <a:endParaRPr lang="fr-BE" sz="1100" dirty="0">
              <a:latin typeface="Arial" charset="0"/>
            </a:endParaRPr>
          </a:p>
          <a:p>
            <a:pPr eaLnBrk="1" hangingPunct="1"/>
            <a:r>
              <a:rPr lang="fr-BE" sz="1100" dirty="0">
                <a:latin typeface="Arial" charset="0"/>
              </a:rPr>
              <a:t>Si </a:t>
            </a:r>
            <a:r>
              <a:rPr lang="fr-BE" sz="1100" dirty="0">
                <a:latin typeface="Arial" charset="0"/>
                <a:sym typeface="Symbol" charset="0"/>
              </a:rPr>
              <a:t>ε n’est pas connu</a:t>
            </a:r>
            <a:r>
              <a:rPr lang="fr-BE" sz="1100" baseline="0" dirty="0">
                <a:latin typeface="Arial" charset="0"/>
                <a:sym typeface="Symbol" charset="0"/>
              </a:rPr>
              <a:t> pour les éléments de garnissage que l’on souhaite utiliser, on peut le déterminer facilement expérimentalement.</a:t>
            </a:r>
          </a:p>
          <a:p>
            <a:pPr eaLnBrk="1" hangingPunct="1"/>
            <a:endParaRPr lang="fr-BE" sz="1100" baseline="0" dirty="0">
              <a:latin typeface="Arial" charset="0"/>
              <a:sym typeface="Symbol" charset="0"/>
            </a:endParaRPr>
          </a:p>
          <a:p>
            <a:pPr eaLnBrk="1" hangingPunct="1"/>
            <a:r>
              <a:rPr lang="fr-BE" sz="1100" baseline="0" dirty="0">
                <a:latin typeface="Arial" charset="0"/>
                <a:sym typeface="Symbol" charset="0"/>
              </a:rPr>
              <a:t>Si le liquide mouille seulement partiellement les éléments de garnissage, alors il faut réduire la valeur de a calculée en faisant l’hypothèse que le liquide mouille parfaitement les éléments de garnissage. Il existe des corrélations, établies empiriquement, pour tenir compte de ce défaut de mouillabilité. </a:t>
            </a:r>
            <a:r>
              <a:rPr lang="fr-BE" sz="1100" dirty="0">
                <a:latin typeface="Arial" charset="0"/>
              </a:rPr>
              <a:t>Lors du problème relatif à la conception d’une colonne pour la capture du CO</a:t>
            </a:r>
            <a:r>
              <a:rPr lang="fr-BE" sz="1100" baseline="-25000" dirty="0">
                <a:latin typeface="Arial" charset="0"/>
              </a:rPr>
              <a:t>2</a:t>
            </a:r>
            <a:r>
              <a:rPr lang="fr-BE" sz="1100" baseline="0" dirty="0">
                <a:latin typeface="Arial" charset="0"/>
              </a:rPr>
              <a:t> dans un effluent gazeux, via son absorption dans une solution d’eau et d’amine, vous utiliserez une telle corrélation.</a:t>
            </a:r>
            <a:endParaRPr lang="fr-FR" sz="1100" dirty="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Arial" charset="0"/>
                <a:ea typeface="ＭＳ Ｐゴシック" charset="0"/>
                <a:cs typeface="ＭＳ Ｐゴシック" charset="0"/>
              </a:defRPr>
            </a:lvl1pPr>
            <a:lvl2pPr marL="742950" indent="-285750" defTabSz="947738" eaLnBrk="0" hangingPunct="0">
              <a:defRPr sz="2400">
                <a:solidFill>
                  <a:schemeClr val="tx1"/>
                </a:solidFill>
                <a:latin typeface="Arial" charset="0"/>
                <a:ea typeface="ＭＳ Ｐゴシック" charset="0"/>
              </a:defRPr>
            </a:lvl2pPr>
            <a:lvl3pPr marL="1143000" indent="-228600" defTabSz="947738" eaLnBrk="0" hangingPunct="0">
              <a:defRPr sz="2400">
                <a:solidFill>
                  <a:schemeClr val="tx1"/>
                </a:solidFill>
                <a:latin typeface="Arial" charset="0"/>
                <a:ea typeface="ＭＳ Ｐゴシック" charset="0"/>
              </a:defRPr>
            </a:lvl3pPr>
            <a:lvl4pPr marL="1600200" indent="-228600" defTabSz="947738" eaLnBrk="0" hangingPunct="0">
              <a:defRPr sz="2400">
                <a:solidFill>
                  <a:schemeClr val="tx1"/>
                </a:solidFill>
                <a:latin typeface="Arial" charset="0"/>
                <a:ea typeface="ＭＳ Ｐゴシック" charset="0"/>
              </a:defRPr>
            </a:lvl4pPr>
            <a:lvl5pPr marL="2057400" indent="-228600" defTabSz="947738" eaLnBrk="0" hangingPunct="0">
              <a:defRPr sz="2400">
                <a:solidFill>
                  <a:schemeClr val="tx1"/>
                </a:solidFill>
                <a:latin typeface="Arial" charset="0"/>
                <a:ea typeface="ＭＳ Ｐゴシック" charset="0"/>
              </a:defRPr>
            </a:lvl5pPr>
            <a:lvl6pPr marL="2514600" indent="-228600" defTabSz="94773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4773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4773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4773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C6E02DA-00CA-504F-9578-FAB5E1F81CD6}" type="slidenum">
              <a:rPr lang="fr-FR" sz="1200"/>
              <a:pPr eaLnBrk="1" hangingPunct="1"/>
              <a:t>23</a:t>
            </a:fld>
            <a:endParaRPr lang="fr-FR" sz="1200"/>
          </a:p>
        </p:txBody>
      </p:sp>
      <p:sp>
        <p:nvSpPr>
          <p:cNvPr id="143362" name="Rectangle 2"/>
          <p:cNvSpPr>
            <a:spLocks noGrp="1" noRot="1" noChangeAspect="1" noChangeArrowheads="1" noTextEdit="1"/>
          </p:cNvSpPr>
          <p:nvPr>
            <p:ph type="sldImg"/>
          </p:nvPr>
        </p:nvSpPr>
        <p:spPr>
          <a:xfrm>
            <a:off x="992188" y="768350"/>
            <a:ext cx="5114925" cy="3836988"/>
          </a:xfrm>
          <a:ln/>
        </p:spPr>
      </p:sp>
      <p:sp>
        <p:nvSpPr>
          <p:cNvPr id="14336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fr-BE" sz="1000" dirty="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Arial" charset="0"/>
                <a:ea typeface="ＭＳ Ｐゴシック" charset="0"/>
                <a:cs typeface="ＭＳ Ｐゴシック" charset="0"/>
              </a:defRPr>
            </a:lvl1pPr>
            <a:lvl2pPr marL="742950" indent="-285750" defTabSz="947738" eaLnBrk="0" hangingPunct="0">
              <a:defRPr sz="2400">
                <a:solidFill>
                  <a:schemeClr val="tx1"/>
                </a:solidFill>
                <a:latin typeface="Arial" charset="0"/>
                <a:ea typeface="ＭＳ Ｐゴシック" charset="0"/>
              </a:defRPr>
            </a:lvl2pPr>
            <a:lvl3pPr marL="1143000" indent="-228600" defTabSz="947738" eaLnBrk="0" hangingPunct="0">
              <a:defRPr sz="2400">
                <a:solidFill>
                  <a:schemeClr val="tx1"/>
                </a:solidFill>
                <a:latin typeface="Arial" charset="0"/>
                <a:ea typeface="ＭＳ Ｐゴシック" charset="0"/>
              </a:defRPr>
            </a:lvl3pPr>
            <a:lvl4pPr marL="1600200" indent="-228600" defTabSz="947738" eaLnBrk="0" hangingPunct="0">
              <a:defRPr sz="2400">
                <a:solidFill>
                  <a:schemeClr val="tx1"/>
                </a:solidFill>
                <a:latin typeface="Arial" charset="0"/>
                <a:ea typeface="ＭＳ Ｐゴシック" charset="0"/>
              </a:defRPr>
            </a:lvl4pPr>
            <a:lvl5pPr marL="2057400" indent="-228600" defTabSz="947738" eaLnBrk="0" hangingPunct="0">
              <a:defRPr sz="2400">
                <a:solidFill>
                  <a:schemeClr val="tx1"/>
                </a:solidFill>
                <a:latin typeface="Arial" charset="0"/>
                <a:ea typeface="ＭＳ Ｐゴシック" charset="0"/>
              </a:defRPr>
            </a:lvl5pPr>
            <a:lvl6pPr marL="2514600" indent="-228600" defTabSz="94773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4773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4773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4773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ED7C260-2DD3-A747-8A71-BAB2D13FC46C}" type="slidenum">
              <a:rPr lang="fr-FR" sz="1200"/>
              <a:pPr eaLnBrk="1" hangingPunct="1"/>
              <a:t>24</a:t>
            </a:fld>
            <a:endParaRPr lang="fr-FR" sz="1200"/>
          </a:p>
        </p:txBody>
      </p:sp>
      <p:sp>
        <p:nvSpPr>
          <p:cNvPr id="145410" name="Rectangle 2"/>
          <p:cNvSpPr>
            <a:spLocks noGrp="1" noRot="1" noChangeAspect="1" noChangeArrowheads="1" noTextEdit="1"/>
          </p:cNvSpPr>
          <p:nvPr>
            <p:ph type="sldImg"/>
          </p:nvPr>
        </p:nvSpPr>
        <p:spPr>
          <a:xfrm>
            <a:off x="992188" y="768350"/>
            <a:ext cx="5114925" cy="3836988"/>
          </a:xfrm>
          <a:ln/>
        </p:spPr>
      </p:sp>
      <p:sp>
        <p:nvSpPr>
          <p:cNvPr id="14541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fr-BE" sz="900" dirty="0">
                <a:latin typeface="Arial" charset="0"/>
              </a:rPr>
              <a:t>On </a:t>
            </a:r>
            <a:r>
              <a:rPr lang="fr-BE" sz="1000" dirty="0">
                <a:latin typeface="Arial" charset="0"/>
              </a:rPr>
              <a:t>considère ici une colonne à garnissage. L’aire de la base de la colonne est notée </a:t>
            </a:r>
            <a:r>
              <a:rPr lang="fr-BE" sz="1000" dirty="0">
                <a:latin typeface="Arial" charset="0"/>
                <a:sym typeface="Symbol" charset="0"/>
              </a:rPr>
              <a:t>Ω. Le débit de</a:t>
            </a:r>
            <a:r>
              <a:rPr lang="fr-BE" sz="1000" baseline="0" dirty="0">
                <a:latin typeface="Arial" charset="0"/>
                <a:sym typeface="Symbol" charset="0"/>
              </a:rPr>
              <a:t> </a:t>
            </a:r>
            <a:r>
              <a:rPr lang="fr-BE" sz="1000" dirty="0">
                <a:latin typeface="Arial" charset="0"/>
                <a:sym typeface="Symbol" charset="0"/>
              </a:rPr>
              <a:t>gaz introduit dans la colonne est noté Q</a:t>
            </a:r>
            <a:r>
              <a:rPr lang="fr-BE" sz="1000" baseline="-25000" dirty="0">
                <a:latin typeface="Arial" charset="0"/>
                <a:sym typeface="Symbol" charset="0"/>
              </a:rPr>
              <a:t>G</a:t>
            </a:r>
            <a:r>
              <a:rPr lang="fr-BE" sz="1000" dirty="0">
                <a:latin typeface="Arial" charset="0"/>
                <a:sym typeface="Symbol" charset="0"/>
              </a:rPr>
              <a:t> (m</a:t>
            </a:r>
            <a:r>
              <a:rPr lang="fr-BE" sz="1000" baseline="30000" dirty="0">
                <a:latin typeface="Arial" charset="0"/>
                <a:sym typeface="Symbol" charset="0"/>
              </a:rPr>
              <a:t>3</a:t>
            </a:r>
            <a:r>
              <a:rPr lang="fr-BE" sz="1000" dirty="0">
                <a:latin typeface="Arial" charset="0"/>
                <a:sym typeface="Symbol" charset="0"/>
              </a:rPr>
              <a:t>/s). Q</a:t>
            </a:r>
            <a:r>
              <a:rPr lang="fr-BE" sz="1000" baseline="-25000" dirty="0">
                <a:latin typeface="Arial" charset="0"/>
                <a:sym typeface="Symbol" charset="0"/>
              </a:rPr>
              <a:t>G</a:t>
            </a:r>
            <a:r>
              <a:rPr lang="fr-BE" sz="1000" dirty="0">
                <a:latin typeface="Arial" charset="0"/>
                <a:sym typeface="Symbol" charset="0"/>
              </a:rPr>
              <a:t>/Ω est la vitesse superficielle du gaz dans l’appareil. La pression motrice dans le gaz en dessous de la colonne est notée p</a:t>
            </a:r>
            <a:r>
              <a:rPr lang="fr-BE" sz="1000" baseline="-25000" dirty="0">
                <a:latin typeface="Arial" charset="0"/>
                <a:sym typeface="Symbol" charset="0"/>
              </a:rPr>
              <a:t>1</a:t>
            </a:r>
            <a:r>
              <a:rPr lang="fr-BE" sz="1000" dirty="0">
                <a:latin typeface="Arial" charset="0"/>
                <a:sym typeface="Symbol" charset="0"/>
              </a:rPr>
              <a:t>, tandis que la pression motrice dans le gaz au dessus de la colonne est notée p</a:t>
            </a:r>
            <a:r>
              <a:rPr lang="fr-BE" sz="1000" baseline="-25000" dirty="0">
                <a:latin typeface="Arial" charset="0"/>
                <a:sym typeface="Symbol" charset="0"/>
              </a:rPr>
              <a:t>2</a:t>
            </a:r>
            <a:r>
              <a:rPr lang="fr-BE" sz="1000" dirty="0">
                <a:latin typeface="Arial" charset="0"/>
                <a:sym typeface="Symbol" charset="0"/>
              </a:rPr>
              <a:t>. </a:t>
            </a:r>
          </a:p>
          <a:p>
            <a:pPr eaLnBrk="1" hangingPunct="1"/>
            <a:endParaRPr lang="fr-BE" sz="1000" dirty="0">
              <a:latin typeface="Arial" charset="0"/>
              <a:sym typeface="Symbol" charset="0"/>
            </a:endParaRPr>
          </a:p>
          <a:p>
            <a:pPr eaLnBrk="1" hangingPunct="1"/>
            <a:r>
              <a:rPr lang="fr-BE" sz="1000" dirty="0">
                <a:latin typeface="Arial" charset="0"/>
                <a:sym typeface="Symbol" charset="0"/>
              </a:rPr>
              <a:t>Le gaz subit une perte d’énergie lors de son passage au travers de la colonne. Le frottement du liquide sur le gaz est essentiellement responsable de cette perte. Dès lors : p</a:t>
            </a:r>
            <a:r>
              <a:rPr lang="fr-BE" sz="1000" baseline="-25000" dirty="0">
                <a:latin typeface="Arial" charset="0"/>
                <a:sym typeface="Symbol" charset="0"/>
              </a:rPr>
              <a:t>1</a:t>
            </a:r>
            <a:r>
              <a:rPr lang="fr-BE" sz="1000" dirty="0">
                <a:latin typeface="Arial" charset="0"/>
                <a:sym typeface="Symbol" charset="0"/>
              </a:rPr>
              <a:t> &gt; p</a:t>
            </a:r>
            <a:r>
              <a:rPr lang="fr-BE" sz="1000" baseline="-25000" dirty="0">
                <a:latin typeface="Arial" charset="0"/>
                <a:sym typeface="Symbol" charset="0"/>
              </a:rPr>
              <a:t>2</a:t>
            </a:r>
            <a:r>
              <a:rPr lang="fr-BE" sz="1000" dirty="0">
                <a:latin typeface="Arial" charset="0"/>
                <a:sym typeface="Symbol" charset="0"/>
              </a:rPr>
              <a:t>. </a:t>
            </a:r>
            <a:endParaRPr lang="fr-BE" sz="1000" baseline="0" dirty="0">
              <a:latin typeface="Arial" charset="0"/>
              <a:sym typeface="Symbol" charset="0"/>
            </a:endParaRPr>
          </a:p>
          <a:p>
            <a:pPr eaLnBrk="1" hangingPunct="1"/>
            <a:endParaRPr lang="fr-BE" sz="1000" dirty="0">
              <a:latin typeface="Arial" charset="0"/>
              <a:sym typeface="Symbo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Arial" charset="0"/>
                <a:ea typeface="ＭＳ Ｐゴシック" charset="0"/>
                <a:cs typeface="ＭＳ Ｐゴシック" charset="0"/>
              </a:defRPr>
            </a:lvl1pPr>
            <a:lvl2pPr marL="742950" indent="-285750" defTabSz="947738" eaLnBrk="0" hangingPunct="0">
              <a:defRPr sz="2400">
                <a:solidFill>
                  <a:schemeClr val="tx1"/>
                </a:solidFill>
                <a:latin typeface="Arial" charset="0"/>
                <a:ea typeface="ＭＳ Ｐゴシック" charset="0"/>
              </a:defRPr>
            </a:lvl2pPr>
            <a:lvl3pPr marL="1143000" indent="-228600" defTabSz="947738" eaLnBrk="0" hangingPunct="0">
              <a:defRPr sz="2400">
                <a:solidFill>
                  <a:schemeClr val="tx1"/>
                </a:solidFill>
                <a:latin typeface="Arial" charset="0"/>
                <a:ea typeface="ＭＳ Ｐゴシック" charset="0"/>
              </a:defRPr>
            </a:lvl3pPr>
            <a:lvl4pPr marL="1600200" indent="-228600" defTabSz="947738" eaLnBrk="0" hangingPunct="0">
              <a:defRPr sz="2400">
                <a:solidFill>
                  <a:schemeClr val="tx1"/>
                </a:solidFill>
                <a:latin typeface="Arial" charset="0"/>
                <a:ea typeface="ＭＳ Ｐゴシック" charset="0"/>
              </a:defRPr>
            </a:lvl4pPr>
            <a:lvl5pPr marL="2057400" indent="-228600" defTabSz="947738" eaLnBrk="0" hangingPunct="0">
              <a:defRPr sz="2400">
                <a:solidFill>
                  <a:schemeClr val="tx1"/>
                </a:solidFill>
                <a:latin typeface="Arial" charset="0"/>
                <a:ea typeface="ＭＳ Ｐゴシック" charset="0"/>
              </a:defRPr>
            </a:lvl5pPr>
            <a:lvl6pPr marL="2514600" indent="-228600" defTabSz="94773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4773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4773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4773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ED7C260-2DD3-A747-8A71-BAB2D13FC46C}" type="slidenum">
              <a:rPr lang="fr-FR" sz="1200"/>
              <a:pPr eaLnBrk="1" hangingPunct="1"/>
              <a:t>25</a:t>
            </a:fld>
            <a:endParaRPr lang="fr-FR" sz="1200"/>
          </a:p>
        </p:txBody>
      </p:sp>
      <p:sp>
        <p:nvSpPr>
          <p:cNvPr id="145410" name="Rectangle 2"/>
          <p:cNvSpPr>
            <a:spLocks noGrp="1" noRot="1" noChangeAspect="1" noChangeArrowheads="1" noTextEdit="1"/>
          </p:cNvSpPr>
          <p:nvPr>
            <p:ph type="sldImg"/>
          </p:nvPr>
        </p:nvSpPr>
        <p:spPr>
          <a:xfrm>
            <a:off x="992188" y="768350"/>
            <a:ext cx="5114925" cy="3836988"/>
          </a:xfrm>
          <a:ln/>
        </p:spPr>
      </p:sp>
      <p:sp>
        <p:nvSpPr>
          <p:cNvPr id="14541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fr-BE" sz="900" dirty="0">
                <a:latin typeface="Arial" charset="0"/>
                <a:sym typeface="Symbol" charset="0"/>
              </a:rPr>
              <a:t>Le </a:t>
            </a:r>
            <a:r>
              <a:rPr lang="fr-BE" sz="1000" dirty="0">
                <a:latin typeface="Arial" charset="0"/>
                <a:sym typeface="Symbol" charset="0"/>
              </a:rPr>
              <a:t>gradient de pression motrice dans l’appareil, (p</a:t>
            </a:r>
            <a:r>
              <a:rPr lang="fr-BE" sz="1000" baseline="-25000" dirty="0">
                <a:latin typeface="Arial" charset="0"/>
                <a:sym typeface="Symbol" charset="0"/>
              </a:rPr>
              <a:t>1</a:t>
            </a:r>
            <a:r>
              <a:rPr lang="fr-BE" sz="1000" dirty="0">
                <a:latin typeface="Arial" charset="0"/>
                <a:sym typeface="Symbol" charset="0"/>
              </a:rPr>
              <a:t> – p</a:t>
            </a:r>
            <a:r>
              <a:rPr lang="fr-BE" sz="1000" baseline="-25000" dirty="0">
                <a:latin typeface="Arial" charset="0"/>
                <a:sym typeface="Symbol" charset="0"/>
              </a:rPr>
              <a:t>2</a:t>
            </a:r>
            <a:r>
              <a:rPr lang="fr-BE" sz="1000" dirty="0">
                <a:latin typeface="Arial" charset="0"/>
                <a:sym typeface="Symbol" charset="0"/>
              </a:rPr>
              <a:t>)/H, peut généralement être exprimé en fonction de U</a:t>
            </a:r>
            <a:r>
              <a:rPr lang="fr-BE" sz="1000" baseline="-25000" dirty="0">
                <a:latin typeface="Arial" charset="0"/>
                <a:sym typeface="Symbol" charset="0"/>
              </a:rPr>
              <a:t>G</a:t>
            </a:r>
            <a:r>
              <a:rPr lang="fr-BE" sz="1000" dirty="0">
                <a:latin typeface="Arial" charset="0"/>
                <a:sym typeface="Symbol" charset="0"/>
              </a:rPr>
              <a:t> selon une loi de puissance. c</a:t>
            </a:r>
            <a:r>
              <a:rPr lang="fr-BE" sz="1000" baseline="-25000" dirty="0">
                <a:latin typeface="Arial" charset="0"/>
                <a:sym typeface="Symbol" charset="0"/>
              </a:rPr>
              <a:t>2</a:t>
            </a:r>
            <a:r>
              <a:rPr lang="fr-BE" sz="1000" dirty="0">
                <a:latin typeface="Arial" charset="0"/>
                <a:sym typeface="Symbol" charset="0"/>
              </a:rPr>
              <a:t> est toujours supérieur ou égal à 1. Ce gradient de pression augmente si U</a:t>
            </a:r>
            <a:r>
              <a:rPr lang="fr-BE" sz="1000" baseline="-25000" dirty="0">
                <a:latin typeface="Arial" charset="0"/>
                <a:sym typeface="Symbol" charset="0"/>
              </a:rPr>
              <a:t>G</a:t>
            </a:r>
            <a:r>
              <a:rPr lang="fr-BE" sz="1000" dirty="0">
                <a:latin typeface="Arial" charset="0"/>
                <a:sym typeface="Symbol" charset="0"/>
              </a:rPr>
              <a:t> augmente et donc,</a:t>
            </a:r>
            <a:r>
              <a:rPr lang="fr-BE" sz="1000" baseline="0" dirty="0">
                <a:latin typeface="Arial" charset="0"/>
                <a:sym typeface="Symbol" charset="0"/>
              </a:rPr>
              <a:t> à Q</a:t>
            </a:r>
            <a:r>
              <a:rPr lang="fr-BE" sz="1000" baseline="-25000" dirty="0">
                <a:latin typeface="Arial" charset="0"/>
                <a:sym typeface="Symbol" charset="0"/>
              </a:rPr>
              <a:t>G</a:t>
            </a:r>
            <a:r>
              <a:rPr lang="fr-BE" sz="1000" baseline="0" dirty="0">
                <a:latin typeface="Arial" charset="0"/>
                <a:sym typeface="Symbol" charset="0"/>
              </a:rPr>
              <a:t> fixé, si </a:t>
            </a:r>
            <a:r>
              <a:rPr lang="fr-BE" sz="1000" dirty="0">
                <a:latin typeface="Arial" charset="0"/>
                <a:sym typeface="Symbol" charset="0"/>
              </a:rPr>
              <a:t>Ω </a:t>
            </a:r>
            <a:r>
              <a:rPr lang="fr-BE" sz="1000" baseline="0" dirty="0">
                <a:latin typeface="Arial" charset="0"/>
                <a:sym typeface="Symbol" charset="0"/>
              </a:rPr>
              <a:t>diminue. </a:t>
            </a:r>
            <a:r>
              <a:rPr lang="fr-BE" sz="1000" dirty="0">
                <a:latin typeface="Arial" charset="0"/>
                <a:sym typeface="Symbol" charset="0"/>
              </a:rPr>
              <a:t>Ce gradient de pression motrice produit une force, dirigée vers le haut, s’exerçant sur</a:t>
            </a:r>
            <a:r>
              <a:rPr lang="fr-BE" sz="1000" baseline="0" dirty="0">
                <a:latin typeface="Arial" charset="0"/>
                <a:sym typeface="Symbol" charset="0"/>
              </a:rPr>
              <a:t> le </a:t>
            </a:r>
            <a:r>
              <a:rPr lang="fr-BE" sz="1000" dirty="0">
                <a:latin typeface="Arial" charset="0"/>
                <a:sym typeface="Symbol" charset="0"/>
              </a:rPr>
              <a:t>liquide s’écoulant dans la colonne.</a:t>
            </a:r>
            <a:r>
              <a:rPr lang="fr-BE" sz="1000" baseline="0" dirty="0">
                <a:latin typeface="Arial" charset="0"/>
                <a:sym typeface="Symbol" charset="0"/>
              </a:rPr>
              <a:t> </a:t>
            </a:r>
            <a:r>
              <a:rPr lang="fr-BE" sz="1000" dirty="0">
                <a:latin typeface="Arial" charset="0"/>
                <a:sym typeface="Symbol" charset="0"/>
              </a:rPr>
              <a:t>Si U</a:t>
            </a:r>
            <a:r>
              <a:rPr lang="fr-BE" sz="1000" baseline="-25000" dirty="0">
                <a:latin typeface="Arial" charset="0"/>
                <a:sym typeface="Symbol" charset="0"/>
              </a:rPr>
              <a:t>G</a:t>
            </a:r>
            <a:r>
              <a:rPr lang="fr-BE" sz="1000" dirty="0">
                <a:latin typeface="Arial" charset="0"/>
                <a:sym typeface="Symbol" charset="0"/>
              </a:rPr>
              <a:t> augmente,</a:t>
            </a:r>
            <a:r>
              <a:rPr lang="fr-BE" sz="1000" baseline="0" dirty="0">
                <a:latin typeface="Arial" charset="0"/>
                <a:sym typeface="Symbol" charset="0"/>
              </a:rPr>
              <a:t> cette force augmente et, si elle devient trop grande, </a:t>
            </a:r>
            <a:r>
              <a:rPr lang="fr-BE" sz="1000" dirty="0">
                <a:latin typeface="Arial" charset="0"/>
                <a:sym typeface="Symbol" charset="0"/>
              </a:rPr>
              <a:t>le liquide ne saura plus descendre dans la colonne, il y sera retenu par le gaz. On dit alors qu’il y a </a:t>
            </a:r>
            <a:r>
              <a:rPr lang="fr-BE" sz="1000" b="1" i="1" dirty="0">
                <a:latin typeface="Arial" charset="0"/>
                <a:sym typeface="Symbol" charset="0"/>
              </a:rPr>
              <a:t>engorgement</a:t>
            </a:r>
            <a:r>
              <a:rPr lang="fr-BE" sz="1000" dirty="0">
                <a:latin typeface="Arial" charset="0"/>
                <a:sym typeface="Symbol" charset="0"/>
              </a:rPr>
              <a:t> de la colonne (flooding</a:t>
            </a:r>
            <a:r>
              <a:rPr lang="fr-BE" sz="1000" baseline="0" dirty="0">
                <a:latin typeface="Arial" charset="0"/>
                <a:sym typeface="Symbol" charset="0"/>
              </a:rPr>
              <a:t> en anglais)</a:t>
            </a:r>
            <a:r>
              <a:rPr lang="fr-BE" sz="1000" dirty="0">
                <a:latin typeface="Arial" charset="0"/>
                <a:sym typeface="Symbol" charset="0"/>
              </a:rPr>
              <a:t>. La colonne ne sait plus fonctionner correctement.</a:t>
            </a:r>
          </a:p>
          <a:p>
            <a:pPr eaLnBrk="1" hangingPunct="1"/>
            <a:endParaRPr lang="fr-BE" sz="1000" dirty="0">
              <a:latin typeface="Arial" charset="0"/>
              <a:sym typeface="Symbol" charset="0"/>
            </a:endParaRPr>
          </a:p>
          <a:p>
            <a:pPr eaLnBrk="1" hangingPunct="1"/>
            <a:r>
              <a:rPr lang="fr-BE" sz="1000" dirty="0">
                <a:latin typeface="Arial" charset="0"/>
                <a:sym typeface="Symbol" charset="0"/>
              </a:rPr>
              <a:t>Pour opérer une colonne à garnissage, U</a:t>
            </a:r>
            <a:r>
              <a:rPr lang="fr-BE" sz="1000" baseline="-25000" dirty="0">
                <a:latin typeface="Arial" charset="0"/>
                <a:sym typeface="Symbol" charset="0"/>
              </a:rPr>
              <a:t>G</a:t>
            </a:r>
            <a:r>
              <a:rPr lang="fr-BE" sz="1000" dirty="0">
                <a:latin typeface="Arial" charset="0"/>
                <a:sym typeface="Symbol" charset="0"/>
              </a:rPr>
              <a:t> doit donc être inférieur à une valeur maximale</a:t>
            </a:r>
            <a:r>
              <a:rPr lang="fr-BE" sz="1000" baseline="0" dirty="0">
                <a:latin typeface="Arial" charset="0"/>
                <a:sym typeface="Symbol" charset="0"/>
              </a:rPr>
              <a:t> admissible. Donc, à Q</a:t>
            </a:r>
            <a:r>
              <a:rPr lang="fr-BE" sz="1000" baseline="-25000" dirty="0">
                <a:latin typeface="Arial" charset="0"/>
                <a:sym typeface="Symbol" charset="0"/>
              </a:rPr>
              <a:t>G</a:t>
            </a:r>
            <a:r>
              <a:rPr lang="fr-BE" sz="1000" baseline="0" dirty="0">
                <a:latin typeface="Arial" charset="0"/>
                <a:sym typeface="Symbol" charset="0"/>
              </a:rPr>
              <a:t> fixé, </a:t>
            </a:r>
            <a:r>
              <a:rPr lang="fr-BE" sz="1000" dirty="0">
                <a:latin typeface="Arial" charset="0"/>
                <a:sym typeface="Symbol" charset="0"/>
              </a:rPr>
              <a:t>Ω </a:t>
            </a:r>
            <a:r>
              <a:rPr lang="fr-BE" sz="1000" baseline="0" dirty="0">
                <a:latin typeface="Arial" charset="0"/>
                <a:sym typeface="Symbol" charset="0"/>
              </a:rPr>
              <a:t>doit être supérieur à une valeur minimale admissible. La valeur maximale admissible de U</a:t>
            </a:r>
            <a:r>
              <a:rPr lang="fr-BE" sz="1000" baseline="-25000" dirty="0">
                <a:latin typeface="Arial" charset="0"/>
                <a:sym typeface="Symbol" charset="0"/>
              </a:rPr>
              <a:t>G</a:t>
            </a:r>
            <a:r>
              <a:rPr lang="fr-BE" sz="1000" baseline="0" dirty="0">
                <a:latin typeface="Arial" charset="0"/>
                <a:sym typeface="Symbol" charset="0"/>
              </a:rPr>
              <a:t> (notée U</a:t>
            </a:r>
            <a:r>
              <a:rPr lang="fr-BE" sz="1000" baseline="-25000" dirty="0">
                <a:latin typeface="Arial" charset="0"/>
                <a:sym typeface="Symbol" charset="0"/>
              </a:rPr>
              <a:t>G,e</a:t>
            </a:r>
            <a:r>
              <a:rPr lang="fr-BE" sz="1000" baseline="0" dirty="0">
                <a:latin typeface="Arial" charset="0"/>
                <a:sym typeface="Symbol" charset="0"/>
              </a:rPr>
              <a:t>) dépend de la nature des éléments de garnissage utilisés, de la nature des phases liquide et gazeuse, et de la vitesse superficielle du liquide dans la colonne, définie comme étant U</a:t>
            </a:r>
            <a:r>
              <a:rPr lang="fr-BE" sz="1000" baseline="-25000" dirty="0">
                <a:latin typeface="Arial" charset="0"/>
                <a:sym typeface="Symbol" charset="0"/>
              </a:rPr>
              <a:t>L</a:t>
            </a:r>
            <a:r>
              <a:rPr lang="fr-BE" sz="1000" baseline="0" dirty="0">
                <a:latin typeface="Arial" charset="0"/>
                <a:sym typeface="Symbol" charset="0"/>
              </a:rPr>
              <a:t> = Q</a:t>
            </a:r>
            <a:r>
              <a:rPr lang="fr-BE" sz="1000" baseline="-25000" dirty="0">
                <a:latin typeface="Arial" charset="0"/>
                <a:sym typeface="Symbol" charset="0"/>
              </a:rPr>
              <a:t>L</a:t>
            </a:r>
            <a:r>
              <a:rPr lang="fr-BE" sz="1000" baseline="0" dirty="0">
                <a:latin typeface="Arial" charset="0"/>
                <a:sym typeface="Symbol" charset="0"/>
              </a:rPr>
              <a:t>/</a:t>
            </a:r>
            <a:r>
              <a:rPr lang="fr-BE" sz="1000" dirty="0">
                <a:latin typeface="Arial" charset="0"/>
                <a:sym typeface="Symbol" charset="0"/>
              </a:rPr>
              <a:t>Ω, Q</a:t>
            </a:r>
            <a:r>
              <a:rPr lang="fr-BE" sz="1000" baseline="-25000" dirty="0">
                <a:latin typeface="Arial" charset="0"/>
                <a:sym typeface="Symbol" charset="0"/>
              </a:rPr>
              <a:t>L</a:t>
            </a:r>
            <a:r>
              <a:rPr lang="fr-BE" sz="1000" dirty="0">
                <a:latin typeface="Arial" charset="0"/>
                <a:sym typeface="Symbol" charset="0"/>
              </a:rPr>
              <a:t> étant le débit de liquide alimentant la colonne.</a:t>
            </a:r>
            <a:r>
              <a:rPr lang="fr-BE" sz="1000" baseline="0" dirty="0">
                <a:latin typeface="Arial" charset="0"/>
                <a:sym typeface="Symbol" charset="0"/>
              </a:rPr>
              <a:t> Pour prédire cette valeur maximale admissible, il n’y a pas de théorie générale. Il existe néanmoins, dans la littérature, de nombreuses corrélations établies empiriquement, permettant de prédire cette valeur maximale admissible pour différents types d’éléments de garnissage et de fluides. L’utilisation d’une telle corrélation permet donc de calculer U</a:t>
            </a:r>
            <a:r>
              <a:rPr lang="fr-BE" sz="1000" baseline="-25000" dirty="0">
                <a:latin typeface="Arial" charset="0"/>
                <a:sym typeface="Symbol" charset="0"/>
              </a:rPr>
              <a:t>G,e</a:t>
            </a:r>
            <a:r>
              <a:rPr lang="fr-BE" sz="1000" baseline="0" dirty="0">
                <a:latin typeface="Arial" charset="0"/>
                <a:sym typeface="Symbol" charset="0"/>
              </a:rPr>
              <a:t> et donc, à débit de gaz entrant dans la colonne fixé, la valeur minimale admissible de l’aire de la section de la colonne  (Ω</a:t>
            </a:r>
            <a:r>
              <a:rPr lang="fr-BE" sz="1000" baseline="-25000" dirty="0">
                <a:latin typeface="Arial" charset="0"/>
                <a:sym typeface="Symbol" charset="0"/>
              </a:rPr>
              <a:t>min</a:t>
            </a:r>
            <a:r>
              <a:rPr lang="fr-BE" sz="1000" baseline="0" dirty="0">
                <a:latin typeface="Arial" charset="0"/>
                <a:sym typeface="Symbol" charset="0"/>
              </a:rPr>
              <a:t> = Q</a:t>
            </a:r>
            <a:r>
              <a:rPr lang="fr-BE" sz="1000" baseline="-25000" dirty="0">
                <a:latin typeface="Arial" charset="0"/>
                <a:sym typeface="Symbol" charset="0"/>
              </a:rPr>
              <a:t>G</a:t>
            </a:r>
            <a:r>
              <a:rPr lang="fr-BE" sz="1000" baseline="0" dirty="0">
                <a:latin typeface="Arial" charset="0"/>
                <a:sym typeface="Symbol" charset="0"/>
              </a:rPr>
              <a:t>/U</a:t>
            </a:r>
            <a:r>
              <a:rPr lang="fr-BE" sz="1000" baseline="-25000" dirty="0">
                <a:latin typeface="Arial" charset="0"/>
                <a:sym typeface="Symbol" charset="0"/>
              </a:rPr>
              <a:t>G,e</a:t>
            </a:r>
            <a:r>
              <a:rPr lang="fr-BE" sz="1000" baseline="0" dirty="0">
                <a:latin typeface="Arial" charset="0"/>
                <a:sym typeface="Symbol" charset="0"/>
              </a:rPr>
              <a:t>). </a:t>
            </a:r>
          </a:p>
          <a:p>
            <a:pPr eaLnBrk="1" hangingPunct="1"/>
            <a:endParaRPr lang="fr-BE" sz="1000" baseline="0" dirty="0">
              <a:latin typeface="Arial" charset="0"/>
              <a:sym typeface="Symbol" charset="0"/>
            </a:endParaRPr>
          </a:p>
          <a:p>
            <a:pPr eaLnBrk="1" hangingPunct="1"/>
            <a:endParaRPr lang="fr-BE" sz="1000" dirty="0">
              <a:latin typeface="Arial" charset="0"/>
              <a:sym typeface="Symbo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Arial" charset="0"/>
                <a:ea typeface="ＭＳ Ｐゴシック" charset="0"/>
                <a:cs typeface="ＭＳ Ｐゴシック" charset="0"/>
              </a:defRPr>
            </a:lvl1pPr>
            <a:lvl2pPr marL="742950" indent="-285750" defTabSz="947738" eaLnBrk="0" hangingPunct="0">
              <a:defRPr sz="2400">
                <a:solidFill>
                  <a:schemeClr val="tx1"/>
                </a:solidFill>
                <a:latin typeface="Arial" charset="0"/>
                <a:ea typeface="ＭＳ Ｐゴシック" charset="0"/>
              </a:defRPr>
            </a:lvl2pPr>
            <a:lvl3pPr marL="1143000" indent="-228600" defTabSz="947738" eaLnBrk="0" hangingPunct="0">
              <a:defRPr sz="2400">
                <a:solidFill>
                  <a:schemeClr val="tx1"/>
                </a:solidFill>
                <a:latin typeface="Arial" charset="0"/>
                <a:ea typeface="ＭＳ Ｐゴシック" charset="0"/>
              </a:defRPr>
            </a:lvl3pPr>
            <a:lvl4pPr marL="1600200" indent="-228600" defTabSz="947738" eaLnBrk="0" hangingPunct="0">
              <a:defRPr sz="2400">
                <a:solidFill>
                  <a:schemeClr val="tx1"/>
                </a:solidFill>
                <a:latin typeface="Arial" charset="0"/>
                <a:ea typeface="ＭＳ Ｐゴシック" charset="0"/>
              </a:defRPr>
            </a:lvl4pPr>
            <a:lvl5pPr marL="2057400" indent="-228600" defTabSz="947738" eaLnBrk="0" hangingPunct="0">
              <a:defRPr sz="2400">
                <a:solidFill>
                  <a:schemeClr val="tx1"/>
                </a:solidFill>
                <a:latin typeface="Arial" charset="0"/>
                <a:ea typeface="ＭＳ Ｐゴシック" charset="0"/>
              </a:defRPr>
            </a:lvl5pPr>
            <a:lvl6pPr marL="2514600" indent="-228600" defTabSz="94773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4773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4773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4773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ED7C260-2DD3-A747-8A71-BAB2D13FC46C}" type="slidenum">
              <a:rPr lang="fr-FR" sz="1200"/>
              <a:pPr eaLnBrk="1" hangingPunct="1"/>
              <a:t>26</a:t>
            </a:fld>
            <a:endParaRPr lang="fr-FR" sz="1200"/>
          </a:p>
        </p:txBody>
      </p:sp>
      <p:sp>
        <p:nvSpPr>
          <p:cNvPr id="145410" name="Rectangle 2"/>
          <p:cNvSpPr>
            <a:spLocks noGrp="1" noRot="1" noChangeAspect="1" noChangeArrowheads="1" noTextEdit="1"/>
          </p:cNvSpPr>
          <p:nvPr>
            <p:ph type="sldImg"/>
          </p:nvPr>
        </p:nvSpPr>
        <p:spPr>
          <a:xfrm>
            <a:off x="992188" y="768350"/>
            <a:ext cx="5114925" cy="3836988"/>
          </a:xfrm>
          <a:ln/>
        </p:spPr>
      </p:sp>
      <p:sp>
        <p:nvSpPr>
          <p:cNvPr id="14541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fr-BE" sz="900" dirty="0">
                <a:latin typeface="Arial" charset="0"/>
                <a:sym typeface="Symbol" charset="0"/>
              </a:rPr>
              <a:t>Le débit de</a:t>
            </a:r>
            <a:r>
              <a:rPr lang="fr-BE" sz="900" baseline="0" dirty="0">
                <a:latin typeface="Arial" charset="0"/>
                <a:sym typeface="Symbol" charset="0"/>
              </a:rPr>
              <a:t> </a:t>
            </a:r>
            <a:r>
              <a:rPr lang="fr-BE" sz="900" dirty="0">
                <a:latin typeface="Arial" charset="0"/>
                <a:sym typeface="Symbol" charset="0"/>
              </a:rPr>
              <a:t>liquide </a:t>
            </a:r>
            <a:r>
              <a:rPr lang="fr-BE" sz="1000" dirty="0">
                <a:latin typeface="Arial" charset="0"/>
                <a:sym typeface="Symbol" charset="0"/>
              </a:rPr>
              <a:t>introduit dans la colonne est noté Q</a:t>
            </a:r>
            <a:r>
              <a:rPr lang="fr-BE" sz="1000" baseline="-25000" dirty="0">
                <a:latin typeface="Arial" charset="0"/>
                <a:sym typeface="Symbol" charset="0"/>
              </a:rPr>
              <a:t>L</a:t>
            </a:r>
            <a:r>
              <a:rPr lang="fr-BE" sz="1000" dirty="0">
                <a:latin typeface="Arial" charset="0"/>
                <a:sym typeface="Symbol" charset="0"/>
              </a:rPr>
              <a:t> (m</a:t>
            </a:r>
            <a:r>
              <a:rPr lang="fr-BE" sz="1000" baseline="30000" dirty="0">
                <a:latin typeface="Arial" charset="0"/>
                <a:sym typeface="Symbol" charset="0"/>
              </a:rPr>
              <a:t>3</a:t>
            </a:r>
            <a:r>
              <a:rPr lang="fr-BE" sz="1000" dirty="0">
                <a:latin typeface="Arial" charset="0"/>
                <a:sym typeface="Symbol" charset="0"/>
              </a:rPr>
              <a:t>/s). Q</a:t>
            </a:r>
            <a:r>
              <a:rPr lang="fr-BE" sz="1000" baseline="-25000" dirty="0">
                <a:latin typeface="Arial" charset="0"/>
                <a:sym typeface="Symbol" charset="0"/>
              </a:rPr>
              <a:t>L</a:t>
            </a:r>
            <a:r>
              <a:rPr lang="fr-BE" sz="1000" dirty="0">
                <a:latin typeface="Arial" charset="0"/>
                <a:sym typeface="Symbol" charset="0"/>
              </a:rPr>
              <a:t>/Ω est la vitesse superficielle du liquide dans l’appareil.</a:t>
            </a:r>
            <a:endParaRPr lang="fr-BE" sz="1000" baseline="0" dirty="0">
              <a:latin typeface="Arial" charset="0"/>
              <a:sym typeface="Symbol" charset="0"/>
            </a:endParaRPr>
          </a:p>
          <a:p>
            <a:pPr eaLnBrk="1" hangingPunct="1"/>
            <a:endParaRPr lang="fr-BE" sz="1000" baseline="0" dirty="0">
              <a:latin typeface="Arial" charset="0"/>
              <a:sym typeface="Symbol" charset="0"/>
            </a:endParaRPr>
          </a:p>
          <a:p>
            <a:pPr eaLnBrk="1" hangingPunct="1"/>
            <a:r>
              <a:rPr lang="fr-BE" sz="1000" baseline="0" dirty="0">
                <a:latin typeface="Arial" charset="0"/>
                <a:sym typeface="Symbol" charset="0"/>
              </a:rPr>
              <a:t>On introduit généralement deux nombres sans dimension pour caractériser l’écoulement dans une colonne à garnissage : π</a:t>
            </a:r>
            <a:r>
              <a:rPr lang="fr-BE" sz="1000" baseline="-25000" dirty="0">
                <a:latin typeface="Arial" charset="0"/>
                <a:sym typeface="Symbol" charset="0"/>
              </a:rPr>
              <a:t>1</a:t>
            </a:r>
            <a:r>
              <a:rPr lang="fr-BE" sz="1000" baseline="0" dirty="0">
                <a:latin typeface="Arial" charset="0"/>
                <a:sym typeface="Symbol" charset="0"/>
              </a:rPr>
              <a:t> ef π</a:t>
            </a:r>
            <a:r>
              <a:rPr lang="fr-BE" sz="1000" baseline="-25000" dirty="0">
                <a:latin typeface="Arial" charset="0"/>
                <a:sym typeface="Symbol" charset="0"/>
              </a:rPr>
              <a:t>2</a:t>
            </a:r>
            <a:r>
              <a:rPr lang="fr-BE" sz="1000" baseline="0" dirty="0">
                <a:latin typeface="Arial" charset="0"/>
                <a:sym typeface="Symbol" charset="0"/>
              </a:rPr>
              <a:t>. Dans l’expression de ces deux nombres dans dimension, g est l’accélération de la gravité, F</a:t>
            </a:r>
            <a:r>
              <a:rPr lang="fr-BE" sz="1000" baseline="-25000" dirty="0">
                <a:latin typeface="Arial" charset="0"/>
                <a:sym typeface="Symbol" charset="0"/>
              </a:rPr>
              <a:t>p</a:t>
            </a:r>
            <a:r>
              <a:rPr lang="fr-BE" sz="1000" baseline="0" dirty="0">
                <a:latin typeface="Arial" charset="0"/>
                <a:sym typeface="Symbol" charset="0"/>
              </a:rPr>
              <a:t> (m</a:t>
            </a:r>
            <a:r>
              <a:rPr lang="fr-BE" sz="1000" baseline="30000" dirty="0">
                <a:latin typeface="Arial" charset="0"/>
                <a:sym typeface="Symbol" charset="0"/>
              </a:rPr>
              <a:t>-1</a:t>
            </a:r>
            <a:r>
              <a:rPr lang="fr-BE" sz="1000" baseline="0" dirty="0">
                <a:latin typeface="Arial" charset="0"/>
                <a:sym typeface="Symbol" charset="0"/>
              </a:rPr>
              <a:t>) est un facteur géométrique caractérisant l’empilement des éléments de garnissage (F</a:t>
            </a:r>
            <a:r>
              <a:rPr lang="fr-BE" sz="1000" baseline="-25000" dirty="0">
                <a:latin typeface="Arial" charset="0"/>
                <a:sym typeface="Symbol" charset="0"/>
              </a:rPr>
              <a:t>p</a:t>
            </a:r>
            <a:r>
              <a:rPr lang="fr-BE" sz="1000" baseline="0" dirty="0">
                <a:latin typeface="Arial" charset="0"/>
                <a:sym typeface="Symbol" charset="0"/>
              </a:rPr>
              <a:t> = a/ε</a:t>
            </a:r>
            <a:r>
              <a:rPr lang="fr-BE" sz="1000" baseline="30000" dirty="0">
                <a:latin typeface="Arial" charset="0"/>
                <a:sym typeface="Symbol" charset="0"/>
              </a:rPr>
              <a:t>3</a:t>
            </a:r>
            <a:r>
              <a:rPr lang="fr-BE" sz="1000" baseline="0" dirty="0">
                <a:latin typeface="Arial" charset="0"/>
                <a:sym typeface="Symbol" charset="0"/>
              </a:rPr>
              <a:t> pour de nombreux auteurs), ρ est la masse volumique du gaz, ρ</a:t>
            </a:r>
            <a:r>
              <a:rPr lang="fr-BE" sz="1000" baseline="-25000" dirty="0">
                <a:latin typeface="Arial" charset="0"/>
                <a:sym typeface="Symbol" charset="0"/>
              </a:rPr>
              <a:t>L</a:t>
            </a:r>
            <a:r>
              <a:rPr lang="fr-BE" sz="1000" baseline="0" dirty="0">
                <a:latin typeface="Arial" charset="0"/>
                <a:sym typeface="Symbol" charset="0"/>
              </a:rPr>
              <a:t> est la masse volumique du liquide, Π est le rapport entre la viscosité dynamique du liquide et la viscosité dynamique de l’eau liquide (à la même température, celle dans la colonne) et ψ est le rapport entre la masse volumique du liquide et la masse volumique de l’eau liquide (à la même température, celle dans la colonne).</a:t>
            </a:r>
          </a:p>
          <a:p>
            <a:pPr eaLnBrk="1" hangingPunct="1"/>
            <a:endParaRPr lang="fr-BE" sz="1000" baseline="0" dirty="0">
              <a:latin typeface="Arial" charset="0"/>
              <a:sym typeface="Symbol"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fr-BE" sz="1000" baseline="0" dirty="0">
                <a:latin typeface="Arial" charset="0"/>
                <a:sym typeface="Symbol" charset="0"/>
              </a:rPr>
              <a:t>On peut démontrer que, lorsque l’engorgement est réalisé (U</a:t>
            </a:r>
            <a:r>
              <a:rPr lang="fr-BE" sz="1000" baseline="-25000" dirty="0">
                <a:latin typeface="Arial" charset="0"/>
                <a:sym typeface="Symbol" charset="0"/>
              </a:rPr>
              <a:t>G</a:t>
            </a:r>
            <a:r>
              <a:rPr lang="fr-BE" sz="1000" baseline="0" dirty="0">
                <a:latin typeface="Arial" charset="0"/>
                <a:sym typeface="Symbol" charset="0"/>
              </a:rPr>
              <a:t> = U</a:t>
            </a:r>
            <a:r>
              <a:rPr lang="fr-BE" sz="1000" baseline="-25000" dirty="0">
                <a:latin typeface="Arial" charset="0"/>
                <a:sym typeface="Symbol" charset="0"/>
              </a:rPr>
              <a:t>G,e</a:t>
            </a:r>
            <a:r>
              <a:rPr lang="fr-BE" sz="1000" baseline="0" dirty="0">
                <a:latin typeface="Arial" charset="0"/>
                <a:sym typeface="Symbol" charset="0"/>
              </a:rPr>
              <a:t>), ces deux nombres sans dimension sont reliés univoquement. La fonction f a été déterminée expérimentalement pour de nombreux éléments de garnissage. Vous utiliserez une telle relation entre π</a:t>
            </a:r>
            <a:r>
              <a:rPr lang="fr-BE" sz="1000" baseline="-25000" dirty="0">
                <a:latin typeface="Arial" charset="0"/>
                <a:sym typeface="Symbol" charset="0"/>
              </a:rPr>
              <a:t>1</a:t>
            </a:r>
            <a:r>
              <a:rPr lang="fr-BE" sz="1000" baseline="0" dirty="0">
                <a:latin typeface="Arial" charset="0"/>
                <a:sym typeface="Symbol" charset="0"/>
              </a:rPr>
              <a:t> et π</a:t>
            </a:r>
            <a:r>
              <a:rPr lang="fr-BE" sz="1000" baseline="-25000" dirty="0">
                <a:latin typeface="Arial" charset="0"/>
                <a:sym typeface="Symbol" charset="0"/>
              </a:rPr>
              <a:t>2</a:t>
            </a:r>
            <a:r>
              <a:rPr lang="fr-BE" sz="1000" baseline="0" dirty="0">
                <a:latin typeface="Arial" charset="0"/>
                <a:sym typeface="Symbol" charset="0"/>
              </a:rPr>
              <a:t> dans le cadre </a:t>
            </a:r>
            <a:r>
              <a:rPr lang="fr-BE" sz="1000" dirty="0">
                <a:latin typeface="Arial" charset="0"/>
              </a:rPr>
              <a:t>du problème relatif à la conception d’une colonne pour la capture du CO</a:t>
            </a:r>
            <a:r>
              <a:rPr lang="fr-BE" sz="1000" baseline="-25000" dirty="0">
                <a:latin typeface="Arial" charset="0"/>
              </a:rPr>
              <a:t>2</a:t>
            </a:r>
            <a:r>
              <a:rPr lang="fr-BE" sz="1000" baseline="0" dirty="0">
                <a:latin typeface="Arial" charset="0"/>
              </a:rPr>
              <a:t> dans un effluent gazeux, via son absorption dans une solution d’eau et d’amine.</a:t>
            </a:r>
            <a:r>
              <a:rPr lang="fr-BE" sz="1000" baseline="0" dirty="0">
                <a:latin typeface="Arial" charset="0"/>
                <a:sym typeface="Symbol" charset="0"/>
              </a:rPr>
              <a:t> </a:t>
            </a:r>
            <a:r>
              <a:rPr lang="fr-BE" sz="1000" dirty="0">
                <a:latin typeface="Arial" charset="0"/>
                <a:sym typeface="Symbol" charset="0"/>
              </a:rPr>
              <a:t>Lorsque</a:t>
            </a:r>
            <a:r>
              <a:rPr lang="fr-BE" sz="1000" baseline="0" dirty="0">
                <a:latin typeface="Arial" charset="0"/>
                <a:sym typeface="Symbol" charset="0"/>
              </a:rPr>
              <a:t> les débits de gaz et de liquide alimentant l’appareil sont fixés, cette relation entre π</a:t>
            </a:r>
            <a:r>
              <a:rPr lang="fr-BE" sz="1000" baseline="-25000" dirty="0">
                <a:latin typeface="Arial" charset="0"/>
                <a:sym typeface="Symbol" charset="0"/>
              </a:rPr>
              <a:t>1</a:t>
            </a:r>
            <a:r>
              <a:rPr lang="fr-BE" sz="1000" baseline="0" dirty="0">
                <a:latin typeface="Arial" charset="0"/>
                <a:sym typeface="Symbol" charset="0"/>
              </a:rPr>
              <a:t> ef π</a:t>
            </a:r>
            <a:r>
              <a:rPr lang="fr-BE" sz="1000" baseline="-25000" dirty="0">
                <a:latin typeface="Arial" charset="0"/>
                <a:sym typeface="Symbol" charset="0"/>
              </a:rPr>
              <a:t>2</a:t>
            </a:r>
            <a:r>
              <a:rPr lang="fr-BE" sz="1000" baseline="0" dirty="0">
                <a:latin typeface="Arial" charset="0"/>
                <a:sym typeface="Symbol" charset="0"/>
              </a:rPr>
              <a:t> permet de déterminer directement la valeur de U</a:t>
            </a:r>
            <a:r>
              <a:rPr lang="fr-BE" sz="1000" baseline="-25000" dirty="0">
                <a:latin typeface="Arial" charset="0"/>
                <a:sym typeface="Symbol" charset="0"/>
              </a:rPr>
              <a:t>G,e</a:t>
            </a:r>
            <a:r>
              <a:rPr lang="fr-BE" sz="1000" baseline="0" dirty="0">
                <a:latin typeface="Arial" charset="0"/>
                <a:sym typeface="Symbol" charset="0"/>
              </a:rPr>
              <a:t> et donc la valeur minimale admissible de l’aire de la base de la colonne (Ω</a:t>
            </a:r>
            <a:r>
              <a:rPr lang="fr-BE" sz="1000" baseline="-25000" dirty="0">
                <a:latin typeface="Arial" charset="0"/>
                <a:sym typeface="Symbol" charset="0"/>
              </a:rPr>
              <a:t>min</a:t>
            </a:r>
            <a:r>
              <a:rPr lang="fr-BE" sz="1000" baseline="0" dirty="0">
                <a:latin typeface="Arial" charset="0"/>
                <a:sym typeface="Symbol" charset="0"/>
              </a:rPr>
              <a:t> = Q</a:t>
            </a:r>
            <a:r>
              <a:rPr lang="fr-BE" sz="1000" baseline="-25000" dirty="0">
                <a:latin typeface="Arial" charset="0"/>
                <a:sym typeface="Symbol" charset="0"/>
              </a:rPr>
              <a:t>G</a:t>
            </a:r>
            <a:r>
              <a:rPr lang="fr-BE" sz="1000" baseline="0" dirty="0">
                <a:latin typeface="Arial" charset="0"/>
                <a:sym typeface="Symbol" charset="0"/>
              </a:rPr>
              <a:t>/U</a:t>
            </a:r>
            <a:r>
              <a:rPr lang="fr-BE" sz="1000" baseline="-25000" dirty="0">
                <a:latin typeface="Arial" charset="0"/>
                <a:sym typeface="Symbol" charset="0"/>
              </a:rPr>
              <a:t>G,e</a:t>
            </a:r>
            <a:r>
              <a:rPr lang="fr-BE" sz="1000" baseline="0" dirty="0">
                <a:latin typeface="Arial" charset="0"/>
                <a:sym typeface="Symbol" charset="0"/>
              </a:rPr>
              <a:t>).</a:t>
            </a:r>
            <a:endParaRPr lang="fr-BE" sz="1000" dirty="0">
              <a:latin typeface="Arial" charset="0"/>
              <a:sym typeface="Symbo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Arial" charset="0"/>
                <a:ea typeface="ＭＳ Ｐゴシック" charset="0"/>
                <a:cs typeface="ＭＳ Ｐゴシック" charset="0"/>
              </a:defRPr>
            </a:lvl1pPr>
            <a:lvl2pPr marL="742950" indent="-285750" defTabSz="947738" eaLnBrk="0" hangingPunct="0">
              <a:defRPr sz="2400">
                <a:solidFill>
                  <a:schemeClr val="tx1"/>
                </a:solidFill>
                <a:latin typeface="Arial" charset="0"/>
                <a:ea typeface="ＭＳ Ｐゴシック" charset="0"/>
              </a:defRPr>
            </a:lvl2pPr>
            <a:lvl3pPr marL="1143000" indent="-228600" defTabSz="947738" eaLnBrk="0" hangingPunct="0">
              <a:defRPr sz="2400">
                <a:solidFill>
                  <a:schemeClr val="tx1"/>
                </a:solidFill>
                <a:latin typeface="Arial" charset="0"/>
                <a:ea typeface="ＭＳ Ｐゴシック" charset="0"/>
              </a:defRPr>
            </a:lvl3pPr>
            <a:lvl4pPr marL="1600200" indent="-228600" defTabSz="947738" eaLnBrk="0" hangingPunct="0">
              <a:defRPr sz="2400">
                <a:solidFill>
                  <a:schemeClr val="tx1"/>
                </a:solidFill>
                <a:latin typeface="Arial" charset="0"/>
                <a:ea typeface="ＭＳ Ｐゴシック" charset="0"/>
              </a:defRPr>
            </a:lvl4pPr>
            <a:lvl5pPr marL="2057400" indent="-228600" defTabSz="947738" eaLnBrk="0" hangingPunct="0">
              <a:defRPr sz="2400">
                <a:solidFill>
                  <a:schemeClr val="tx1"/>
                </a:solidFill>
                <a:latin typeface="Arial" charset="0"/>
                <a:ea typeface="ＭＳ Ｐゴシック" charset="0"/>
              </a:defRPr>
            </a:lvl5pPr>
            <a:lvl6pPr marL="2514600" indent="-228600" defTabSz="94773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4773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4773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4773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ED7C260-2DD3-A747-8A71-BAB2D13FC46C}" type="slidenum">
              <a:rPr lang="fr-FR" sz="1200"/>
              <a:pPr eaLnBrk="1" hangingPunct="1"/>
              <a:t>27</a:t>
            </a:fld>
            <a:endParaRPr lang="fr-FR" sz="1200"/>
          </a:p>
        </p:txBody>
      </p:sp>
      <p:sp>
        <p:nvSpPr>
          <p:cNvPr id="145410" name="Rectangle 2"/>
          <p:cNvSpPr>
            <a:spLocks noGrp="1" noRot="1" noChangeAspect="1" noChangeArrowheads="1" noTextEdit="1"/>
          </p:cNvSpPr>
          <p:nvPr>
            <p:ph type="sldImg"/>
          </p:nvPr>
        </p:nvSpPr>
        <p:spPr>
          <a:xfrm>
            <a:off x="992188" y="768350"/>
            <a:ext cx="5114925" cy="3836988"/>
          </a:xfrm>
          <a:ln/>
        </p:spPr>
      </p:sp>
      <p:sp>
        <p:nvSpPr>
          <p:cNvPr id="14541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fr-BE" sz="1000" baseline="0" dirty="0">
                <a:latin typeface="Arial" charset="0"/>
                <a:sym typeface="Symbol" charset="0"/>
              </a:rPr>
              <a:t>Une forme classique pour f est donnée sur le slide. Si on analyse cette relation, on voit que, lorsque l’engorgement est réalisé, π</a:t>
            </a:r>
            <a:r>
              <a:rPr lang="fr-BE" sz="1000" baseline="-25000" dirty="0">
                <a:latin typeface="Arial" charset="0"/>
                <a:sym typeface="Symbol" charset="0"/>
              </a:rPr>
              <a:t>1 </a:t>
            </a:r>
            <a:r>
              <a:rPr lang="fr-BE" sz="1000" baseline="0" dirty="0">
                <a:latin typeface="Arial" charset="0"/>
                <a:sym typeface="Symbol" charset="0"/>
              </a:rPr>
              <a:t>tend vers A pour Q</a:t>
            </a:r>
            <a:r>
              <a:rPr lang="fr-BE" sz="1000" baseline="-25000" dirty="0">
                <a:latin typeface="Arial" charset="0"/>
                <a:sym typeface="Symbol" charset="0"/>
              </a:rPr>
              <a:t>L</a:t>
            </a:r>
            <a:r>
              <a:rPr lang="fr-BE" sz="1000" baseline="0" dirty="0">
                <a:latin typeface="Arial" charset="0"/>
                <a:sym typeface="Symbol" charset="0"/>
              </a:rPr>
              <a:t> tendant vers 0 (donc lorsque le débit de liquide entrant dans la colonne tend vers 0). A est donc la valeur de π</a:t>
            </a:r>
            <a:r>
              <a:rPr lang="fr-BE" sz="1000" baseline="-25000" dirty="0">
                <a:latin typeface="Arial" charset="0"/>
                <a:sym typeface="Symbol" charset="0"/>
              </a:rPr>
              <a:t>1</a:t>
            </a:r>
            <a:r>
              <a:rPr lang="fr-BE" sz="1000" baseline="0" dirty="0">
                <a:latin typeface="Arial" charset="0"/>
                <a:sym typeface="Symbol" charset="0"/>
              </a:rPr>
              <a:t> quand il n’y a qu’une quantité infinitésimale de liquide dans la colonne et que ce liquide ne sait pas descendre dans la colonne. On voit aussi que, lorsque Q</a:t>
            </a:r>
            <a:r>
              <a:rPr lang="fr-BE" sz="1000" baseline="-25000" dirty="0">
                <a:latin typeface="Arial" charset="0"/>
                <a:sym typeface="Symbol" charset="0"/>
              </a:rPr>
              <a:t>L</a:t>
            </a:r>
            <a:r>
              <a:rPr lang="fr-BE" sz="1000" baseline="0" dirty="0">
                <a:latin typeface="Arial" charset="0"/>
                <a:sym typeface="Symbol" charset="0"/>
              </a:rPr>
              <a:t> augmente à Q</a:t>
            </a:r>
            <a:r>
              <a:rPr lang="fr-BE" sz="1000" baseline="-25000" dirty="0">
                <a:latin typeface="Arial" charset="0"/>
                <a:sym typeface="Symbol" charset="0"/>
              </a:rPr>
              <a:t>G</a:t>
            </a:r>
            <a:r>
              <a:rPr lang="fr-BE" sz="1000" baseline="0" dirty="0">
                <a:latin typeface="Arial" charset="0"/>
                <a:sym typeface="Symbol" charset="0"/>
              </a:rPr>
              <a:t> fixé, U</a:t>
            </a:r>
            <a:r>
              <a:rPr lang="fr-BE" sz="1000" baseline="-25000" dirty="0">
                <a:latin typeface="Arial" charset="0"/>
                <a:sym typeface="Symbol" charset="0"/>
              </a:rPr>
              <a:t>G,e</a:t>
            </a:r>
            <a:r>
              <a:rPr lang="fr-BE" sz="1000" baseline="0" dirty="0">
                <a:latin typeface="Arial" charset="0"/>
                <a:sym typeface="Symbol" charset="0"/>
              </a:rPr>
              <a:t> diminue : l’engorgement se produit d’autant plus facilement que le débit de liquide est grand.</a:t>
            </a:r>
          </a:p>
          <a:p>
            <a:pPr eaLnBrk="1" hangingPunct="1"/>
            <a:endParaRPr lang="fr-BE" sz="1000" baseline="0" dirty="0">
              <a:latin typeface="Arial" charset="0"/>
              <a:sym typeface="Symbol"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fr-BE" sz="1000" dirty="0">
                <a:latin typeface="Arial" charset="0"/>
                <a:sym typeface="Symbol" charset="0"/>
              </a:rPr>
              <a:t>Le gradient</a:t>
            </a:r>
            <a:r>
              <a:rPr lang="fr-BE" sz="1000" baseline="0" dirty="0">
                <a:latin typeface="Arial" charset="0"/>
                <a:sym typeface="Symbol" charset="0"/>
              </a:rPr>
              <a:t> de pression dans l’appareil est une mesure de la dissipation d’énergie dans la colonne. Il est à noter que cette dissipation d’énergie peut générer des phénomènes indésirables autres que l’engorgement, comme l’apparition d’une mousse. Il faut donc veiller à ce que ce gradient de pression reste inférieur à une valeur critique (donc, à Q</a:t>
            </a:r>
            <a:r>
              <a:rPr lang="fr-BE" sz="1000" baseline="-25000" dirty="0">
                <a:latin typeface="Arial" charset="0"/>
                <a:sym typeface="Symbol" charset="0"/>
              </a:rPr>
              <a:t>G</a:t>
            </a:r>
            <a:r>
              <a:rPr lang="fr-BE" sz="1000" baseline="0" dirty="0">
                <a:latin typeface="Arial" charset="0"/>
                <a:sym typeface="Symbol" charset="0"/>
              </a:rPr>
              <a:t> fixé, que </a:t>
            </a:r>
            <a:r>
              <a:rPr lang="fr-BE" sz="1000" dirty="0">
                <a:latin typeface="Arial" charset="0"/>
                <a:sym typeface="Symbol" charset="0"/>
              </a:rPr>
              <a:t>Ω</a:t>
            </a:r>
            <a:r>
              <a:rPr lang="fr-BE" sz="1000" baseline="0" dirty="0">
                <a:latin typeface="Arial" charset="0"/>
                <a:sym typeface="Symbol" charset="0"/>
              </a:rPr>
              <a:t> reste supérieure à une valeur minimale admissible). Nous ne discutons pas plus en détails ce point ici, il est abordé dans le cadre </a:t>
            </a:r>
            <a:r>
              <a:rPr lang="fr-BE" sz="1000" dirty="0">
                <a:latin typeface="Arial" charset="0"/>
              </a:rPr>
              <a:t>du problème relatif à la conception d’une colonne pour la capture du CO</a:t>
            </a:r>
            <a:r>
              <a:rPr lang="fr-BE" sz="1000" baseline="-25000" dirty="0">
                <a:latin typeface="Arial" charset="0"/>
              </a:rPr>
              <a:t>2</a:t>
            </a:r>
            <a:r>
              <a:rPr lang="fr-BE" sz="1000" baseline="0" dirty="0">
                <a:latin typeface="Arial" charset="0"/>
              </a:rPr>
              <a:t> dans un effluent gazeux, via son absorption dans une solution d’eau et d’amine.</a:t>
            </a:r>
            <a:endParaRPr lang="fr-BE" sz="1000" dirty="0">
              <a:latin typeface="Arial" charset="0"/>
              <a:sym typeface="Symbol" charset="0"/>
            </a:endParaRPr>
          </a:p>
          <a:p>
            <a:pPr eaLnBrk="1" hangingPunct="1"/>
            <a:endParaRPr lang="fr-BE" sz="1000" baseline="0" dirty="0">
              <a:latin typeface="Arial" charset="0"/>
              <a:sym typeface="Symbo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92188" y="768350"/>
            <a:ext cx="5114925" cy="383698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A6396F1F-584E-6D49-980A-18715572B41E}" type="slidenum">
              <a:rPr lang="fr-FR" smtClean="0"/>
              <a:pPr>
                <a:defRPr/>
              </a:pPr>
              <a:t>28</a:t>
            </a:fld>
            <a:endParaRPr lang="fr-FR"/>
          </a:p>
        </p:txBody>
      </p:sp>
    </p:spTree>
    <p:extLst>
      <p:ext uri="{BB962C8B-B14F-4D97-AF65-F5344CB8AC3E}">
        <p14:creationId xmlns:p14="http://schemas.microsoft.com/office/powerpoint/2010/main" val="733170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Espace réservé de l'image des diapositives 1"/>
          <p:cNvSpPr>
            <a:spLocks noGrp="1" noRot="1" noChangeAspect="1"/>
          </p:cNvSpPr>
          <p:nvPr>
            <p:ph type="sldImg"/>
          </p:nvPr>
        </p:nvSpPr>
        <p:spPr>
          <a:xfrm>
            <a:off x="992188" y="768350"/>
            <a:ext cx="5114925" cy="3836988"/>
          </a:xfrm>
          <a:ln/>
        </p:spPr>
      </p:sp>
      <p:sp>
        <p:nvSpPr>
          <p:cNvPr id="21506" name="Espace réservé des commentaires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fr-FR" sz="1000" dirty="0"/>
              <a:t>Le procédé présenté ici a comme objectif la capture du CO</a:t>
            </a:r>
            <a:r>
              <a:rPr lang="fr-FR" sz="1000" baseline="-25000" dirty="0"/>
              <a:t>2</a:t>
            </a:r>
            <a:r>
              <a:rPr lang="fr-FR" sz="1000" dirty="0"/>
              <a:t> présent dans un effluent gazeux. Par exemple, cet effluent peut être le gaz de combustion d’une centrale électrique au charbon. Un tel effluent contient typiquement de l’ordre de 20% en volume de CO</a:t>
            </a:r>
            <a:r>
              <a:rPr lang="fr-FR" sz="1000" baseline="-25000" dirty="0"/>
              <a:t>2</a:t>
            </a:r>
            <a:r>
              <a:rPr lang="fr-FR" sz="1000" dirty="0"/>
              <a:t> (fruit de la combustion du charbon).</a:t>
            </a:r>
          </a:p>
          <a:p>
            <a:endParaRPr lang="fr-FR" sz="1000" dirty="0"/>
          </a:p>
          <a:p>
            <a:r>
              <a:rPr lang="fr-FR" sz="1000" dirty="0"/>
              <a:t>La première opération du procédé développé par Shell est un </a:t>
            </a:r>
            <a:r>
              <a:rPr lang="fr-FR" sz="1000" b="1" i="1" dirty="0"/>
              <a:t>cyclone</a:t>
            </a:r>
            <a:r>
              <a:rPr lang="fr-FR" sz="1000" dirty="0"/>
              <a:t>. Il s’agit d’un appareillage dont l’objectif est d’éliminer les fines particules solides (poussières) présentes dans le gaz. Le fonctionnement d’une telle opération est détaillé dans le cours de BA3. </a:t>
            </a:r>
          </a:p>
          <a:p>
            <a:endParaRPr lang="fr-FR" sz="1000" dirty="0"/>
          </a:p>
          <a:p>
            <a:r>
              <a:rPr lang="fr-FR" sz="1000" dirty="0"/>
              <a:t>Ensuite, le gaz est introduit à la base d’une </a:t>
            </a:r>
            <a:r>
              <a:rPr lang="fr-FR" sz="1000" b="1" i="1" dirty="0"/>
              <a:t>colonne d’absorption</a:t>
            </a:r>
            <a:r>
              <a:rPr lang="fr-FR" sz="1000" dirty="0"/>
              <a:t> à </a:t>
            </a:r>
            <a:r>
              <a:rPr lang="fr-FR" sz="1000" b="1" i="1" dirty="0"/>
              <a:t>garnissage</a:t>
            </a:r>
            <a:r>
              <a:rPr lang="fr-FR" sz="1000" dirty="0"/>
              <a:t> (ce terme est défini plus loin dans cette leçon). Dans cette colonne, le gaz est mis au contact d’une solution liquide mélange d’eau et d’une amine. Comme mentionné plus loin, une telle solution peut rapidement absorber une grande quantité de CO</a:t>
            </a:r>
            <a:r>
              <a:rPr lang="fr-FR" sz="1000" baseline="-25000" dirty="0"/>
              <a:t>2</a:t>
            </a:r>
            <a:r>
              <a:rPr lang="fr-FR" sz="1000" dirty="0"/>
              <a:t>. Dans la colonne, un transfert du CO</a:t>
            </a:r>
            <a:r>
              <a:rPr lang="fr-FR" sz="1000" baseline="-25000" dirty="0"/>
              <a:t>2</a:t>
            </a:r>
            <a:r>
              <a:rPr lang="fr-FR" sz="1000" dirty="0"/>
              <a:t> de la phase gazeuse vers la phase liquide prend donc place. Si la colonne est bien conçue, le gaz la quittant sera quasiment vierge de CO</a:t>
            </a:r>
            <a:r>
              <a:rPr lang="fr-FR" sz="1000" baseline="-25000" dirty="0"/>
              <a:t>2</a:t>
            </a:r>
            <a:r>
              <a:rPr lang="fr-FR" sz="1000" dirty="0"/>
              <a:t>. Le liquide quittant la colonne sera lui une solution eau/amine riche en CO</a:t>
            </a:r>
            <a:r>
              <a:rPr lang="fr-FR" sz="1000" baseline="-25000" dirty="0"/>
              <a:t>2</a:t>
            </a:r>
            <a:r>
              <a:rPr lang="fr-FR" sz="1000" dirty="0"/>
              <a:t>. Pour être précis, le CO</a:t>
            </a:r>
            <a:r>
              <a:rPr lang="fr-FR" sz="1000" baseline="-25000" dirty="0"/>
              <a:t>2</a:t>
            </a:r>
            <a:r>
              <a:rPr lang="fr-FR" sz="1000" dirty="0"/>
              <a:t> n’existe pas sous une forme libre dans cette solution, mais sous la forme de carbamate, le produit de la réaction entre le CO</a:t>
            </a:r>
            <a:r>
              <a:rPr lang="fr-FR" sz="1000" baseline="-25000" dirty="0"/>
              <a:t>2</a:t>
            </a:r>
            <a:r>
              <a:rPr lang="fr-FR" sz="1000" dirty="0"/>
              <a:t> et l’amine (voir plus loin). L’opération réalisée dans une colonne d’absorption est appelée une </a:t>
            </a:r>
            <a:r>
              <a:rPr lang="fr-FR" sz="1000" b="1" i="1" dirty="0"/>
              <a:t>absorption gaz-liquide</a:t>
            </a:r>
            <a:r>
              <a:rPr lang="fr-FR" sz="1000" dirty="0"/>
              <a:t>.</a:t>
            </a:r>
          </a:p>
        </p:txBody>
      </p:sp>
      <p:sp>
        <p:nvSpPr>
          <p:cNvPr id="4" name="Espace réservé du numéro de diapositive 3"/>
          <p:cNvSpPr>
            <a:spLocks noGrp="1"/>
          </p:cNvSpPr>
          <p:nvPr>
            <p:ph type="sldNum" sz="quarter" idx="5"/>
          </p:nvPr>
        </p:nvSpPr>
        <p:spPr/>
        <p:txBody>
          <a:bodyPr/>
          <a:lstStyle/>
          <a:p>
            <a:pPr>
              <a:defRPr/>
            </a:pPr>
            <a:fld id="{3B19895C-19B8-394D-AB38-9722A3ED9A39}" type="slidenum">
              <a:rPr lang="fr-FR" smtClean="0"/>
              <a:pPr>
                <a:defRPr/>
              </a:pPr>
              <a:t>3</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Espace réservé de l'image des diapositives 1"/>
          <p:cNvSpPr>
            <a:spLocks noGrp="1" noRot="1" noChangeAspect="1"/>
          </p:cNvSpPr>
          <p:nvPr>
            <p:ph type="sldImg"/>
          </p:nvPr>
        </p:nvSpPr>
        <p:spPr>
          <a:xfrm>
            <a:off x="992188" y="768350"/>
            <a:ext cx="5114925" cy="3836988"/>
          </a:xfrm>
          <a:ln/>
        </p:spPr>
      </p:sp>
      <p:sp>
        <p:nvSpPr>
          <p:cNvPr id="21506" name="Espace réservé des commentaires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fr-FR" sz="1000" dirty="0"/>
              <a:t>La solution liquide eau/amine riche en CO</a:t>
            </a:r>
            <a:r>
              <a:rPr lang="fr-FR" sz="1000" baseline="-25000" dirty="0"/>
              <a:t>2</a:t>
            </a:r>
            <a:r>
              <a:rPr lang="fr-FR" sz="1000" dirty="0"/>
              <a:t> est alors envoyée vers une colonne à distiller continue fractionnée à plateaux. Le fonctionnement d’un tel appareillage est décrit à une autre leçon de ce cours. Le composé le plus volatil de la solution (le CO</a:t>
            </a:r>
            <a:r>
              <a:rPr lang="fr-FR" sz="1000" baseline="-25000" dirty="0"/>
              <a:t>2</a:t>
            </a:r>
            <a:r>
              <a:rPr lang="fr-FR" sz="1000" dirty="0"/>
              <a:t>) est récupéré quasiment pur au sommet de la colonne, sous forme gazeuse. Au contraire d’un gaz contenant une vingtaine de pourcent en volume de CO</a:t>
            </a:r>
            <a:r>
              <a:rPr lang="fr-FR" sz="1000" baseline="-25000" dirty="0"/>
              <a:t>2</a:t>
            </a:r>
            <a:r>
              <a:rPr lang="fr-FR" sz="1000" dirty="0"/>
              <a:t>, du CO</a:t>
            </a:r>
            <a:r>
              <a:rPr lang="fr-FR" sz="1000" baseline="-25000" dirty="0"/>
              <a:t>2</a:t>
            </a:r>
            <a:r>
              <a:rPr lang="fr-FR" sz="1000" dirty="0"/>
              <a:t> pur est valorisable. Il peut par exemple être utilisé pour la production de bicarbonate de soude. Il peut également être utilisé pour la « </a:t>
            </a:r>
            <a:r>
              <a:rPr lang="fr-FR" sz="1000" dirty="0" err="1"/>
              <a:t>enhanced</a:t>
            </a:r>
            <a:r>
              <a:rPr lang="fr-FR" sz="1000" dirty="0"/>
              <a:t> </a:t>
            </a:r>
            <a:r>
              <a:rPr lang="fr-FR" sz="1000" dirty="0" err="1"/>
              <a:t>oil</a:t>
            </a:r>
            <a:r>
              <a:rPr lang="fr-FR" sz="1000" dirty="0"/>
              <a:t> </a:t>
            </a:r>
            <a:r>
              <a:rPr lang="fr-FR" sz="1000" dirty="0" err="1"/>
              <a:t>recovery</a:t>
            </a:r>
            <a:r>
              <a:rPr lang="fr-FR" sz="1000" dirty="0"/>
              <a:t> » : une technique consistant à injecter un gaz inerte à la base d’un gisement de pétrole, afin de « pousser » le pétrole vers le haut (de l’air ne peut pas être utilisé à cet effet car, sous pression, il provoquerait la combustion spontanée du pétrole). A la base de la colonne à distiller, on récupère une solution liquide eau-amine pauvre en C</a:t>
            </a:r>
            <a:r>
              <a:rPr lang="fr-FR" sz="1000" baseline="0" dirty="0"/>
              <a:t>O</a:t>
            </a:r>
            <a:r>
              <a:rPr lang="fr-FR" sz="1000" baseline="-25000" dirty="0"/>
              <a:t>2</a:t>
            </a:r>
            <a:r>
              <a:rPr lang="fr-FR" sz="1000" dirty="0"/>
              <a:t> (la colonne à distiller n’est pas conçue pour réaliser une séparation à 100 % du CO</a:t>
            </a:r>
            <a:r>
              <a:rPr lang="fr-FR" sz="1000" baseline="-25000" dirty="0"/>
              <a:t>2</a:t>
            </a:r>
            <a:r>
              <a:rPr lang="fr-FR" sz="1000" dirty="0"/>
              <a:t> et du mélange eau/amine, cela coûterait trop cher). Cette solution est renvoyée vers la colonne d’absorption.</a:t>
            </a:r>
          </a:p>
          <a:p>
            <a:endParaRPr lang="fr-FR" sz="1000" dirty="0"/>
          </a:p>
          <a:p>
            <a:r>
              <a:rPr lang="fr-FR" sz="1000" dirty="0"/>
              <a:t>Les deux colonnes de ce procédé peuvent atteindre plusieurs dizaines de mètres de haut.</a:t>
            </a:r>
          </a:p>
          <a:p>
            <a:endParaRPr lang="fr-FR" sz="1000" dirty="0"/>
          </a:p>
          <a:p>
            <a:r>
              <a:rPr lang="fr-FR" sz="1000" dirty="0"/>
              <a:t>C’est la colonne d’absorption de ce procédé qui fait l’objet du</a:t>
            </a:r>
            <a:r>
              <a:rPr lang="fr-FR" sz="1000" baseline="0" dirty="0"/>
              <a:t> problème que vous allez devoir traiter en groupes. </a:t>
            </a:r>
            <a:endParaRPr lang="fr-FR" sz="1000" dirty="0"/>
          </a:p>
          <a:p>
            <a:endParaRPr lang="fr-FR" sz="1000" dirty="0"/>
          </a:p>
          <a:p>
            <a:r>
              <a:rPr lang="fr-FR" sz="1000" dirty="0"/>
              <a:t>Le schéma présenté sur ce </a:t>
            </a:r>
            <a:r>
              <a:rPr lang="fr-FR" sz="1000" dirty="0" err="1"/>
              <a:t>slide</a:t>
            </a:r>
            <a:r>
              <a:rPr lang="fr-FR" sz="1000" dirty="0"/>
              <a:t> a été fourni par Shell Global Solutions.</a:t>
            </a:r>
            <a:endParaRPr lang="fr-FR" dirty="0"/>
          </a:p>
        </p:txBody>
      </p:sp>
      <p:sp>
        <p:nvSpPr>
          <p:cNvPr id="4" name="Espace réservé du numéro de diapositive 3"/>
          <p:cNvSpPr>
            <a:spLocks noGrp="1"/>
          </p:cNvSpPr>
          <p:nvPr>
            <p:ph type="sldNum" sz="quarter" idx="5"/>
          </p:nvPr>
        </p:nvSpPr>
        <p:spPr/>
        <p:txBody>
          <a:bodyPr/>
          <a:lstStyle/>
          <a:p>
            <a:pPr>
              <a:defRPr/>
            </a:pPr>
            <a:fld id="{3B19895C-19B8-394D-AB38-9722A3ED9A39}" type="slidenum">
              <a:rPr lang="fr-FR" smtClean="0"/>
              <a:pPr>
                <a:defRPr/>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Espace réservé de l'image des diapositives 1"/>
          <p:cNvSpPr>
            <a:spLocks noGrp="1" noRot="1" noChangeAspect="1"/>
          </p:cNvSpPr>
          <p:nvPr>
            <p:ph type="sldImg"/>
          </p:nvPr>
        </p:nvSpPr>
        <p:spPr>
          <a:xfrm>
            <a:off x="992188" y="768350"/>
            <a:ext cx="5114925" cy="3836988"/>
          </a:xfrm>
          <a:ln/>
        </p:spPr>
      </p:sp>
      <p:sp>
        <p:nvSpPr>
          <p:cNvPr id="23554" name="Espace réservé des commentaires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fr-FR" dirty="0"/>
              <a:t>Une amine primaire est une molécule d’ammoniaque (NH</a:t>
            </a:r>
            <a:r>
              <a:rPr lang="fr-FR" baseline="-25000" dirty="0"/>
              <a:t>3</a:t>
            </a:r>
            <a:r>
              <a:rPr lang="fr-FR" dirty="0"/>
              <a:t>) dans laquelle un atome d’hydrogène a été remplacé par une autre molécule (ce qu’on appelle un radical, noté R).</a:t>
            </a:r>
          </a:p>
          <a:p>
            <a:endParaRPr lang="fr-FR" dirty="0"/>
          </a:p>
          <a:p>
            <a:r>
              <a:rPr lang="fr-FR" dirty="0"/>
              <a:t>L’exemple le plus connu d’amine primaire est la </a:t>
            </a:r>
            <a:r>
              <a:rPr lang="fr-FR" dirty="0" err="1"/>
              <a:t>monoéthanolamine</a:t>
            </a:r>
            <a:r>
              <a:rPr lang="fr-FR" dirty="0"/>
              <a:t> (C</a:t>
            </a:r>
            <a:r>
              <a:rPr lang="fr-FR" baseline="-25000" dirty="0"/>
              <a:t>2</a:t>
            </a:r>
            <a:r>
              <a:rPr lang="fr-FR" dirty="0"/>
              <a:t>H</a:t>
            </a:r>
            <a:r>
              <a:rPr lang="fr-FR" baseline="-25000" dirty="0"/>
              <a:t>7</a:t>
            </a:r>
            <a:r>
              <a:rPr lang="fr-FR" dirty="0"/>
              <a:t>NO), où R est une molécule d’éthanol (C</a:t>
            </a:r>
            <a:r>
              <a:rPr lang="fr-FR" baseline="-25000" dirty="0"/>
              <a:t>2</a:t>
            </a:r>
            <a:r>
              <a:rPr lang="fr-FR" dirty="0"/>
              <a:t>H</a:t>
            </a:r>
            <a:r>
              <a:rPr lang="fr-FR" baseline="-25000" dirty="0"/>
              <a:t>6</a:t>
            </a:r>
            <a:r>
              <a:rPr lang="fr-FR" dirty="0"/>
              <a:t>O) amputée d’un atome d’hydrogène. </a:t>
            </a:r>
          </a:p>
          <a:p>
            <a:endParaRPr lang="fr-FR" dirty="0"/>
          </a:p>
          <a:p>
            <a:r>
              <a:rPr lang="fr-FR" dirty="0"/>
              <a:t>Le produit de la réaction entre le CO</a:t>
            </a:r>
            <a:r>
              <a:rPr lang="fr-FR" baseline="-25000" dirty="0"/>
              <a:t>2</a:t>
            </a:r>
            <a:r>
              <a:rPr lang="fr-FR" dirty="0"/>
              <a:t> et une</a:t>
            </a:r>
            <a:r>
              <a:rPr lang="fr-FR" baseline="0" dirty="0"/>
              <a:t> </a:t>
            </a:r>
            <a:r>
              <a:rPr lang="fr-FR" dirty="0"/>
              <a:t>amine est appelé un carbamate.</a:t>
            </a:r>
          </a:p>
          <a:p>
            <a:endParaRPr lang="fr-FR" dirty="0"/>
          </a:p>
          <a:p>
            <a:r>
              <a:rPr lang="fr-FR" dirty="0"/>
              <a:t>Plus de détails sur la caractérisation des processus</a:t>
            </a:r>
            <a:r>
              <a:rPr lang="fr-FR" baseline="0" dirty="0"/>
              <a:t> prenant place quand on absorbe du CO</a:t>
            </a:r>
            <a:r>
              <a:rPr lang="fr-FR" baseline="-25000" dirty="0"/>
              <a:t>2</a:t>
            </a:r>
            <a:r>
              <a:rPr lang="fr-FR" baseline="0" dirty="0"/>
              <a:t> dans une solution liquide d’eau et d’amine :</a:t>
            </a:r>
          </a:p>
          <a:p>
            <a:pPr marL="0" marR="0" indent="0" algn="l" defTabSz="914400" rtl="0" eaLnBrk="0" fontAlgn="base" latinLnBrk="0" hangingPunct="0">
              <a:lnSpc>
                <a:spcPct val="100000"/>
              </a:lnSpc>
              <a:spcBef>
                <a:spcPct val="30000"/>
              </a:spcBef>
              <a:spcAft>
                <a:spcPct val="0"/>
              </a:spcAft>
              <a:buClrTx/>
              <a:buSzTx/>
              <a:buFontTx/>
              <a:buNone/>
              <a:tabLst/>
              <a:defRPr/>
            </a:pPr>
            <a:r>
              <a:rPr lang="fr-FR" baseline="0" dirty="0" err="1"/>
              <a:t>Wylock</a:t>
            </a:r>
            <a:r>
              <a:rPr lang="fr-FR" baseline="0" dirty="0"/>
              <a:t>, C., </a:t>
            </a:r>
            <a:r>
              <a:rPr lang="fr-FR" baseline="0" dirty="0" err="1"/>
              <a:t>Dehaeck</a:t>
            </a:r>
            <a:r>
              <a:rPr lang="fr-FR" baseline="0" dirty="0"/>
              <a:t>, S., Alonso </a:t>
            </a:r>
            <a:r>
              <a:rPr lang="fr-FR" baseline="0" dirty="0" err="1"/>
              <a:t>Quintans</a:t>
            </a:r>
            <a:r>
              <a:rPr lang="fr-FR" baseline="0" dirty="0"/>
              <a:t>, D., </a:t>
            </a:r>
            <a:r>
              <a:rPr lang="fr-FR" baseline="0" dirty="0" err="1"/>
              <a:t>Colinet</a:t>
            </a:r>
            <a:r>
              <a:rPr lang="fr-FR" baseline="0" dirty="0"/>
              <a:t>, P., &amp; Haut, B. CO</a:t>
            </a:r>
            <a:r>
              <a:rPr lang="fr-FR" baseline="-25000" dirty="0"/>
              <a:t>2</a:t>
            </a:r>
            <a:r>
              <a:rPr lang="fr-FR" baseline="0" dirty="0"/>
              <a:t> absorption in </a:t>
            </a:r>
            <a:r>
              <a:rPr lang="fr-FR" baseline="0" dirty="0" err="1"/>
              <a:t>aqueous</a:t>
            </a:r>
            <a:r>
              <a:rPr lang="fr-FR" baseline="0" dirty="0"/>
              <a:t> solution of N-</a:t>
            </a:r>
            <a:r>
              <a:rPr lang="fr-FR" baseline="0" dirty="0" err="1"/>
              <a:t>hydroxyethylpiperazine</a:t>
            </a:r>
            <a:r>
              <a:rPr lang="fr-FR" baseline="0" dirty="0"/>
              <a:t>: </a:t>
            </a:r>
            <a:r>
              <a:rPr lang="fr-FR" baseline="0" dirty="0" err="1"/>
              <a:t>experimental</a:t>
            </a:r>
            <a:r>
              <a:rPr lang="fr-FR" baseline="0" dirty="0"/>
              <a:t> </a:t>
            </a:r>
            <a:r>
              <a:rPr lang="fr-FR" baseline="0" dirty="0" err="1"/>
              <a:t>characterization</a:t>
            </a:r>
            <a:r>
              <a:rPr lang="fr-FR" baseline="0" dirty="0"/>
              <a:t> </a:t>
            </a:r>
            <a:r>
              <a:rPr lang="fr-FR" baseline="0" dirty="0" err="1"/>
              <a:t>using</a:t>
            </a:r>
            <a:r>
              <a:rPr lang="fr-FR" baseline="0" dirty="0"/>
              <a:t> </a:t>
            </a:r>
            <a:r>
              <a:rPr lang="fr-FR" baseline="0" dirty="0" err="1"/>
              <a:t>interferometry</a:t>
            </a:r>
            <a:r>
              <a:rPr lang="fr-FR" baseline="0" dirty="0"/>
              <a:t> and </a:t>
            </a:r>
            <a:r>
              <a:rPr lang="fr-FR" baseline="0" dirty="0" err="1"/>
              <a:t>modeling</a:t>
            </a:r>
            <a:r>
              <a:rPr lang="fr-FR" baseline="0" dirty="0"/>
              <a:t>. </a:t>
            </a:r>
            <a:r>
              <a:rPr lang="fr-FR" baseline="0" dirty="0" err="1"/>
              <a:t>Chemical</a:t>
            </a:r>
            <a:r>
              <a:rPr lang="fr-FR" baseline="0" dirty="0"/>
              <a:t> Engineering Science, 100, 249-258 </a:t>
            </a:r>
          </a:p>
          <a:p>
            <a:endParaRPr lang="fr-FR" baseline="0" dirty="0"/>
          </a:p>
          <a:p>
            <a:endParaRPr lang="fr-FR" dirty="0"/>
          </a:p>
          <a:p>
            <a:endParaRPr lang="fr-FR" dirty="0"/>
          </a:p>
        </p:txBody>
      </p:sp>
      <p:sp>
        <p:nvSpPr>
          <p:cNvPr id="4" name="Espace réservé du numéro de diapositive 3"/>
          <p:cNvSpPr>
            <a:spLocks noGrp="1"/>
          </p:cNvSpPr>
          <p:nvPr>
            <p:ph type="sldNum" sz="quarter" idx="5"/>
          </p:nvPr>
        </p:nvSpPr>
        <p:spPr/>
        <p:txBody>
          <a:bodyPr/>
          <a:lstStyle/>
          <a:p>
            <a:pPr>
              <a:defRPr/>
            </a:pPr>
            <a:fld id="{FD26DD13-80D9-9E4D-AAA1-F2EFBA07CAE1}" type="slidenum">
              <a:rPr lang="fr-FR" smtClean="0"/>
              <a:pPr>
                <a:defRPr/>
              </a:pPr>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92188" y="768350"/>
            <a:ext cx="5114925" cy="383698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A6396F1F-584E-6D49-980A-18715572B41E}" type="slidenum">
              <a:rPr lang="fr-FR" smtClean="0"/>
              <a:pPr>
                <a:defRPr/>
              </a:pPr>
              <a:t>7</a:t>
            </a:fld>
            <a:endParaRPr lang="fr-FR"/>
          </a:p>
        </p:txBody>
      </p:sp>
    </p:spTree>
    <p:extLst>
      <p:ext uri="{BB962C8B-B14F-4D97-AF65-F5344CB8AC3E}">
        <p14:creationId xmlns:p14="http://schemas.microsoft.com/office/powerpoint/2010/main" val="733170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7738" eaLnBrk="0" hangingPunct="0">
              <a:defRPr sz="2400">
                <a:solidFill>
                  <a:schemeClr val="tx1"/>
                </a:solidFill>
                <a:latin typeface="Arial" charset="0"/>
                <a:ea typeface="ＭＳ Ｐゴシック" charset="0"/>
                <a:cs typeface="ＭＳ Ｐゴシック" charset="0"/>
              </a:defRPr>
            </a:lvl1pPr>
            <a:lvl2pPr marL="742950" indent="-285750" defTabSz="947738" eaLnBrk="0" hangingPunct="0">
              <a:defRPr sz="2400">
                <a:solidFill>
                  <a:schemeClr val="tx1"/>
                </a:solidFill>
                <a:latin typeface="Arial" charset="0"/>
                <a:ea typeface="ＭＳ Ｐゴシック" charset="0"/>
              </a:defRPr>
            </a:lvl2pPr>
            <a:lvl3pPr marL="1143000" indent="-228600" defTabSz="947738" eaLnBrk="0" hangingPunct="0">
              <a:defRPr sz="2400">
                <a:solidFill>
                  <a:schemeClr val="tx1"/>
                </a:solidFill>
                <a:latin typeface="Arial" charset="0"/>
                <a:ea typeface="ＭＳ Ｐゴシック" charset="0"/>
              </a:defRPr>
            </a:lvl3pPr>
            <a:lvl4pPr marL="1600200" indent="-228600" defTabSz="947738" eaLnBrk="0" hangingPunct="0">
              <a:defRPr sz="2400">
                <a:solidFill>
                  <a:schemeClr val="tx1"/>
                </a:solidFill>
                <a:latin typeface="Arial" charset="0"/>
                <a:ea typeface="ＭＳ Ｐゴシック" charset="0"/>
              </a:defRPr>
            </a:lvl4pPr>
            <a:lvl5pPr marL="2057400" indent="-228600" defTabSz="947738" eaLnBrk="0" hangingPunct="0">
              <a:defRPr sz="2400">
                <a:solidFill>
                  <a:schemeClr val="tx1"/>
                </a:solidFill>
                <a:latin typeface="Arial" charset="0"/>
                <a:ea typeface="ＭＳ Ｐゴシック" charset="0"/>
              </a:defRPr>
            </a:lvl5pPr>
            <a:lvl6pPr marL="2514600" indent="-228600" defTabSz="94773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4773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4773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4773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A5D9606-7704-3A46-9136-02802B6AD0BB}" type="slidenum">
              <a:rPr lang="fr-FR" sz="1200"/>
              <a:pPr eaLnBrk="1" hangingPunct="1"/>
              <a:t>9</a:t>
            </a:fld>
            <a:endParaRPr lang="fr-FR" sz="1200"/>
          </a:p>
        </p:txBody>
      </p:sp>
      <p:sp>
        <p:nvSpPr>
          <p:cNvPr id="138242" name="Rectangle 2"/>
          <p:cNvSpPr>
            <a:spLocks noGrp="1" noRot="1" noChangeAspect="1" noChangeArrowheads="1" noTextEdit="1"/>
          </p:cNvSpPr>
          <p:nvPr>
            <p:ph type="sldImg"/>
          </p:nvPr>
        </p:nvSpPr>
        <p:spPr>
          <a:xfrm>
            <a:off x="992188" y="768350"/>
            <a:ext cx="5114925" cy="3836988"/>
          </a:xfrm>
          <a:ln/>
        </p:spPr>
      </p:sp>
      <p:sp>
        <p:nvSpPr>
          <p:cNvPr id="1382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fr-BE" dirty="0"/>
              <a:t>On considère l’équilibre entre une phase gazeuse (parfaite) contenant, entre autres, un composé A et une phase liquide dans laquelle A est soluble (et fortement dilué). La fraction molaire en A dans le liquide est notée x</a:t>
            </a:r>
            <a:r>
              <a:rPr lang="fr-BE" baseline="-25000" dirty="0"/>
              <a:t>A</a:t>
            </a:r>
            <a:r>
              <a:rPr lang="fr-BE" dirty="0"/>
              <a:t> (&lt;&lt; 1, car A est fortement dilué dans la phase liquide) et la pression partielle en A dans le gaz est notée p</a:t>
            </a:r>
            <a:r>
              <a:rPr lang="fr-BE" baseline="-25000" dirty="0"/>
              <a:t>A</a:t>
            </a:r>
            <a:r>
              <a:rPr lang="fr-BE" dirty="0"/>
              <a:t>. Le système est à une température T et à une pression totale p. La fraction molaire en A dans la phase gazeuse est notée y</a:t>
            </a:r>
            <a:r>
              <a:rPr lang="fr-BE" baseline="-25000" dirty="0"/>
              <a:t>A</a:t>
            </a:r>
            <a:r>
              <a:rPr lang="fr-BE" dirty="0"/>
              <a:t> = p</a:t>
            </a:r>
            <a:r>
              <a:rPr lang="fr-BE" baseline="-25000" dirty="0"/>
              <a:t>A</a:t>
            </a:r>
            <a:r>
              <a:rPr lang="fr-BE" dirty="0"/>
              <a:t>/p. On note </a:t>
            </a:r>
            <a:r>
              <a:rPr lang="fr-BE" dirty="0">
                <a:sym typeface="Symbol" charset="0"/>
              </a:rPr>
              <a:t>μ</a:t>
            </a:r>
            <a:r>
              <a:rPr lang="fr-BE" baseline="-25000" dirty="0">
                <a:sym typeface="Symbol" charset="0"/>
              </a:rPr>
              <a:t>A,l</a:t>
            </a:r>
            <a:r>
              <a:rPr lang="fr-BE" dirty="0">
                <a:sym typeface="Symbol" charset="0"/>
              </a:rPr>
              <a:t> le potentiel chimique de A dans la phase liquide et μ</a:t>
            </a:r>
            <a:r>
              <a:rPr lang="fr-BE" baseline="-25000" dirty="0">
                <a:sym typeface="Symbol" charset="0"/>
              </a:rPr>
              <a:t>A,g</a:t>
            </a:r>
            <a:r>
              <a:rPr lang="fr-BE" dirty="0">
                <a:sym typeface="Symbol" charset="0"/>
              </a:rPr>
              <a:t> le potentiel chimique de A dans la phase gazeuse. La phase liquide est idéale pour A, étant</a:t>
            </a:r>
            <a:r>
              <a:rPr lang="fr-BE" baseline="0" dirty="0">
                <a:sym typeface="Symbol" charset="0"/>
              </a:rPr>
              <a:t> donné que ce composé y est très dilué. </a:t>
            </a:r>
            <a:endParaRPr lang="fr-BE" dirty="0">
              <a:sym typeface="Symbol" charset="0"/>
            </a:endParaRPr>
          </a:p>
          <a:p>
            <a:pPr eaLnBrk="1" hangingPunct="1"/>
            <a:endParaRPr lang="fr-BE" dirty="0"/>
          </a:p>
          <a:p>
            <a:pPr eaLnBrk="1" hangingPunct="1"/>
            <a:r>
              <a:rPr lang="fr-BE" dirty="0"/>
              <a:t>L’équilibre de ce système se traduit mathématiquement par une égalité des potentiels chimiques de A dans les deux phases.</a:t>
            </a:r>
          </a:p>
        </p:txBody>
      </p:sp>
    </p:spTree>
    <p:extLst>
      <p:ext uri="{BB962C8B-B14F-4D97-AF65-F5344CB8AC3E}">
        <p14:creationId xmlns:p14="http://schemas.microsoft.com/office/powerpoint/2010/main" val="3240144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7738" eaLnBrk="0" hangingPunct="0">
              <a:defRPr sz="2400">
                <a:solidFill>
                  <a:schemeClr val="tx1"/>
                </a:solidFill>
                <a:latin typeface="Arial" charset="0"/>
                <a:ea typeface="ＭＳ Ｐゴシック" charset="0"/>
                <a:cs typeface="ＭＳ Ｐゴシック" charset="0"/>
              </a:defRPr>
            </a:lvl1pPr>
            <a:lvl2pPr marL="742950" indent="-285750" defTabSz="947738" eaLnBrk="0" hangingPunct="0">
              <a:defRPr sz="2400">
                <a:solidFill>
                  <a:schemeClr val="tx1"/>
                </a:solidFill>
                <a:latin typeface="Arial" charset="0"/>
                <a:ea typeface="ＭＳ Ｐゴシック" charset="0"/>
              </a:defRPr>
            </a:lvl2pPr>
            <a:lvl3pPr marL="1143000" indent="-228600" defTabSz="947738" eaLnBrk="0" hangingPunct="0">
              <a:defRPr sz="2400">
                <a:solidFill>
                  <a:schemeClr val="tx1"/>
                </a:solidFill>
                <a:latin typeface="Arial" charset="0"/>
                <a:ea typeface="ＭＳ Ｐゴシック" charset="0"/>
              </a:defRPr>
            </a:lvl3pPr>
            <a:lvl4pPr marL="1600200" indent="-228600" defTabSz="947738" eaLnBrk="0" hangingPunct="0">
              <a:defRPr sz="2400">
                <a:solidFill>
                  <a:schemeClr val="tx1"/>
                </a:solidFill>
                <a:latin typeface="Arial" charset="0"/>
                <a:ea typeface="ＭＳ Ｐゴシック" charset="0"/>
              </a:defRPr>
            </a:lvl4pPr>
            <a:lvl5pPr marL="2057400" indent="-228600" defTabSz="947738" eaLnBrk="0" hangingPunct="0">
              <a:defRPr sz="2400">
                <a:solidFill>
                  <a:schemeClr val="tx1"/>
                </a:solidFill>
                <a:latin typeface="Arial" charset="0"/>
                <a:ea typeface="ＭＳ Ｐゴシック" charset="0"/>
              </a:defRPr>
            </a:lvl5pPr>
            <a:lvl6pPr marL="2514600" indent="-228600" defTabSz="94773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4773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4773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4773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1ED7A71-7E17-C240-8C59-2D691B905F0D}" type="slidenum">
              <a:rPr lang="fr-FR" sz="1200"/>
              <a:pPr eaLnBrk="1" hangingPunct="1"/>
              <a:t>10</a:t>
            </a:fld>
            <a:endParaRPr lang="fr-FR" sz="1200"/>
          </a:p>
        </p:txBody>
      </p:sp>
      <p:sp>
        <p:nvSpPr>
          <p:cNvPr id="140290" name="Rectangle 2"/>
          <p:cNvSpPr>
            <a:spLocks noGrp="1" noRot="1" noChangeAspect="1" noChangeArrowheads="1" noTextEdit="1"/>
          </p:cNvSpPr>
          <p:nvPr>
            <p:ph type="sldImg"/>
          </p:nvPr>
        </p:nvSpPr>
        <p:spPr>
          <a:xfrm>
            <a:off x="992188" y="768350"/>
            <a:ext cx="5114925" cy="3836988"/>
          </a:xfrm>
          <a:ln/>
        </p:spPr>
      </p:sp>
      <p:sp>
        <p:nvSpPr>
          <p:cNvPr id="1402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fr-BE" sz="1100" dirty="0"/>
              <a:t>où R est la constante des gaz parfaits.</a:t>
            </a:r>
          </a:p>
          <a:p>
            <a:pPr eaLnBrk="1" hangingPunct="1"/>
            <a:endParaRPr lang="fr-BE" sz="1100" dirty="0"/>
          </a:p>
          <a:p>
            <a:pPr eaLnBrk="1" hangingPunct="1"/>
            <a:r>
              <a:rPr lang="fr-BE" sz="1100" dirty="0"/>
              <a:t>Les phases liquides pouvant être, la plupart du temps, considérées incompressibles, leurs propriétés ne dépendent que très peu de la pression (dans une certaine mesure évidemment). Dès lors, on peut considérer que la partie propre du potentiel chimique de A dans la phase liquide ne dépend pas de p. </a:t>
            </a:r>
          </a:p>
          <a:p>
            <a:pPr eaLnBrk="1" hangingPunct="1"/>
            <a:endParaRPr lang="fr-BE" sz="1100" dirty="0"/>
          </a:p>
          <a:p>
            <a:pPr eaLnBrk="1" hangingPunct="1"/>
            <a:r>
              <a:rPr lang="fr-BE" sz="1100" dirty="0"/>
              <a:t>On obtient donc que p</a:t>
            </a:r>
            <a:r>
              <a:rPr lang="fr-BE" sz="1100" baseline="-25000" dirty="0"/>
              <a:t>A</a:t>
            </a:r>
            <a:r>
              <a:rPr lang="fr-BE" sz="1100" dirty="0"/>
              <a:t> est proportionnel à x</a:t>
            </a:r>
            <a:r>
              <a:rPr lang="fr-BE" sz="1100" baseline="-25000" dirty="0"/>
              <a:t>A</a:t>
            </a:r>
            <a:r>
              <a:rPr lang="fr-BE" sz="1100" dirty="0"/>
              <a:t>. La constante de proportionalité, notée </a:t>
            </a:r>
            <a:r>
              <a:rPr lang="fr-BE" sz="1100" dirty="0">
                <a:sym typeface="Symbol" charset="0"/>
              </a:rPr>
              <a:t>k</a:t>
            </a:r>
            <a:r>
              <a:rPr lang="fr-BE" sz="1100" baseline="-25000" dirty="0"/>
              <a:t>A</a:t>
            </a:r>
            <a:r>
              <a:rPr lang="fr-BE" sz="1100" dirty="0"/>
              <a:t>(T), est appelée la</a:t>
            </a:r>
            <a:r>
              <a:rPr lang="fr-BE" sz="1100" b="1" dirty="0"/>
              <a:t> </a:t>
            </a:r>
            <a:r>
              <a:rPr lang="fr-BE" sz="1100" b="1" i="1" dirty="0"/>
              <a:t>constante de Henry</a:t>
            </a:r>
            <a:r>
              <a:rPr lang="fr-BE" sz="1100" dirty="0"/>
              <a:t>. Elle dépend du composé transféré, de la nature de la phase liquide et de la température. Ses unités sont les unités de p</a:t>
            </a:r>
            <a:r>
              <a:rPr lang="fr-BE" sz="1100" baseline="-25000" dirty="0"/>
              <a:t>ref</a:t>
            </a:r>
            <a:r>
              <a:rPr lang="fr-BE" sz="1100" dirty="0"/>
              <a:t>. Au plus la constante de Henry est grande au moins le composé est soluble dans la phase liquide, toutes autres choses étant constantes. Cette relation de proportionalité est appelée </a:t>
            </a:r>
            <a:r>
              <a:rPr lang="fr-BE" sz="1100" b="1" i="1" dirty="0"/>
              <a:t>équation (ou loi) de Henry </a:t>
            </a:r>
            <a:r>
              <a:rPr lang="fr-BE" sz="1100" dirty="0"/>
              <a:t>(car elle a été initialement émise empiriquement par le physicien britannique William Henry en 1803). C’est une équation constitutive.</a:t>
            </a:r>
          </a:p>
          <a:p>
            <a:pPr eaLnBrk="1" hangingPunct="1"/>
            <a:endParaRPr lang="fr-BE" sz="1100" dirty="0"/>
          </a:p>
          <a:p>
            <a:pPr eaLnBrk="1" hangingPunct="1"/>
            <a:r>
              <a:rPr lang="fr-BE" sz="1100" dirty="0"/>
              <a:t>Il existe d’autres formulations de l’équation de Henry, mais celle présentée ici est la plus fondamentale (car elle se déduit directement des principes de la thermodynamique). </a:t>
            </a:r>
            <a:endParaRPr lang="fr-FR" sz="1100" baseline="-25000" dirty="0"/>
          </a:p>
        </p:txBody>
      </p:sp>
    </p:spTree>
    <p:extLst>
      <p:ext uri="{BB962C8B-B14F-4D97-AF65-F5344CB8AC3E}">
        <p14:creationId xmlns:p14="http://schemas.microsoft.com/office/powerpoint/2010/main" val="1198156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7738" eaLnBrk="0" hangingPunct="0">
              <a:defRPr sz="2400">
                <a:solidFill>
                  <a:schemeClr val="tx1"/>
                </a:solidFill>
                <a:latin typeface="Arial" charset="0"/>
                <a:ea typeface="ＭＳ Ｐゴシック" charset="0"/>
                <a:cs typeface="ＭＳ Ｐゴシック" charset="0"/>
              </a:defRPr>
            </a:lvl1pPr>
            <a:lvl2pPr marL="742950" indent="-285750" defTabSz="947738" eaLnBrk="0" hangingPunct="0">
              <a:defRPr sz="2400">
                <a:solidFill>
                  <a:schemeClr val="tx1"/>
                </a:solidFill>
                <a:latin typeface="Arial" charset="0"/>
                <a:ea typeface="ＭＳ Ｐゴシック" charset="0"/>
              </a:defRPr>
            </a:lvl2pPr>
            <a:lvl3pPr marL="1143000" indent="-228600" defTabSz="947738" eaLnBrk="0" hangingPunct="0">
              <a:defRPr sz="2400">
                <a:solidFill>
                  <a:schemeClr val="tx1"/>
                </a:solidFill>
                <a:latin typeface="Arial" charset="0"/>
                <a:ea typeface="ＭＳ Ｐゴシック" charset="0"/>
              </a:defRPr>
            </a:lvl3pPr>
            <a:lvl4pPr marL="1600200" indent="-228600" defTabSz="947738" eaLnBrk="0" hangingPunct="0">
              <a:defRPr sz="2400">
                <a:solidFill>
                  <a:schemeClr val="tx1"/>
                </a:solidFill>
                <a:latin typeface="Arial" charset="0"/>
                <a:ea typeface="ＭＳ Ｐゴシック" charset="0"/>
              </a:defRPr>
            </a:lvl4pPr>
            <a:lvl5pPr marL="2057400" indent="-228600" defTabSz="947738" eaLnBrk="0" hangingPunct="0">
              <a:defRPr sz="2400">
                <a:solidFill>
                  <a:schemeClr val="tx1"/>
                </a:solidFill>
                <a:latin typeface="Arial" charset="0"/>
                <a:ea typeface="ＭＳ Ｐゴシック" charset="0"/>
              </a:defRPr>
            </a:lvl5pPr>
            <a:lvl6pPr marL="2514600" indent="-228600" defTabSz="94773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4773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4773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4773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8DC8646-60BA-2E4C-868D-79F44C416393}" type="slidenum">
              <a:rPr lang="fr-FR" sz="1200"/>
              <a:pPr eaLnBrk="1" hangingPunct="1"/>
              <a:t>11</a:t>
            </a:fld>
            <a:endParaRPr lang="fr-FR" sz="1200"/>
          </a:p>
        </p:txBody>
      </p:sp>
      <p:sp>
        <p:nvSpPr>
          <p:cNvPr id="142338" name="Rectangle 2"/>
          <p:cNvSpPr>
            <a:spLocks noGrp="1" noRot="1" noChangeAspect="1" noChangeArrowheads="1" noTextEdit="1"/>
          </p:cNvSpPr>
          <p:nvPr>
            <p:ph type="sldImg"/>
          </p:nvPr>
        </p:nvSpPr>
        <p:spPr>
          <a:xfrm>
            <a:off x="992188" y="768350"/>
            <a:ext cx="5114925" cy="3836988"/>
          </a:xfrm>
          <a:ln/>
        </p:spPr>
      </p:sp>
      <p:sp>
        <p:nvSpPr>
          <p:cNvPr id="14233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fr-BE" dirty="0"/>
              <a:t>L’équation de Henry peut se convertir directement en une équation liant les fractions molaires de A dans les deux phases. C’est évidemment aussi une équation constitutive.</a:t>
            </a:r>
          </a:p>
          <a:p>
            <a:pPr eaLnBrk="1" hangingPunct="1"/>
            <a:endParaRPr lang="fr-BE" dirty="0"/>
          </a:p>
          <a:p>
            <a:pPr eaLnBrk="1" hangingPunct="1"/>
            <a:r>
              <a:rPr lang="fr-BE" dirty="0"/>
              <a:t>L’équation de Henry n’est normalement valable que si A est fortement dilué dans la phase liquide.  Il s’avère cependant que, pour certains composés, l’équation de Henry est très bien satisfaite, même pour </a:t>
            </a:r>
            <a:r>
              <a:rPr lang="fr-BE" dirty="0" err="1"/>
              <a:t>x</a:t>
            </a:r>
            <a:r>
              <a:rPr lang="fr-BE" baseline="-25000" dirty="0" err="1"/>
              <a:t>A</a:t>
            </a:r>
            <a:r>
              <a:rPr lang="fr-BE" dirty="0"/>
              <a:t> non &lt;&lt; 1.</a:t>
            </a:r>
          </a:p>
        </p:txBody>
      </p:sp>
    </p:spTree>
    <p:extLst>
      <p:ext uri="{BB962C8B-B14F-4D97-AF65-F5344CB8AC3E}">
        <p14:creationId xmlns:p14="http://schemas.microsoft.com/office/powerpoint/2010/main" val="2613651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fr-F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FR"/>
          </a:p>
        </p:txBody>
      </p:sp>
      <p:sp>
        <p:nvSpPr>
          <p:cNvPr id="4" name="Rectangle 11"/>
          <p:cNvSpPr>
            <a:spLocks noGrp="1" noChangeArrowheads="1"/>
          </p:cNvSpPr>
          <p:nvPr>
            <p:ph type="ftr" sz="quarter" idx="10"/>
          </p:nvPr>
        </p:nvSpPr>
        <p:spPr>
          <a:ln/>
        </p:spPr>
        <p:txBody>
          <a:bodyPr/>
          <a:lstStyle>
            <a:lvl1pPr>
              <a:defRPr/>
            </a:lvl1pPr>
          </a:lstStyle>
          <a:p>
            <a:pPr>
              <a:defRPr/>
            </a:pPr>
            <a:r>
              <a:rPr lang="fr-FR" dirty="0"/>
              <a:t>Service TIPs</a:t>
            </a:r>
          </a:p>
          <a:p>
            <a:pPr>
              <a:defRPr/>
            </a:pPr>
            <a:r>
              <a:rPr lang="fr-FR" dirty="0"/>
              <a:t>Ecole Interfacultaire de Bioingénieurs, ULB</a:t>
            </a:r>
            <a:endParaRPr noProof="1"/>
          </a:p>
        </p:txBody>
      </p:sp>
      <p:sp>
        <p:nvSpPr>
          <p:cNvPr id="5" name="Rectangle 16"/>
          <p:cNvSpPr>
            <a:spLocks noGrp="1" noChangeArrowheads="1"/>
          </p:cNvSpPr>
          <p:nvPr>
            <p:ph type="sldNum" sz="quarter" idx="11"/>
          </p:nvPr>
        </p:nvSpPr>
        <p:spPr>
          <a:ln/>
        </p:spPr>
        <p:txBody>
          <a:bodyPr/>
          <a:lstStyle>
            <a:lvl1pPr>
              <a:defRPr/>
            </a:lvl1pPr>
          </a:lstStyle>
          <a:p>
            <a:pPr>
              <a:defRPr/>
            </a:pPr>
            <a:r>
              <a:rPr lang="fr-FR"/>
              <a:t>Page </a:t>
            </a:r>
            <a:fld id="{27793E53-B81D-FE4E-BBF6-A583716A7B79}" type="slidenum">
              <a:rPr lang="fr-FR"/>
              <a:pPr>
                <a:defRPr/>
              </a:pPr>
              <a:t>‹N°›</a:t>
            </a:fld>
            <a:endParaRPr lang="fr-FR"/>
          </a:p>
        </p:txBody>
      </p:sp>
    </p:spTree>
    <p:extLst>
      <p:ext uri="{BB962C8B-B14F-4D97-AF65-F5344CB8AC3E}">
        <p14:creationId xmlns:p14="http://schemas.microsoft.com/office/powerpoint/2010/main" val="208667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Rectangle 11"/>
          <p:cNvSpPr>
            <a:spLocks noGrp="1" noChangeArrowheads="1"/>
          </p:cNvSpPr>
          <p:nvPr>
            <p:ph type="ftr" sz="quarter" idx="10"/>
          </p:nvPr>
        </p:nvSpPr>
        <p:spPr>
          <a:ln/>
        </p:spPr>
        <p:txBody>
          <a:bodyPr/>
          <a:lstStyle>
            <a:lvl1pPr>
              <a:defRPr/>
            </a:lvl1pPr>
          </a:lstStyle>
          <a:p>
            <a:pPr>
              <a:defRPr/>
            </a:pPr>
            <a:r>
              <a:rPr lang="fr-FR" dirty="0"/>
              <a:t>Service TIPs</a:t>
            </a:r>
          </a:p>
          <a:p>
            <a:pPr>
              <a:defRPr/>
            </a:pPr>
            <a:r>
              <a:rPr lang="fr-FR" dirty="0"/>
              <a:t>Ecole Interfacultaire de Bioingénieurs, ULB</a:t>
            </a:r>
            <a:endParaRPr noProof="1"/>
          </a:p>
        </p:txBody>
      </p:sp>
      <p:sp>
        <p:nvSpPr>
          <p:cNvPr id="5" name="Rectangle 16"/>
          <p:cNvSpPr>
            <a:spLocks noGrp="1" noChangeArrowheads="1"/>
          </p:cNvSpPr>
          <p:nvPr>
            <p:ph type="sldNum" sz="quarter" idx="11"/>
          </p:nvPr>
        </p:nvSpPr>
        <p:spPr>
          <a:ln/>
        </p:spPr>
        <p:txBody>
          <a:bodyPr/>
          <a:lstStyle>
            <a:lvl1pPr>
              <a:defRPr/>
            </a:lvl1pPr>
          </a:lstStyle>
          <a:p>
            <a:pPr>
              <a:defRPr/>
            </a:pPr>
            <a:r>
              <a:rPr lang="fr-FR"/>
              <a:t>Page </a:t>
            </a:r>
            <a:fld id="{9B512F9E-D5DE-B947-845C-1DE576DDCC79}" type="slidenum">
              <a:rPr lang="fr-FR"/>
              <a:pPr>
                <a:defRPr/>
              </a:pPr>
              <a:t>‹N°›</a:t>
            </a:fld>
            <a:endParaRPr lang="fr-FR"/>
          </a:p>
        </p:txBody>
      </p:sp>
    </p:spTree>
    <p:extLst>
      <p:ext uri="{BB962C8B-B14F-4D97-AF65-F5344CB8AC3E}">
        <p14:creationId xmlns:p14="http://schemas.microsoft.com/office/powerpoint/2010/main" val="3847410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0"/>
            <a:ext cx="2171700" cy="6308725"/>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457200" y="0"/>
            <a:ext cx="6362700" cy="6308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Rectangle 11"/>
          <p:cNvSpPr>
            <a:spLocks noGrp="1" noChangeArrowheads="1"/>
          </p:cNvSpPr>
          <p:nvPr>
            <p:ph type="ftr" sz="quarter" idx="10"/>
          </p:nvPr>
        </p:nvSpPr>
        <p:spPr>
          <a:ln/>
        </p:spPr>
        <p:txBody>
          <a:bodyPr/>
          <a:lstStyle>
            <a:lvl1pPr>
              <a:defRPr/>
            </a:lvl1pPr>
          </a:lstStyle>
          <a:p>
            <a:pPr>
              <a:defRPr/>
            </a:pPr>
            <a:r>
              <a:rPr lang="fr-FR" dirty="0"/>
              <a:t>Service TIPs</a:t>
            </a:r>
          </a:p>
          <a:p>
            <a:pPr>
              <a:defRPr/>
            </a:pPr>
            <a:r>
              <a:rPr lang="fr-FR" dirty="0"/>
              <a:t>Ecole Interfacultaire de Bioingénieurs, ULB</a:t>
            </a:r>
            <a:endParaRPr noProof="1"/>
          </a:p>
        </p:txBody>
      </p:sp>
      <p:sp>
        <p:nvSpPr>
          <p:cNvPr id="5" name="Rectangle 16"/>
          <p:cNvSpPr>
            <a:spLocks noGrp="1" noChangeArrowheads="1"/>
          </p:cNvSpPr>
          <p:nvPr>
            <p:ph type="sldNum" sz="quarter" idx="11"/>
          </p:nvPr>
        </p:nvSpPr>
        <p:spPr>
          <a:ln/>
        </p:spPr>
        <p:txBody>
          <a:bodyPr/>
          <a:lstStyle>
            <a:lvl1pPr>
              <a:defRPr/>
            </a:lvl1pPr>
          </a:lstStyle>
          <a:p>
            <a:pPr>
              <a:defRPr/>
            </a:pPr>
            <a:r>
              <a:rPr lang="fr-FR"/>
              <a:t>Page </a:t>
            </a:r>
            <a:fld id="{8DFD3455-4C3F-6D4B-B177-24DAA3859F81}" type="slidenum">
              <a:rPr lang="fr-FR"/>
              <a:pPr>
                <a:defRPr/>
              </a:pPr>
              <a:t>‹N°›</a:t>
            </a:fld>
            <a:endParaRPr lang="fr-FR"/>
          </a:p>
        </p:txBody>
      </p:sp>
    </p:spTree>
    <p:extLst>
      <p:ext uri="{BB962C8B-B14F-4D97-AF65-F5344CB8AC3E}">
        <p14:creationId xmlns:p14="http://schemas.microsoft.com/office/powerpoint/2010/main" val="3570504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fr-F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FR"/>
          </a:p>
        </p:txBody>
      </p:sp>
    </p:spTree>
    <p:extLst>
      <p:ext uri="{BB962C8B-B14F-4D97-AF65-F5344CB8AC3E}">
        <p14:creationId xmlns:p14="http://schemas.microsoft.com/office/powerpoint/2010/main" val="4223525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410925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997712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2555875" y="4292600"/>
            <a:ext cx="3127375" cy="201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5835650" y="4292600"/>
            <a:ext cx="3128963" cy="201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2034465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21795090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41139427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90904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52089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Rectangle 11"/>
          <p:cNvSpPr>
            <a:spLocks noGrp="1" noChangeArrowheads="1"/>
          </p:cNvSpPr>
          <p:nvPr>
            <p:ph type="ftr" sz="quarter" idx="10"/>
          </p:nvPr>
        </p:nvSpPr>
        <p:spPr>
          <a:ln/>
        </p:spPr>
        <p:txBody>
          <a:bodyPr/>
          <a:lstStyle>
            <a:lvl1pPr>
              <a:defRPr/>
            </a:lvl1pPr>
          </a:lstStyle>
          <a:p>
            <a:pPr>
              <a:defRPr/>
            </a:pPr>
            <a:r>
              <a:rPr lang="fr-FR" dirty="0"/>
              <a:t>Service TIPs</a:t>
            </a:r>
          </a:p>
          <a:p>
            <a:pPr>
              <a:defRPr/>
            </a:pPr>
            <a:r>
              <a:rPr lang="fr-FR" dirty="0"/>
              <a:t>Ecole Interfacultaire de Bioingénieurs, ULB</a:t>
            </a:r>
            <a:endParaRPr noProof="1"/>
          </a:p>
        </p:txBody>
      </p:sp>
      <p:sp>
        <p:nvSpPr>
          <p:cNvPr id="5" name="Rectangle 16"/>
          <p:cNvSpPr>
            <a:spLocks noGrp="1" noChangeArrowheads="1"/>
          </p:cNvSpPr>
          <p:nvPr>
            <p:ph type="sldNum" sz="quarter" idx="11"/>
          </p:nvPr>
        </p:nvSpPr>
        <p:spPr>
          <a:ln/>
        </p:spPr>
        <p:txBody>
          <a:bodyPr/>
          <a:lstStyle>
            <a:lvl1pPr>
              <a:defRPr/>
            </a:lvl1pPr>
          </a:lstStyle>
          <a:p>
            <a:pPr>
              <a:defRPr/>
            </a:pPr>
            <a:r>
              <a:rPr lang="fr-FR"/>
              <a:t>Page </a:t>
            </a:r>
            <a:fld id="{54CC8AE3-31E6-C64B-A64E-D6860A78AE24}" type="slidenum">
              <a:rPr lang="fr-FR"/>
              <a:pPr>
                <a:defRPr/>
              </a:pPr>
              <a:t>‹N°›</a:t>
            </a:fld>
            <a:endParaRPr lang="fr-FR"/>
          </a:p>
        </p:txBody>
      </p:sp>
    </p:spTree>
    <p:extLst>
      <p:ext uri="{BB962C8B-B14F-4D97-AF65-F5344CB8AC3E}">
        <p14:creationId xmlns:p14="http://schemas.microsoft.com/office/powerpoint/2010/main" val="41727998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173510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11613303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2588" y="1844675"/>
            <a:ext cx="2232025" cy="4464050"/>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34925" y="1844675"/>
            <a:ext cx="6545263" cy="4464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3261569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ftr" sz="quarter" idx="10"/>
          </p:nvPr>
        </p:nvSpPr>
        <p:spPr>
          <a:ln/>
        </p:spPr>
        <p:txBody>
          <a:bodyPr/>
          <a:lstStyle>
            <a:lvl1pPr>
              <a:defRPr/>
            </a:lvl1pPr>
          </a:lstStyle>
          <a:p>
            <a:pPr>
              <a:defRPr/>
            </a:pPr>
            <a:r>
              <a:rPr lang="fr-FR" dirty="0"/>
              <a:t>Service TIPs</a:t>
            </a:r>
          </a:p>
          <a:p>
            <a:pPr>
              <a:defRPr/>
            </a:pPr>
            <a:r>
              <a:rPr lang="fr-FR" dirty="0"/>
              <a:t>Ecole Interfacultaire de Bioingénieurs, ULB</a:t>
            </a:r>
            <a:endParaRPr noProof="1"/>
          </a:p>
        </p:txBody>
      </p:sp>
      <p:sp>
        <p:nvSpPr>
          <p:cNvPr id="5" name="Rectangle 16"/>
          <p:cNvSpPr>
            <a:spLocks noGrp="1" noChangeArrowheads="1"/>
          </p:cNvSpPr>
          <p:nvPr>
            <p:ph type="sldNum" sz="quarter" idx="11"/>
          </p:nvPr>
        </p:nvSpPr>
        <p:spPr>
          <a:ln/>
        </p:spPr>
        <p:txBody>
          <a:bodyPr/>
          <a:lstStyle>
            <a:lvl1pPr>
              <a:defRPr/>
            </a:lvl1pPr>
          </a:lstStyle>
          <a:p>
            <a:pPr>
              <a:defRPr/>
            </a:pPr>
            <a:r>
              <a:rPr lang="fr-FR"/>
              <a:t>Page </a:t>
            </a:r>
            <a:fld id="{3CECAC6E-4F20-4843-8774-0DC99A2FFA32}" type="slidenum">
              <a:rPr lang="fr-FR"/>
              <a:pPr>
                <a:defRPr/>
              </a:pPr>
              <a:t>‹N°›</a:t>
            </a:fld>
            <a:endParaRPr lang="fr-FR"/>
          </a:p>
        </p:txBody>
      </p:sp>
    </p:spTree>
    <p:extLst>
      <p:ext uri="{BB962C8B-B14F-4D97-AF65-F5344CB8AC3E}">
        <p14:creationId xmlns:p14="http://schemas.microsoft.com/office/powerpoint/2010/main" val="4154879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457200" y="1341438"/>
            <a:ext cx="4176713"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4786313" y="1341438"/>
            <a:ext cx="4178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Rectangle 11"/>
          <p:cNvSpPr>
            <a:spLocks noGrp="1" noChangeArrowheads="1"/>
          </p:cNvSpPr>
          <p:nvPr>
            <p:ph type="ftr" sz="quarter" idx="10"/>
          </p:nvPr>
        </p:nvSpPr>
        <p:spPr>
          <a:ln/>
        </p:spPr>
        <p:txBody>
          <a:bodyPr/>
          <a:lstStyle>
            <a:lvl1pPr>
              <a:defRPr/>
            </a:lvl1pPr>
          </a:lstStyle>
          <a:p>
            <a:pPr>
              <a:defRPr/>
            </a:pPr>
            <a:r>
              <a:rPr lang="fr-FR" dirty="0"/>
              <a:t>Service TIPs</a:t>
            </a:r>
          </a:p>
          <a:p>
            <a:pPr>
              <a:defRPr/>
            </a:pPr>
            <a:r>
              <a:rPr lang="fr-FR" dirty="0"/>
              <a:t>Ecole Interfacultaire de Bioingénieurs, ULB</a:t>
            </a:r>
            <a:endParaRPr noProof="1"/>
          </a:p>
        </p:txBody>
      </p:sp>
      <p:sp>
        <p:nvSpPr>
          <p:cNvPr id="6" name="Rectangle 16"/>
          <p:cNvSpPr>
            <a:spLocks noGrp="1" noChangeArrowheads="1"/>
          </p:cNvSpPr>
          <p:nvPr>
            <p:ph type="sldNum" sz="quarter" idx="11"/>
          </p:nvPr>
        </p:nvSpPr>
        <p:spPr>
          <a:ln/>
        </p:spPr>
        <p:txBody>
          <a:bodyPr/>
          <a:lstStyle>
            <a:lvl1pPr>
              <a:defRPr/>
            </a:lvl1pPr>
          </a:lstStyle>
          <a:p>
            <a:pPr>
              <a:defRPr/>
            </a:pPr>
            <a:r>
              <a:rPr lang="fr-FR"/>
              <a:t>Page </a:t>
            </a:r>
            <a:fld id="{5DF3E466-14AA-3540-A290-BA354E45B416}" type="slidenum">
              <a:rPr lang="fr-FR"/>
              <a:pPr>
                <a:defRPr/>
              </a:pPr>
              <a:t>‹N°›</a:t>
            </a:fld>
            <a:endParaRPr lang="fr-FR"/>
          </a:p>
        </p:txBody>
      </p:sp>
    </p:spTree>
    <p:extLst>
      <p:ext uri="{BB962C8B-B14F-4D97-AF65-F5344CB8AC3E}">
        <p14:creationId xmlns:p14="http://schemas.microsoft.com/office/powerpoint/2010/main" val="3996252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Rectangle 11"/>
          <p:cNvSpPr>
            <a:spLocks noGrp="1" noChangeArrowheads="1"/>
          </p:cNvSpPr>
          <p:nvPr>
            <p:ph type="ftr" sz="quarter" idx="10"/>
          </p:nvPr>
        </p:nvSpPr>
        <p:spPr>
          <a:ln/>
        </p:spPr>
        <p:txBody>
          <a:bodyPr/>
          <a:lstStyle>
            <a:lvl1pPr>
              <a:defRPr/>
            </a:lvl1pPr>
          </a:lstStyle>
          <a:p>
            <a:pPr>
              <a:defRPr/>
            </a:pPr>
            <a:r>
              <a:rPr lang="fr-FR" dirty="0"/>
              <a:t>Service TIPs</a:t>
            </a:r>
          </a:p>
          <a:p>
            <a:pPr>
              <a:defRPr/>
            </a:pPr>
            <a:r>
              <a:rPr lang="fr-FR" dirty="0"/>
              <a:t>Ecole Interfacultaire de Bioingénieurs, ULB</a:t>
            </a:r>
            <a:endParaRPr noProof="1"/>
          </a:p>
        </p:txBody>
      </p:sp>
      <p:sp>
        <p:nvSpPr>
          <p:cNvPr id="8" name="Rectangle 16"/>
          <p:cNvSpPr>
            <a:spLocks noGrp="1" noChangeArrowheads="1"/>
          </p:cNvSpPr>
          <p:nvPr>
            <p:ph type="sldNum" sz="quarter" idx="11"/>
          </p:nvPr>
        </p:nvSpPr>
        <p:spPr>
          <a:ln/>
        </p:spPr>
        <p:txBody>
          <a:bodyPr/>
          <a:lstStyle>
            <a:lvl1pPr>
              <a:defRPr/>
            </a:lvl1pPr>
          </a:lstStyle>
          <a:p>
            <a:pPr>
              <a:defRPr/>
            </a:pPr>
            <a:r>
              <a:rPr lang="fr-FR"/>
              <a:t>Page </a:t>
            </a:r>
            <a:fld id="{B3CCABD0-F701-1443-80A2-61FCBC7E2C8D}" type="slidenum">
              <a:rPr lang="fr-FR"/>
              <a:pPr>
                <a:defRPr/>
              </a:pPr>
              <a:t>‹N°›</a:t>
            </a:fld>
            <a:endParaRPr lang="fr-FR"/>
          </a:p>
        </p:txBody>
      </p:sp>
    </p:spTree>
    <p:extLst>
      <p:ext uri="{BB962C8B-B14F-4D97-AF65-F5344CB8AC3E}">
        <p14:creationId xmlns:p14="http://schemas.microsoft.com/office/powerpoint/2010/main" val="615841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Rectangle 11"/>
          <p:cNvSpPr>
            <a:spLocks noGrp="1" noChangeArrowheads="1"/>
          </p:cNvSpPr>
          <p:nvPr>
            <p:ph type="ftr" sz="quarter" idx="10"/>
          </p:nvPr>
        </p:nvSpPr>
        <p:spPr>
          <a:ln/>
        </p:spPr>
        <p:txBody>
          <a:bodyPr/>
          <a:lstStyle>
            <a:lvl1pPr>
              <a:defRPr/>
            </a:lvl1pPr>
          </a:lstStyle>
          <a:p>
            <a:pPr>
              <a:defRPr/>
            </a:pPr>
            <a:r>
              <a:rPr lang="fr-FR" dirty="0"/>
              <a:t>Service TIPs</a:t>
            </a:r>
          </a:p>
          <a:p>
            <a:pPr>
              <a:defRPr/>
            </a:pPr>
            <a:r>
              <a:rPr lang="fr-FR" dirty="0"/>
              <a:t>Ecole Interfacultaire de Bioingénieurs, ULB</a:t>
            </a:r>
            <a:endParaRPr noProof="1"/>
          </a:p>
        </p:txBody>
      </p:sp>
      <p:sp>
        <p:nvSpPr>
          <p:cNvPr id="4" name="Rectangle 16"/>
          <p:cNvSpPr>
            <a:spLocks noGrp="1" noChangeArrowheads="1"/>
          </p:cNvSpPr>
          <p:nvPr>
            <p:ph type="sldNum" sz="quarter" idx="11"/>
          </p:nvPr>
        </p:nvSpPr>
        <p:spPr>
          <a:ln/>
        </p:spPr>
        <p:txBody>
          <a:bodyPr/>
          <a:lstStyle>
            <a:lvl1pPr>
              <a:defRPr/>
            </a:lvl1pPr>
          </a:lstStyle>
          <a:p>
            <a:pPr>
              <a:defRPr/>
            </a:pPr>
            <a:r>
              <a:rPr lang="fr-FR"/>
              <a:t>Page </a:t>
            </a:r>
            <a:fld id="{97A70049-534E-B648-A9F7-43CE3638826D}" type="slidenum">
              <a:rPr lang="fr-FR"/>
              <a:pPr>
                <a:defRPr/>
              </a:pPr>
              <a:t>‹N°›</a:t>
            </a:fld>
            <a:endParaRPr lang="fr-FR"/>
          </a:p>
        </p:txBody>
      </p:sp>
    </p:spTree>
    <p:extLst>
      <p:ext uri="{BB962C8B-B14F-4D97-AF65-F5344CB8AC3E}">
        <p14:creationId xmlns:p14="http://schemas.microsoft.com/office/powerpoint/2010/main" val="151823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ftr" sz="quarter" idx="10"/>
          </p:nvPr>
        </p:nvSpPr>
        <p:spPr>
          <a:ln/>
        </p:spPr>
        <p:txBody>
          <a:bodyPr/>
          <a:lstStyle>
            <a:lvl1pPr>
              <a:defRPr/>
            </a:lvl1pPr>
          </a:lstStyle>
          <a:p>
            <a:pPr>
              <a:defRPr/>
            </a:pPr>
            <a:r>
              <a:rPr lang="fr-FR" dirty="0"/>
              <a:t>Service TIPs</a:t>
            </a:r>
          </a:p>
          <a:p>
            <a:pPr>
              <a:defRPr/>
            </a:pPr>
            <a:r>
              <a:rPr lang="fr-FR" dirty="0"/>
              <a:t>Ecole Interfacultaire de Bioingénieurs, ULB</a:t>
            </a:r>
            <a:endParaRPr noProof="1"/>
          </a:p>
        </p:txBody>
      </p:sp>
      <p:sp>
        <p:nvSpPr>
          <p:cNvPr id="3" name="Rectangle 16"/>
          <p:cNvSpPr>
            <a:spLocks noGrp="1" noChangeArrowheads="1"/>
          </p:cNvSpPr>
          <p:nvPr>
            <p:ph type="sldNum" sz="quarter" idx="11"/>
          </p:nvPr>
        </p:nvSpPr>
        <p:spPr>
          <a:ln/>
        </p:spPr>
        <p:txBody>
          <a:bodyPr/>
          <a:lstStyle>
            <a:lvl1pPr>
              <a:defRPr/>
            </a:lvl1pPr>
          </a:lstStyle>
          <a:p>
            <a:pPr>
              <a:defRPr/>
            </a:pPr>
            <a:r>
              <a:rPr lang="fr-FR"/>
              <a:t>Page </a:t>
            </a:r>
            <a:fld id="{809B3EB1-825C-C640-8458-D9A57BF7BEFD}" type="slidenum">
              <a:rPr lang="fr-FR"/>
              <a:pPr>
                <a:defRPr/>
              </a:pPr>
              <a:t>‹N°›</a:t>
            </a:fld>
            <a:endParaRPr lang="fr-FR"/>
          </a:p>
        </p:txBody>
      </p:sp>
    </p:spTree>
    <p:extLst>
      <p:ext uri="{BB962C8B-B14F-4D97-AF65-F5344CB8AC3E}">
        <p14:creationId xmlns:p14="http://schemas.microsoft.com/office/powerpoint/2010/main" val="3835798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ftr" sz="quarter" idx="10"/>
          </p:nvPr>
        </p:nvSpPr>
        <p:spPr>
          <a:ln/>
        </p:spPr>
        <p:txBody>
          <a:bodyPr/>
          <a:lstStyle>
            <a:lvl1pPr>
              <a:defRPr/>
            </a:lvl1pPr>
          </a:lstStyle>
          <a:p>
            <a:pPr>
              <a:defRPr/>
            </a:pPr>
            <a:r>
              <a:rPr lang="fr-FR" dirty="0"/>
              <a:t>Service TIPs</a:t>
            </a:r>
          </a:p>
          <a:p>
            <a:pPr>
              <a:defRPr/>
            </a:pPr>
            <a:r>
              <a:rPr lang="fr-FR" dirty="0"/>
              <a:t>Ecole Interfacultaire de Bioingénieurs, ULB</a:t>
            </a:r>
            <a:endParaRPr noProof="1"/>
          </a:p>
        </p:txBody>
      </p:sp>
      <p:sp>
        <p:nvSpPr>
          <p:cNvPr id="6" name="Rectangle 16"/>
          <p:cNvSpPr>
            <a:spLocks noGrp="1" noChangeArrowheads="1"/>
          </p:cNvSpPr>
          <p:nvPr>
            <p:ph type="sldNum" sz="quarter" idx="11"/>
          </p:nvPr>
        </p:nvSpPr>
        <p:spPr>
          <a:ln/>
        </p:spPr>
        <p:txBody>
          <a:bodyPr/>
          <a:lstStyle>
            <a:lvl1pPr>
              <a:defRPr/>
            </a:lvl1pPr>
          </a:lstStyle>
          <a:p>
            <a:pPr>
              <a:defRPr/>
            </a:pPr>
            <a:r>
              <a:rPr lang="fr-FR"/>
              <a:t>Page </a:t>
            </a:r>
            <a:fld id="{C331CFF6-926A-F844-AA78-CF973CDAE5E6}" type="slidenum">
              <a:rPr lang="fr-FR"/>
              <a:pPr>
                <a:defRPr/>
              </a:pPr>
              <a:t>‹N°›</a:t>
            </a:fld>
            <a:endParaRPr lang="fr-FR"/>
          </a:p>
        </p:txBody>
      </p:sp>
    </p:spTree>
    <p:extLst>
      <p:ext uri="{BB962C8B-B14F-4D97-AF65-F5344CB8AC3E}">
        <p14:creationId xmlns:p14="http://schemas.microsoft.com/office/powerpoint/2010/main" val="3676297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ftr" sz="quarter" idx="10"/>
          </p:nvPr>
        </p:nvSpPr>
        <p:spPr>
          <a:ln/>
        </p:spPr>
        <p:txBody>
          <a:bodyPr/>
          <a:lstStyle>
            <a:lvl1pPr>
              <a:defRPr/>
            </a:lvl1pPr>
          </a:lstStyle>
          <a:p>
            <a:pPr>
              <a:defRPr/>
            </a:pPr>
            <a:r>
              <a:rPr lang="fr-FR" dirty="0"/>
              <a:t>Service TIPs</a:t>
            </a:r>
          </a:p>
          <a:p>
            <a:pPr>
              <a:defRPr/>
            </a:pPr>
            <a:r>
              <a:rPr lang="fr-FR" dirty="0"/>
              <a:t>Ecole Interfacultaire de Bioingénieurs, ULB</a:t>
            </a:r>
            <a:endParaRPr noProof="1"/>
          </a:p>
        </p:txBody>
      </p:sp>
      <p:sp>
        <p:nvSpPr>
          <p:cNvPr id="6" name="Rectangle 16"/>
          <p:cNvSpPr>
            <a:spLocks noGrp="1" noChangeArrowheads="1"/>
          </p:cNvSpPr>
          <p:nvPr>
            <p:ph type="sldNum" sz="quarter" idx="11"/>
          </p:nvPr>
        </p:nvSpPr>
        <p:spPr>
          <a:ln/>
        </p:spPr>
        <p:txBody>
          <a:bodyPr/>
          <a:lstStyle>
            <a:lvl1pPr>
              <a:defRPr/>
            </a:lvl1pPr>
          </a:lstStyle>
          <a:p>
            <a:pPr>
              <a:defRPr/>
            </a:pPr>
            <a:r>
              <a:rPr lang="fr-FR"/>
              <a:t>Page </a:t>
            </a:r>
            <a:fld id="{CB37A010-F4D4-BE43-B6A6-445C864D544A}" type="slidenum">
              <a:rPr lang="fr-FR"/>
              <a:pPr>
                <a:defRPr/>
              </a:pPr>
              <a:t>‹N°›</a:t>
            </a:fld>
            <a:endParaRPr lang="fr-FR"/>
          </a:p>
        </p:txBody>
      </p:sp>
    </p:spTree>
    <p:extLst>
      <p:ext uri="{BB962C8B-B14F-4D97-AF65-F5344CB8AC3E}">
        <p14:creationId xmlns:p14="http://schemas.microsoft.com/office/powerpoint/2010/main" val="1570525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5.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4.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8"/>
          <p:cNvSpPr>
            <a:spLocks noChangeArrowheads="1"/>
          </p:cNvSpPr>
          <p:nvPr/>
        </p:nvSpPr>
        <p:spPr bwMode="auto">
          <a:xfrm>
            <a:off x="0" y="0"/>
            <a:ext cx="9144000" cy="6858000"/>
          </a:xfrm>
          <a:prstGeom prst="rect">
            <a:avLst/>
          </a:prstGeom>
          <a:solidFill>
            <a:schemeClr val="bg1">
              <a:alpha val="59999"/>
            </a:schemeClr>
          </a:solidFill>
          <a:ln w="9525">
            <a:solidFill>
              <a:schemeClr val="tx1"/>
            </a:solidFill>
            <a:miter lim="800000"/>
            <a:headEnd/>
            <a:tailEnd/>
          </a:ln>
        </p:spPr>
        <p:txBody>
          <a:bodyPr wrap="none" anchor="ctr"/>
          <a:lstStyle/>
          <a:p>
            <a:endParaRPr lang="fr-FR"/>
          </a:p>
        </p:txBody>
      </p:sp>
      <p:sp>
        <p:nvSpPr>
          <p:cNvPr id="1027" name="Rectangle 2"/>
          <p:cNvSpPr>
            <a:spLocks noGrp="1" noChangeArrowheads="1"/>
          </p:cNvSpPr>
          <p:nvPr>
            <p:ph type="title"/>
          </p:nvPr>
        </p:nvSpPr>
        <p:spPr bwMode="auto">
          <a:xfrm>
            <a:off x="1116013" y="0"/>
            <a:ext cx="8027987" cy="1125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fr-FR"/>
              <a:t>Cliquez pour modifier le style du titre</a:t>
            </a:r>
          </a:p>
        </p:txBody>
      </p:sp>
      <p:sp>
        <p:nvSpPr>
          <p:cNvPr id="2" name="Rectangle 3"/>
          <p:cNvSpPr>
            <a:spLocks noGrp="1" noChangeArrowheads="1"/>
          </p:cNvSpPr>
          <p:nvPr>
            <p:ph type="body" idx="1"/>
          </p:nvPr>
        </p:nvSpPr>
        <p:spPr bwMode="auto">
          <a:xfrm>
            <a:off x="457200" y="1341438"/>
            <a:ext cx="8507413" cy="4967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BE"/>
              <a:t>dfgfgdfg</a:t>
            </a:r>
            <a:endParaRPr lang="fr-FR"/>
          </a:p>
        </p:txBody>
      </p:sp>
      <p:pic>
        <p:nvPicPr>
          <p:cNvPr id="1029" name="Picture 9" descr="ulb_petitgif"/>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116013" cy="1116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5" name="Rectangle 11"/>
          <p:cNvSpPr>
            <a:spLocks noGrp="1" noChangeArrowheads="1"/>
          </p:cNvSpPr>
          <p:nvPr>
            <p:ph type="ftr" sz="quarter" idx="3"/>
          </p:nvPr>
        </p:nvSpPr>
        <p:spPr bwMode="auto">
          <a:xfrm>
            <a:off x="611188" y="6381750"/>
            <a:ext cx="5638800" cy="381000"/>
          </a:xfrm>
          <a:prstGeom prst="rect">
            <a:avLst/>
          </a:prstGeom>
          <a:noFill/>
          <a:ln w="9525">
            <a:noFill/>
            <a:miter lim="800000"/>
            <a:headEnd/>
            <a:tailEnd/>
          </a:ln>
          <a:effectLst/>
        </p:spPr>
        <p:txBody>
          <a:bodyPr vert="horz" wrap="square" lIns="360000" tIns="45720" rIns="91440" bIns="45720" numCol="1" anchor="t" anchorCtr="0" compatLnSpc="1">
            <a:prstTxWarp prst="textNoShape">
              <a:avLst/>
            </a:prstTxWarp>
          </a:bodyPr>
          <a:lstStyle>
            <a:lvl1pPr eaLnBrk="0" hangingPunct="0">
              <a:defRPr sz="1300" b="1" i="1">
                <a:solidFill>
                  <a:srgbClr val="000000"/>
                </a:solidFill>
                <a:cs typeface="+mn-cs"/>
              </a:defRPr>
            </a:lvl1pPr>
          </a:lstStyle>
          <a:p>
            <a:pPr>
              <a:defRPr/>
            </a:pPr>
            <a:r>
              <a:rPr lang="fr-FR" dirty="0"/>
              <a:t>Service TIPs</a:t>
            </a:r>
          </a:p>
          <a:p>
            <a:pPr>
              <a:defRPr/>
            </a:pPr>
            <a:r>
              <a:rPr lang="fr-FR" dirty="0"/>
              <a:t>Ecole Interfacultaire de Bioingénieurs, ULB</a:t>
            </a:r>
            <a:endParaRPr noProof="1"/>
          </a:p>
        </p:txBody>
      </p:sp>
      <p:sp>
        <p:nvSpPr>
          <p:cNvPr id="1040" name="Rectangle 1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cs typeface="+mn-cs"/>
              </a:defRPr>
            </a:lvl1pPr>
          </a:lstStyle>
          <a:p>
            <a:pPr>
              <a:defRPr/>
            </a:pPr>
            <a:r>
              <a:rPr lang="fr-FR"/>
              <a:t>Page </a:t>
            </a:r>
            <a:fld id="{55F91703-E5CB-BD42-AD3B-FB53A393C72D}" type="slidenum">
              <a:rPr lang="fr-FR"/>
              <a:pPr>
                <a:defRPr/>
              </a:pPr>
              <a:t>‹N°›</a:t>
            </a:fld>
            <a:endParaRPr lang="fr-FR"/>
          </a:p>
        </p:txBody>
      </p:sp>
      <p:pic>
        <p:nvPicPr>
          <p:cNvPr id="9" name="Image 8"/>
          <p:cNvPicPr>
            <a:picLocks noChangeAspect="1"/>
          </p:cNvPicPr>
          <p:nvPr userDrawn="1"/>
        </p:nvPicPr>
        <p:blipFill>
          <a:blip r:embed="rId14"/>
          <a:stretch>
            <a:fillRect/>
          </a:stretch>
        </p:blipFill>
        <p:spPr>
          <a:xfrm>
            <a:off x="0" y="6102424"/>
            <a:ext cx="755576" cy="755576"/>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tmplLst>
          <p:tmpl lvl="1">
            <p:tnLst>
              <p:par>
                <p:cTn presetID="1" presetClass="entr" presetSubtype="0" fill="hold" nodeType="clickEffect">
                  <p:stCondLst>
                    <p:cond delay="0"/>
                  </p:stCondLst>
                  <p:childTnLst>
                    <p:set>
                      <p:cBhvr>
                        <p:cTn dur="1" fill="hold">
                          <p:stCondLst>
                            <p:cond delay="0"/>
                          </p:stCondLst>
                        </p:cTn>
                        <p:tgtEl>
                          <p:spTgt spid="2"/>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2"/>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2"/>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2"/>
                        </p:tgtEl>
                        <p:attrNameLst>
                          <p:attrName>style.visibility</p:attrName>
                        </p:attrNameLst>
                      </p:cBhvr>
                      <p:to>
                        <p:strVal val="visible"/>
                      </p:to>
                    </p:set>
                  </p:childTnLst>
                </p:cTn>
              </p:par>
            </p:tnLst>
          </p:tmpl>
        </p:tmplLst>
      </p:bldP>
    </p:bldLst>
  </p:timing>
  <p:hf hdr="0" dt="0"/>
  <p:txStyles>
    <p:titleStyle>
      <a:lvl1pPr algn="l" rtl="0" eaLnBrk="0" fontAlgn="base" hangingPunct="0">
        <a:spcBef>
          <a:spcPct val="0"/>
        </a:spcBef>
        <a:spcAft>
          <a:spcPct val="0"/>
        </a:spcAft>
        <a:defRPr sz="3000" b="1">
          <a:solidFill>
            <a:srgbClr val="003399"/>
          </a:solidFill>
          <a:latin typeface="+mj-lt"/>
          <a:ea typeface="ＭＳ Ｐゴシック" charset="0"/>
          <a:cs typeface="ＭＳ Ｐゴシック" charset="0"/>
        </a:defRPr>
      </a:lvl1pPr>
      <a:lvl2pPr algn="l" rtl="0" eaLnBrk="0" fontAlgn="base" hangingPunct="0">
        <a:spcBef>
          <a:spcPct val="0"/>
        </a:spcBef>
        <a:spcAft>
          <a:spcPct val="0"/>
        </a:spcAft>
        <a:defRPr sz="3000" b="1">
          <a:solidFill>
            <a:srgbClr val="003399"/>
          </a:solidFill>
          <a:latin typeface="Arial" charset="0"/>
          <a:ea typeface="ＭＳ Ｐゴシック" charset="0"/>
          <a:cs typeface="ＭＳ Ｐゴシック" charset="0"/>
        </a:defRPr>
      </a:lvl2pPr>
      <a:lvl3pPr algn="l" rtl="0" eaLnBrk="0" fontAlgn="base" hangingPunct="0">
        <a:spcBef>
          <a:spcPct val="0"/>
        </a:spcBef>
        <a:spcAft>
          <a:spcPct val="0"/>
        </a:spcAft>
        <a:defRPr sz="3000" b="1">
          <a:solidFill>
            <a:srgbClr val="003399"/>
          </a:solidFill>
          <a:latin typeface="Arial" charset="0"/>
          <a:ea typeface="ＭＳ Ｐゴシック" charset="0"/>
          <a:cs typeface="ＭＳ Ｐゴシック" charset="0"/>
        </a:defRPr>
      </a:lvl3pPr>
      <a:lvl4pPr algn="l" rtl="0" eaLnBrk="0" fontAlgn="base" hangingPunct="0">
        <a:spcBef>
          <a:spcPct val="0"/>
        </a:spcBef>
        <a:spcAft>
          <a:spcPct val="0"/>
        </a:spcAft>
        <a:defRPr sz="3000" b="1">
          <a:solidFill>
            <a:srgbClr val="003399"/>
          </a:solidFill>
          <a:latin typeface="Arial" charset="0"/>
          <a:ea typeface="ＭＳ Ｐゴシック" charset="0"/>
          <a:cs typeface="ＭＳ Ｐゴシック" charset="0"/>
        </a:defRPr>
      </a:lvl4pPr>
      <a:lvl5pPr algn="l" rtl="0" eaLnBrk="0" fontAlgn="base" hangingPunct="0">
        <a:spcBef>
          <a:spcPct val="0"/>
        </a:spcBef>
        <a:spcAft>
          <a:spcPct val="0"/>
        </a:spcAft>
        <a:defRPr sz="3000" b="1">
          <a:solidFill>
            <a:srgbClr val="003399"/>
          </a:solidFill>
          <a:latin typeface="Arial" charset="0"/>
          <a:ea typeface="ＭＳ Ｐゴシック" charset="0"/>
          <a:cs typeface="ＭＳ Ｐゴシック" charset="0"/>
        </a:defRPr>
      </a:lvl5pPr>
      <a:lvl6pPr marL="457200" algn="l" rtl="0" fontAlgn="base">
        <a:spcBef>
          <a:spcPct val="0"/>
        </a:spcBef>
        <a:spcAft>
          <a:spcPct val="0"/>
        </a:spcAft>
        <a:defRPr sz="3000" b="1">
          <a:solidFill>
            <a:srgbClr val="003399"/>
          </a:solidFill>
          <a:latin typeface="Arial" charset="0"/>
        </a:defRPr>
      </a:lvl6pPr>
      <a:lvl7pPr marL="914400" algn="l" rtl="0" fontAlgn="base">
        <a:spcBef>
          <a:spcPct val="0"/>
        </a:spcBef>
        <a:spcAft>
          <a:spcPct val="0"/>
        </a:spcAft>
        <a:defRPr sz="3000" b="1">
          <a:solidFill>
            <a:srgbClr val="003399"/>
          </a:solidFill>
          <a:latin typeface="Arial" charset="0"/>
        </a:defRPr>
      </a:lvl7pPr>
      <a:lvl8pPr marL="1371600" algn="l" rtl="0" fontAlgn="base">
        <a:spcBef>
          <a:spcPct val="0"/>
        </a:spcBef>
        <a:spcAft>
          <a:spcPct val="0"/>
        </a:spcAft>
        <a:defRPr sz="3000" b="1">
          <a:solidFill>
            <a:srgbClr val="003399"/>
          </a:solidFill>
          <a:latin typeface="Arial" charset="0"/>
        </a:defRPr>
      </a:lvl8pPr>
      <a:lvl9pPr marL="1828800" algn="l" rtl="0" fontAlgn="base">
        <a:spcBef>
          <a:spcPct val="0"/>
        </a:spcBef>
        <a:spcAft>
          <a:spcPct val="0"/>
        </a:spcAft>
        <a:defRPr sz="3000" b="1">
          <a:solidFill>
            <a:srgbClr val="003399"/>
          </a:solidFill>
          <a:latin typeface="Arial" charset="0"/>
        </a:defRPr>
      </a:lvl9pPr>
    </p:titleStyle>
    <p:bodyStyle>
      <a:lvl1pPr marL="342900" indent="-342900" algn="l" rtl="0" eaLnBrk="0" fontAlgn="base" hangingPunct="0">
        <a:spcBef>
          <a:spcPct val="20000"/>
        </a:spcBef>
        <a:spcAft>
          <a:spcPct val="0"/>
        </a:spcAft>
        <a:buFont typeface="Wingdings" charset="0"/>
        <a:buChar char="§"/>
        <a:defRPr sz="2400" b="1">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200">
          <a:solidFill>
            <a:schemeClr val="tx1"/>
          </a:solidFill>
          <a:latin typeface="Tahoma" pitchFamily="34" charset="0"/>
          <a:ea typeface="ＭＳ Ｐゴシック" charset="0"/>
        </a:defRPr>
      </a:lvl2pPr>
      <a:lvl3pPr marL="1143000" indent="-228600" algn="l" rtl="0" eaLnBrk="0" fontAlgn="base" hangingPunct="0">
        <a:spcBef>
          <a:spcPct val="20000"/>
        </a:spcBef>
        <a:spcAft>
          <a:spcPct val="0"/>
        </a:spcAft>
        <a:buFont typeface="Arial" charset="0"/>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o"/>
        <a:defRPr>
          <a:solidFill>
            <a:schemeClr val="tx1"/>
          </a:solidFill>
          <a:latin typeface="Tahoma" pitchFamily="34"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3314" name="Picture 2" descr="sceau QUADRI"/>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95738" y="115888"/>
            <a:ext cx="6624637" cy="662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315" name="Rectangle 3"/>
          <p:cNvSpPr>
            <a:spLocks noChangeArrowheads="1"/>
          </p:cNvSpPr>
          <p:nvPr/>
        </p:nvSpPr>
        <p:spPr bwMode="auto">
          <a:xfrm>
            <a:off x="0" y="0"/>
            <a:ext cx="9144000" cy="6858000"/>
          </a:xfrm>
          <a:prstGeom prst="rect">
            <a:avLst/>
          </a:prstGeom>
          <a:solidFill>
            <a:schemeClr val="bg1">
              <a:alpha val="59999"/>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fr-FR"/>
          </a:p>
        </p:txBody>
      </p:sp>
      <p:pic>
        <p:nvPicPr>
          <p:cNvPr id="13316" name="Picture 6" descr="ulb_petitgif"/>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116013" cy="1116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317" name="Picture 7" descr="logo-polytech"/>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5937250"/>
            <a:ext cx="1042988" cy="920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318" name="Rectangle 14"/>
          <p:cNvSpPr>
            <a:spLocks noGrp="1" noChangeArrowheads="1"/>
          </p:cNvSpPr>
          <p:nvPr>
            <p:ph type="body" idx="1"/>
          </p:nvPr>
        </p:nvSpPr>
        <p:spPr bwMode="auto">
          <a:xfrm>
            <a:off x="2555875" y="4292600"/>
            <a:ext cx="6408738" cy="2016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p:txBody>
      </p:sp>
      <p:pic>
        <p:nvPicPr>
          <p:cNvPr id="13319" name="Picture 20" descr="Sans titr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1847850"/>
            <a:ext cx="10620375" cy="2085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320" name="Rectangle 11"/>
          <p:cNvSpPr>
            <a:spLocks noGrp="1" noChangeArrowheads="1"/>
          </p:cNvSpPr>
          <p:nvPr>
            <p:ph type="title"/>
          </p:nvPr>
        </p:nvSpPr>
        <p:spPr bwMode="auto">
          <a:xfrm>
            <a:off x="34925" y="1844675"/>
            <a:ext cx="3816350" cy="2089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fr-FR"/>
              <a:t>Cliquez pour modifier le style du titre</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3000" b="1">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3000" b="1">
          <a:solidFill>
            <a:schemeClr val="bg1"/>
          </a:solidFill>
          <a:latin typeface="Arial" charset="0"/>
          <a:ea typeface="ＭＳ Ｐゴシック" charset="0"/>
          <a:cs typeface="ＭＳ Ｐゴシック" charset="0"/>
        </a:defRPr>
      </a:lvl2pPr>
      <a:lvl3pPr algn="l" rtl="0" eaLnBrk="0" fontAlgn="base" hangingPunct="0">
        <a:spcBef>
          <a:spcPct val="0"/>
        </a:spcBef>
        <a:spcAft>
          <a:spcPct val="0"/>
        </a:spcAft>
        <a:defRPr sz="3000" b="1">
          <a:solidFill>
            <a:schemeClr val="bg1"/>
          </a:solidFill>
          <a:latin typeface="Arial" charset="0"/>
          <a:ea typeface="ＭＳ Ｐゴシック" charset="0"/>
          <a:cs typeface="ＭＳ Ｐゴシック" charset="0"/>
        </a:defRPr>
      </a:lvl3pPr>
      <a:lvl4pPr algn="l" rtl="0" eaLnBrk="0" fontAlgn="base" hangingPunct="0">
        <a:spcBef>
          <a:spcPct val="0"/>
        </a:spcBef>
        <a:spcAft>
          <a:spcPct val="0"/>
        </a:spcAft>
        <a:defRPr sz="3000" b="1">
          <a:solidFill>
            <a:schemeClr val="bg1"/>
          </a:solidFill>
          <a:latin typeface="Arial" charset="0"/>
          <a:ea typeface="ＭＳ Ｐゴシック" charset="0"/>
          <a:cs typeface="ＭＳ Ｐゴシック" charset="0"/>
        </a:defRPr>
      </a:lvl4pPr>
      <a:lvl5pPr algn="l" rtl="0" eaLnBrk="0" fontAlgn="base" hangingPunct="0">
        <a:spcBef>
          <a:spcPct val="0"/>
        </a:spcBef>
        <a:spcAft>
          <a:spcPct val="0"/>
        </a:spcAft>
        <a:defRPr sz="3000" b="1">
          <a:solidFill>
            <a:schemeClr val="bg1"/>
          </a:solidFill>
          <a:latin typeface="Arial" charset="0"/>
          <a:ea typeface="ＭＳ Ｐゴシック" charset="0"/>
          <a:cs typeface="ＭＳ Ｐゴシック" charset="0"/>
        </a:defRPr>
      </a:lvl5pPr>
      <a:lvl6pPr marL="457200" algn="l" rtl="0" fontAlgn="base">
        <a:spcBef>
          <a:spcPct val="0"/>
        </a:spcBef>
        <a:spcAft>
          <a:spcPct val="0"/>
        </a:spcAft>
        <a:defRPr sz="3000" b="1">
          <a:solidFill>
            <a:schemeClr val="bg1"/>
          </a:solidFill>
          <a:latin typeface="Arial" charset="0"/>
        </a:defRPr>
      </a:lvl6pPr>
      <a:lvl7pPr marL="914400" algn="l" rtl="0" fontAlgn="base">
        <a:spcBef>
          <a:spcPct val="0"/>
        </a:spcBef>
        <a:spcAft>
          <a:spcPct val="0"/>
        </a:spcAft>
        <a:defRPr sz="3000" b="1">
          <a:solidFill>
            <a:schemeClr val="bg1"/>
          </a:solidFill>
          <a:latin typeface="Arial" charset="0"/>
        </a:defRPr>
      </a:lvl7pPr>
      <a:lvl8pPr marL="1371600" algn="l" rtl="0" fontAlgn="base">
        <a:spcBef>
          <a:spcPct val="0"/>
        </a:spcBef>
        <a:spcAft>
          <a:spcPct val="0"/>
        </a:spcAft>
        <a:defRPr sz="3000" b="1">
          <a:solidFill>
            <a:schemeClr val="bg1"/>
          </a:solidFill>
          <a:latin typeface="Arial" charset="0"/>
        </a:defRPr>
      </a:lvl8pPr>
      <a:lvl9pPr marL="1828800" algn="l" rtl="0" fontAlgn="base">
        <a:spcBef>
          <a:spcPct val="0"/>
        </a:spcBef>
        <a:spcAft>
          <a:spcPct val="0"/>
        </a:spcAft>
        <a:defRPr sz="3000" b="1">
          <a:solidFill>
            <a:schemeClr val="bg1"/>
          </a:solidFill>
          <a:latin typeface="Arial" charset="0"/>
        </a:defRPr>
      </a:lvl9pPr>
    </p:titleStyle>
    <p:bodyStyle>
      <a:lvl1pPr marL="342900" indent="-342900" algn="r" rtl="0" eaLnBrk="0" fontAlgn="base" hangingPunct="0">
        <a:spcBef>
          <a:spcPct val="20000"/>
        </a:spcBef>
        <a:spcAft>
          <a:spcPct val="0"/>
        </a:spcAft>
        <a:buFont typeface="Wingdings" charset="0"/>
        <a:defRPr sz="2000" b="1">
          <a:solidFill>
            <a:schemeClr val="tx1"/>
          </a:solidFill>
          <a:latin typeface="+mn-lt"/>
          <a:ea typeface="ＭＳ Ｐゴシック" charset="0"/>
          <a:cs typeface="ＭＳ Ｐゴシック" charset="0"/>
        </a:defRPr>
      </a:lvl1pPr>
      <a:lvl2pPr marL="742950" indent="-285750" algn="r" rtl="0" eaLnBrk="0" fontAlgn="base" hangingPunct="0">
        <a:spcBef>
          <a:spcPct val="20000"/>
        </a:spcBef>
        <a:spcAft>
          <a:spcPct val="0"/>
        </a:spcAft>
        <a:buChar char="•"/>
        <a:defRPr sz="2200">
          <a:solidFill>
            <a:schemeClr val="tx1"/>
          </a:solidFill>
          <a:latin typeface="Tahoma" pitchFamily="34" charset="0"/>
          <a:ea typeface="ＭＳ Ｐゴシック" charset="0"/>
        </a:defRPr>
      </a:lvl2pPr>
      <a:lvl3pPr marL="1143000" indent="-228600" algn="r" rtl="0" eaLnBrk="0" fontAlgn="base" hangingPunct="0">
        <a:spcBef>
          <a:spcPct val="20000"/>
        </a:spcBef>
        <a:spcAft>
          <a:spcPct val="0"/>
        </a:spcAft>
        <a:buFont typeface="Arial" charset="0"/>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9.e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1.e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9.wmf"/><Relationship Id="rId5" Type="http://schemas.openxmlformats.org/officeDocument/2006/relationships/oleObject" Target="../embeddings/oleObject6.bin"/><Relationship Id="rId4" Type="http://schemas.openxmlformats.org/officeDocument/2006/relationships/image" Target="../media/image20.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1.emf"/><Relationship Id="rId4" Type="http://schemas.openxmlformats.org/officeDocument/2006/relationships/oleObject" Target="../embeddings/oleObject7.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1.emf"/><Relationship Id="rId4" Type="http://schemas.openxmlformats.org/officeDocument/2006/relationships/oleObject" Target="../embeddings/oleObject8.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24.xml"/><Relationship Id="rId7" Type="http://schemas.openxmlformats.org/officeDocument/2006/relationships/image" Target="../media/image23.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0.bin"/><Relationship Id="rId11" Type="http://schemas.openxmlformats.org/officeDocument/2006/relationships/image" Target="../media/image25.emf"/><Relationship Id="rId5" Type="http://schemas.openxmlformats.org/officeDocument/2006/relationships/image" Target="../media/image22.e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24.e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25.xml"/><Relationship Id="rId7" Type="http://schemas.openxmlformats.org/officeDocument/2006/relationships/image" Target="../media/image23.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4.bin"/><Relationship Id="rId11" Type="http://schemas.openxmlformats.org/officeDocument/2006/relationships/image" Target="../media/image25.emf"/><Relationship Id="rId5" Type="http://schemas.openxmlformats.org/officeDocument/2006/relationships/image" Target="../media/image22.e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24.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04D7F97F-32F4-8744-AB0A-7DAD4B8EA284}"/>
              </a:ext>
            </a:extLst>
          </p:cNvPr>
          <p:cNvSpPr>
            <a:spLocks noGrp="1"/>
          </p:cNvSpPr>
          <p:nvPr>
            <p:ph type="ftr" sz="quarter" idx="10"/>
          </p:nvPr>
        </p:nvSpPr>
        <p:spPr/>
        <p:txBody>
          <a:bodyPr/>
          <a:lstStyle/>
          <a:p>
            <a:pPr>
              <a:defRPr/>
            </a:pPr>
            <a:r>
              <a:rPr lang="fr-FR"/>
              <a:t>Service TIPs</a:t>
            </a:r>
          </a:p>
          <a:p>
            <a:pPr>
              <a:defRPr/>
            </a:pPr>
            <a:r>
              <a:rPr lang="fr-FR"/>
              <a:t>Ecole Interfacultaire de Bioingénieurs, ULB</a:t>
            </a:r>
            <a:endParaRPr lang="fr-FR" noProof="1"/>
          </a:p>
        </p:txBody>
      </p:sp>
      <p:sp>
        <p:nvSpPr>
          <p:cNvPr id="6" name="ZoneTexte 5">
            <a:extLst>
              <a:ext uri="{FF2B5EF4-FFF2-40B4-BE49-F238E27FC236}">
                <a16:creationId xmlns:a16="http://schemas.microsoft.com/office/drawing/2014/main" id="{46E80BE1-C335-3C4D-8528-1FA7E117AE44}"/>
              </a:ext>
            </a:extLst>
          </p:cNvPr>
          <p:cNvSpPr txBox="1"/>
          <p:nvPr/>
        </p:nvSpPr>
        <p:spPr>
          <a:xfrm>
            <a:off x="0" y="2191558"/>
            <a:ext cx="9144000" cy="2431435"/>
          </a:xfrm>
          <a:prstGeom prst="rect">
            <a:avLst/>
          </a:prstGeom>
          <a:noFill/>
        </p:spPr>
        <p:txBody>
          <a:bodyPr wrap="square" rtlCol="0">
            <a:spAutoFit/>
          </a:bodyPr>
          <a:lstStyle/>
          <a:p>
            <a:pPr algn="ctr"/>
            <a:r>
              <a:rPr lang="fr-FR" sz="6000" b="1" dirty="0">
                <a:solidFill>
                  <a:schemeClr val="accent2"/>
                </a:solidFill>
              </a:rPr>
              <a:t>Opérations unitaires</a:t>
            </a:r>
          </a:p>
          <a:p>
            <a:pPr algn="ctr"/>
            <a:r>
              <a:rPr lang="fr-FR" sz="4400" b="1" dirty="0"/>
              <a:t>Absorption gaz-liquide</a:t>
            </a:r>
          </a:p>
          <a:p>
            <a:pPr algn="ctr"/>
            <a:r>
              <a:rPr lang="fr-FR" sz="2400" b="1" dirty="0"/>
              <a:t>Slides de référence pour le problème de capture du CO</a:t>
            </a:r>
            <a:r>
              <a:rPr lang="fr-FR" sz="2400" b="1" baseline="-25000" dirty="0"/>
              <a:t>2</a:t>
            </a:r>
            <a:endParaRPr lang="fr-FR" sz="4400" b="1" baseline="-25000" dirty="0"/>
          </a:p>
          <a:p>
            <a:pPr algn="ctr"/>
            <a:r>
              <a:rPr lang="fr-FR" sz="2400" dirty="0"/>
              <a:t>Année académique 21-22</a:t>
            </a:r>
          </a:p>
        </p:txBody>
      </p:sp>
    </p:spTree>
    <p:extLst>
      <p:ext uri="{BB962C8B-B14F-4D97-AF65-F5344CB8AC3E}">
        <p14:creationId xmlns:p14="http://schemas.microsoft.com/office/powerpoint/2010/main" val="1928821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5"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fr-FR" sz="1300" dirty="0">
                <a:solidFill>
                  <a:srgbClr val="000000"/>
                </a:solidFill>
              </a:rPr>
              <a:t>Service TIPs</a:t>
            </a:r>
          </a:p>
          <a:p>
            <a:r>
              <a:rPr lang="fr-FR" sz="1300" dirty="0">
                <a:solidFill>
                  <a:srgbClr val="000000"/>
                </a:solidFill>
              </a:rPr>
              <a:t>Ecole Interfacultaire de Bioingénieurs, ULB</a:t>
            </a:r>
            <a:endParaRPr sz="1300" noProof="1">
              <a:solidFill>
                <a:srgbClr val="000000"/>
              </a:solidFill>
            </a:endParaRPr>
          </a:p>
        </p:txBody>
      </p:sp>
      <p:sp>
        <p:nvSpPr>
          <p:cNvPr id="139266"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FR" sz="1400"/>
              <a:t>Page </a:t>
            </a:r>
            <a:fld id="{A7830DF3-DEDE-8446-A1ED-603D35D804C1}" type="slidenum">
              <a:rPr lang="fr-FR" sz="1400"/>
              <a:pPr eaLnBrk="1" hangingPunct="1"/>
              <a:t>10</a:t>
            </a:fld>
            <a:endParaRPr lang="fr-FR" sz="1400"/>
          </a:p>
        </p:txBody>
      </p:sp>
      <p:sp>
        <p:nvSpPr>
          <p:cNvPr id="139267" name="Rectangle 2"/>
          <p:cNvSpPr>
            <a:spLocks noGrp="1" noChangeArrowheads="1"/>
          </p:cNvSpPr>
          <p:nvPr>
            <p:ph type="title"/>
          </p:nvPr>
        </p:nvSpPr>
        <p:spPr/>
        <p:txBody>
          <a:bodyPr/>
          <a:lstStyle/>
          <a:p>
            <a:pPr eaLnBrk="1" hangingPunct="1"/>
            <a:r>
              <a:rPr lang="fr-BE" dirty="0">
                <a:latin typeface="Arial" charset="0"/>
              </a:rPr>
              <a:t>Principe : équation de Henry</a:t>
            </a:r>
            <a:endParaRPr lang="fr-FR" dirty="0">
              <a:latin typeface="Arial" charset="0"/>
            </a:endParaRPr>
          </a:p>
        </p:txBody>
      </p:sp>
      <p:sp>
        <p:nvSpPr>
          <p:cNvPr id="922627" name="Rectangle 3"/>
          <p:cNvSpPr>
            <a:spLocks noGrp="1" noChangeArrowheads="1"/>
          </p:cNvSpPr>
          <p:nvPr>
            <p:ph type="body" idx="1"/>
          </p:nvPr>
        </p:nvSpPr>
        <p:spPr>
          <a:xfrm>
            <a:off x="457200" y="1125538"/>
            <a:ext cx="8507413" cy="4967287"/>
          </a:xfrm>
        </p:spPr>
        <p:txBody>
          <a:bodyPr/>
          <a:lstStyle/>
          <a:p>
            <a:pPr eaLnBrk="1" hangingPunct="1"/>
            <a:endParaRPr lang="fr-BE">
              <a:latin typeface="Arial" charset="0"/>
            </a:endParaRPr>
          </a:p>
          <a:p>
            <a:pPr lvl="1" eaLnBrk="1" hangingPunct="1"/>
            <a:r>
              <a:rPr lang="fr-BE">
                <a:latin typeface="Tahoma" charset="0"/>
              </a:rPr>
              <a:t>Si on développe les potentiels chimiques et si l’on considère la phase liquide incompressible, on peut réécrire de la façon suivante l’équation décrivant l’équilibre :</a:t>
            </a:r>
          </a:p>
          <a:p>
            <a:pPr lvl="1" eaLnBrk="1" hangingPunct="1"/>
            <a:endParaRPr lang="fr-BE">
              <a:latin typeface="Tahoma" charset="0"/>
            </a:endParaRPr>
          </a:p>
          <a:p>
            <a:pPr lvl="1" eaLnBrk="1" hangingPunct="1"/>
            <a:endParaRPr lang="fr-BE">
              <a:latin typeface="Tahoma" charset="0"/>
            </a:endParaRPr>
          </a:p>
          <a:p>
            <a:pPr lvl="1" eaLnBrk="1" hangingPunct="1">
              <a:buFontTx/>
              <a:buNone/>
            </a:pPr>
            <a:endParaRPr lang="fr-BE">
              <a:latin typeface="Tahoma" charset="0"/>
            </a:endParaRPr>
          </a:p>
          <a:p>
            <a:pPr lvl="1" eaLnBrk="1" hangingPunct="1"/>
            <a:r>
              <a:rPr lang="fr-BE">
                <a:latin typeface="Tahoma" charset="0"/>
              </a:rPr>
              <a:t>Réarrangement :</a:t>
            </a:r>
            <a:endParaRPr lang="fr-FR">
              <a:latin typeface="Tahoma" charset="0"/>
            </a:endParaRPr>
          </a:p>
        </p:txBody>
      </p:sp>
      <p:graphicFrame>
        <p:nvGraphicFramePr>
          <p:cNvPr id="922629" name="Object 3"/>
          <p:cNvGraphicFramePr>
            <a:graphicFrameLocks noChangeAspect="1"/>
          </p:cNvGraphicFramePr>
          <p:nvPr/>
        </p:nvGraphicFramePr>
        <p:xfrm>
          <a:off x="1865313" y="2616200"/>
          <a:ext cx="5778500" cy="1147763"/>
        </p:xfrm>
        <a:graphic>
          <a:graphicData uri="http://schemas.openxmlformats.org/presentationml/2006/ole">
            <mc:AlternateContent xmlns:mc="http://schemas.openxmlformats.org/markup-compatibility/2006">
              <mc:Choice xmlns:v="urn:schemas-microsoft-com:vml" Requires="v">
                <p:oleObj spid="_x0000_s269323" name="…quation" r:id="rId4" imgW="2552700" imgH="508000" progId="Equation.3">
                  <p:embed/>
                </p:oleObj>
              </mc:Choice>
              <mc:Fallback>
                <p:oleObj name="…quation" r:id="rId4" imgW="2552700" imgH="508000" progId="Equation.3">
                  <p:embed/>
                  <p:pic>
                    <p:nvPicPr>
                      <p:cNvPr id="92262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5313" y="2616200"/>
                        <a:ext cx="5778500" cy="11477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22631" name="Text Box 7"/>
          <p:cNvSpPr txBox="1">
            <a:spLocks noChangeArrowheads="1"/>
          </p:cNvSpPr>
          <p:nvPr/>
        </p:nvSpPr>
        <p:spPr bwMode="auto">
          <a:xfrm>
            <a:off x="5461000" y="5688013"/>
            <a:ext cx="2278063"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1800" b="1" i="1">
                <a:solidFill>
                  <a:srgbClr val="000000"/>
                </a:solidFill>
              </a:rPr>
              <a:t>Equation de Henry</a:t>
            </a:r>
            <a:endParaRPr lang="fr-FR" sz="1800" b="1" i="1">
              <a:solidFill>
                <a:srgbClr val="000000"/>
              </a:solidFill>
            </a:endParaRPr>
          </a:p>
        </p:txBody>
      </p:sp>
      <p:graphicFrame>
        <p:nvGraphicFramePr>
          <p:cNvPr id="10" name="Object 4"/>
          <p:cNvGraphicFramePr>
            <a:graphicFrameLocks noChangeAspect="1"/>
          </p:cNvGraphicFramePr>
          <p:nvPr/>
        </p:nvGraphicFramePr>
        <p:xfrm>
          <a:off x="1608138" y="4346575"/>
          <a:ext cx="6065837" cy="1295400"/>
        </p:xfrm>
        <a:graphic>
          <a:graphicData uri="http://schemas.openxmlformats.org/presentationml/2006/ole">
            <mc:AlternateContent xmlns:mc="http://schemas.openxmlformats.org/markup-compatibility/2006">
              <mc:Choice xmlns:v="urn:schemas-microsoft-com:vml" Requires="v">
                <p:oleObj spid="_x0000_s269324" name="…quation" r:id="rId6" imgW="2679700" imgH="571500" progId="Equation.3">
                  <p:embed/>
                </p:oleObj>
              </mc:Choice>
              <mc:Fallback>
                <p:oleObj name="…quation" r:id="rId6" imgW="2679700" imgH="571500" progId="Equation.3">
                  <p:embed/>
                  <p:pic>
                    <p:nvPicPr>
                      <p:cNvPr id="1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8138" y="4346575"/>
                        <a:ext cx="6065837" cy="1295400"/>
                      </a:xfrm>
                      <a:prstGeom prst="rect">
                        <a:avLst/>
                      </a:prstGeom>
                      <a:noFill/>
                      <a:ln w="38100">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083301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9226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262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262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26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27" grpId="0" build="p"/>
      <p:bldP spid="922631"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3"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fr-FR" sz="1300" dirty="0">
                <a:solidFill>
                  <a:srgbClr val="000000"/>
                </a:solidFill>
              </a:rPr>
              <a:t>Service TIPs</a:t>
            </a:r>
          </a:p>
          <a:p>
            <a:r>
              <a:rPr lang="fr-FR" sz="1300" dirty="0">
                <a:solidFill>
                  <a:srgbClr val="000000"/>
                </a:solidFill>
              </a:rPr>
              <a:t>Ecole Interfacultaire de Bioingénieurs, ULB</a:t>
            </a:r>
            <a:endParaRPr sz="1300" noProof="1">
              <a:solidFill>
                <a:srgbClr val="000000"/>
              </a:solidFill>
            </a:endParaRPr>
          </a:p>
        </p:txBody>
      </p:sp>
      <p:sp>
        <p:nvSpPr>
          <p:cNvPr id="141314"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FR" sz="1400"/>
              <a:t>Page </a:t>
            </a:r>
            <a:fld id="{728DE676-6B55-0440-B8C8-A76CBED7B1A4}" type="slidenum">
              <a:rPr lang="fr-FR" sz="1400"/>
              <a:pPr eaLnBrk="1" hangingPunct="1"/>
              <a:t>11</a:t>
            </a:fld>
            <a:endParaRPr lang="fr-FR" sz="1400"/>
          </a:p>
        </p:txBody>
      </p:sp>
      <p:grpSp>
        <p:nvGrpSpPr>
          <p:cNvPr id="141315" name="Group 21"/>
          <p:cNvGrpSpPr>
            <a:grpSpLocks/>
          </p:cNvGrpSpPr>
          <p:nvPr/>
        </p:nvGrpSpPr>
        <p:grpSpPr bwMode="auto">
          <a:xfrm rot="-1935627">
            <a:off x="403225" y="1944688"/>
            <a:ext cx="3475038" cy="3530600"/>
            <a:chOff x="5420" y="1117"/>
            <a:chExt cx="2189" cy="2224"/>
          </a:xfrm>
        </p:grpSpPr>
        <p:sp>
          <p:nvSpPr>
            <p:cNvPr id="141329" name="AutoShape 22"/>
            <p:cNvSpPr>
              <a:spLocks noChangeAspect="1" noChangeArrowheads="1"/>
            </p:cNvSpPr>
            <p:nvPr/>
          </p:nvSpPr>
          <p:spPr bwMode="auto">
            <a:xfrm>
              <a:off x="5420" y="1117"/>
              <a:ext cx="2189" cy="218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1600 w 21600"/>
                <a:gd name="T13" fmla="*/ 10805 h 21600"/>
                <a:gd name="T14" fmla="*/ 0 w 21600"/>
                <a:gd name="T15" fmla="*/ 21600 h 21600"/>
              </a:gdLst>
              <a:ahLst/>
              <a:cxnLst>
                <a:cxn ang="T8">
                  <a:pos x="T0" y="T1"/>
                </a:cxn>
                <a:cxn ang="T9">
                  <a:pos x="T2" y="T3"/>
                </a:cxn>
                <a:cxn ang="T10">
                  <a:pos x="T4" y="T5"/>
                </a:cxn>
                <a:cxn ang="T11">
                  <a:pos x="T6" y="T7"/>
                </a:cxn>
              </a:cxnLst>
              <a:rect l="T12" t="T13" r="T14" b="T15"/>
              <a:pathLst>
                <a:path w="21600" h="21600">
                  <a:moveTo>
                    <a:pt x="10838" y="10800"/>
                  </a:moveTo>
                  <a:cubicBezTo>
                    <a:pt x="10838" y="10820"/>
                    <a:pt x="10820" y="10838"/>
                    <a:pt x="10800" y="10838"/>
                  </a:cubicBezTo>
                  <a:cubicBezTo>
                    <a:pt x="10779" y="10838"/>
                    <a:pt x="10762" y="10820"/>
                    <a:pt x="10762" y="10800"/>
                  </a:cubicBezTo>
                  <a:lnTo>
                    <a:pt x="0" y="10800"/>
                  </a:lnTo>
                  <a:cubicBezTo>
                    <a:pt x="0" y="16764"/>
                    <a:pt x="4835" y="21600"/>
                    <a:pt x="10800" y="21600"/>
                  </a:cubicBezTo>
                  <a:cubicBezTo>
                    <a:pt x="16764" y="21600"/>
                    <a:pt x="21600" y="16764"/>
                    <a:pt x="21600" y="10800"/>
                  </a:cubicBezTo>
                  <a:lnTo>
                    <a:pt x="10838" y="10800"/>
                  </a:lnTo>
                  <a:close/>
                </a:path>
              </a:pathLst>
            </a:cu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fr-FR"/>
            </a:p>
          </p:txBody>
        </p:sp>
        <p:sp>
          <p:nvSpPr>
            <p:cNvPr id="141330" name="AutoShape 23"/>
            <p:cNvSpPr>
              <a:spLocks noChangeAspect="1" noChangeArrowheads="1"/>
            </p:cNvSpPr>
            <p:nvPr/>
          </p:nvSpPr>
          <p:spPr bwMode="auto">
            <a:xfrm flipV="1">
              <a:off x="5420" y="1152"/>
              <a:ext cx="2189" cy="218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1600 w 21600"/>
                <a:gd name="T13" fmla="*/ 10805 h 21600"/>
                <a:gd name="T14" fmla="*/ 0 w 21600"/>
                <a:gd name="T15" fmla="*/ 21600 h 21600"/>
              </a:gdLst>
              <a:ahLst/>
              <a:cxnLst>
                <a:cxn ang="T8">
                  <a:pos x="T0" y="T1"/>
                </a:cxn>
                <a:cxn ang="T9">
                  <a:pos x="T2" y="T3"/>
                </a:cxn>
                <a:cxn ang="T10">
                  <a:pos x="T4" y="T5"/>
                </a:cxn>
                <a:cxn ang="T11">
                  <a:pos x="T6" y="T7"/>
                </a:cxn>
              </a:cxnLst>
              <a:rect l="T12" t="T13" r="T14" b="T15"/>
              <a:pathLst>
                <a:path w="21600" h="21600">
                  <a:moveTo>
                    <a:pt x="10838" y="10800"/>
                  </a:moveTo>
                  <a:cubicBezTo>
                    <a:pt x="10838" y="10820"/>
                    <a:pt x="10820" y="10838"/>
                    <a:pt x="10800" y="10838"/>
                  </a:cubicBezTo>
                  <a:cubicBezTo>
                    <a:pt x="10779" y="10838"/>
                    <a:pt x="10762" y="10820"/>
                    <a:pt x="10762" y="10800"/>
                  </a:cubicBezTo>
                  <a:lnTo>
                    <a:pt x="0" y="10800"/>
                  </a:lnTo>
                  <a:cubicBezTo>
                    <a:pt x="0" y="16764"/>
                    <a:pt x="4835" y="21600"/>
                    <a:pt x="10800" y="21600"/>
                  </a:cubicBezTo>
                  <a:cubicBezTo>
                    <a:pt x="16764" y="21600"/>
                    <a:pt x="21600" y="16764"/>
                    <a:pt x="21600" y="10800"/>
                  </a:cubicBezTo>
                  <a:lnTo>
                    <a:pt x="10838" y="10800"/>
                  </a:lnTo>
                  <a:close/>
                </a:path>
              </a:pathLst>
            </a:cu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fr-FR"/>
            </a:p>
          </p:txBody>
        </p:sp>
      </p:grpSp>
      <p:sp>
        <p:nvSpPr>
          <p:cNvPr id="141316" name="Rectangle 2"/>
          <p:cNvSpPr>
            <a:spLocks noGrp="1" noChangeArrowheads="1"/>
          </p:cNvSpPr>
          <p:nvPr>
            <p:ph type="title"/>
          </p:nvPr>
        </p:nvSpPr>
        <p:spPr/>
        <p:txBody>
          <a:bodyPr/>
          <a:lstStyle/>
          <a:p>
            <a:pPr eaLnBrk="1" hangingPunct="1"/>
            <a:r>
              <a:rPr lang="fr-BE" dirty="0">
                <a:latin typeface="Arial" charset="0"/>
              </a:rPr>
              <a:t>Principe : équation de Henry</a:t>
            </a:r>
            <a:endParaRPr lang="fr-FR" dirty="0">
              <a:latin typeface="Arial" charset="0"/>
            </a:endParaRPr>
          </a:p>
        </p:txBody>
      </p:sp>
      <p:sp>
        <p:nvSpPr>
          <p:cNvPr id="141317" name="Text Box 7"/>
          <p:cNvSpPr txBox="1">
            <a:spLocks noChangeArrowheads="1"/>
          </p:cNvSpPr>
          <p:nvPr/>
        </p:nvSpPr>
        <p:spPr bwMode="auto">
          <a:xfrm>
            <a:off x="1435100" y="4814888"/>
            <a:ext cx="12509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b="1">
                <a:solidFill>
                  <a:schemeClr val="bg1"/>
                </a:solidFill>
              </a:rPr>
              <a:t>Phase l</a:t>
            </a:r>
            <a:endParaRPr lang="fr-FR" b="1">
              <a:solidFill>
                <a:schemeClr val="bg1"/>
              </a:solidFill>
            </a:endParaRPr>
          </a:p>
        </p:txBody>
      </p:sp>
      <p:sp>
        <p:nvSpPr>
          <p:cNvPr id="141318" name="Text Box 8"/>
          <p:cNvSpPr txBox="1">
            <a:spLocks noChangeArrowheads="1"/>
          </p:cNvSpPr>
          <p:nvPr/>
        </p:nvSpPr>
        <p:spPr bwMode="auto">
          <a:xfrm>
            <a:off x="1522413" y="2273300"/>
            <a:ext cx="1352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b="1"/>
              <a:t>Phase g</a:t>
            </a:r>
            <a:endParaRPr lang="fr-FR" b="1"/>
          </a:p>
        </p:txBody>
      </p:sp>
      <p:sp>
        <p:nvSpPr>
          <p:cNvPr id="141319" name="Text Box 9"/>
          <p:cNvSpPr txBox="1">
            <a:spLocks noChangeArrowheads="1"/>
          </p:cNvSpPr>
          <p:nvPr/>
        </p:nvSpPr>
        <p:spPr bwMode="auto">
          <a:xfrm>
            <a:off x="557213" y="2820988"/>
            <a:ext cx="19478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fr-BE" b="1"/>
              <a:t>p</a:t>
            </a:r>
            <a:r>
              <a:rPr lang="fr-BE" b="1" baseline="-25000"/>
              <a:t>A</a:t>
            </a:r>
            <a:r>
              <a:rPr lang="fr-BE" b="1"/>
              <a:t>, y</a:t>
            </a:r>
            <a:r>
              <a:rPr lang="fr-BE" b="1" baseline="-25000"/>
              <a:t>A</a:t>
            </a:r>
            <a:r>
              <a:rPr lang="fr-BE" b="1"/>
              <a:t> = p</a:t>
            </a:r>
            <a:r>
              <a:rPr lang="fr-BE" b="1" baseline="-25000"/>
              <a:t>A</a:t>
            </a:r>
            <a:r>
              <a:rPr lang="fr-BE" b="1"/>
              <a:t>/p</a:t>
            </a:r>
            <a:endParaRPr lang="fr-FR" b="1" baseline="-25000"/>
          </a:p>
        </p:txBody>
      </p:sp>
      <p:sp>
        <p:nvSpPr>
          <p:cNvPr id="141320" name="Text Box 10"/>
          <p:cNvSpPr txBox="1">
            <a:spLocks noChangeArrowheads="1"/>
          </p:cNvSpPr>
          <p:nvPr/>
        </p:nvSpPr>
        <p:spPr bwMode="auto">
          <a:xfrm>
            <a:off x="2832100" y="4043363"/>
            <a:ext cx="500063"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endParaRPr lang="fr-BE" b="1">
              <a:solidFill>
                <a:schemeClr val="bg1"/>
              </a:solidFill>
            </a:endParaRPr>
          </a:p>
          <a:p>
            <a:pPr algn="ctr" eaLnBrk="1" hangingPunct="1"/>
            <a:r>
              <a:rPr lang="fr-BE" b="1">
                <a:solidFill>
                  <a:schemeClr val="bg1"/>
                </a:solidFill>
              </a:rPr>
              <a:t>x</a:t>
            </a:r>
            <a:r>
              <a:rPr lang="fr-BE" b="1" baseline="-25000">
                <a:solidFill>
                  <a:schemeClr val="bg1"/>
                </a:solidFill>
              </a:rPr>
              <a:t>A</a:t>
            </a:r>
            <a:endParaRPr lang="fr-FR" b="1" baseline="-25000">
              <a:solidFill>
                <a:schemeClr val="bg1"/>
              </a:solidFill>
            </a:endParaRPr>
          </a:p>
        </p:txBody>
      </p:sp>
      <p:sp>
        <p:nvSpPr>
          <p:cNvPr id="141321" name="Line 11"/>
          <p:cNvSpPr>
            <a:spLocks noChangeShapeType="1"/>
          </p:cNvSpPr>
          <p:nvPr/>
        </p:nvSpPr>
        <p:spPr bwMode="auto">
          <a:xfrm>
            <a:off x="2751138" y="3098800"/>
            <a:ext cx="500062" cy="585788"/>
          </a:xfrm>
          <a:prstGeom prst="line">
            <a:avLst/>
          </a:prstGeom>
          <a:noFill/>
          <a:ln w="5715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fr-FR"/>
          </a:p>
        </p:txBody>
      </p:sp>
      <p:sp>
        <p:nvSpPr>
          <p:cNvPr id="141322" name="Line 12"/>
          <p:cNvSpPr>
            <a:spLocks noChangeShapeType="1"/>
          </p:cNvSpPr>
          <p:nvPr/>
        </p:nvSpPr>
        <p:spPr bwMode="auto">
          <a:xfrm flipH="1" flipV="1">
            <a:off x="2932113" y="2865438"/>
            <a:ext cx="552450" cy="639762"/>
          </a:xfrm>
          <a:prstGeom prst="line">
            <a:avLst/>
          </a:prstGeom>
          <a:noFill/>
          <a:ln w="5715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fr-FR"/>
          </a:p>
        </p:txBody>
      </p:sp>
      <p:sp>
        <p:nvSpPr>
          <p:cNvPr id="141323" name="Text Box 13"/>
          <p:cNvSpPr txBox="1">
            <a:spLocks noChangeArrowheads="1"/>
          </p:cNvSpPr>
          <p:nvPr/>
        </p:nvSpPr>
        <p:spPr bwMode="auto">
          <a:xfrm>
            <a:off x="2814638" y="3511550"/>
            <a:ext cx="3683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2000" b="1">
                <a:solidFill>
                  <a:srgbClr val="FF0000"/>
                </a:solidFill>
              </a:rPr>
              <a:t>A</a:t>
            </a:r>
            <a:endParaRPr lang="fr-FR" sz="2000" b="1">
              <a:solidFill>
                <a:srgbClr val="FF0000"/>
              </a:solidFill>
            </a:endParaRPr>
          </a:p>
        </p:txBody>
      </p:sp>
      <p:sp>
        <p:nvSpPr>
          <p:cNvPr id="141324" name="Text Box 15"/>
          <p:cNvSpPr txBox="1">
            <a:spLocks noChangeArrowheads="1"/>
          </p:cNvSpPr>
          <p:nvPr/>
        </p:nvSpPr>
        <p:spPr bwMode="auto">
          <a:xfrm>
            <a:off x="5505450" y="1720850"/>
            <a:ext cx="16891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b="1">
                <a:solidFill>
                  <a:schemeClr val="accent2"/>
                </a:solidFill>
              </a:rPr>
              <a:t>Equilibre :</a:t>
            </a:r>
            <a:endParaRPr lang="fr-FR" b="1">
              <a:solidFill>
                <a:schemeClr val="accent2"/>
              </a:solidFill>
            </a:endParaRPr>
          </a:p>
        </p:txBody>
      </p:sp>
      <p:sp>
        <p:nvSpPr>
          <p:cNvPr id="141325" name="Text Box 16"/>
          <p:cNvSpPr txBox="1">
            <a:spLocks noChangeArrowheads="1"/>
          </p:cNvSpPr>
          <p:nvPr/>
        </p:nvSpPr>
        <p:spPr bwMode="auto">
          <a:xfrm>
            <a:off x="977900" y="4095750"/>
            <a:ext cx="635000" cy="39687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2000" b="1"/>
              <a:t>T, p</a:t>
            </a:r>
            <a:endParaRPr lang="fr-FR" sz="2000" b="1"/>
          </a:p>
        </p:txBody>
      </p:sp>
      <p:graphicFrame>
        <p:nvGraphicFramePr>
          <p:cNvPr id="141326" name="Object 2"/>
          <p:cNvGraphicFramePr>
            <a:graphicFrameLocks noChangeAspect="1"/>
          </p:cNvGraphicFramePr>
          <p:nvPr/>
        </p:nvGraphicFramePr>
        <p:xfrm>
          <a:off x="5248275" y="2252663"/>
          <a:ext cx="2257425" cy="763587"/>
        </p:xfrm>
        <a:graphic>
          <a:graphicData uri="http://schemas.openxmlformats.org/presentationml/2006/ole">
            <mc:AlternateContent xmlns:mc="http://schemas.openxmlformats.org/markup-compatibility/2006">
              <mc:Choice xmlns:v="urn:schemas-microsoft-com:vml" Requires="v">
                <p:oleObj spid="_x0000_s270347" name="…quation" r:id="rId4" imgW="863600" imgH="292100" progId="Equation.3">
                  <p:embed/>
                </p:oleObj>
              </mc:Choice>
              <mc:Fallback>
                <p:oleObj name="…quation" r:id="rId4" imgW="863600" imgH="292100" progId="Equation.3">
                  <p:embed/>
                  <p:pic>
                    <p:nvPicPr>
                      <p:cNvPr id="14132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8275" y="2252663"/>
                        <a:ext cx="2257425" cy="763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pic>
                </p:oleObj>
              </mc:Fallback>
            </mc:AlternateContent>
          </a:graphicData>
        </a:graphic>
      </p:graphicFrame>
      <p:graphicFrame>
        <p:nvGraphicFramePr>
          <p:cNvPr id="730131" name="Object 3"/>
          <p:cNvGraphicFramePr>
            <a:graphicFrameLocks noChangeAspect="1"/>
          </p:cNvGraphicFramePr>
          <p:nvPr/>
        </p:nvGraphicFramePr>
        <p:xfrm>
          <a:off x="4090988" y="4046538"/>
          <a:ext cx="4679950" cy="1163637"/>
        </p:xfrm>
        <a:graphic>
          <a:graphicData uri="http://schemas.openxmlformats.org/presentationml/2006/ole">
            <mc:AlternateContent xmlns:mc="http://schemas.openxmlformats.org/markup-compatibility/2006">
              <mc:Choice xmlns:v="urn:schemas-microsoft-com:vml" Requires="v">
                <p:oleObj spid="_x0000_s270348" name="…quation" r:id="rId6" imgW="1790700" imgH="444500" progId="Equation.3">
                  <p:embed/>
                </p:oleObj>
              </mc:Choice>
              <mc:Fallback>
                <p:oleObj name="…quation" r:id="rId6" imgW="1790700" imgH="444500" progId="Equation.3">
                  <p:embed/>
                  <p:pic>
                    <p:nvPicPr>
                      <p:cNvPr id="730131"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90988" y="4046538"/>
                        <a:ext cx="4679950" cy="1163637"/>
                      </a:xfrm>
                      <a:prstGeom prst="rect">
                        <a:avLst/>
                      </a:prstGeom>
                      <a:noFill/>
                      <a:ln w="38100">
                        <a:solidFill>
                          <a:srgbClr val="333399"/>
                        </a:solidFill>
                        <a:miter lim="800000"/>
                        <a:headEnd/>
                        <a:tailEnd/>
                      </a:ln>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730132" name="Line 20"/>
          <p:cNvSpPr>
            <a:spLocks noChangeShapeType="1"/>
          </p:cNvSpPr>
          <p:nvPr/>
        </p:nvSpPr>
        <p:spPr bwMode="auto">
          <a:xfrm>
            <a:off x="6459538" y="3084513"/>
            <a:ext cx="0" cy="811212"/>
          </a:xfrm>
          <a:prstGeom prst="line">
            <a:avLst/>
          </a:prstGeom>
          <a:noFill/>
          <a:ln w="76200">
            <a:solidFill>
              <a:schemeClr val="accent2"/>
            </a:solidFill>
            <a:round/>
            <a:headEnd/>
            <a:tailEnd type="triangle" w="med" len="med"/>
          </a:ln>
          <a:extLst>
            <a:ext uri="{909E8E84-426E-40dd-AFC4-6F175D3DCCD1}">
              <a14:hiddenFill xmlns:a14="http://schemas.microsoft.com/office/drawing/2010/main" xmlns="">
                <a:noFill/>
              </a14:hiddenFill>
            </a:ext>
          </a:extLst>
        </p:spPr>
        <p:txBody>
          <a:bodyPr/>
          <a:lstStyle/>
          <a:p>
            <a:endParaRPr lang="fr-FR"/>
          </a:p>
        </p:txBody>
      </p:sp>
      <p:sp>
        <p:nvSpPr>
          <p:cNvPr id="20" name="Text Box 24">
            <a:extLst>
              <a:ext uri="{FF2B5EF4-FFF2-40B4-BE49-F238E27FC236}">
                <a16:creationId xmlns:a16="http://schemas.microsoft.com/office/drawing/2014/main" id="{57F1822A-6A4F-0941-8B06-787DA2D0C316}"/>
              </a:ext>
            </a:extLst>
          </p:cNvPr>
          <p:cNvSpPr txBox="1">
            <a:spLocks noChangeArrowheads="1"/>
          </p:cNvSpPr>
          <p:nvPr/>
        </p:nvSpPr>
        <p:spPr bwMode="auto">
          <a:xfrm>
            <a:off x="4005263" y="5347138"/>
            <a:ext cx="4851400"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1800">
                <a:solidFill>
                  <a:srgbClr val="000000"/>
                </a:solidFill>
              </a:rPr>
              <a:t>C’est une équation constitutive décrivant un équilibre entre phases.</a:t>
            </a:r>
            <a:endParaRPr lang="fr-FR" sz="1800">
              <a:solidFill>
                <a:srgbClr val="000000"/>
              </a:solidFill>
            </a:endParaRPr>
          </a:p>
        </p:txBody>
      </p:sp>
    </p:spTree>
    <p:extLst>
      <p:ext uri="{BB962C8B-B14F-4D97-AF65-F5344CB8AC3E}">
        <p14:creationId xmlns:p14="http://schemas.microsoft.com/office/powerpoint/2010/main" val="2905688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30132"/>
                                        </p:tgtEl>
                                        <p:attrNameLst>
                                          <p:attrName>style.visibility</p:attrName>
                                        </p:attrNameLst>
                                      </p:cBhvr>
                                      <p:to>
                                        <p:strVal val="visible"/>
                                      </p:to>
                                    </p:set>
                                    <p:animEffect transition="in" filter="wipe(up)">
                                      <p:cBhvr>
                                        <p:cTn id="7" dur="500"/>
                                        <p:tgtEl>
                                          <p:spTgt spid="730132"/>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7301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32" grpId="0" animBg="1"/>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fr-FR" sz="1300" dirty="0">
                <a:solidFill>
                  <a:srgbClr val="000000"/>
                </a:solidFill>
              </a:rPr>
              <a:t>Service TIPs</a:t>
            </a:r>
          </a:p>
          <a:p>
            <a:r>
              <a:rPr lang="fr-FR" sz="1300" dirty="0">
                <a:solidFill>
                  <a:srgbClr val="000000"/>
                </a:solidFill>
              </a:rPr>
              <a:t>Ecole Interfacultaire de Bioingénieurs, ULB</a:t>
            </a:r>
            <a:endParaRPr sz="1300" noProof="1">
              <a:solidFill>
                <a:srgbClr val="000000"/>
              </a:solidFill>
            </a:endParaRPr>
          </a:p>
        </p:txBody>
      </p:sp>
      <p:sp>
        <p:nvSpPr>
          <p:cNvPr id="143362"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FR" sz="1400"/>
              <a:t>Page </a:t>
            </a:r>
            <a:fld id="{AF24C565-6E25-6C4C-B505-3E18A7AA4BCC}" type="slidenum">
              <a:rPr lang="fr-FR" sz="1400"/>
              <a:pPr eaLnBrk="1" hangingPunct="1"/>
              <a:t>12</a:t>
            </a:fld>
            <a:endParaRPr lang="fr-FR" sz="1400"/>
          </a:p>
        </p:txBody>
      </p:sp>
      <p:sp>
        <p:nvSpPr>
          <p:cNvPr id="143363" name="Rectangle 2"/>
          <p:cNvSpPr>
            <a:spLocks noGrp="1" noChangeArrowheads="1"/>
          </p:cNvSpPr>
          <p:nvPr>
            <p:ph type="title"/>
          </p:nvPr>
        </p:nvSpPr>
        <p:spPr/>
        <p:txBody>
          <a:bodyPr/>
          <a:lstStyle/>
          <a:p>
            <a:pPr eaLnBrk="1" hangingPunct="1"/>
            <a:r>
              <a:rPr lang="fr-BE" dirty="0">
                <a:latin typeface="Arial" charset="0"/>
              </a:rPr>
              <a:t>Quelques constantes de Henry</a:t>
            </a:r>
            <a:endParaRPr lang="fr-FR" dirty="0">
              <a:latin typeface="Arial" charset="0"/>
            </a:endParaRPr>
          </a:p>
        </p:txBody>
      </p:sp>
      <p:graphicFrame>
        <p:nvGraphicFramePr>
          <p:cNvPr id="847936" name="Group 64"/>
          <p:cNvGraphicFramePr>
            <a:graphicFrameLocks noGrp="1"/>
          </p:cNvGraphicFramePr>
          <p:nvPr/>
        </p:nvGraphicFramePr>
        <p:xfrm>
          <a:off x="1851025" y="1370013"/>
          <a:ext cx="5187950" cy="4614864"/>
        </p:xfrm>
        <a:graphic>
          <a:graphicData uri="http://schemas.openxmlformats.org/drawingml/2006/table">
            <a:tbl>
              <a:tblPr/>
              <a:tblGrid>
                <a:gridCol w="1929721">
                  <a:extLst>
                    <a:ext uri="{9D8B030D-6E8A-4147-A177-3AD203B41FA5}">
                      <a16:colId xmlns:a16="http://schemas.microsoft.com/office/drawing/2014/main" val="20000"/>
                    </a:ext>
                  </a:extLst>
                </a:gridCol>
                <a:gridCol w="3258229">
                  <a:extLst>
                    <a:ext uri="{9D8B030D-6E8A-4147-A177-3AD203B41FA5}">
                      <a16:colId xmlns:a16="http://schemas.microsoft.com/office/drawing/2014/main" val="20001"/>
                    </a:ext>
                  </a:extLst>
                </a:gridCol>
              </a:tblGrid>
              <a:tr h="703272">
                <a:tc gridSpan="2">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fr-BE" sz="2000" b="1" i="0" u="none" strike="noStrike" cap="none" normalizeH="0" baseline="0" dirty="0">
                          <a:ln>
                            <a:noFill/>
                          </a:ln>
                          <a:solidFill>
                            <a:srgbClr val="000000"/>
                          </a:solidFill>
                          <a:effectLst/>
                          <a:latin typeface="Arial" charset="0"/>
                          <a:ea typeface="ＭＳ Ｐゴシック" charset="0"/>
                          <a:cs typeface="ＭＳ Ｐゴシック" charset="0"/>
                        </a:rPr>
                        <a:t>Constantes de Henry dans de l’eau</a:t>
                      </a:r>
                      <a:endParaRPr kumimoji="0" lang="fr-FR" sz="2000" b="1"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89995" marR="89995" marT="46802" marB="4680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fr-FR"/>
                    </a:p>
                  </a:txBody>
                  <a:tcPr/>
                </a:tc>
                <a:extLst>
                  <a:ext uri="{0D108BD9-81ED-4DB2-BD59-A6C34878D82A}">
                    <a16:rowId xmlns:a16="http://schemas.microsoft.com/office/drawing/2014/main" val="10000"/>
                  </a:ext>
                </a:extLst>
              </a:tr>
              <a:tr h="1008014">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fr-BE" sz="2000" b="1" i="0" u="none" strike="noStrike" cap="none" normalizeH="0" baseline="0" dirty="0">
                          <a:ln>
                            <a:noFill/>
                          </a:ln>
                          <a:solidFill>
                            <a:srgbClr val="000000"/>
                          </a:solidFill>
                          <a:effectLst/>
                          <a:latin typeface="Arial" charset="0"/>
                          <a:ea typeface="ＭＳ Ｐゴシック" charset="0"/>
                          <a:cs typeface="ＭＳ Ｐゴシック" charset="0"/>
                        </a:rPr>
                        <a:t>A</a:t>
                      </a:r>
                      <a:endParaRPr kumimoji="0" lang="fr-FR" sz="2000" b="1" i="0" u="none" strike="noStrike" cap="none" normalizeH="0" baseline="-25000" dirty="0">
                        <a:ln>
                          <a:noFill/>
                        </a:ln>
                        <a:solidFill>
                          <a:srgbClr val="000000"/>
                        </a:solidFill>
                        <a:effectLst/>
                        <a:latin typeface="Arial" charset="0"/>
                        <a:ea typeface="ＭＳ Ｐゴシック" charset="0"/>
                        <a:cs typeface="ＭＳ Ｐゴシック" charset="0"/>
                      </a:endParaRPr>
                    </a:p>
                  </a:txBody>
                  <a:tcPr marL="89995" marR="89995" marT="46802" marB="468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fr-FR" sz="2000" b="1" dirty="0"/>
                        <a:t>k</a:t>
                      </a:r>
                      <a:r>
                        <a:rPr lang="fr-FR" sz="2000" b="1" baseline="-25000" dirty="0"/>
                        <a:t>A</a:t>
                      </a:r>
                      <a:r>
                        <a:rPr lang="fr-FR" sz="2000" b="1" dirty="0"/>
                        <a:t>(T) (atm)</a:t>
                      </a:r>
                    </a:p>
                  </a:txBody>
                  <a:tcPr marL="89995" marR="89995" marT="46802" marB="4680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033">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fr-BE" sz="2000" b="1" i="0" u="none" strike="noStrike" cap="none" normalizeH="0" baseline="0" dirty="0">
                          <a:ln>
                            <a:noFill/>
                          </a:ln>
                          <a:solidFill>
                            <a:schemeClr val="accent2"/>
                          </a:solidFill>
                          <a:effectLst/>
                          <a:latin typeface="Arial" charset="0"/>
                          <a:ea typeface="ＭＳ Ｐゴシック" charset="0"/>
                          <a:cs typeface="ＭＳ Ｐゴシック" charset="0"/>
                        </a:rPr>
                        <a:t>O</a:t>
                      </a:r>
                      <a:r>
                        <a:rPr kumimoji="0" lang="fr-BE" sz="2000" b="1" i="0" u="none" strike="noStrike" cap="none" normalizeH="0" baseline="-25000" dirty="0">
                          <a:ln>
                            <a:noFill/>
                          </a:ln>
                          <a:solidFill>
                            <a:schemeClr val="accent2"/>
                          </a:solidFill>
                          <a:effectLst/>
                          <a:latin typeface="Arial" charset="0"/>
                          <a:ea typeface="ＭＳ Ｐゴシック" charset="0"/>
                          <a:cs typeface="ＭＳ Ｐゴシック" charset="0"/>
                        </a:rPr>
                        <a:t>2</a:t>
                      </a:r>
                      <a:endParaRPr kumimoji="0" lang="fr-FR" sz="2000" b="1" i="0" u="none" strike="noStrike" cap="none" normalizeH="0" baseline="-25000" dirty="0">
                        <a:ln>
                          <a:noFill/>
                        </a:ln>
                        <a:solidFill>
                          <a:schemeClr val="accent2"/>
                        </a:solidFill>
                        <a:effectLst/>
                        <a:latin typeface="Arial" charset="0"/>
                        <a:ea typeface="ＭＳ Ｐゴシック" charset="0"/>
                        <a:cs typeface="ＭＳ Ｐゴシック" charset="0"/>
                      </a:endParaRPr>
                    </a:p>
                  </a:txBody>
                  <a:tcPr marL="89995" marR="89995" marT="46802" marB="468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fr-FR" sz="1800" dirty="0"/>
                        <a:t>43 10</a:t>
                      </a:r>
                      <a:r>
                        <a:rPr lang="fr-FR" sz="1800" baseline="30000" dirty="0"/>
                        <a:t>3</a:t>
                      </a:r>
                    </a:p>
                  </a:txBody>
                  <a:tcPr marL="89995" marR="89995" marT="46802" marB="4680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1033">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fr-BE" sz="2000" b="1" i="0" u="none" strike="noStrike" cap="none" normalizeH="0" baseline="0" dirty="0">
                          <a:ln>
                            <a:noFill/>
                          </a:ln>
                          <a:solidFill>
                            <a:schemeClr val="accent2"/>
                          </a:solidFill>
                          <a:effectLst/>
                          <a:latin typeface="Arial" charset="0"/>
                          <a:ea typeface="ＭＳ Ｐゴシック" charset="0"/>
                          <a:cs typeface="ＭＳ Ｐゴシック" charset="0"/>
                        </a:rPr>
                        <a:t>NH</a:t>
                      </a:r>
                      <a:r>
                        <a:rPr kumimoji="0" lang="fr-BE" sz="2000" b="1" i="0" u="none" strike="noStrike" cap="none" normalizeH="0" baseline="-25000" dirty="0">
                          <a:ln>
                            <a:noFill/>
                          </a:ln>
                          <a:solidFill>
                            <a:schemeClr val="accent2"/>
                          </a:solidFill>
                          <a:effectLst/>
                          <a:latin typeface="Arial" charset="0"/>
                          <a:ea typeface="ＭＳ Ｐゴシック" charset="0"/>
                          <a:cs typeface="ＭＳ Ｐゴシック" charset="0"/>
                        </a:rPr>
                        <a:t>3</a:t>
                      </a:r>
                      <a:endParaRPr kumimoji="0" lang="fr-FR" sz="2000" b="1" i="0" u="none" strike="noStrike" cap="none" normalizeH="0" baseline="-25000" dirty="0">
                        <a:ln>
                          <a:noFill/>
                        </a:ln>
                        <a:solidFill>
                          <a:schemeClr val="accent2"/>
                        </a:solidFill>
                        <a:effectLst/>
                        <a:latin typeface="Arial" charset="0"/>
                        <a:ea typeface="ＭＳ Ｐゴシック" charset="0"/>
                        <a:cs typeface="ＭＳ Ｐゴシック" charset="0"/>
                      </a:endParaRPr>
                    </a:p>
                  </a:txBody>
                  <a:tcPr marL="89995" marR="89995" marT="46802" marB="468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fr-FR" sz="1800" dirty="0"/>
                        <a:t>0.95</a:t>
                      </a:r>
                    </a:p>
                  </a:txBody>
                  <a:tcPr marL="89995" marR="89995" marT="46802" marB="4680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1033">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fr-BE" sz="2000" b="1" i="0" u="none" strike="noStrike" cap="none" normalizeH="0" baseline="0" dirty="0">
                          <a:ln>
                            <a:noFill/>
                          </a:ln>
                          <a:solidFill>
                            <a:schemeClr val="accent2"/>
                          </a:solidFill>
                          <a:effectLst/>
                          <a:latin typeface="Arial" charset="0"/>
                          <a:ea typeface="ＭＳ Ｐゴシック" charset="0"/>
                          <a:cs typeface="ＭＳ Ｐゴシック" charset="0"/>
                        </a:rPr>
                        <a:t>SO</a:t>
                      </a:r>
                      <a:r>
                        <a:rPr kumimoji="0" lang="fr-BE" sz="2000" b="1" i="0" u="none" strike="noStrike" cap="none" normalizeH="0" baseline="-25000" dirty="0">
                          <a:ln>
                            <a:noFill/>
                          </a:ln>
                          <a:solidFill>
                            <a:schemeClr val="accent2"/>
                          </a:solidFill>
                          <a:effectLst/>
                          <a:latin typeface="Arial" charset="0"/>
                          <a:ea typeface="ＭＳ Ｐゴシック" charset="0"/>
                          <a:cs typeface="ＭＳ Ｐゴシック" charset="0"/>
                        </a:rPr>
                        <a:t>2</a:t>
                      </a:r>
                      <a:endParaRPr kumimoji="0" lang="fr-FR" sz="2000" b="1" i="0" u="none" strike="noStrike" cap="none" normalizeH="0" baseline="-25000" dirty="0">
                        <a:ln>
                          <a:noFill/>
                        </a:ln>
                        <a:solidFill>
                          <a:schemeClr val="accent2"/>
                        </a:solidFill>
                        <a:effectLst/>
                        <a:latin typeface="Arial" charset="0"/>
                        <a:ea typeface="ＭＳ Ｐゴシック" charset="0"/>
                        <a:cs typeface="ＭＳ Ｐゴシック" charset="0"/>
                      </a:endParaRPr>
                    </a:p>
                  </a:txBody>
                  <a:tcPr marL="89995" marR="89995" marT="46802" marB="468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fr-FR" sz="1800" dirty="0"/>
                        <a:t>37</a:t>
                      </a:r>
                    </a:p>
                  </a:txBody>
                  <a:tcPr marL="89995" marR="89995" marT="46802" marB="4680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46">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fr-BE" sz="2000" b="1" i="0" u="none" strike="noStrike" cap="none" normalizeH="0" baseline="0" dirty="0">
                          <a:ln>
                            <a:noFill/>
                          </a:ln>
                          <a:solidFill>
                            <a:schemeClr val="accent2"/>
                          </a:solidFill>
                          <a:effectLst/>
                          <a:latin typeface="Arial" charset="0"/>
                          <a:ea typeface="ＭＳ Ｐゴシック" charset="0"/>
                          <a:cs typeface="ＭＳ Ｐゴシック" charset="0"/>
                        </a:rPr>
                        <a:t>NO</a:t>
                      </a:r>
                      <a:r>
                        <a:rPr kumimoji="0" lang="fr-BE" sz="2000" b="1" i="0" u="none" strike="noStrike" cap="none" normalizeH="0" baseline="-25000" dirty="0">
                          <a:ln>
                            <a:noFill/>
                          </a:ln>
                          <a:solidFill>
                            <a:schemeClr val="accent2"/>
                          </a:solidFill>
                          <a:effectLst/>
                          <a:latin typeface="Arial" charset="0"/>
                          <a:ea typeface="ＭＳ Ｐゴシック" charset="0"/>
                          <a:cs typeface="ＭＳ Ｐゴシック" charset="0"/>
                        </a:rPr>
                        <a:t>2</a:t>
                      </a:r>
                      <a:endParaRPr kumimoji="0" lang="fr-FR" sz="2000" b="1" i="0" u="none" strike="noStrike" cap="none" normalizeH="0" baseline="-25000" dirty="0">
                        <a:ln>
                          <a:noFill/>
                        </a:ln>
                        <a:solidFill>
                          <a:schemeClr val="accent2"/>
                        </a:solidFill>
                        <a:effectLst/>
                        <a:latin typeface="Arial" charset="0"/>
                        <a:ea typeface="ＭＳ Ｐゴシック" charset="0"/>
                        <a:cs typeface="ＭＳ Ｐゴシック" charset="0"/>
                      </a:endParaRPr>
                    </a:p>
                  </a:txBody>
                  <a:tcPr marL="89995" marR="89995" marT="46802" marB="468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fr-FR" sz="1800" dirty="0"/>
                        <a:t>29 10</a:t>
                      </a:r>
                      <a:r>
                        <a:rPr lang="fr-FR" sz="1800" baseline="30000" dirty="0"/>
                        <a:t>3</a:t>
                      </a:r>
                    </a:p>
                  </a:txBody>
                  <a:tcPr marL="89995" marR="89995" marT="46802" marB="4680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1033">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fr-BE" sz="2000" b="1" i="0" u="none" strike="noStrike" cap="none" normalizeH="0" baseline="0" dirty="0">
                          <a:ln>
                            <a:noFill/>
                          </a:ln>
                          <a:solidFill>
                            <a:schemeClr val="accent2"/>
                          </a:solidFill>
                          <a:effectLst/>
                          <a:latin typeface="Arial" charset="0"/>
                          <a:ea typeface="ＭＳ Ｐゴシック" charset="0"/>
                          <a:cs typeface="ＭＳ Ｐゴシック" charset="0"/>
                        </a:rPr>
                        <a:t>O</a:t>
                      </a:r>
                      <a:r>
                        <a:rPr kumimoji="0" lang="fr-BE" sz="2000" b="1" i="0" u="none" strike="noStrike" cap="none" normalizeH="0" baseline="-25000" dirty="0">
                          <a:ln>
                            <a:noFill/>
                          </a:ln>
                          <a:solidFill>
                            <a:schemeClr val="accent2"/>
                          </a:solidFill>
                          <a:effectLst/>
                          <a:latin typeface="Arial" charset="0"/>
                          <a:ea typeface="ＭＳ Ｐゴシック" charset="0"/>
                          <a:cs typeface="ＭＳ Ｐゴシック" charset="0"/>
                        </a:rPr>
                        <a:t>3</a:t>
                      </a:r>
                      <a:endParaRPr kumimoji="0" lang="fr-FR" sz="2000" b="1" i="0" u="none" strike="noStrike" cap="none" normalizeH="0" baseline="-25000" dirty="0">
                        <a:ln>
                          <a:noFill/>
                        </a:ln>
                        <a:solidFill>
                          <a:schemeClr val="accent2"/>
                        </a:solidFill>
                        <a:effectLst/>
                        <a:latin typeface="Arial" charset="0"/>
                        <a:ea typeface="ＭＳ Ｐゴシック" charset="0"/>
                        <a:cs typeface="ＭＳ Ｐゴシック" charset="0"/>
                      </a:endParaRPr>
                    </a:p>
                  </a:txBody>
                  <a:tcPr marL="89995" marR="89995" marT="46802" marB="468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fr-FR" sz="1800" dirty="0"/>
                        <a:t>4.6</a:t>
                      </a:r>
                      <a:r>
                        <a:rPr lang="fr-FR" sz="1800" baseline="0" dirty="0"/>
                        <a:t> 10</a:t>
                      </a:r>
                      <a:r>
                        <a:rPr lang="fr-FR" sz="1800" baseline="30000" dirty="0"/>
                        <a:t>3</a:t>
                      </a:r>
                    </a:p>
                  </a:txBody>
                  <a:tcPr marL="89995" marR="89995" marT="46802" marB="4680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60429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0D3CB1-C2BD-4148-A15C-0E393F60374E}"/>
              </a:ext>
            </a:extLst>
          </p:cNvPr>
          <p:cNvSpPr>
            <a:spLocks noGrp="1"/>
          </p:cNvSpPr>
          <p:nvPr>
            <p:ph type="title"/>
          </p:nvPr>
        </p:nvSpPr>
        <p:spPr/>
        <p:txBody>
          <a:bodyPr/>
          <a:lstStyle/>
          <a:p>
            <a:r>
              <a:rPr lang="fr-BE" dirty="0">
                <a:latin typeface="Arial" charset="0"/>
              </a:rPr>
              <a:t>Principe : équation de Henry</a:t>
            </a:r>
            <a:endParaRPr lang="fr-FR" dirty="0"/>
          </a:p>
        </p:txBody>
      </p:sp>
      <p:sp>
        <p:nvSpPr>
          <p:cNvPr id="4" name="Espace réservé du pied de page 3">
            <a:extLst>
              <a:ext uri="{FF2B5EF4-FFF2-40B4-BE49-F238E27FC236}">
                <a16:creationId xmlns:a16="http://schemas.microsoft.com/office/drawing/2014/main" id="{0D325D7B-3BC4-794A-A093-E74B1A7754B2}"/>
              </a:ext>
            </a:extLst>
          </p:cNvPr>
          <p:cNvSpPr>
            <a:spLocks noGrp="1"/>
          </p:cNvSpPr>
          <p:nvPr>
            <p:ph type="ftr" sz="quarter" idx="10"/>
          </p:nvPr>
        </p:nvSpPr>
        <p:spPr/>
        <p:txBody>
          <a:bodyPr/>
          <a:lstStyle/>
          <a:p>
            <a:pPr>
              <a:defRPr/>
            </a:pPr>
            <a:r>
              <a:rPr lang="fr-FR"/>
              <a:t>Service TIPs</a:t>
            </a:r>
          </a:p>
          <a:p>
            <a:pPr>
              <a:defRPr/>
            </a:pPr>
            <a:r>
              <a:rPr lang="fr-FR"/>
              <a:t>Ecole Interfacultaire de Bioingénieurs, ULB</a:t>
            </a:r>
            <a:endParaRPr lang="fr-FR" noProof="1"/>
          </a:p>
        </p:txBody>
      </p:sp>
      <p:sp>
        <p:nvSpPr>
          <p:cNvPr id="5" name="Espace réservé du numéro de diapositive 4">
            <a:extLst>
              <a:ext uri="{FF2B5EF4-FFF2-40B4-BE49-F238E27FC236}">
                <a16:creationId xmlns:a16="http://schemas.microsoft.com/office/drawing/2014/main" id="{F7B5EE47-BB8F-5D49-B464-A79F78059268}"/>
              </a:ext>
            </a:extLst>
          </p:cNvPr>
          <p:cNvSpPr>
            <a:spLocks noGrp="1"/>
          </p:cNvSpPr>
          <p:nvPr>
            <p:ph type="sldNum" sz="quarter" idx="11"/>
          </p:nvPr>
        </p:nvSpPr>
        <p:spPr/>
        <p:txBody>
          <a:bodyPr/>
          <a:lstStyle/>
          <a:p>
            <a:pPr>
              <a:defRPr/>
            </a:pPr>
            <a:r>
              <a:rPr lang="fr-FR"/>
              <a:t>Page </a:t>
            </a:r>
            <a:fld id="{54CC8AE3-31E6-C64B-A64E-D6860A78AE24}" type="slidenum">
              <a:rPr lang="fr-FR" smtClean="0"/>
              <a:pPr>
                <a:defRPr/>
              </a:pPr>
              <a:t>13</a:t>
            </a:fld>
            <a:endParaRPr lang="fr-F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98100C70-EA75-7141-9B01-B74EEFFCD779}"/>
                  </a:ext>
                </a:extLst>
              </p:cNvPr>
              <p:cNvSpPr/>
              <p:nvPr/>
            </p:nvSpPr>
            <p:spPr>
              <a:xfrm>
                <a:off x="1338523" y="2240578"/>
                <a:ext cx="6299747"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sz="2800" i="1" smtClean="0">
                              <a:solidFill>
                                <a:schemeClr val="accent2"/>
                              </a:solidFill>
                              <a:latin typeface="Cambria Math" panose="02040503050406030204" pitchFamily="18" charset="0"/>
                            </a:rPr>
                          </m:ctrlPr>
                        </m:sSubPr>
                        <m:e>
                          <m:r>
                            <a:rPr lang="nl-BE" sz="2800" b="0" i="1" smtClean="0">
                              <a:solidFill>
                                <a:schemeClr val="accent2"/>
                              </a:solidFill>
                              <a:latin typeface="Cambria Math" panose="02040503050406030204" pitchFamily="18" charset="0"/>
                            </a:rPr>
                            <m:t>𝑝</m:t>
                          </m:r>
                        </m:e>
                        <m:sub>
                          <m:r>
                            <a:rPr lang="fr-FR" sz="2800" i="1">
                              <a:solidFill>
                                <a:schemeClr val="accent2"/>
                              </a:solidFill>
                              <a:latin typeface="Cambria Math" panose="02040503050406030204" pitchFamily="18" charset="0"/>
                            </a:rPr>
                            <m:t>𝐴</m:t>
                          </m:r>
                        </m:sub>
                      </m:sSub>
                      <m:r>
                        <a:rPr lang="nl-BE" sz="2800" b="0" i="1" smtClean="0">
                          <a:solidFill>
                            <a:schemeClr val="accent2"/>
                          </a:solidFill>
                          <a:latin typeface="Cambria Math" panose="02040503050406030204" pitchFamily="18" charset="0"/>
                        </a:rPr>
                        <m:t>=</m:t>
                      </m:r>
                      <m:sSub>
                        <m:sSubPr>
                          <m:ctrlPr>
                            <a:rPr lang="nl-BE" sz="2800" b="0" i="1" smtClean="0">
                              <a:solidFill>
                                <a:schemeClr val="accent2"/>
                              </a:solidFill>
                              <a:latin typeface="Cambria Math" panose="02040503050406030204" pitchFamily="18" charset="0"/>
                            </a:rPr>
                          </m:ctrlPr>
                        </m:sSubPr>
                        <m:e>
                          <m:r>
                            <a:rPr lang="nl-BE" sz="2800" b="0" i="1" smtClean="0">
                              <a:solidFill>
                                <a:schemeClr val="accent2"/>
                              </a:solidFill>
                              <a:latin typeface="Cambria Math" panose="02040503050406030204" pitchFamily="18" charset="0"/>
                            </a:rPr>
                            <m:t>𝑘</m:t>
                          </m:r>
                        </m:e>
                        <m:sub>
                          <m:r>
                            <a:rPr lang="nl-BE" sz="2800" b="0" i="1" smtClean="0">
                              <a:solidFill>
                                <a:schemeClr val="accent2"/>
                              </a:solidFill>
                              <a:latin typeface="Cambria Math" panose="02040503050406030204" pitchFamily="18" charset="0"/>
                            </a:rPr>
                            <m:t>𝐴</m:t>
                          </m:r>
                        </m:sub>
                      </m:sSub>
                      <m:d>
                        <m:dPr>
                          <m:ctrlPr>
                            <a:rPr lang="nl-BE" sz="2800" b="0" i="1" smtClean="0">
                              <a:solidFill>
                                <a:schemeClr val="accent2"/>
                              </a:solidFill>
                              <a:latin typeface="Cambria Math" panose="02040503050406030204" pitchFamily="18" charset="0"/>
                            </a:rPr>
                          </m:ctrlPr>
                        </m:dPr>
                        <m:e>
                          <m:r>
                            <a:rPr lang="nl-BE" sz="2800" b="0" i="1" smtClean="0">
                              <a:solidFill>
                                <a:schemeClr val="accent2"/>
                              </a:solidFill>
                              <a:latin typeface="Cambria Math" panose="02040503050406030204" pitchFamily="18" charset="0"/>
                            </a:rPr>
                            <m:t>𝑇</m:t>
                          </m:r>
                        </m:e>
                      </m:d>
                      <m:sSub>
                        <m:sSubPr>
                          <m:ctrlPr>
                            <a:rPr lang="nl-BE" sz="2800" b="0" i="1" smtClean="0">
                              <a:solidFill>
                                <a:schemeClr val="accent2"/>
                              </a:solidFill>
                              <a:latin typeface="Cambria Math" panose="02040503050406030204" pitchFamily="18" charset="0"/>
                            </a:rPr>
                          </m:ctrlPr>
                        </m:sSubPr>
                        <m:e>
                          <m:r>
                            <a:rPr lang="nl-BE" sz="2800" b="0" i="1" smtClean="0">
                              <a:solidFill>
                                <a:schemeClr val="accent2"/>
                              </a:solidFill>
                              <a:latin typeface="Cambria Math" panose="02040503050406030204" pitchFamily="18" charset="0"/>
                            </a:rPr>
                            <m:t>𝑥</m:t>
                          </m:r>
                        </m:e>
                        <m:sub>
                          <m:r>
                            <a:rPr lang="nl-BE" sz="2800" b="0" i="1" smtClean="0">
                              <a:solidFill>
                                <a:schemeClr val="accent2"/>
                              </a:solidFill>
                              <a:latin typeface="Cambria Math" panose="02040503050406030204" pitchFamily="18" charset="0"/>
                            </a:rPr>
                            <m:t>𝐴</m:t>
                          </m:r>
                        </m:sub>
                      </m:sSub>
                    </m:oMath>
                  </m:oMathPara>
                </a14:m>
                <a:endParaRPr lang="nl-BE" sz="2800" i="0" dirty="0">
                  <a:solidFill>
                    <a:schemeClr val="accent2"/>
                  </a:solidFill>
                  <a:latin typeface="Cambria Math" panose="02040503050406030204" pitchFamily="18" charset="0"/>
                </a:endParaRPr>
              </a:p>
            </p:txBody>
          </p:sp>
        </mc:Choice>
        <mc:Fallback xmlns="">
          <p:sp>
            <p:nvSpPr>
              <p:cNvPr id="7" name="Rectangle 6">
                <a:extLst>
                  <a:ext uri="{FF2B5EF4-FFF2-40B4-BE49-F238E27FC236}">
                    <a16:creationId xmlns:a16="http://schemas.microsoft.com/office/drawing/2014/main" id="{98100C70-EA75-7141-9B01-B74EEFFCD779}"/>
                  </a:ext>
                </a:extLst>
              </p:cNvPr>
              <p:cNvSpPr>
                <a:spLocks noRot="1" noChangeAspect="1" noMove="1" noResize="1" noEditPoints="1" noAdjustHandles="1" noChangeArrowheads="1" noChangeShapeType="1" noTextEdit="1"/>
              </p:cNvSpPr>
              <p:nvPr/>
            </p:nvSpPr>
            <p:spPr>
              <a:xfrm>
                <a:off x="1338523" y="2240578"/>
                <a:ext cx="6299747" cy="523220"/>
              </a:xfrm>
              <a:prstGeom prst="rect">
                <a:avLst/>
              </a:prstGeom>
              <a:blipFill>
                <a:blip r:embed="rId3"/>
                <a:stretch>
                  <a:fillRect b="-9524"/>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DF887CC5-EB4D-BF48-B035-D8F08AF39B01}"/>
                  </a:ext>
                </a:extLst>
              </p:cNvPr>
              <p:cNvSpPr/>
              <p:nvPr/>
            </p:nvSpPr>
            <p:spPr>
              <a:xfrm>
                <a:off x="1338523" y="3387661"/>
                <a:ext cx="6299747" cy="90075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nl-BE" sz="2800" b="0" i="1" smtClean="0">
                              <a:solidFill>
                                <a:schemeClr val="accent2"/>
                              </a:solidFill>
                              <a:latin typeface="Cambria Math" panose="02040503050406030204" pitchFamily="18" charset="0"/>
                            </a:rPr>
                          </m:ctrlPr>
                        </m:fPr>
                        <m:num>
                          <m:sSub>
                            <m:sSubPr>
                              <m:ctrlPr>
                                <a:rPr lang="nl-BE" sz="2800" b="0" i="1" smtClean="0">
                                  <a:solidFill>
                                    <a:schemeClr val="accent2"/>
                                  </a:solidFill>
                                  <a:latin typeface="Cambria Math" panose="02040503050406030204" pitchFamily="18" charset="0"/>
                                </a:rPr>
                              </m:ctrlPr>
                            </m:sSubPr>
                            <m:e>
                              <m:r>
                                <a:rPr lang="nl-BE" sz="2800" b="0" i="1" smtClean="0">
                                  <a:solidFill>
                                    <a:schemeClr val="accent2"/>
                                  </a:solidFill>
                                  <a:latin typeface="Cambria Math" panose="02040503050406030204" pitchFamily="18" charset="0"/>
                                </a:rPr>
                                <m:t>𝑐</m:t>
                              </m:r>
                            </m:e>
                            <m:sub>
                              <m:r>
                                <a:rPr lang="nl-BE" sz="2800" b="0" i="1" smtClean="0">
                                  <a:solidFill>
                                    <a:schemeClr val="accent2"/>
                                  </a:solidFill>
                                  <a:latin typeface="Cambria Math" panose="02040503050406030204" pitchFamily="18" charset="0"/>
                                </a:rPr>
                                <m:t>𝑙</m:t>
                              </m:r>
                            </m:sub>
                          </m:sSub>
                        </m:num>
                        <m:den>
                          <m:sSub>
                            <m:sSubPr>
                              <m:ctrlPr>
                                <a:rPr lang="nl-BE" sz="2800" i="1">
                                  <a:solidFill>
                                    <a:schemeClr val="accent2"/>
                                  </a:solidFill>
                                  <a:latin typeface="Cambria Math" panose="02040503050406030204" pitchFamily="18" charset="0"/>
                                </a:rPr>
                              </m:ctrlPr>
                            </m:sSubPr>
                            <m:e>
                              <m:r>
                                <a:rPr lang="nl-BE" sz="2800" i="1">
                                  <a:solidFill>
                                    <a:schemeClr val="accent2"/>
                                  </a:solidFill>
                                  <a:latin typeface="Cambria Math" panose="02040503050406030204" pitchFamily="18" charset="0"/>
                                </a:rPr>
                                <m:t>𝑘</m:t>
                              </m:r>
                            </m:e>
                            <m:sub>
                              <m:r>
                                <a:rPr lang="nl-BE" sz="2800" i="1">
                                  <a:solidFill>
                                    <a:schemeClr val="accent2"/>
                                  </a:solidFill>
                                  <a:latin typeface="Cambria Math" panose="02040503050406030204" pitchFamily="18" charset="0"/>
                                </a:rPr>
                                <m:t>𝐴</m:t>
                              </m:r>
                            </m:sub>
                          </m:sSub>
                          <m:d>
                            <m:dPr>
                              <m:ctrlPr>
                                <a:rPr lang="nl-BE" sz="2800" i="1">
                                  <a:solidFill>
                                    <a:schemeClr val="accent2"/>
                                  </a:solidFill>
                                  <a:latin typeface="Cambria Math" panose="02040503050406030204" pitchFamily="18" charset="0"/>
                                </a:rPr>
                              </m:ctrlPr>
                            </m:dPr>
                            <m:e>
                              <m:r>
                                <a:rPr lang="nl-BE" sz="2800" i="1">
                                  <a:solidFill>
                                    <a:schemeClr val="accent2"/>
                                  </a:solidFill>
                                  <a:latin typeface="Cambria Math" panose="02040503050406030204" pitchFamily="18" charset="0"/>
                                </a:rPr>
                                <m:t>𝑇</m:t>
                              </m:r>
                            </m:e>
                          </m:d>
                        </m:den>
                      </m:f>
                      <m:r>
                        <a:rPr lang="nl-BE" sz="2800" i="1">
                          <a:solidFill>
                            <a:schemeClr val="accent2"/>
                          </a:solidFill>
                          <a:latin typeface="Cambria Math" panose="02040503050406030204" pitchFamily="18" charset="0"/>
                        </a:rPr>
                        <m:t>𝑅𝑇</m:t>
                      </m:r>
                      <m:f>
                        <m:fPr>
                          <m:ctrlPr>
                            <a:rPr lang="nl-BE" sz="2800" b="0" i="1" smtClean="0">
                              <a:solidFill>
                                <a:schemeClr val="accent2"/>
                              </a:solidFill>
                              <a:latin typeface="Cambria Math" panose="02040503050406030204" pitchFamily="18" charset="0"/>
                            </a:rPr>
                          </m:ctrlPr>
                        </m:fPr>
                        <m:num>
                          <m:sSub>
                            <m:sSubPr>
                              <m:ctrlPr>
                                <a:rPr lang="nl-BE" sz="2800" b="0" i="1" smtClean="0">
                                  <a:solidFill>
                                    <a:schemeClr val="accent2"/>
                                  </a:solidFill>
                                  <a:latin typeface="Cambria Math" panose="02040503050406030204" pitchFamily="18" charset="0"/>
                                </a:rPr>
                              </m:ctrlPr>
                            </m:sSubPr>
                            <m:e>
                              <m:r>
                                <a:rPr lang="nl-BE" sz="2800" b="0" i="1" smtClean="0">
                                  <a:solidFill>
                                    <a:schemeClr val="accent2"/>
                                  </a:solidFill>
                                  <a:latin typeface="Cambria Math" panose="02040503050406030204" pitchFamily="18" charset="0"/>
                                </a:rPr>
                                <m:t>𝑝</m:t>
                              </m:r>
                            </m:e>
                            <m:sub>
                              <m:r>
                                <a:rPr lang="nl-BE" sz="2800" b="0" i="1" smtClean="0">
                                  <a:solidFill>
                                    <a:schemeClr val="accent2"/>
                                  </a:solidFill>
                                  <a:latin typeface="Cambria Math" panose="02040503050406030204" pitchFamily="18" charset="0"/>
                                </a:rPr>
                                <m:t>𝐴</m:t>
                              </m:r>
                            </m:sub>
                          </m:sSub>
                        </m:num>
                        <m:den>
                          <m:r>
                            <a:rPr lang="nl-BE" sz="2800" b="0" i="1" smtClean="0">
                              <a:solidFill>
                                <a:schemeClr val="accent2"/>
                              </a:solidFill>
                              <a:latin typeface="Cambria Math" panose="02040503050406030204" pitchFamily="18" charset="0"/>
                            </a:rPr>
                            <m:t>𝑅𝑇</m:t>
                          </m:r>
                        </m:den>
                      </m:f>
                      <m:r>
                        <a:rPr lang="nl-BE" sz="2800" b="0" i="1" smtClean="0">
                          <a:solidFill>
                            <a:schemeClr val="accent2"/>
                          </a:solidFill>
                          <a:latin typeface="Cambria Math" panose="02040503050406030204" pitchFamily="18" charset="0"/>
                        </a:rPr>
                        <m:t>=</m:t>
                      </m:r>
                      <m:sSub>
                        <m:sSubPr>
                          <m:ctrlPr>
                            <a:rPr lang="nl-BE" sz="2800" i="1">
                              <a:solidFill>
                                <a:schemeClr val="accent2"/>
                              </a:solidFill>
                              <a:latin typeface="Cambria Math" panose="02040503050406030204" pitchFamily="18" charset="0"/>
                            </a:rPr>
                          </m:ctrlPr>
                        </m:sSubPr>
                        <m:e>
                          <m:r>
                            <a:rPr lang="nl-BE" sz="2800" i="1">
                              <a:solidFill>
                                <a:schemeClr val="accent2"/>
                              </a:solidFill>
                              <a:latin typeface="Cambria Math" panose="02040503050406030204" pitchFamily="18" charset="0"/>
                            </a:rPr>
                            <m:t>𝑐</m:t>
                          </m:r>
                        </m:e>
                        <m:sub>
                          <m:r>
                            <a:rPr lang="nl-BE" sz="2800" i="1">
                              <a:solidFill>
                                <a:schemeClr val="accent2"/>
                              </a:solidFill>
                              <a:latin typeface="Cambria Math" panose="02040503050406030204" pitchFamily="18" charset="0"/>
                            </a:rPr>
                            <m:t>𝑙</m:t>
                          </m:r>
                        </m:sub>
                      </m:sSub>
                      <m:sSub>
                        <m:sSubPr>
                          <m:ctrlPr>
                            <a:rPr lang="nl-BE" sz="2800" b="0" i="1" smtClean="0">
                              <a:solidFill>
                                <a:schemeClr val="accent2"/>
                              </a:solidFill>
                              <a:latin typeface="Cambria Math" panose="02040503050406030204" pitchFamily="18" charset="0"/>
                            </a:rPr>
                          </m:ctrlPr>
                        </m:sSubPr>
                        <m:e>
                          <m:r>
                            <a:rPr lang="nl-BE" sz="2800" b="0" i="1" smtClean="0">
                              <a:solidFill>
                                <a:schemeClr val="accent2"/>
                              </a:solidFill>
                              <a:latin typeface="Cambria Math" panose="02040503050406030204" pitchFamily="18" charset="0"/>
                            </a:rPr>
                            <m:t>𝑥</m:t>
                          </m:r>
                        </m:e>
                        <m:sub>
                          <m:r>
                            <a:rPr lang="nl-BE" sz="2800" b="0" i="1" smtClean="0">
                              <a:solidFill>
                                <a:schemeClr val="accent2"/>
                              </a:solidFill>
                              <a:latin typeface="Cambria Math" panose="02040503050406030204" pitchFamily="18" charset="0"/>
                            </a:rPr>
                            <m:t>𝐴</m:t>
                          </m:r>
                        </m:sub>
                      </m:sSub>
                    </m:oMath>
                  </m:oMathPara>
                </a14:m>
                <a:endParaRPr lang="nl-BE" sz="2800" i="0" dirty="0">
                  <a:solidFill>
                    <a:schemeClr val="accent2"/>
                  </a:solidFill>
                  <a:latin typeface="Cambria Math" panose="02040503050406030204" pitchFamily="18" charset="0"/>
                </a:endParaRPr>
              </a:p>
            </p:txBody>
          </p:sp>
        </mc:Choice>
        <mc:Fallback>
          <p:sp>
            <p:nvSpPr>
              <p:cNvPr id="8" name="Rectangle 7">
                <a:extLst>
                  <a:ext uri="{FF2B5EF4-FFF2-40B4-BE49-F238E27FC236}">
                    <a16:creationId xmlns:a16="http://schemas.microsoft.com/office/drawing/2014/main" id="{DF887CC5-EB4D-BF48-B035-D8F08AF39B01}"/>
                  </a:ext>
                </a:extLst>
              </p:cNvPr>
              <p:cNvSpPr>
                <a:spLocks noRot="1" noChangeAspect="1" noMove="1" noResize="1" noEditPoints="1" noAdjustHandles="1" noChangeArrowheads="1" noChangeShapeType="1" noTextEdit="1"/>
              </p:cNvSpPr>
              <p:nvPr/>
            </p:nvSpPr>
            <p:spPr>
              <a:xfrm>
                <a:off x="1338523" y="3387661"/>
                <a:ext cx="6299747" cy="900759"/>
              </a:xfrm>
              <a:prstGeom prst="rect">
                <a:avLst/>
              </a:prstGeom>
              <a:blipFill>
                <a:blip r:embed="rId4"/>
                <a:stretch>
                  <a:fillRect b="-416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9EFE63F8-09EC-F142-B286-C1E0717C141E}"/>
                  </a:ext>
                </a:extLst>
              </p:cNvPr>
              <p:cNvSpPr/>
              <p:nvPr/>
            </p:nvSpPr>
            <p:spPr>
              <a:xfrm>
                <a:off x="1338523" y="4912283"/>
                <a:ext cx="6299747" cy="55823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nl-BE" sz="2800" b="0" i="1" smtClean="0">
                          <a:solidFill>
                            <a:schemeClr val="accent2"/>
                          </a:solidFill>
                          <a:latin typeface="Cambria Math" panose="02040503050406030204" pitchFamily="18" charset="0"/>
                        </a:rPr>
                        <m:t>h</m:t>
                      </m:r>
                      <m:sSub>
                        <m:sSubPr>
                          <m:ctrlPr>
                            <a:rPr lang="nl-BE" sz="2800" b="0" i="1" smtClean="0">
                              <a:solidFill>
                                <a:schemeClr val="accent2"/>
                              </a:solidFill>
                              <a:latin typeface="Cambria Math" panose="02040503050406030204" pitchFamily="18" charset="0"/>
                            </a:rPr>
                          </m:ctrlPr>
                        </m:sSubPr>
                        <m:e>
                          <m:r>
                            <a:rPr lang="nl-BE" sz="2800" b="0" i="1" smtClean="0">
                              <a:solidFill>
                                <a:schemeClr val="accent2"/>
                              </a:solidFill>
                              <a:latin typeface="Cambria Math" panose="02040503050406030204" pitchFamily="18" charset="0"/>
                            </a:rPr>
                            <m:t>𝑐</m:t>
                          </m:r>
                        </m:e>
                        <m:sub>
                          <m:r>
                            <a:rPr lang="nl-BE" sz="2800" b="0" i="1" smtClean="0">
                              <a:solidFill>
                                <a:schemeClr val="accent2"/>
                              </a:solidFill>
                              <a:latin typeface="Cambria Math" panose="02040503050406030204" pitchFamily="18" charset="0"/>
                            </a:rPr>
                            <m:t>𝐴</m:t>
                          </m:r>
                          <m:r>
                            <a:rPr lang="nl-BE" sz="2800" b="0" i="1" smtClean="0">
                              <a:solidFill>
                                <a:schemeClr val="accent2"/>
                              </a:solidFill>
                              <a:latin typeface="Cambria Math" panose="02040503050406030204" pitchFamily="18" charset="0"/>
                            </a:rPr>
                            <m:t>,</m:t>
                          </m:r>
                          <m:r>
                            <a:rPr lang="nl-BE" sz="2800" b="0" i="1" smtClean="0">
                              <a:solidFill>
                                <a:schemeClr val="accent2"/>
                              </a:solidFill>
                              <a:latin typeface="Cambria Math" panose="02040503050406030204" pitchFamily="18" charset="0"/>
                            </a:rPr>
                            <m:t>𝑔</m:t>
                          </m:r>
                        </m:sub>
                      </m:sSub>
                      <m:r>
                        <a:rPr lang="nl-BE" sz="2800" b="0" i="1" smtClean="0">
                          <a:solidFill>
                            <a:schemeClr val="accent2"/>
                          </a:solidFill>
                          <a:latin typeface="Cambria Math" panose="02040503050406030204" pitchFamily="18" charset="0"/>
                        </a:rPr>
                        <m:t>=</m:t>
                      </m:r>
                      <m:sSub>
                        <m:sSubPr>
                          <m:ctrlPr>
                            <a:rPr lang="nl-BE" sz="2800" i="1">
                              <a:solidFill>
                                <a:schemeClr val="accent2"/>
                              </a:solidFill>
                              <a:latin typeface="Cambria Math" panose="02040503050406030204" pitchFamily="18" charset="0"/>
                            </a:rPr>
                          </m:ctrlPr>
                        </m:sSubPr>
                        <m:e>
                          <m:r>
                            <a:rPr lang="nl-BE" sz="2800" b="0" i="1" smtClean="0">
                              <a:solidFill>
                                <a:schemeClr val="accent2"/>
                              </a:solidFill>
                              <a:latin typeface="Cambria Math" panose="02040503050406030204" pitchFamily="18" charset="0"/>
                            </a:rPr>
                            <m:t>𝑐</m:t>
                          </m:r>
                        </m:e>
                        <m:sub>
                          <m:r>
                            <a:rPr lang="nl-BE" sz="2800" i="1">
                              <a:solidFill>
                                <a:schemeClr val="accent2"/>
                              </a:solidFill>
                              <a:latin typeface="Cambria Math" panose="02040503050406030204" pitchFamily="18" charset="0"/>
                            </a:rPr>
                            <m:t>𝐴</m:t>
                          </m:r>
                          <m:r>
                            <a:rPr lang="nl-BE" sz="2800" i="1">
                              <a:solidFill>
                                <a:schemeClr val="accent2"/>
                              </a:solidFill>
                              <a:latin typeface="Cambria Math" panose="02040503050406030204" pitchFamily="18" charset="0"/>
                            </a:rPr>
                            <m:t>,</m:t>
                          </m:r>
                          <m:r>
                            <a:rPr lang="nl-BE" sz="2800" b="0" i="1" smtClean="0">
                              <a:solidFill>
                                <a:schemeClr val="accent2"/>
                              </a:solidFill>
                              <a:latin typeface="Cambria Math" panose="02040503050406030204" pitchFamily="18" charset="0"/>
                            </a:rPr>
                            <m:t>𝑙</m:t>
                          </m:r>
                        </m:sub>
                      </m:sSub>
                    </m:oMath>
                  </m:oMathPara>
                </a14:m>
                <a:endParaRPr lang="nl-BE" sz="2800" i="0" dirty="0">
                  <a:solidFill>
                    <a:schemeClr val="accent2"/>
                  </a:solidFill>
                  <a:latin typeface="Cambria Math" panose="02040503050406030204" pitchFamily="18" charset="0"/>
                </a:endParaRPr>
              </a:p>
            </p:txBody>
          </p:sp>
        </mc:Choice>
        <mc:Fallback>
          <p:sp>
            <p:nvSpPr>
              <p:cNvPr id="9" name="Rectangle 8">
                <a:extLst>
                  <a:ext uri="{FF2B5EF4-FFF2-40B4-BE49-F238E27FC236}">
                    <a16:creationId xmlns:a16="http://schemas.microsoft.com/office/drawing/2014/main" id="{9EFE63F8-09EC-F142-B286-C1E0717C141E}"/>
                  </a:ext>
                </a:extLst>
              </p:cNvPr>
              <p:cNvSpPr>
                <a:spLocks noRot="1" noChangeAspect="1" noMove="1" noResize="1" noEditPoints="1" noAdjustHandles="1" noChangeArrowheads="1" noChangeShapeType="1" noTextEdit="1"/>
              </p:cNvSpPr>
              <p:nvPr/>
            </p:nvSpPr>
            <p:spPr>
              <a:xfrm>
                <a:off x="1338523" y="4912283"/>
                <a:ext cx="6299747" cy="558230"/>
              </a:xfrm>
              <a:prstGeom prst="rect">
                <a:avLst/>
              </a:prstGeom>
              <a:blipFill>
                <a:blip r:embed="rId5"/>
                <a:stretch>
                  <a:fillRect b="-8889"/>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979883BD-BE11-AD49-95BF-F4F20E2040CC}"/>
                  </a:ext>
                </a:extLst>
              </p:cNvPr>
              <p:cNvSpPr/>
              <p:nvPr/>
            </p:nvSpPr>
            <p:spPr>
              <a:xfrm>
                <a:off x="3909292" y="5557351"/>
                <a:ext cx="6299747" cy="96943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nl-BE" sz="2800" b="0" i="1" smtClean="0">
                          <a:solidFill>
                            <a:schemeClr val="accent2"/>
                          </a:solidFill>
                          <a:latin typeface="Cambria Math" panose="02040503050406030204" pitchFamily="18" charset="0"/>
                        </a:rPr>
                        <m:t>h</m:t>
                      </m:r>
                      <m:r>
                        <a:rPr lang="nl-BE" sz="2800" b="0" i="1" smtClean="0">
                          <a:solidFill>
                            <a:schemeClr val="accent2"/>
                          </a:solidFill>
                          <a:latin typeface="Cambria Math" panose="02040503050406030204" pitchFamily="18" charset="0"/>
                        </a:rPr>
                        <m:t>=</m:t>
                      </m:r>
                      <m:f>
                        <m:fPr>
                          <m:ctrlPr>
                            <a:rPr lang="nl-BE" sz="2800" b="0" i="1" smtClean="0">
                              <a:solidFill>
                                <a:schemeClr val="accent2"/>
                              </a:solidFill>
                              <a:latin typeface="Cambria Math" panose="02040503050406030204" pitchFamily="18" charset="0"/>
                            </a:rPr>
                          </m:ctrlPr>
                        </m:fPr>
                        <m:num>
                          <m:sSub>
                            <m:sSubPr>
                              <m:ctrlPr>
                                <a:rPr lang="nl-BE" sz="2800" b="0" i="1" smtClean="0">
                                  <a:solidFill>
                                    <a:schemeClr val="accent2"/>
                                  </a:solidFill>
                                  <a:latin typeface="Cambria Math" panose="02040503050406030204" pitchFamily="18" charset="0"/>
                                </a:rPr>
                              </m:ctrlPr>
                            </m:sSubPr>
                            <m:e>
                              <m:r>
                                <a:rPr lang="nl-BE" sz="2800" b="0" i="1" smtClean="0">
                                  <a:solidFill>
                                    <a:schemeClr val="accent2"/>
                                  </a:solidFill>
                                  <a:latin typeface="Cambria Math" panose="02040503050406030204" pitchFamily="18" charset="0"/>
                                </a:rPr>
                                <m:t>𝑐</m:t>
                              </m:r>
                            </m:e>
                            <m:sub>
                              <m:r>
                                <a:rPr lang="nl-BE" sz="2800" b="0" i="1" smtClean="0">
                                  <a:solidFill>
                                    <a:schemeClr val="accent2"/>
                                  </a:solidFill>
                                  <a:latin typeface="Cambria Math" panose="02040503050406030204" pitchFamily="18" charset="0"/>
                                </a:rPr>
                                <m:t>𝑙</m:t>
                              </m:r>
                            </m:sub>
                          </m:sSub>
                          <m:r>
                            <a:rPr lang="nl-BE" sz="2800" i="1">
                              <a:solidFill>
                                <a:schemeClr val="accent2"/>
                              </a:solidFill>
                              <a:latin typeface="Cambria Math" panose="02040503050406030204" pitchFamily="18" charset="0"/>
                            </a:rPr>
                            <m:t>𝑅𝑇</m:t>
                          </m:r>
                        </m:num>
                        <m:den>
                          <m:sSub>
                            <m:sSubPr>
                              <m:ctrlPr>
                                <a:rPr lang="nl-BE" sz="2800" i="1">
                                  <a:solidFill>
                                    <a:schemeClr val="accent2"/>
                                  </a:solidFill>
                                  <a:latin typeface="Cambria Math" panose="02040503050406030204" pitchFamily="18" charset="0"/>
                                </a:rPr>
                              </m:ctrlPr>
                            </m:sSubPr>
                            <m:e>
                              <m:r>
                                <a:rPr lang="nl-BE" sz="2800" i="1">
                                  <a:solidFill>
                                    <a:schemeClr val="accent2"/>
                                  </a:solidFill>
                                  <a:latin typeface="Cambria Math" panose="02040503050406030204" pitchFamily="18" charset="0"/>
                                </a:rPr>
                                <m:t>𝑘</m:t>
                              </m:r>
                            </m:e>
                            <m:sub>
                              <m:r>
                                <a:rPr lang="nl-BE" sz="2800" i="1">
                                  <a:solidFill>
                                    <a:schemeClr val="accent2"/>
                                  </a:solidFill>
                                  <a:latin typeface="Cambria Math" panose="02040503050406030204" pitchFamily="18" charset="0"/>
                                </a:rPr>
                                <m:t>𝐴</m:t>
                              </m:r>
                            </m:sub>
                          </m:sSub>
                          <m:d>
                            <m:dPr>
                              <m:ctrlPr>
                                <a:rPr lang="nl-BE" sz="2800" i="1">
                                  <a:solidFill>
                                    <a:schemeClr val="accent2"/>
                                  </a:solidFill>
                                  <a:latin typeface="Cambria Math" panose="02040503050406030204" pitchFamily="18" charset="0"/>
                                </a:rPr>
                              </m:ctrlPr>
                            </m:dPr>
                            <m:e>
                              <m:r>
                                <a:rPr lang="nl-BE" sz="2800" i="1">
                                  <a:solidFill>
                                    <a:schemeClr val="accent2"/>
                                  </a:solidFill>
                                  <a:latin typeface="Cambria Math" panose="02040503050406030204" pitchFamily="18" charset="0"/>
                                </a:rPr>
                                <m:t>𝑇</m:t>
                              </m:r>
                            </m:e>
                          </m:d>
                        </m:den>
                      </m:f>
                    </m:oMath>
                  </m:oMathPara>
                </a14:m>
                <a:endParaRPr lang="nl-BE" sz="2800" i="0" dirty="0">
                  <a:solidFill>
                    <a:schemeClr val="accent2"/>
                  </a:solidFill>
                  <a:latin typeface="Cambria Math" panose="02040503050406030204" pitchFamily="18" charset="0"/>
                </a:endParaRPr>
              </a:p>
            </p:txBody>
          </p:sp>
        </mc:Choice>
        <mc:Fallback>
          <p:sp>
            <p:nvSpPr>
              <p:cNvPr id="10" name="Rectangle 9">
                <a:extLst>
                  <a:ext uri="{FF2B5EF4-FFF2-40B4-BE49-F238E27FC236}">
                    <a16:creationId xmlns:a16="http://schemas.microsoft.com/office/drawing/2014/main" id="{979883BD-BE11-AD49-95BF-F4F20E2040CC}"/>
                  </a:ext>
                </a:extLst>
              </p:cNvPr>
              <p:cNvSpPr>
                <a:spLocks noRot="1" noChangeAspect="1" noMove="1" noResize="1" noEditPoints="1" noAdjustHandles="1" noChangeArrowheads="1" noChangeShapeType="1" noTextEdit="1"/>
              </p:cNvSpPr>
              <p:nvPr/>
            </p:nvSpPr>
            <p:spPr>
              <a:xfrm>
                <a:off x="3909292" y="5557351"/>
                <a:ext cx="6299747" cy="969433"/>
              </a:xfrm>
              <a:prstGeom prst="rect">
                <a:avLst/>
              </a:prstGeom>
              <a:blipFill>
                <a:blip r:embed="rId6"/>
                <a:stretch>
                  <a:fillRect b="-2564"/>
                </a:stretch>
              </a:blipFill>
            </p:spPr>
            <p:txBody>
              <a:bodyPr/>
              <a:lstStyle/>
              <a:p>
                <a:r>
                  <a:rPr lang="en-GB">
                    <a:noFill/>
                  </a:rPr>
                  <a:t> </a:t>
                </a:r>
              </a:p>
            </p:txBody>
          </p:sp>
        </mc:Fallback>
      </mc:AlternateContent>
      <p:cxnSp>
        <p:nvCxnSpPr>
          <p:cNvPr id="11" name="Connecteur droit avec flèche 10">
            <a:extLst>
              <a:ext uri="{FF2B5EF4-FFF2-40B4-BE49-F238E27FC236}">
                <a16:creationId xmlns:a16="http://schemas.microsoft.com/office/drawing/2014/main" id="{B46AD5A7-9953-6047-86C4-338A30A36926}"/>
              </a:ext>
            </a:extLst>
          </p:cNvPr>
          <p:cNvCxnSpPr>
            <a:cxnSpLocks/>
          </p:cNvCxnSpPr>
          <p:nvPr/>
        </p:nvCxnSpPr>
        <p:spPr>
          <a:xfrm>
            <a:off x="4572000" y="2860756"/>
            <a:ext cx="0" cy="5682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829D7A4D-9797-7243-8AC7-464CBFF0CCA9}"/>
              </a:ext>
            </a:extLst>
          </p:cNvPr>
          <p:cNvCxnSpPr>
            <a:cxnSpLocks/>
          </p:cNvCxnSpPr>
          <p:nvPr/>
        </p:nvCxnSpPr>
        <p:spPr>
          <a:xfrm>
            <a:off x="4572000" y="4264283"/>
            <a:ext cx="0" cy="648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4D80C8DF-61E4-0D4B-AFD9-6174EEE5EDAA}"/>
              </a:ext>
            </a:extLst>
          </p:cNvPr>
          <p:cNvSpPr txBox="1"/>
          <p:nvPr/>
        </p:nvSpPr>
        <p:spPr>
          <a:xfrm>
            <a:off x="5217460" y="5788992"/>
            <a:ext cx="1005403" cy="461665"/>
          </a:xfrm>
          <a:prstGeom prst="rect">
            <a:avLst/>
          </a:prstGeom>
          <a:noFill/>
        </p:spPr>
        <p:txBody>
          <a:bodyPr wrap="none" rtlCol="0">
            <a:spAutoFit/>
          </a:bodyPr>
          <a:lstStyle/>
          <a:p>
            <a:r>
              <a:rPr lang="fr-FR" sz="2400" dirty="0"/>
              <a:t>avec :</a:t>
            </a:r>
          </a:p>
        </p:txBody>
      </p:sp>
      <p:sp>
        <p:nvSpPr>
          <p:cNvPr id="17" name="Rectangle 6">
            <a:extLst>
              <a:ext uri="{FF2B5EF4-FFF2-40B4-BE49-F238E27FC236}">
                <a16:creationId xmlns:a16="http://schemas.microsoft.com/office/drawing/2014/main" id="{EA7AB1C3-4753-BC46-A01A-B5F6304676E8}"/>
              </a:ext>
            </a:extLst>
          </p:cNvPr>
          <p:cNvSpPr txBox="1">
            <a:spLocks noChangeArrowheads="1"/>
          </p:cNvSpPr>
          <p:nvPr/>
        </p:nvSpPr>
        <p:spPr bwMode="auto">
          <a:xfrm>
            <a:off x="696913" y="1295400"/>
            <a:ext cx="8447087" cy="9414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charset="0"/>
              <a:buChar char="§"/>
              <a:defRPr sz="2400" b="1">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200">
                <a:solidFill>
                  <a:schemeClr val="tx1"/>
                </a:solidFill>
                <a:latin typeface="Tahoma" pitchFamily="34" charset="0"/>
                <a:ea typeface="ＭＳ Ｐゴシック" charset="0"/>
              </a:defRPr>
            </a:lvl2pPr>
            <a:lvl3pPr marL="1143000" indent="-228600" algn="l" rtl="0" eaLnBrk="0" fontAlgn="base" hangingPunct="0">
              <a:spcBef>
                <a:spcPct val="20000"/>
              </a:spcBef>
              <a:spcAft>
                <a:spcPct val="0"/>
              </a:spcAft>
              <a:buFont typeface="Arial" charset="0"/>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o"/>
              <a:defRPr>
                <a:solidFill>
                  <a:schemeClr val="tx1"/>
                </a:solidFill>
                <a:latin typeface="Tahoma" pitchFamily="34"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fr-BE" kern="0" dirty="0">
                <a:latin typeface="Arial" charset="0"/>
              </a:rPr>
              <a:t>Il existe d’autres formulations de l’équation de Henry.</a:t>
            </a:r>
          </a:p>
          <a:p>
            <a:pPr eaLnBrk="1" hangingPunct="1"/>
            <a:r>
              <a:rPr lang="fr-BE" kern="0" dirty="0">
                <a:latin typeface="Arial" charset="0"/>
              </a:rPr>
              <a:t>Par exemple :</a:t>
            </a:r>
          </a:p>
        </p:txBody>
      </p:sp>
    </p:spTree>
    <p:extLst>
      <p:ext uri="{BB962C8B-B14F-4D97-AF65-F5344CB8AC3E}">
        <p14:creationId xmlns:p14="http://schemas.microsoft.com/office/powerpoint/2010/main" val="3023869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5"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fr-FR" sz="1300" dirty="0">
                <a:solidFill>
                  <a:srgbClr val="000000"/>
                </a:solidFill>
              </a:rPr>
              <a:t>Service TIPs</a:t>
            </a:r>
          </a:p>
          <a:p>
            <a:r>
              <a:rPr lang="fr-FR" sz="1300" dirty="0">
                <a:solidFill>
                  <a:srgbClr val="000000"/>
                </a:solidFill>
              </a:rPr>
              <a:t>Ecole Interfacultaire de Bioingénieurs, ULB</a:t>
            </a:r>
            <a:endParaRPr sz="1300" noProof="1">
              <a:solidFill>
                <a:srgbClr val="000000"/>
              </a:solidFill>
            </a:endParaRPr>
          </a:p>
        </p:txBody>
      </p:sp>
      <p:sp>
        <p:nvSpPr>
          <p:cNvPr id="72706"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FR" sz="1400"/>
              <a:t>Page </a:t>
            </a:r>
            <a:fld id="{EEC4F5A9-3375-B343-8632-32E106F87B12}" type="slidenum">
              <a:rPr lang="fr-FR" sz="1400"/>
              <a:pPr eaLnBrk="1" hangingPunct="1"/>
              <a:t>14</a:t>
            </a:fld>
            <a:endParaRPr lang="fr-FR" sz="1400"/>
          </a:p>
        </p:txBody>
      </p:sp>
      <p:grpSp>
        <p:nvGrpSpPr>
          <p:cNvPr id="72707" name="Group 20"/>
          <p:cNvGrpSpPr>
            <a:grpSpLocks noChangeAspect="1"/>
          </p:cNvGrpSpPr>
          <p:nvPr/>
        </p:nvGrpSpPr>
        <p:grpSpPr bwMode="auto">
          <a:xfrm rot="-1935627">
            <a:off x="2444337" y="2201863"/>
            <a:ext cx="4041775" cy="4106862"/>
            <a:chOff x="5420" y="1117"/>
            <a:chExt cx="2189" cy="2224"/>
          </a:xfrm>
        </p:grpSpPr>
        <p:sp>
          <p:nvSpPr>
            <p:cNvPr id="72721" name="AutoShape 21"/>
            <p:cNvSpPr>
              <a:spLocks noChangeAspect="1" noChangeArrowheads="1"/>
            </p:cNvSpPr>
            <p:nvPr/>
          </p:nvSpPr>
          <p:spPr bwMode="auto">
            <a:xfrm>
              <a:off x="5420" y="1117"/>
              <a:ext cx="2189" cy="218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1600 w 21600"/>
                <a:gd name="T13" fmla="*/ 10805 h 21600"/>
                <a:gd name="T14" fmla="*/ 0 w 21600"/>
                <a:gd name="T15" fmla="*/ 21600 h 21600"/>
              </a:gdLst>
              <a:ahLst/>
              <a:cxnLst>
                <a:cxn ang="T8">
                  <a:pos x="T0" y="T1"/>
                </a:cxn>
                <a:cxn ang="T9">
                  <a:pos x="T2" y="T3"/>
                </a:cxn>
                <a:cxn ang="T10">
                  <a:pos x="T4" y="T5"/>
                </a:cxn>
                <a:cxn ang="T11">
                  <a:pos x="T6" y="T7"/>
                </a:cxn>
              </a:cxnLst>
              <a:rect l="T12" t="T13" r="T14" b="T15"/>
              <a:pathLst>
                <a:path w="21600" h="21600">
                  <a:moveTo>
                    <a:pt x="10838" y="10800"/>
                  </a:moveTo>
                  <a:cubicBezTo>
                    <a:pt x="10838" y="10820"/>
                    <a:pt x="10820" y="10838"/>
                    <a:pt x="10800" y="10838"/>
                  </a:cubicBezTo>
                  <a:cubicBezTo>
                    <a:pt x="10779" y="10838"/>
                    <a:pt x="10762" y="10820"/>
                    <a:pt x="10762" y="10800"/>
                  </a:cubicBezTo>
                  <a:lnTo>
                    <a:pt x="0" y="10800"/>
                  </a:lnTo>
                  <a:cubicBezTo>
                    <a:pt x="0" y="16764"/>
                    <a:pt x="4835" y="21600"/>
                    <a:pt x="10800" y="21600"/>
                  </a:cubicBezTo>
                  <a:cubicBezTo>
                    <a:pt x="16764" y="21600"/>
                    <a:pt x="21600" y="16764"/>
                    <a:pt x="21600" y="10800"/>
                  </a:cubicBezTo>
                  <a:lnTo>
                    <a:pt x="10838" y="10800"/>
                  </a:lnTo>
                  <a:close/>
                </a:path>
              </a:pathLst>
            </a:cu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fr-FR"/>
            </a:p>
          </p:txBody>
        </p:sp>
        <p:sp>
          <p:nvSpPr>
            <p:cNvPr id="72722" name="AutoShape 22"/>
            <p:cNvSpPr>
              <a:spLocks noChangeAspect="1" noChangeArrowheads="1"/>
            </p:cNvSpPr>
            <p:nvPr/>
          </p:nvSpPr>
          <p:spPr bwMode="auto">
            <a:xfrm flipV="1">
              <a:off x="5420" y="1152"/>
              <a:ext cx="2189" cy="218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1600 w 21600"/>
                <a:gd name="T13" fmla="*/ 10805 h 21600"/>
                <a:gd name="T14" fmla="*/ 0 w 21600"/>
                <a:gd name="T15" fmla="*/ 21600 h 21600"/>
              </a:gdLst>
              <a:ahLst/>
              <a:cxnLst>
                <a:cxn ang="T8">
                  <a:pos x="T0" y="T1"/>
                </a:cxn>
                <a:cxn ang="T9">
                  <a:pos x="T2" y="T3"/>
                </a:cxn>
                <a:cxn ang="T10">
                  <a:pos x="T4" y="T5"/>
                </a:cxn>
                <a:cxn ang="T11">
                  <a:pos x="T6" y="T7"/>
                </a:cxn>
              </a:cxnLst>
              <a:rect l="T12" t="T13" r="T14" b="T15"/>
              <a:pathLst>
                <a:path w="21600" h="21600">
                  <a:moveTo>
                    <a:pt x="10838" y="10800"/>
                  </a:moveTo>
                  <a:cubicBezTo>
                    <a:pt x="10838" y="10820"/>
                    <a:pt x="10820" y="10838"/>
                    <a:pt x="10800" y="10838"/>
                  </a:cubicBezTo>
                  <a:cubicBezTo>
                    <a:pt x="10779" y="10838"/>
                    <a:pt x="10762" y="10820"/>
                    <a:pt x="10762" y="10800"/>
                  </a:cubicBezTo>
                  <a:lnTo>
                    <a:pt x="0" y="10800"/>
                  </a:lnTo>
                  <a:cubicBezTo>
                    <a:pt x="0" y="16764"/>
                    <a:pt x="4835" y="21600"/>
                    <a:pt x="10800" y="21600"/>
                  </a:cubicBezTo>
                  <a:cubicBezTo>
                    <a:pt x="16764" y="21600"/>
                    <a:pt x="21600" y="16764"/>
                    <a:pt x="21600" y="10800"/>
                  </a:cubicBezTo>
                  <a:lnTo>
                    <a:pt x="10838" y="10800"/>
                  </a:lnTo>
                  <a:close/>
                </a:path>
              </a:pathLst>
            </a:cu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fr-FR"/>
            </a:p>
          </p:txBody>
        </p:sp>
      </p:grpSp>
      <p:sp>
        <p:nvSpPr>
          <p:cNvPr id="72708" name="Rectangle 2"/>
          <p:cNvSpPr>
            <a:spLocks noGrp="1" noChangeArrowheads="1"/>
          </p:cNvSpPr>
          <p:nvPr>
            <p:ph type="title"/>
          </p:nvPr>
        </p:nvSpPr>
        <p:spPr/>
        <p:txBody>
          <a:bodyPr/>
          <a:lstStyle/>
          <a:p>
            <a:pPr eaLnBrk="1" hangingPunct="1"/>
            <a:r>
              <a:rPr lang="fr-BE" dirty="0">
                <a:latin typeface="Arial" charset="0"/>
              </a:rPr>
              <a:t>Principe : transfert gaz – liquide </a:t>
            </a:r>
            <a:endParaRPr lang="fr-FR" dirty="0">
              <a:latin typeface="Arial" charset="0"/>
            </a:endParaRPr>
          </a:p>
        </p:txBody>
      </p:sp>
      <p:sp>
        <p:nvSpPr>
          <p:cNvPr id="72709" name="Rectangle 3"/>
          <p:cNvSpPr>
            <a:spLocks noGrp="1" noChangeArrowheads="1"/>
          </p:cNvSpPr>
          <p:nvPr>
            <p:ph type="body" idx="1"/>
          </p:nvPr>
        </p:nvSpPr>
        <p:spPr>
          <a:xfrm>
            <a:off x="696913" y="1295400"/>
            <a:ext cx="8223250" cy="5302250"/>
          </a:xfrm>
        </p:spPr>
        <p:txBody>
          <a:bodyPr/>
          <a:lstStyle/>
          <a:p>
            <a:pPr eaLnBrk="1" hangingPunct="1"/>
            <a:r>
              <a:rPr lang="fr-BE" dirty="0">
                <a:latin typeface="Arial" charset="0"/>
              </a:rPr>
              <a:t>p</a:t>
            </a:r>
            <a:r>
              <a:rPr lang="fr-BE" baseline="-25000" dirty="0">
                <a:latin typeface="Arial" charset="0"/>
              </a:rPr>
              <a:t>A</a:t>
            </a:r>
            <a:r>
              <a:rPr lang="fr-BE" dirty="0">
                <a:latin typeface="Arial" charset="0"/>
              </a:rPr>
              <a:t> &gt; x</a:t>
            </a:r>
            <a:r>
              <a:rPr lang="fr-BE" baseline="-25000" dirty="0">
                <a:latin typeface="Arial" charset="0"/>
              </a:rPr>
              <a:t>A</a:t>
            </a:r>
            <a:r>
              <a:rPr lang="fr-BE" dirty="0">
                <a:latin typeface="Arial" charset="0"/>
              </a:rPr>
              <a:t> k</a:t>
            </a:r>
            <a:r>
              <a:rPr lang="fr-BE" baseline="-25000" dirty="0">
                <a:latin typeface="Arial" charset="0"/>
              </a:rPr>
              <a:t>A</a:t>
            </a:r>
            <a:r>
              <a:rPr lang="fr-BE" dirty="0">
                <a:latin typeface="Arial" charset="0"/>
              </a:rPr>
              <a:t>(T)  </a:t>
            </a:r>
            <a:r>
              <a:rPr lang="fr-BE" dirty="0">
                <a:latin typeface="Wingdings"/>
                <a:ea typeface="Wingdings"/>
                <a:cs typeface="Wingdings"/>
                <a:sym typeface="Wingdings"/>
              </a:rPr>
              <a:t></a:t>
            </a:r>
            <a:r>
              <a:rPr lang="fr-BE" dirty="0">
                <a:latin typeface="Arial" charset="0"/>
                <a:sym typeface="Symbol" charset="0"/>
              </a:rPr>
              <a:t> trop de A dans le gaz par rapport à l’équilibre </a:t>
            </a:r>
            <a:r>
              <a:rPr lang="fr-BE" dirty="0">
                <a:latin typeface="Wingdings"/>
                <a:ea typeface="Wingdings"/>
                <a:cs typeface="Wingdings"/>
                <a:sym typeface="Wingdings"/>
              </a:rPr>
              <a:t></a:t>
            </a:r>
            <a:r>
              <a:rPr lang="fr-BE" dirty="0">
                <a:latin typeface="Arial" charset="0"/>
                <a:sym typeface="Symbol" charset="0"/>
              </a:rPr>
              <a:t> transfert gaz – liquide </a:t>
            </a:r>
          </a:p>
        </p:txBody>
      </p:sp>
      <p:sp>
        <p:nvSpPr>
          <p:cNvPr id="72711" name="Text Box 7"/>
          <p:cNvSpPr txBox="1">
            <a:spLocks noChangeAspect="1" noChangeArrowheads="1"/>
          </p:cNvSpPr>
          <p:nvPr/>
        </p:nvSpPr>
        <p:spPr bwMode="auto">
          <a:xfrm>
            <a:off x="3573050" y="5516563"/>
            <a:ext cx="12509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b="1">
                <a:solidFill>
                  <a:schemeClr val="bg1"/>
                </a:solidFill>
              </a:rPr>
              <a:t>Phase l</a:t>
            </a:r>
            <a:endParaRPr lang="fr-FR" b="1">
              <a:solidFill>
                <a:schemeClr val="bg1"/>
              </a:solidFill>
            </a:endParaRPr>
          </a:p>
        </p:txBody>
      </p:sp>
      <p:sp>
        <p:nvSpPr>
          <p:cNvPr id="72712" name="Text Box 8"/>
          <p:cNvSpPr txBox="1">
            <a:spLocks noChangeAspect="1" noChangeArrowheads="1"/>
          </p:cNvSpPr>
          <p:nvPr/>
        </p:nvSpPr>
        <p:spPr bwMode="auto">
          <a:xfrm>
            <a:off x="3679412" y="2428875"/>
            <a:ext cx="1352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b="1"/>
              <a:t>Phase g</a:t>
            </a:r>
            <a:endParaRPr lang="fr-FR" b="1"/>
          </a:p>
        </p:txBody>
      </p:sp>
      <p:sp>
        <p:nvSpPr>
          <p:cNvPr id="72713" name="Text Box 9"/>
          <p:cNvSpPr txBox="1">
            <a:spLocks noChangeAspect="1" noChangeArrowheads="1"/>
          </p:cNvSpPr>
          <p:nvPr/>
        </p:nvSpPr>
        <p:spPr bwMode="auto">
          <a:xfrm>
            <a:off x="2715800" y="3094038"/>
            <a:ext cx="19478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fr-BE" b="1"/>
              <a:t>p</a:t>
            </a:r>
            <a:r>
              <a:rPr lang="fr-BE" b="1" baseline="-25000"/>
              <a:t>A</a:t>
            </a:r>
            <a:r>
              <a:rPr lang="fr-BE" b="1"/>
              <a:t>, y</a:t>
            </a:r>
            <a:r>
              <a:rPr lang="fr-BE" b="1" baseline="-25000"/>
              <a:t>A</a:t>
            </a:r>
            <a:r>
              <a:rPr lang="fr-BE" b="1"/>
              <a:t> = p</a:t>
            </a:r>
            <a:r>
              <a:rPr lang="fr-BE" b="1" baseline="-25000"/>
              <a:t>A</a:t>
            </a:r>
            <a:r>
              <a:rPr lang="fr-BE" b="1"/>
              <a:t>/p</a:t>
            </a:r>
            <a:endParaRPr lang="fr-FR" b="1" baseline="-25000"/>
          </a:p>
        </p:txBody>
      </p:sp>
      <p:sp>
        <p:nvSpPr>
          <p:cNvPr id="72714" name="Text Box 10"/>
          <p:cNvSpPr txBox="1">
            <a:spLocks noChangeAspect="1" noChangeArrowheads="1"/>
          </p:cNvSpPr>
          <p:nvPr/>
        </p:nvSpPr>
        <p:spPr bwMode="auto">
          <a:xfrm>
            <a:off x="4049471" y="4497388"/>
            <a:ext cx="1988796"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endParaRPr lang="fr-BE" b="1" dirty="0">
              <a:solidFill>
                <a:schemeClr val="bg1"/>
              </a:solidFill>
            </a:endParaRPr>
          </a:p>
          <a:p>
            <a:pPr algn="ctr" eaLnBrk="1" hangingPunct="1"/>
            <a:r>
              <a:rPr lang="fr-BE" b="1" dirty="0">
                <a:solidFill>
                  <a:schemeClr val="bg1"/>
                </a:solidFill>
              </a:rPr>
              <a:t>x</a:t>
            </a:r>
            <a:r>
              <a:rPr lang="fr-BE" b="1" baseline="-25000" dirty="0">
                <a:solidFill>
                  <a:schemeClr val="bg1"/>
                </a:solidFill>
              </a:rPr>
              <a:t>A</a:t>
            </a:r>
            <a:r>
              <a:rPr lang="fr-BE" b="1" dirty="0">
                <a:solidFill>
                  <a:schemeClr val="bg1"/>
                </a:solidFill>
              </a:rPr>
              <a:t> &lt; p</a:t>
            </a:r>
            <a:r>
              <a:rPr lang="fr-BE" b="1" baseline="-25000" dirty="0">
                <a:solidFill>
                  <a:schemeClr val="bg1"/>
                </a:solidFill>
              </a:rPr>
              <a:t>A</a:t>
            </a:r>
            <a:r>
              <a:rPr lang="fr-BE" b="1" dirty="0">
                <a:solidFill>
                  <a:schemeClr val="bg1"/>
                </a:solidFill>
              </a:rPr>
              <a:t>/</a:t>
            </a:r>
            <a:r>
              <a:rPr lang="fr-BE" b="1" dirty="0">
                <a:solidFill>
                  <a:schemeClr val="bg1"/>
                </a:solidFill>
                <a:latin typeface="Arial"/>
                <a:cs typeface="Arial"/>
              </a:rPr>
              <a:t>k</a:t>
            </a:r>
            <a:r>
              <a:rPr lang="fr-BE" b="1" baseline="-25000" dirty="0">
                <a:solidFill>
                  <a:schemeClr val="bg1"/>
                </a:solidFill>
              </a:rPr>
              <a:t>A</a:t>
            </a:r>
            <a:r>
              <a:rPr lang="fr-BE" b="1" dirty="0">
                <a:solidFill>
                  <a:schemeClr val="bg1"/>
                </a:solidFill>
              </a:rPr>
              <a:t>(T)</a:t>
            </a:r>
            <a:endParaRPr lang="fr-FR" b="1" baseline="-25000" dirty="0">
              <a:solidFill>
                <a:schemeClr val="bg1"/>
              </a:solidFill>
            </a:endParaRPr>
          </a:p>
        </p:txBody>
      </p:sp>
      <p:sp>
        <p:nvSpPr>
          <p:cNvPr id="72715" name="Line 11"/>
          <p:cNvSpPr>
            <a:spLocks noChangeAspect="1" noChangeShapeType="1"/>
          </p:cNvSpPr>
          <p:nvPr/>
        </p:nvSpPr>
        <p:spPr bwMode="auto">
          <a:xfrm>
            <a:off x="5004975" y="3181350"/>
            <a:ext cx="900112" cy="1025525"/>
          </a:xfrm>
          <a:prstGeom prst="line">
            <a:avLst/>
          </a:prstGeom>
          <a:noFill/>
          <a:ln w="5715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fr-FR"/>
          </a:p>
        </p:txBody>
      </p:sp>
      <p:sp>
        <p:nvSpPr>
          <p:cNvPr id="72716" name="Line 12"/>
          <p:cNvSpPr>
            <a:spLocks noChangeAspect="1" noChangeShapeType="1"/>
          </p:cNvSpPr>
          <p:nvPr/>
        </p:nvSpPr>
        <p:spPr bwMode="auto">
          <a:xfrm flipH="1" flipV="1">
            <a:off x="5454237" y="3167063"/>
            <a:ext cx="461963" cy="568325"/>
          </a:xfrm>
          <a:prstGeom prst="line">
            <a:avLst/>
          </a:prstGeom>
          <a:noFill/>
          <a:ln w="5715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fr-FR"/>
          </a:p>
        </p:txBody>
      </p:sp>
      <p:sp>
        <p:nvSpPr>
          <p:cNvPr id="72717" name="Text Box 13"/>
          <p:cNvSpPr txBox="1">
            <a:spLocks noChangeAspect="1" noChangeArrowheads="1"/>
          </p:cNvSpPr>
          <p:nvPr/>
        </p:nvSpPr>
        <p:spPr bwMode="auto">
          <a:xfrm>
            <a:off x="5249450" y="3933825"/>
            <a:ext cx="3683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2000" b="1">
                <a:solidFill>
                  <a:srgbClr val="FF0000"/>
                </a:solidFill>
              </a:rPr>
              <a:t>A</a:t>
            </a:r>
            <a:endParaRPr lang="fr-FR" sz="2000" b="1">
              <a:solidFill>
                <a:srgbClr val="FF0000"/>
              </a:solidFill>
            </a:endParaRPr>
          </a:p>
        </p:txBody>
      </p:sp>
      <p:sp>
        <p:nvSpPr>
          <p:cNvPr id="72718" name="Text Box 15"/>
          <p:cNvSpPr txBox="1">
            <a:spLocks noChangeAspect="1" noChangeArrowheads="1"/>
          </p:cNvSpPr>
          <p:nvPr/>
        </p:nvSpPr>
        <p:spPr bwMode="auto">
          <a:xfrm>
            <a:off x="3017425" y="4643438"/>
            <a:ext cx="635000" cy="39687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2000" b="1"/>
              <a:t>T, p</a:t>
            </a:r>
            <a:endParaRPr lang="fr-FR" sz="2000" b="1"/>
          </a:p>
        </p:txBody>
      </p:sp>
    </p:spTree>
    <p:extLst>
      <p:ext uri="{BB962C8B-B14F-4D97-AF65-F5344CB8AC3E}">
        <p14:creationId xmlns:p14="http://schemas.microsoft.com/office/powerpoint/2010/main" val="2169926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5"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fr-FR" sz="1300" dirty="0">
                <a:solidFill>
                  <a:srgbClr val="000000"/>
                </a:solidFill>
              </a:rPr>
              <a:t>Service TIPs</a:t>
            </a:r>
          </a:p>
          <a:p>
            <a:r>
              <a:rPr lang="fr-FR" sz="1300" dirty="0">
                <a:solidFill>
                  <a:srgbClr val="000000"/>
                </a:solidFill>
              </a:rPr>
              <a:t>Ecole Interfacultaire de Bioingénieurs, ULB</a:t>
            </a:r>
            <a:endParaRPr sz="1300" noProof="1">
              <a:solidFill>
                <a:srgbClr val="000000"/>
              </a:solidFill>
            </a:endParaRPr>
          </a:p>
        </p:txBody>
      </p:sp>
      <p:sp>
        <p:nvSpPr>
          <p:cNvPr id="72706"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FR" sz="1400"/>
              <a:t>Page </a:t>
            </a:r>
            <a:fld id="{EEC4F5A9-3375-B343-8632-32E106F87B12}" type="slidenum">
              <a:rPr lang="fr-FR" sz="1400"/>
              <a:pPr eaLnBrk="1" hangingPunct="1"/>
              <a:t>15</a:t>
            </a:fld>
            <a:endParaRPr lang="fr-FR" sz="1400"/>
          </a:p>
        </p:txBody>
      </p:sp>
      <p:sp>
        <p:nvSpPr>
          <p:cNvPr id="72708" name="Rectangle 2"/>
          <p:cNvSpPr>
            <a:spLocks noGrp="1" noChangeArrowheads="1"/>
          </p:cNvSpPr>
          <p:nvPr>
            <p:ph type="title"/>
          </p:nvPr>
        </p:nvSpPr>
        <p:spPr/>
        <p:txBody>
          <a:bodyPr/>
          <a:lstStyle/>
          <a:p>
            <a:pPr eaLnBrk="1" hangingPunct="1"/>
            <a:r>
              <a:rPr lang="fr-BE" dirty="0">
                <a:latin typeface="Arial" charset="0"/>
              </a:rPr>
              <a:t>Principe : transfert gaz – liquide </a:t>
            </a:r>
            <a:endParaRPr lang="fr-FR" dirty="0">
              <a:latin typeface="Arial" charset="0"/>
            </a:endParaRPr>
          </a:p>
        </p:txBody>
      </p:sp>
      <p:sp>
        <p:nvSpPr>
          <p:cNvPr id="72709" name="Rectangle 3"/>
          <p:cNvSpPr>
            <a:spLocks noGrp="1" noChangeArrowheads="1"/>
          </p:cNvSpPr>
          <p:nvPr>
            <p:ph type="body" idx="1"/>
          </p:nvPr>
        </p:nvSpPr>
        <p:spPr>
          <a:xfrm>
            <a:off x="689430" y="1295400"/>
            <a:ext cx="8024601" cy="5302250"/>
          </a:xfrm>
        </p:spPr>
        <p:txBody>
          <a:bodyPr/>
          <a:lstStyle/>
          <a:p>
            <a:pPr eaLnBrk="1" hangingPunct="1"/>
            <a:r>
              <a:rPr lang="fr-BE" dirty="0">
                <a:latin typeface="Arial" charset="0"/>
              </a:rPr>
              <a:t>p</a:t>
            </a:r>
            <a:r>
              <a:rPr lang="fr-BE" baseline="-25000" dirty="0">
                <a:latin typeface="Arial" charset="0"/>
              </a:rPr>
              <a:t>A</a:t>
            </a:r>
            <a:r>
              <a:rPr lang="fr-BE" dirty="0">
                <a:latin typeface="Arial" charset="0"/>
              </a:rPr>
              <a:t> &gt; x</a:t>
            </a:r>
            <a:r>
              <a:rPr lang="fr-BE" baseline="-25000" dirty="0">
                <a:latin typeface="Arial" charset="0"/>
              </a:rPr>
              <a:t>A</a:t>
            </a:r>
            <a:r>
              <a:rPr lang="fr-BE" dirty="0">
                <a:latin typeface="Arial" charset="0"/>
              </a:rPr>
              <a:t> k</a:t>
            </a:r>
            <a:r>
              <a:rPr lang="fr-BE" baseline="-25000" dirty="0">
                <a:latin typeface="Arial" charset="0"/>
              </a:rPr>
              <a:t>A</a:t>
            </a:r>
            <a:r>
              <a:rPr lang="fr-BE" dirty="0">
                <a:latin typeface="Arial" charset="0"/>
              </a:rPr>
              <a:t>(T) </a:t>
            </a:r>
            <a:r>
              <a:rPr lang="fr-BE" dirty="0">
                <a:latin typeface="Wingdings"/>
                <a:ea typeface="Wingdings"/>
                <a:cs typeface="Wingdings"/>
                <a:sym typeface="Wingdings"/>
              </a:rPr>
              <a:t></a:t>
            </a:r>
            <a:r>
              <a:rPr lang="fr-BE" dirty="0">
                <a:latin typeface="Arial" charset="0"/>
                <a:sym typeface="Symbol" charset="0"/>
              </a:rPr>
              <a:t> trop de A dans le gaz par rapport à l’équilibre </a:t>
            </a:r>
            <a:r>
              <a:rPr lang="fr-BE" dirty="0">
                <a:latin typeface="Wingdings"/>
                <a:ea typeface="Wingdings"/>
                <a:cs typeface="Wingdings"/>
                <a:sym typeface="Wingdings"/>
              </a:rPr>
              <a:t></a:t>
            </a:r>
            <a:r>
              <a:rPr lang="fr-BE" dirty="0">
                <a:latin typeface="Arial" charset="0"/>
                <a:sym typeface="Symbol" charset="0"/>
              </a:rPr>
              <a:t> transfert gaz – liquide </a:t>
            </a:r>
          </a:p>
          <a:p>
            <a:pPr lvl="4" eaLnBrk="1" hangingPunct="1">
              <a:buFont typeface="Wingdings" charset="2"/>
              <a:buChar char="Ø"/>
            </a:pPr>
            <a:r>
              <a:rPr lang="fr-BE" dirty="0">
                <a:latin typeface="Arial" charset="0"/>
                <a:sym typeface="Symbol" charset="0"/>
              </a:rPr>
              <a:t>On définit :</a:t>
            </a:r>
          </a:p>
          <a:p>
            <a:pPr lvl="5">
              <a:buFont typeface="Courier New"/>
              <a:buChar char="o"/>
            </a:pPr>
            <a:r>
              <a:rPr lang="fr-BE" dirty="0" err="1">
                <a:latin typeface="Arial" charset="0"/>
                <a:sym typeface="Symbol" charset="0"/>
              </a:rPr>
              <a:t>c</a:t>
            </a:r>
            <a:r>
              <a:rPr lang="fr-BE" baseline="-25000" dirty="0" err="1">
                <a:latin typeface="Arial" charset="0"/>
                <a:sym typeface="Symbol" charset="0"/>
              </a:rPr>
              <a:t>A,l,sat</a:t>
            </a:r>
            <a:r>
              <a:rPr lang="fr-BE" dirty="0">
                <a:latin typeface="Arial" charset="0"/>
                <a:sym typeface="Symbol" charset="0"/>
              </a:rPr>
              <a:t> = c</a:t>
            </a:r>
            <a:r>
              <a:rPr lang="fr-BE" baseline="-25000" dirty="0">
                <a:latin typeface="Arial" charset="0"/>
                <a:sym typeface="Symbol" charset="0"/>
              </a:rPr>
              <a:t>l</a:t>
            </a:r>
            <a:r>
              <a:rPr lang="fr-BE" dirty="0">
                <a:latin typeface="Arial" charset="0"/>
                <a:sym typeface="Symbol" charset="0"/>
              </a:rPr>
              <a:t> p</a:t>
            </a:r>
            <a:r>
              <a:rPr lang="fr-BE" baseline="-25000" dirty="0">
                <a:latin typeface="Arial" charset="0"/>
                <a:sym typeface="Symbol" charset="0"/>
              </a:rPr>
              <a:t>A</a:t>
            </a:r>
            <a:r>
              <a:rPr lang="fr-BE" dirty="0">
                <a:latin typeface="Arial" charset="0"/>
                <a:sym typeface="Symbol" charset="0"/>
              </a:rPr>
              <a:t>/k</a:t>
            </a:r>
            <a:r>
              <a:rPr lang="fr-BE" baseline="-25000" dirty="0">
                <a:latin typeface="Arial" charset="0"/>
                <a:sym typeface="Symbol" charset="0"/>
              </a:rPr>
              <a:t>A</a:t>
            </a:r>
            <a:r>
              <a:rPr lang="fr-BE" dirty="0">
                <a:latin typeface="Arial" charset="0"/>
                <a:sym typeface="Symbol" charset="0"/>
              </a:rPr>
              <a:t>(T), la </a:t>
            </a:r>
            <a:r>
              <a:rPr lang="fr-BE" b="1" i="1" dirty="0">
                <a:latin typeface="Arial" charset="0"/>
                <a:sym typeface="Symbol" charset="0"/>
              </a:rPr>
              <a:t>concentration de saturation de A dans la phase liquide</a:t>
            </a:r>
            <a:r>
              <a:rPr lang="fr-BE" dirty="0">
                <a:latin typeface="Arial" charset="0"/>
                <a:sym typeface="Symbol" charset="0"/>
              </a:rPr>
              <a:t>  (moles/m</a:t>
            </a:r>
            <a:r>
              <a:rPr lang="fr-BE" baseline="30000" dirty="0">
                <a:latin typeface="Arial" charset="0"/>
                <a:sym typeface="Symbol" charset="0"/>
              </a:rPr>
              <a:t>3</a:t>
            </a:r>
            <a:r>
              <a:rPr lang="fr-BE" dirty="0">
                <a:latin typeface="Arial" charset="0"/>
                <a:sym typeface="Symbol" charset="0"/>
              </a:rPr>
              <a:t>)</a:t>
            </a:r>
            <a:endParaRPr lang="fr-BE" b="1" i="1" dirty="0">
              <a:latin typeface="Arial" charset="0"/>
              <a:sym typeface="Symbol" charset="0"/>
            </a:endParaRPr>
          </a:p>
          <a:p>
            <a:pPr lvl="5">
              <a:buFont typeface="Courier New"/>
              <a:buChar char="o"/>
            </a:pPr>
            <a:r>
              <a:rPr lang="fr-BE" dirty="0" err="1">
                <a:latin typeface="Arial" charset="0"/>
                <a:sym typeface="Symbol" charset="0"/>
              </a:rPr>
              <a:t>c</a:t>
            </a:r>
            <a:r>
              <a:rPr lang="fr-BE" baseline="-25000" dirty="0" err="1">
                <a:latin typeface="Arial" charset="0"/>
                <a:sym typeface="Symbol" charset="0"/>
              </a:rPr>
              <a:t>A,g,sat</a:t>
            </a:r>
            <a:r>
              <a:rPr lang="fr-BE" dirty="0">
                <a:latin typeface="Arial" charset="0"/>
                <a:sym typeface="Symbol" charset="0"/>
              </a:rPr>
              <a:t> = x</a:t>
            </a:r>
            <a:r>
              <a:rPr lang="fr-BE" baseline="-25000" dirty="0">
                <a:latin typeface="Arial" charset="0"/>
                <a:sym typeface="Symbol" charset="0"/>
              </a:rPr>
              <a:t>A</a:t>
            </a:r>
            <a:r>
              <a:rPr lang="fr-BE" dirty="0">
                <a:latin typeface="Arial" charset="0"/>
                <a:sym typeface="Symbol" charset="0"/>
              </a:rPr>
              <a:t> k</a:t>
            </a:r>
            <a:r>
              <a:rPr lang="fr-BE" baseline="-25000" dirty="0">
                <a:latin typeface="Arial" charset="0"/>
                <a:sym typeface="Symbol" charset="0"/>
              </a:rPr>
              <a:t>A</a:t>
            </a:r>
            <a:r>
              <a:rPr lang="fr-BE" dirty="0">
                <a:latin typeface="Arial" charset="0"/>
                <a:sym typeface="Symbol" charset="0"/>
              </a:rPr>
              <a:t>(T)/RT, la </a:t>
            </a:r>
            <a:r>
              <a:rPr lang="fr-BE" b="1" i="1" dirty="0">
                <a:latin typeface="Arial" charset="0"/>
                <a:sym typeface="Symbol" charset="0"/>
              </a:rPr>
              <a:t>concentration de saturation de A dans la phase gazeuse</a:t>
            </a:r>
            <a:r>
              <a:rPr lang="fr-BE" dirty="0">
                <a:latin typeface="Arial" charset="0"/>
                <a:sym typeface="Symbol" charset="0"/>
              </a:rPr>
              <a:t>  (moles/m</a:t>
            </a:r>
            <a:r>
              <a:rPr lang="fr-BE" baseline="30000" dirty="0">
                <a:latin typeface="Arial" charset="0"/>
                <a:sym typeface="Symbol" charset="0"/>
              </a:rPr>
              <a:t>3</a:t>
            </a:r>
            <a:r>
              <a:rPr lang="fr-BE" dirty="0">
                <a:latin typeface="Arial" charset="0"/>
                <a:sym typeface="Symbol" charset="0"/>
              </a:rPr>
              <a:t>)</a:t>
            </a:r>
            <a:endParaRPr lang="fr-BE" b="1" i="1" dirty="0">
              <a:latin typeface="Arial" charset="0"/>
              <a:sym typeface="Symbol" charset="0"/>
            </a:endParaRPr>
          </a:p>
          <a:p>
            <a:pPr lvl="4">
              <a:buFont typeface="Wingdings" charset="2"/>
              <a:buChar char="Ø"/>
            </a:pPr>
            <a:r>
              <a:rPr lang="fr-BE" dirty="0">
                <a:latin typeface="Arial" charset="0"/>
                <a:sym typeface="Symbol" charset="0"/>
              </a:rPr>
              <a:t>On note :</a:t>
            </a:r>
          </a:p>
          <a:p>
            <a:pPr lvl="5">
              <a:buFont typeface="Courier New"/>
              <a:buChar char="o"/>
            </a:pPr>
            <a:r>
              <a:rPr lang="fr-BE" dirty="0" err="1">
                <a:latin typeface="Arial" charset="0"/>
                <a:sym typeface="Symbol" charset="0"/>
              </a:rPr>
              <a:t>c</a:t>
            </a:r>
            <a:r>
              <a:rPr lang="fr-BE" baseline="-25000" dirty="0" err="1">
                <a:latin typeface="Arial" charset="0"/>
                <a:sym typeface="Symbol" charset="0"/>
              </a:rPr>
              <a:t>A,l</a:t>
            </a:r>
            <a:r>
              <a:rPr lang="fr-BE" dirty="0">
                <a:latin typeface="Arial" charset="0"/>
                <a:sym typeface="Symbol" charset="0"/>
              </a:rPr>
              <a:t> = c</a:t>
            </a:r>
            <a:r>
              <a:rPr lang="fr-BE" baseline="-25000" dirty="0">
                <a:latin typeface="Arial" charset="0"/>
                <a:sym typeface="Symbol" charset="0"/>
              </a:rPr>
              <a:t>l</a:t>
            </a:r>
            <a:r>
              <a:rPr lang="fr-BE" dirty="0">
                <a:latin typeface="Arial" charset="0"/>
                <a:sym typeface="Symbol" charset="0"/>
              </a:rPr>
              <a:t> x</a:t>
            </a:r>
            <a:r>
              <a:rPr lang="fr-BE" baseline="-25000" dirty="0">
                <a:latin typeface="Arial" charset="0"/>
                <a:sym typeface="Symbol" charset="0"/>
              </a:rPr>
              <a:t>A</a:t>
            </a:r>
            <a:r>
              <a:rPr lang="fr-BE" dirty="0">
                <a:latin typeface="Arial" charset="0"/>
                <a:sym typeface="Symbol" charset="0"/>
              </a:rPr>
              <a:t>, la concentration de A dans la phase liquide  (moles/m</a:t>
            </a:r>
            <a:r>
              <a:rPr lang="fr-BE" baseline="30000" dirty="0">
                <a:latin typeface="Arial" charset="0"/>
                <a:sym typeface="Symbol" charset="0"/>
              </a:rPr>
              <a:t>3</a:t>
            </a:r>
            <a:r>
              <a:rPr lang="fr-BE" dirty="0">
                <a:latin typeface="Arial" charset="0"/>
                <a:sym typeface="Symbol" charset="0"/>
              </a:rPr>
              <a:t>)</a:t>
            </a:r>
          </a:p>
          <a:p>
            <a:pPr lvl="5">
              <a:buFont typeface="Courier New"/>
              <a:buChar char="o"/>
            </a:pPr>
            <a:r>
              <a:rPr lang="fr-BE" dirty="0" err="1">
                <a:latin typeface="Arial" charset="0"/>
                <a:sym typeface="Symbol" charset="0"/>
              </a:rPr>
              <a:t>c</a:t>
            </a:r>
            <a:r>
              <a:rPr lang="fr-BE" baseline="-25000" dirty="0" err="1">
                <a:latin typeface="Arial" charset="0"/>
                <a:sym typeface="Symbol" charset="0"/>
              </a:rPr>
              <a:t>A,g</a:t>
            </a:r>
            <a:r>
              <a:rPr lang="fr-BE" dirty="0">
                <a:latin typeface="Arial" charset="0"/>
                <a:sym typeface="Symbol" charset="0"/>
              </a:rPr>
              <a:t> = y</a:t>
            </a:r>
            <a:r>
              <a:rPr lang="fr-BE" baseline="-25000" dirty="0">
                <a:latin typeface="Arial" charset="0"/>
                <a:sym typeface="Symbol" charset="0"/>
              </a:rPr>
              <a:t>A</a:t>
            </a:r>
            <a:r>
              <a:rPr lang="fr-BE" dirty="0">
                <a:latin typeface="Arial" charset="0"/>
                <a:sym typeface="Symbol" charset="0"/>
              </a:rPr>
              <a:t> p/RT, la concentration de A dans la phase gazeuse (moles/m</a:t>
            </a:r>
            <a:r>
              <a:rPr lang="fr-BE" baseline="30000" dirty="0">
                <a:latin typeface="Arial" charset="0"/>
                <a:sym typeface="Symbol" charset="0"/>
              </a:rPr>
              <a:t>3</a:t>
            </a:r>
            <a:r>
              <a:rPr lang="fr-BE" dirty="0">
                <a:latin typeface="Arial" charset="0"/>
                <a:sym typeface="Symbol" charset="0"/>
              </a:rPr>
              <a:t>)</a:t>
            </a:r>
          </a:p>
          <a:p>
            <a:pPr lvl="5">
              <a:buFont typeface="Courier New"/>
              <a:buChar char="o"/>
            </a:pPr>
            <a:endParaRPr lang="fr-BE" baseline="-25000" dirty="0">
              <a:latin typeface="Arial" charset="0"/>
              <a:sym typeface="Symbol" charset="0"/>
            </a:endParaRPr>
          </a:p>
          <a:p>
            <a:pPr eaLnBrk="1" hangingPunct="1"/>
            <a:endParaRPr lang="fr-BE" dirty="0">
              <a:latin typeface="Arial" charset="0"/>
              <a:sym typeface="Symbol" charset="0"/>
            </a:endParaRPr>
          </a:p>
          <a:p>
            <a:pPr lvl="5">
              <a:buFont typeface="Courier New"/>
              <a:buChar char="o"/>
            </a:pPr>
            <a:endParaRPr lang="fr-BE" dirty="0">
              <a:latin typeface="Arial" charset="0"/>
              <a:sym typeface="Symbol" charset="0"/>
            </a:endParaRPr>
          </a:p>
        </p:txBody>
      </p:sp>
      <p:grpSp>
        <p:nvGrpSpPr>
          <p:cNvPr id="17" name="Group 20"/>
          <p:cNvGrpSpPr>
            <a:grpSpLocks noChangeAspect="1"/>
          </p:cNvGrpSpPr>
          <p:nvPr/>
        </p:nvGrpSpPr>
        <p:grpSpPr bwMode="auto">
          <a:xfrm rot="-1935627">
            <a:off x="102867" y="2788563"/>
            <a:ext cx="2445669" cy="2485053"/>
            <a:chOff x="5420" y="1117"/>
            <a:chExt cx="2189" cy="2224"/>
          </a:xfrm>
        </p:grpSpPr>
        <p:sp>
          <p:nvSpPr>
            <p:cNvPr id="18" name="AutoShape 21"/>
            <p:cNvSpPr>
              <a:spLocks noChangeAspect="1" noChangeArrowheads="1"/>
            </p:cNvSpPr>
            <p:nvPr/>
          </p:nvSpPr>
          <p:spPr bwMode="auto">
            <a:xfrm>
              <a:off x="5420" y="1117"/>
              <a:ext cx="2189" cy="218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1600 w 21600"/>
                <a:gd name="T13" fmla="*/ 10805 h 21600"/>
                <a:gd name="T14" fmla="*/ 0 w 21600"/>
                <a:gd name="T15" fmla="*/ 21600 h 21600"/>
              </a:gdLst>
              <a:ahLst/>
              <a:cxnLst>
                <a:cxn ang="T8">
                  <a:pos x="T0" y="T1"/>
                </a:cxn>
                <a:cxn ang="T9">
                  <a:pos x="T2" y="T3"/>
                </a:cxn>
                <a:cxn ang="T10">
                  <a:pos x="T4" y="T5"/>
                </a:cxn>
                <a:cxn ang="T11">
                  <a:pos x="T6" y="T7"/>
                </a:cxn>
              </a:cxnLst>
              <a:rect l="T12" t="T13" r="T14" b="T15"/>
              <a:pathLst>
                <a:path w="21600" h="21600">
                  <a:moveTo>
                    <a:pt x="10838" y="10800"/>
                  </a:moveTo>
                  <a:cubicBezTo>
                    <a:pt x="10838" y="10820"/>
                    <a:pt x="10820" y="10838"/>
                    <a:pt x="10800" y="10838"/>
                  </a:cubicBezTo>
                  <a:cubicBezTo>
                    <a:pt x="10779" y="10838"/>
                    <a:pt x="10762" y="10820"/>
                    <a:pt x="10762" y="10800"/>
                  </a:cubicBezTo>
                  <a:lnTo>
                    <a:pt x="0" y="10800"/>
                  </a:lnTo>
                  <a:cubicBezTo>
                    <a:pt x="0" y="16764"/>
                    <a:pt x="4835" y="21600"/>
                    <a:pt x="10800" y="21600"/>
                  </a:cubicBezTo>
                  <a:cubicBezTo>
                    <a:pt x="16764" y="21600"/>
                    <a:pt x="21600" y="16764"/>
                    <a:pt x="21600" y="10800"/>
                  </a:cubicBezTo>
                  <a:lnTo>
                    <a:pt x="10838" y="10800"/>
                  </a:lnTo>
                  <a:close/>
                </a:path>
              </a:pathLst>
            </a:cu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fr-FR"/>
            </a:p>
          </p:txBody>
        </p:sp>
        <p:sp>
          <p:nvSpPr>
            <p:cNvPr id="19" name="AutoShape 22"/>
            <p:cNvSpPr>
              <a:spLocks noChangeAspect="1" noChangeArrowheads="1"/>
            </p:cNvSpPr>
            <p:nvPr/>
          </p:nvSpPr>
          <p:spPr bwMode="auto">
            <a:xfrm flipV="1">
              <a:off x="5420" y="1152"/>
              <a:ext cx="2189" cy="218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1600 w 21600"/>
                <a:gd name="T13" fmla="*/ 10805 h 21600"/>
                <a:gd name="T14" fmla="*/ 0 w 21600"/>
                <a:gd name="T15" fmla="*/ 21600 h 21600"/>
              </a:gdLst>
              <a:ahLst/>
              <a:cxnLst>
                <a:cxn ang="T8">
                  <a:pos x="T0" y="T1"/>
                </a:cxn>
                <a:cxn ang="T9">
                  <a:pos x="T2" y="T3"/>
                </a:cxn>
                <a:cxn ang="T10">
                  <a:pos x="T4" y="T5"/>
                </a:cxn>
                <a:cxn ang="T11">
                  <a:pos x="T6" y="T7"/>
                </a:cxn>
              </a:cxnLst>
              <a:rect l="T12" t="T13" r="T14" b="T15"/>
              <a:pathLst>
                <a:path w="21600" h="21600">
                  <a:moveTo>
                    <a:pt x="10838" y="10800"/>
                  </a:moveTo>
                  <a:cubicBezTo>
                    <a:pt x="10838" y="10820"/>
                    <a:pt x="10820" y="10838"/>
                    <a:pt x="10800" y="10838"/>
                  </a:cubicBezTo>
                  <a:cubicBezTo>
                    <a:pt x="10779" y="10838"/>
                    <a:pt x="10762" y="10820"/>
                    <a:pt x="10762" y="10800"/>
                  </a:cubicBezTo>
                  <a:lnTo>
                    <a:pt x="0" y="10800"/>
                  </a:lnTo>
                  <a:cubicBezTo>
                    <a:pt x="0" y="16764"/>
                    <a:pt x="4835" y="21600"/>
                    <a:pt x="10800" y="21600"/>
                  </a:cubicBezTo>
                  <a:cubicBezTo>
                    <a:pt x="16764" y="21600"/>
                    <a:pt x="21600" y="16764"/>
                    <a:pt x="21600" y="10800"/>
                  </a:cubicBezTo>
                  <a:lnTo>
                    <a:pt x="10838" y="10800"/>
                  </a:lnTo>
                  <a:close/>
                </a:path>
              </a:pathLst>
            </a:cu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fr-FR"/>
            </a:p>
          </p:txBody>
        </p:sp>
      </p:grpSp>
      <p:sp>
        <p:nvSpPr>
          <p:cNvPr id="72715" name="Line 11"/>
          <p:cNvSpPr>
            <a:spLocks noChangeAspect="1" noChangeShapeType="1"/>
          </p:cNvSpPr>
          <p:nvPr/>
        </p:nvSpPr>
        <p:spPr bwMode="auto">
          <a:xfrm>
            <a:off x="1454894" y="3195781"/>
            <a:ext cx="900112" cy="1025525"/>
          </a:xfrm>
          <a:prstGeom prst="line">
            <a:avLst/>
          </a:prstGeom>
          <a:noFill/>
          <a:ln w="5715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fr-FR"/>
          </a:p>
        </p:txBody>
      </p:sp>
      <p:sp>
        <p:nvSpPr>
          <p:cNvPr id="72716" name="Line 12"/>
          <p:cNvSpPr>
            <a:spLocks noChangeAspect="1" noChangeShapeType="1"/>
          </p:cNvSpPr>
          <p:nvPr/>
        </p:nvSpPr>
        <p:spPr bwMode="auto">
          <a:xfrm flipH="1" flipV="1">
            <a:off x="1904156" y="3181494"/>
            <a:ext cx="461963" cy="568325"/>
          </a:xfrm>
          <a:prstGeom prst="line">
            <a:avLst/>
          </a:prstGeom>
          <a:noFill/>
          <a:ln w="5715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fr-FR"/>
          </a:p>
        </p:txBody>
      </p:sp>
      <p:sp>
        <p:nvSpPr>
          <p:cNvPr id="72712" name="Text Box 8"/>
          <p:cNvSpPr txBox="1">
            <a:spLocks noChangeAspect="1" noChangeArrowheads="1"/>
          </p:cNvSpPr>
          <p:nvPr/>
        </p:nvSpPr>
        <p:spPr bwMode="auto">
          <a:xfrm>
            <a:off x="417956" y="3222542"/>
            <a:ext cx="97154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1600" b="1" dirty="0"/>
              <a:t>Phase g</a:t>
            </a:r>
            <a:endParaRPr lang="fr-FR" sz="1600" b="1" dirty="0"/>
          </a:p>
        </p:txBody>
      </p:sp>
      <p:sp>
        <p:nvSpPr>
          <p:cNvPr id="72713" name="Text Box 9"/>
          <p:cNvSpPr txBox="1">
            <a:spLocks noChangeAspect="1" noChangeArrowheads="1"/>
          </p:cNvSpPr>
          <p:nvPr/>
        </p:nvSpPr>
        <p:spPr bwMode="auto">
          <a:xfrm>
            <a:off x="202076" y="3627959"/>
            <a:ext cx="137599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fr-BE" sz="1600" b="1" dirty="0"/>
              <a:t>p</a:t>
            </a:r>
            <a:r>
              <a:rPr lang="fr-BE" sz="1600" b="1" baseline="-25000" dirty="0"/>
              <a:t>A</a:t>
            </a:r>
            <a:r>
              <a:rPr lang="fr-BE" sz="1600" b="1" dirty="0"/>
              <a:t>, y</a:t>
            </a:r>
            <a:r>
              <a:rPr lang="fr-BE" sz="1600" b="1" baseline="-25000" dirty="0"/>
              <a:t>A</a:t>
            </a:r>
            <a:r>
              <a:rPr lang="fr-BE" sz="1600" b="1" dirty="0"/>
              <a:t> = p</a:t>
            </a:r>
            <a:r>
              <a:rPr lang="fr-BE" sz="1600" b="1" baseline="-25000" dirty="0"/>
              <a:t>A</a:t>
            </a:r>
            <a:r>
              <a:rPr lang="fr-BE" sz="1600" b="1" dirty="0"/>
              <a:t>/p</a:t>
            </a:r>
            <a:endParaRPr lang="fr-FR" sz="1600" b="1" baseline="-25000" dirty="0"/>
          </a:p>
        </p:txBody>
      </p:sp>
      <p:sp>
        <p:nvSpPr>
          <p:cNvPr id="72711" name="Text Box 7"/>
          <p:cNvSpPr txBox="1">
            <a:spLocks noChangeAspect="1" noChangeArrowheads="1"/>
          </p:cNvSpPr>
          <p:nvPr/>
        </p:nvSpPr>
        <p:spPr bwMode="auto">
          <a:xfrm>
            <a:off x="888844" y="4795048"/>
            <a:ext cx="90321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1600" b="1">
                <a:solidFill>
                  <a:schemeClr val="bg1"/>
                </a:solidFill>
              </a:rPr>
              <a:t>Phase l</a:t>
            </a:r>
            <a:endParaRPr lang="fr-FR" sz="1600" b="1">
              <a:solidFill>
                <a:schemeClr val="bg1"/>
              </a:solidFill>
            </a:endParaRPr>
          </a:p>
        </p:txBody>
      </p:sp>
      <p:sp>
        <p:nvSpPr>
          <p:cNvPr id="72717" name="Text Box 13"/>
          <p:cNvSpPr txBox="1">
            <a:spLocks noChangeAspect="1" noChangeArrowheads="1"/>
          </p:cNvSpPr>
          <p:nvPr/>
        </p:nvSpPr>
        <p:spPr bwMode="auto">
          <a:xfrm>
            <a:off x="1555057" y="2909274"/>
            <a:ext cx="307659"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1400" b="1">
                <a:solidFill>
                  <a:srgbClr val="FF0000"/>
                </a:solidFill>
              </a:rPr>
              <a:t>A</a:t>
            </a:r>
            <a:endParaRPr lang="fr-FR" sz="1400" b="1">
              <a:solidFill>
                <a:srgbClr val="FF0000"/>
              </a:solidFill>
            </a:endParaRPr>
          </a:p>
        </p:txBody>
      </p:sp>
      <p:sp>
        <p:nvSpPr>
          <p:cNvPr id="72718" name="Text Box 15"/>
          <p:cNvSpPr txBox="1">
            <a:spLocks noChangeAspect="1" noChangeArrowheads="1"/>
          </p:cNvSpPr>
          <p:nvPr/>
        </p:nvSpPr>
        <p:spPr bwMode="auto">
          <a:xfrm>
            <a:off x="491963" y="4297111"/>
            <a:ext cx="483864" cy="30777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1400" b="1" dirty="0"/>
              <a:t>T, p</a:t>
            </a:r>
            <a:endParaRPr lang="fr-FR" sz="1400" b="1" dirty="0"/>
          </a:p>
        </p:txBody>
      </p:sp>
      <p:sp>
        <p:nvSpPr>
          <p:cNvPr id="72714" name="Text Box 10"/>
          <p:cNvSpPr txBox="1">
            <a:spLocks noChangeAspect="1" noChangeArrowheads="1"/>
          </p:cNvSpPr>
          <p:nvPr/>
        </p:nvSpPr>
        <p:spPr bwMode="auto">
          <a:xfrm>
            <a:off x="1537783" y="4165492"/>
            <a:ext cx="402674"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endParaRPr lang="fr-BE" sz="1600" b="1" dirty="0">
              <a:solidFill>
                <a:schemeClr val="bg1"/>
              </a:solidFill>
            </a:endParaRPr>
          </a:p>
          <a:p>
            <a:pPr algn="ctr" eaLnBrk="1" hangingPunct="1"/>
            <a:r>
              <a:rPr lang="fr-BE" sz="1600" b="1" dirty="0">
                <a:solidFill>
                  <a:schemeClr val="bg1"/>
                </a:solidFill>
              </a:rPr>
              <a:t>x</a:t>
            </a:r>
            <a:r>
              <a:rPr lang="fr-BE" sz="1600" b="1" baseline="-25000" dirty="0">
                <a:solidFill>
                  <a:schemeClr val="bg1"/>
                </a:solidFill>
              </a:rPr>
              <a:t>A</a:t>
            </a:r>
            <a:endParaRPr lang="fr-FR" sz="1600" b="1" baseline="-25000" dirty="0">
              <a:solidFill>
                <a:schemeClr val="bg1"/>
              </a:solidFill>
            </a:endParaRPr>
          </a:p>
        </p:txBody>
      </p:sp>
    </p:spTree>
    <p:extLst>
      <p:ext uri="{BB962C8B-B14F-4D97-AF65-F5344CB8AC3E}">
        <p14:creationId xmlns:p14="http://schemas.microsoft.com/office/powerpoint/2010/main" val="128681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70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70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5"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fr-FR" sz="1300" dirty="0">
                <a:solidFill>
                  <a:srgbClr val="000000"/>
                </a:solidFill>
              </a:rPr>
              <a:t>Service TIPs</a:t>
            </a:r>
          </a:p>
          <a:p>
            <a:r>
              <a:rPr lang="fr-FR" sz="1300" dirty="0">
                <a:solidFill>
                  <a:srgbClr val="000000"/>
                </a:solidFill>
              </a:rPr>
              <a:t>Ecole Interfacultaire de Bioingénieurs, ULB</a:t>
            </a:r>
            <a:endParaRPr sz="1300" noProof="1">
              <a:solidFill>
                <a:srgbClr val="000000"/>
              </a:solidFill>
            </a:endParaRPr>
          </a:p>
        </p:txBody>
      </p:sp>
      <p:sp>
        <p:nvSpPr>
          <p:cNvPr id="72706"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FR" sz="1400"/>
              <a:t>Page </a:t>
            </a:r>
            <a:fld id="{EEC4F5A9-3375-B343-8632-32E106F87B12}" type="slidenum">
              <a:rPr lang="fr-FR" sz="1400"/>
              <a:pPr eaLnBrk="1" hangingPunct="1"/>
              <a:t>16</a:t>
            </a:fld>
            <a:endParaRPr lang="fr-FR" sz="1400"/>
          </a:p>
        </p:txBody>
      </p:sp>
      <p:sp>
        <p:nvSpPr>
          <p:cNvPr id="72708" name="Rectangle 2"/>
          <p:cNvSpPr>
            <a:spLocks noGrp="1" noChangeArrowheads="1"/>
          </p:cNvSpPr>
          <p:nvPr>
            <p:ph type="title"/>
          </p:nvPr>
        </p:nvSpPr>
        <p:spPr/>
        <p:txBody>
          <a:bodyPr/>
          <a:lstStyle/>
          <a:p>
            <a:pPr eaLnBrk="1" hangingPunct="1"/>
            <a:r>
              <a:rPr lang="fr-BE" dirty="0">
                <a:latin typeface="Arial" charset="0"/>
              </a:rPr>
              <a:t>Principe : transfert gaz – liquide </a:t>
            </a:r>
            <a:endParaRPr lang="fr-FR" dirty="0">
              <a:latin typeface="Arial" charset="0"/>
            </a:endParaRPr>
          </a:p>
        </p:txBody>
      </p:sp>
      <p:sp>
        <p:nvSpPr>
          <p:cNvPr id="72709" name="Rectangle 3"/>
          <p:cNvSpPr>
            <a:spLocks noGrp="1" noChangeArrowheads="1"/>
          </p:cNvSpPr>
          <p:nvPr>
            <p:ph type="body" idx="1"/>
          </p:nvPr>
        </p:nvSpPr>
        <p:spPr>
          <a:xfrm>
            <a:off x="696913" y="1295400"/>
            <a:ext cx="8223250" cy="5302250"/>
          </a:xfrm>
        </p:spPr>
        <p:txBody>
          <a:bodyPr/>
          <a:lstStyle/>
          <a:p>
            <a:pPr eaLnBrk="1" hangingPunct="1"/>
            <a:r>
              <a:rPr lang="fr-BE" dirty="0">
                <a:latin typeface="Arial" charset="0"/>
              </a:rPr>
              <a:t>p</a:t>
            </a:r>
            <a:r>
              <a:rPr lang="fr-BE" baseline="-25000" dirty="0">
                <a:latin typeface="Arial" charset="0"/>
              </a:rPr>
              <a:t>A</a:t>
            </a:r>
            <a:r>
              <a:rPr lang="fr-BE" dirty="0">
                <a:latin typeface="Arial" charset="0"/>
              </a:rPr>
              <a:t> &gt; x</a:t>
            </a:r>
            <a:r>
              <a:rPr lang="fr-BE" baseline="-25000" dirty="0">
                <a:latin typeface="Arial" charset="0"/>
              </a:rPr>
              <a:t>A</a:t>
            </a:r>
            <a:r>
              <a:rPr lang="fr-BE" dirty="0">
                <a:latin typeface="Arial" charset="0"/>
              </a:rPr>
              <a:t> k</a:t>
            </a:r>
            <a:r>
              <a:rPr lang="fr-BE" baseline="-25000" dirty="0">
                <a:latin typeface="Arial" charset="0"/>
              </a:rPr>
              <a:t>A</a:t>
            </a:r>
            <a:r>
              <a:rPr lang="fr-BE" dirty="0">
                <a:latin typeface="Arial" charset="0"/>
              </a:rPr>
              <a:t>(T) </a:t>
            </a:r>
            <a:r>
              <a:rPr lang="fr-BE" dirty="0">
                <a:latin typeface="Wingdings"/>
                <a:ea typeface="Wingdings"/>
                <a:cs typeface="Wingdings"/>
                <a:sym typeface="Wingdings"/>
              </a:rPr>
              <a:t></a:t>
            </a:r>
            <a:r>
              <a:rPr lang="fr-BE" dirty="0">
                <a:latin typeface="Arial" charset="0"/>
                <a:sym typeface="Symbol" charset="0"/>
              </a:rPr>
              <a:t> trop de A dans le gaz par rapport à l’équilibre </a:t>
            </a:r>
            <a:r>
              <a:rPr lang="fr-BE" dirty="0">
                <a:latin typeface="Wingdings"/>
                <a:ea typeface="Wingdings"/>
                <a:cs typeface="Wingdings"/>
                <a:sym typeface="Wingdings"/>
              </a:rPr>
              <a:t></a:t>
            </a:r>
            <a:r>
              <a:rPr lang="fr-BE" dirty="0">
                <a:latin typeface="Arial" charset="0"/>
                <a:sym typeface="Symbol" charset="0"/>
              </a:rPr>
              <a:t> transfert gaz – liquide </a:t>
            </a:r>
          </a:p>
          <a:p>
            <a:pPr lvl="4" eaLnBrk="1" hangingPunct="1">
              <a:buFont typeface="Wingdings" charset="2"/>
              <a:buChar char="Ø"/>
            </a:pPr>
            <a:r>
              <a:rPr lang="fr-BE" dirty="0">
                <a:latin typeface="Arial" charset="0"/>
                <a:sym typeface="Symbol" charset="0"/>
              </a:rPr>
              <a:t> On exprime souvent la </a:t>
            </a:r>
            <a:r>
              <a:rPr lang="fr-BE" b="1" i="1" dirty="0">
                <a:latin typeface="Arial" charset="0"/>
                <a:sym typeface="Symbol" charset="0"/>
              </a:rPr>
              <a:t>densité de flux de transfert de matière gaz-liquide</a:t>
            </a:r>
            <a:r>
              <a:rPr lang="fr-BE" dirty="0">
                <a:latin typeface="Arial" charset="0"/>
                <a:sym typeface="Symbol" charset="0"/>
              </a:rPr>
              <a:t> de la manière suivante :</a:t>
            </a:r>
          </a:p>
          <a:p>
            <a:pPr lvl="5">
              <a:buFont typeface="Courier New"/>
              <a:buChar char="o"/>
            </a:pPr>
            <a:endParaRPr lang="fr-BE" dirty="0">
              <a:latin typeface="Arial" charset="0"/>
              <a:sym typeface="Symbol" charset="0"/>
            </a:endParaRPr>
          </a:p>
          <a:p>
            <a:pPr marL="1828800" lvl="4" indent="0">
              <a:buNone/>
            </a:pPr>
            <a:endParaRPr lang="fr-BE" dirty="0">
              <a:latin typeface="Arial" charset="0"/>
              <a:sym typeface="Symbol" charset="0"/>
            </a:endParaRPr>
          </a:p>
          <a:p>
            <a:pPr lvl="5">
              <a:buFont typeface="Courier New"/>
              <a:buChar char="o"/>
            </a:pPr>
            <a:endParaRPr lang="fr-BE" baseline="-25000" dirty="0">
              <a:latin typeface="Arial" charset="0"/>
              <a:sym typeface="Symbol" charset="0"/>
            </a:endParaRPr>
          </a:p>
          <a:p>
            <a:pPr eaLnBrk="1" hangingPunct="1"/>
            <a:endParaRPr lang="fr-BE" dirty="0">
              <a:latin typeface="Arial" charset="0"/>
              <a:sym typeface="Symbol" charset="0"/>
            </a:endParaRPr>
          </a:p>
          <a:p>
            <a:pPr lvl="5">
              <a:buFont typeface="Courier New"/>
              <a:buChar char="o"/>
            </a:pPr>
            <a:endParaRPr lang="fr-BE" dirty="0">
              <a:latin typeface="Arial" charset="0"/>
              <a:sym typeface="Symbol" charset="0"/>
            </a:endParaRPr>
          </a:p>
        </p:txBody>
      </p:sp>
      <p:grpSp>
        <p:nvGrpSpPr>
          <p:cNvPr id="17" name="Group 20"/>
          <p:cNvGrpSpPr>
            <a:grpSpLocks noChangeAspect="1"/>
          </p:cNvGrpSpPr>
          <p:nvPr/>
        </p:nvGrpSpPr>
        <p:grpSpPr bwMode="auto">
          <a:xfrm rot="-1935627">
            <a:off x="102867" y="2788563"/>
            <a:ext cx="2445669" cy="2485053"/>
            <a:chOff x="5420" y="1117"/>
            <a:chExt cx="2189" cy="2224"/>
          </a:xfrm>
        </p:grpSpPr>
        <p:sp>
          <p:nvSpPr>
            <p:cNvPr id="18" name="AutoShape 21"/>
            <p:cNvSpPr>
              <a:spLocks noChangeAspect="1" noChangeArrowheads="1"/>
            </p:cNvSpPr>
            <p:nvPr/>
          </p:nvSpPr>
          <p:spPr bwMode="auto">
            <a:xfrm>
              <a:off x="5420" y="1117"/>
              <a:ext cx="2189" cy="218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1600 w 21600"/>
                <a:gd name="T13" fmla="*/ 10805 h 21600"/>
                <a:gd name="T14" fmla="*/ 0 w 21600"/>
                <a:gd name="T15" fmla="*/ 21600 h 21600"/>
              </a:gdLst>
              <a:ahLst/>
              <a:cxnLst>
                <a:cxn ang="T8">
                  <a:pos x="T0" y="T1"/>
                </a:cxn>
                <a:cxn ang="T9">
                  <a:pos x="T2" y="T3"/>
                </a:cxn>
                <a:cxn ang="T10">
                  <a:pos x="T4" y="T5"/>
                </a:cxn>
                <a:cxn ang="T11">
                  <a:pos x="T6" y="T7"/>
                </a:cxn>
              </a:cxnLst>
              <a:rect l="T12" t="T13" r="T14" b="T15"/>
              <a:pathLst>
                <a:path w="21600" h="21600">
                  <a:moveTo>
                    <a:pt x="10838" y="10800"/>
                  </a:moveTo>
                  <a:cubicBezTo>
                    <a:pt x="10838" y="10820"/>
                    <a:pt x="10820" y="10838"/>
                    <a:pt x="10800" y="10838"/>
                  </a:cubicBezTo>
                  <a:cubicBezTo>
                    <a:pt x="10779" y="10838"/>
                    <a:pt x="10762" y="10820"/>
                    <a:pt x="10762" y="10800"/>
                  </a:cubicBezTo>
                  <a:lnTo>
                    <a:pt x="0" y="10800"/>
                  </a:lnTo>
                  <a:cubicBezTo>
                    <a:pt x="0" y="16764"/>
                    <a:pt x="4835" y="21600"/>
                    <a:pt x="10800" y="21600"/>
                  </a:cubicBezTo>
                  <a:cubicBezTo>
                    <a:pt x="16764" y="21600"/>
                    <a:pt x="21600" y="16764"/>
                    <a:pt x="21600" y="10800"/>
                  </a:cubicBezTo>
                  <a:lnTo>
                    <a:pt x="10838" y="10800"/>
                  </a:lnTo>
                  <a:close/>
                </a:path>
              </a:pathLst>
            </a:cu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fr-FR"/>
            </a:p>
          </p:txBody>
        </p:sp>
        <p:sp>
          <p:nvSpPr>
            <p:cNvPr id="19" name="AutoShape 22"/>
            <p:cNvSpPr>
              <a:spLocks noChangeAspect="1" noChangeArrowheads="1"/>
            </p:cNvSpPr>
            <p:nvPr/>
          </p:nvSpPr>
          <p:spPr bwMode="auto">
            <a:xfrm flipV="1">
              <a:off x="5420" y="1152"/>
              <a:ext cx="2189" cy="218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1600 w 21600"/>
                <a:gd name="T13" fmla="*/ 10805 h 21600"/>
                <a:gd name="T14" fmla="*/ 0 w 21600"/>
                <a:gd name="T15" fmla="*/ 21600 h 21600"/>
              </a:gdLst>
              <a:ahLst/>
              <a:cxnLst>
                <a:cxn ang="T8">
                  <a:pos x="T0" y="T1"/>
                </a:cxn>
                <a:cxn ang="T9">
                  <a:pos x="T2" y="T3"/>
                </a:cxn>
                <a:cxn ang="T10">
                  <a:pos x="T4" y="T5"/>
                </a:cxn>
                <a:cxn ang="T11">
                  <a:pos x="T6" y="T7"/>
                </a:cxn>
              </a:cxnLst>
              <a:rect l="T12" t="T13" r="T14" b="T15"/>
              <a:pathLst>
                <a:path w="21600" h="21600">
                  <a:moveTo>
                    <a:pt x="10838" y="10800"/>
                  </a:moveTo>
                  <a:cubicBezTo>
                    <a:pt x="10838" y="10820"/>
                    <a:pt x="10820" y="10838"/>
                    <a:pt x="10800" y="10838"/>
                  </a:cubicBezTo>
                  <a:cubicBezTo>
                    <a:pt x="10779" y="10838"/>
                    <a:pt x="10762" y="10820"/>
                    <a:pt x="10762" y="10800"/>
                  </a:cubicBezTo>
                  <a:lnTo>
                    <a:pt x="0" y="10800"/>
                  </a:lnTo>
                  <a:cubicBezTo>
                    <a:pt x="0" y="16764"/>
                    <a:pt x="4835" y="21600"/>
                    <a:pt x="10800" y="21600"/>
                  </a:cubicBezTo>
                  <a:cubicBezTo>
                    <a:pt x="16764" y="21600"/>
                    <a:pt x="21600" y="16764"/>
                    <a:pt x="21600" y="10800"/>
                  </a:cubicBezTo>
                  <a:lnTo>
                    <a:pt x="10838" y="10800"/>
                  </a:lnTo>
                  <a:close/>
                </a:path>
              </a:pathLst>
            </a:cu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fr-FR"/>
            </a:p>
          </p:txBody>
        </p:sp>
      </p:grpSp>
      <p:sp>
        <p:nvSpPr>
          <p:cNvPr id="72715" name="Line 11"/>
          <p:cNvSpPr>
            <a:spLocks noChangeAspect="1" noChangeShapeType="1"/>
          </p:cNvSpPr>
          <p:nvPr/>
        </p:nvSpPr>
        <p:spPr bwMode="auto">
          <a:xfrm>
            <a:off x="1454894" y="3195781"/>
            <a:ext cx="900112" cy="1025525"/>
          </a:xfrm>
          <a:prstGeom prst="line">
            <a:avLst/>
          </a:prstGeom>
          <a:noFill/>
          <a:ln w="5715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fr-FR"/>
          </a:p>
        </p:txBody>
      </p:sp>
      <p:sp>
        <p:nvSpPr>
          <p:cNvPr id="72716" name="Line 12"/>
          <p:cNvSpPr>
            <a:spLocks noChangeAspect="1" noChangeShapeType="1"/>
          </p:cNvSpPr>
          <p:nvPr/>
        </p:nvSpPr>
        <p:spPr bwMode="auto">
          <a:xfrm flipH="1" flipV="1">
            <a:off x="1904156" y="3181494"/>
            <a:ext cx="461963" cy="568325"/>
          </a:xfrm>
          <a:prstGeom prst="line">
            <a:avLst/>
          </a:prstGeom>
          <a:noFill/>
          <a:ln w="5715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fr-FR"/>
          </a:p>
        </p:txBody>
      </p:sp>
      <p:sp>
        <p:nvSpPr>
          <p:cNvPr id="72712" name="Text Box 8"/>
          <p:cNvSpPr txBox="1">
            <a:spLocks noChangeAspect="1" noChangeArrowheads="1"/>
          </p:cNvSpPr>
          <p:nvPr/>
        </p:nvSpPr>
        <p:spPr bwMode="auto">
          <a:xfrm>
            <a:off x="417956" y="3222542"/>
            <a:ext cx="97154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1600" b="1" dirty="0"/>
              <a:t>Phase g</a:t>
            </a:r>
            <a:endParaRPr lang="fr-FR" sz="1600" b="1" dirty="0"/>
          </a:p>
        </p:txBody>
      </p:sp>
      <p:sp>
        <p:nvSpPr>
          <p:cNvPr id="72713" name="Text Box 9"/>
          <p:cNvSpPr txBox="1">
            <a:spLocks noChangeAspect="1" noChangeArrowheads="1"/>
          </p:cNvSpPr>
          <p:nvPr/>
        </p:nvSpPr>
        <p:spPr bwMode="auto">
          <a:xfrm>
            <a:off x="202076" y="3627959"/>
            <a:ext cx="137599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fr-BE" sz="1600" b="1" dirty="0"/>
              <a:t>p</a:t>
            </a:r>
            <a:r>
              <a:rPr lang="fr-BE" sz="1600" b="1" baseline="-25000" dirty="0"/>
              <a:t>A</a:t>
            </a:r>
            <a:r>
              <a:rPr lang="fr-BE" sz="1600" b="1" dirty="0"/>
              <a:t>, y</a:t>
            </a:r>
            <a:r>
              <a:rPr lang="fr-BE" sz="1600" b="1" baseline="-25000" dirty="0"/>
              <a:t>A</a:t>
            </a:r>
            <a:r>
              <a:rPr lang="fr-BE" sz="1600" b="1" dirty="0"/>
              <a:t> = p</a:t>
            </a:r>
            <a:r>
              <a:rPr lang="fr-BE" sz="1600" b="1" baseline="-25000" dirty="0"/>
              <a:t>A</a:t>
            </a:r>
            <a:r>
              <a:rPr lang="fr-BE" sz="1600" b="1" dirty="0"/>
              <a:t>/p</a:t>
            </a:r>
            <a:endParaRPr lang="fr-FR" sz="1600" b="1" baseline="-25000" dirty="0"/>
          </a:p>
        </p:txBody>
      </p:sp>
      <p:sp>
        <p:nvSpPr>
          <p:cNvPr id="72711" name="Text Box 7"/>
          <p:cNvSpPr txBox="1">
            <a:spLocks noChangeAspect="1" noChangeArrowheads="1"/>
          </p:cNvSpPr>
          <p:nvPr/>
        </p:nvSpPr>
        <p:spPr bwMode="auto">
          <a:xfrm>
            <a:off x="888844" y="4795048"/>
            <a:ext cx="90321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1600" b="1">
                <a:solidFill>
                  <a:schemeClr val="bg1"/>
                </a:solidFill>
              </a:rPr>
              <a:t>Phase l</a:t>
            </a:r>
            <a:endParaRPr lang="fr-FR" sz="1600" b="1">
              <a:solidFill>
                <a:schemeClr val="bg1"/>
              </a:solidFill>
            </a:endParaRPr>
          </a:p>
        </p:txBody>
      </p:sp>
      <p:sp>
        <p:nvSpPr>
          <p:cNvPr id="72717" name="Text Box 13"/>
          <p:cNvSpPr txBox="1">
            <a:spLocks noChangeAspect="1" noChangeArrowheads="1"/>
          </p:cNvSpPr>
          <p:nvPr/>
        </p:nvSpPr>
        <p:spPr bwMode="auto">
          <a:xfrm>
            <a:off x="1555057" y="2909274"/>
            <a:ext cx="307659"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1400" b="1">
                <a:solidFill>
                  <a:srgbClr val="FF0000"/>
                </a:solidFill>
              </a:rPr>
              <a:t>A</a:t>
            </a:r>
            <a:endParaRPr lang="fr-FR" sz="1400" b="1">
              <a:solidFill>
                <a:srgbClr val="FF0000"/>
              </a:solidFill>
            </a:endParaRPr>
          </a:p>
        </p:txBody>
      </p:sp>
      <p:sp>
        <p:nvSpPr>
          <p:cNvPr id="72718" name="Text Box 15"/>
          <p:cNvSpPr txBox="1">
            <a:spLocks noChangeAspect="1" noChangeArrowheads="1"/>
          </p:cNvSpPr>
          <p:nvPr/>
        </p:nvSpPr>
        <p:spPr bwMode="auto">
          <a:xfrm>
            <a:off x="491963" y="4297111"/>
            <a:ext cx="483864" cy="30777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1400" b="1" dirty="0"/>
              <a:t>T, p</a:t>
            </a:r>
            <a:endParaRPr lang="fr-FR" sz="1400" b="1" dirty="0"/>
          </a:p>
        </p:txBody>
      </p:sp>
      <p:sp>
        <p:nvSpPr>
          <p:cNvPr id="72714" name="Text Box 10"/>
          <p:cNvSpPr txBox="1">
            <a:spLocks noChangeAspect="1" noChangeArrowheads="1"/>
          </p:cNvSpPr>
          <p:nvPr/>
        </p:nvSpPr>
        <p:spPr bwMode="auto">
          <a:xfrm>
            <a:off x="1537783" y="4165492"/>
            <a:ext cx="402674"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endParaRPr lang="fr-BE" sz="1600" b="1" dirty="0">
              <a:solidFill>
                <a:schemeClr val="bg1"/>
              </a:solidFill>
            </a:endParaRPr>
          </a:p>
          <a:p>
            <a:pPr algn="ctr" eaLnBrk="1" hangingPunct="1"/>
            <a:r>
              <a:rPr lang="fr-BE" sz="1600" b="1" dirty="0">
                <a:solidFill>
                  <a:schemeClr val="bg1"/>
                </a:solidFill>
              </a:rPr>
              <a:t>x</a:t>
            </a:r>
            <a:r>
              <a:rPr lang="fr-BE" sz="1600" b="1" baseline="-25000" dirty="0">
                <a:solidFill>
                  <a:schemeClr val="bg1"/>
                </a:solidFill>
              </a:rPr>
              <a:t>A</a:t>
            </a:r>
            <a:endParaRPr lang="fr-FR" sz="1600" b="1" baseline="-25000" dirty="0">
              <a:solidFill>
                <a:schemeClr val="bg1"/>
              </a:solidFill>
            </a:endParaRPr>
          </a:p>
        </p:txBody>
      </p:sp>
      <p:sp>
        <p:nvSpPr>
          <p:cNvPr id="2" name="ZoneTexte 1"/>
          <p:cNvSpPr txBox="1"/>
          <p:nvPr/>
        </p:nvSpPr>
        <p:spPr>
          <a:xfrm>
            <a:off x="5411510" y="4114609"/>
            <a:ext cx="441422" cy="369332"/>
          </a:xfrm>
          <a:prstGeom prst="rect">
            <a:avLst/>
          </a:prstGeom>
          <a:noFill/>
        </p:spPr>
        <p:txBody>
          <a:bodyPr wrap="none" rtlCol="0">
            <a:spAutoFit/>
          </a:bodyPr>
          <a:lstStyle/>
          <a:p>
            <a:r>
              <a:rPr lang="fr-FR" dirty="0"/>
              <a:t>ou</a:t>
            </a:r>
          </a:p>
        </p:txBody>
      </p:sp>
      <mc:AlternateContent xmlns:mc="http://schemas.openxmlformats.org/markup-compatibility/2006">
        <mc:Choice xmlns:a14="http://schemas.microsoft.com/office/drawing/2010/main" Requires="a14">
          <p:sp>
            <p:nvSpPr>
              <p:cNvPr id="21" name="Rectangle 20">
                <a:extLst>
                  <a:ext uri="{FF2B5EF4-FFF2-40B4-BE49-F238E27FC236}">
                    <a16:creationId xmlns:a16="http://schemas.microsoft.com/office/drawing/2014/main" id="{C6825BEC-9605-DE45-8E3C-32A0F9C7EF34}"/>
                  </a:ext>
                </a:extLst>
              </p:cNvPr>
              <p:cNvSpPr/>
              <p:nvPr/>
            </p:nvSpPr>
            <p:spPr>
              <a:xfrm>
                <a:off x="3569926" y="4748112"/>
                <a:ext cx="4124591" cy="589072"/>
              </a:xfrm>
              <a:prstGeom prst="rect">
                <a:avLst/>
              </a:prstGeom>
              <a:ln w="38100">
                <a:solidFill>
                  <a:schemeClr val="accent2"/>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nl-BE" sz="2800" b="0" i="1" smtClean="0">
                              <a:solidFill>
                                <a:schemeClr val="accent2"/>
                              </a:solidFill>
                              <a:latin typeface="Cambria Math" panose="02040503050406030204" pitchFamily="18" charset="0"/>
                            </a:rPr>
                          </m:ctrlPr>
                        </m:sSubPr>
                        <m:e>
                          <m:r>
                            <a:rPr lang="nl-BE" sz="2800" b="0" i="1" smtClean="0">
                              <a:solidFill>
                                <a:schemeClr val="accent2"/>
                              </a:solidFill>
                              <a:latin typeface="Cambria Math" panose="02040503050406030204" pitchFamily="18" charset="0"/>
                            </a:rPr>
                            <m:t>𝐽</m:t>
                          </m:r>
                        </m:e>
                        <m:sub>
                          <m:r>
                            <a:rPr lang="nl-BE" sz="2800" b="0" i="1" smtClean="0">
                              <a:solidFill>
                                <a:schemeClr val="accent2"/>
                              </a:solidFill>
                              <a:latin typeface="Cambria Math" panose="02040503050406030204" pitchFamily="18" charset="0"/>
                            </a:rPr>
                            <m:t>𝐴</m:t>
                          </m:r>
                        </m:sub>
                      </m:sSub>
                      <m:r>
                        <a:rPr lang="nl-BE" sz="2800" b="0" i="1" smtClean="0">
                          <a:solidFill>
                            <a:schemeClr val="accent2"/>
                          </a:solidFill>
                          <a:latin typeface="Cambria Math" panose="02040503050406030204" pitchFamily="18" charset="0"/>
                        </a:rPr>
                        <m:t>=</m:t>
                      </m:r>
                      <m:sSub>
                        <m:sSubPr>
                          <m:ctrlPr>
                            <a:rPr lang="nl-BE" sz="2800" b="0" i="1" smtClean="0">
                              <a:solidFill>
                                <a:schemeClr val="accent2"/>
                              </a:solidFill>
                              <a:latin typeface="Cambria Math" panose="02040503050406030204" pitchFamily="18" charset="0"/>
                            </a:rPr>
                          </m:ctrlPr>
                        </m:sSubPr>
                        <m:e>
                          <m:r>
                            <a:rPr lang="nl-BE" sz="2800" b="0" i="1" smtClean="0">
                              <a:solidFill>
                                <a:schemeClr val="accent2"/>
                              </a:solidFill>
                              <a:latin typeface="Cambria Math" panose="02040503050406030204" pitchFamily="18" charset="0"/>
                            </a:rPr>
                            <m:t>𝐾</m:t>
                          </m:r>
                        </m:e>
                        <m:sub>
                          <m:r>
                            <a:rPr lang="nl-BE" sz="2800" b="0" i="1" smtClean="0">
                              <a:solidFill>
                                <a:schemeClr val="accent2"/>
                              </a:solidFill>
                              <a:latin typeface="Cambria Math" panose="02040503050406030204" pitchFamily="18" charset="0"/>
                            </a:rPr>
                            <m:t>𝐺𝐿</m:t>
                          </m:r>
                        </m:sub>
                      </m:sSub>
                      <m:d>
                        <m:dPr>
                          <m:ctrlPr>
                            <a:rPr lang="nl-BE" sz="2800" b="0" i="1" smtClean="0">
                              <a:solidFill>
                                <a:schemeClr val="accent2"/>
                              </a:solidFill>
                              <a:latin typeface="Cambria Math" panose="02040503050406030204" pitchFamily="18" charset="0"/>
                            </a:rPr>
                          </m:ctrlPr>
                        </m:dPr>
                        <m:e>
                          <m:sSub>
                            <m:sSubPr>
                              <m:ctrlPr>
                                <a:rPr lang="nl-BE" sz="2800" b="0" i="1" smtClean="0">
                                  <a:solidFill>
                                    <a:schemeClr val="accent2"/>
                                  </a:solidFill>
                                  <a:latin typeface="Cambria Math" panose="02040503050406030204" pitchFamily="18" charset="0"/>
                                </a:rPr>
                              </m:ctrlPr>
                            </m:sSubPr>
                            <m:e>
                              <m:sSub>
                                <m:sSubPr>
                                  <m:ctrlPr>
                                    <a:rPr lang="nl-BE" sz="2800" b="0" i="1" smtClean="0">
                                      <a:solidFill>
                                        <a:schemeClr val="accent2"/>
                                      </a:solidFill>
                                      <a:latin typeface="Cambria Math" panose="02040503050406030204" pitchFamily="18" charset="0"/>
                                    </a:rPr>
                                  </m:ctrlPr>
                                </m:sSubPr>
                                <m:e>
                                  <m:r>
                                    <a:rPr lang="nl-BE" sz="2800" b="0" i="1" smtClean="0">
                                      <a:solidFill>
                                        <a:schemeClr val="accent2"/>
                                      </a:solidFill>
                                      <a:latin typeface="Cambria Math" panose="02040503050406030204" pitchFamily="18" charset="0"/>
                                    </a:rPr>
                                    <m:t>𝑐</m:t>
                                  </m:r>
                                </m:e>
                                <m:sub>
                                  <m:r>
                                    <a:rPr lang="nl-BE" sz="2800" b="0" i="1" smtClean="0">
                                      <a:solidFill>
                                        <a:schemeClr val="accent2"/>
                                      </a:solidFill>
                                      <a:latin typeface="Cambria Math" panose="02040503050406030204" pitchFamily="18" charset="0"/>
                                    </a:rPr>
                                    <m:t>𝐴</m:t>
                                  </m:r>
                                  <m:r>
                                    <a:rPr lang="nl-BE" sz="2800" b="0" i="1" smtClean="0">
                                      <a:solidFill>
                                        <a:schemeClr val="accent2"/>
                                      </a:solidFill>
                                      <a:latin typeface="Cambria Math" panose="02040503050406030204" pitchFamily="18" charset="0"/>
                                    </a:rPr>
                                    <m:t>,</m:t>
                                  </m:r>
                                  <m:r>
                                    <a:rPr lang="nl-BE" sz="2800" b="0" i="1" smtClean="0">
                                      <a:solidFill>
                                        <a:schemeClr val="accent2"/>
                                      </a:solidFill>
                                      <a:latin typeface="Cambria Math" panose="02040503050406030204" pitchFamily="18" charset="0"/>
                                    </a:rPr>
                                    <m:t>𝑔</m:t>
                                  </m:r>
                                </m:sub>
                              </m:sSub>
                              <m:r>
                                <a:rPr lang="nl-BE" sz="2800" b="0" i="1" smtClean="0">
                                  <a:solidFill>
                                    <a:schemeClr val="accent2"/>
                                  </a:solidFill>
                                  <a:latin typeface="Cambria Math" panose="02040503050406030204" pitchFamily="18" charset="0"/>
                                </a:rPr>
                                <m:t>−</m:t>
                              </m:r>
                              <m:r>
                                <a:rPr lang="nl-BE" sz="2800" b="0" i="1" smtClean="0">
                                  <a:solidFill>
                                    <a:schemeClr val="accent2"/>
                                  </a:solidFill>
                                  <a:latin typeface="Cambria Math" panose="02040503050406030204" pitchFamily="18" charset="0"/>
                                </a:rPr>
                                <m:t>𝑐</m:t>
                              </m:r>
                            </m:e>
                            <m:sub>
                              <m:r>
                                <a:rPr lang="nl-BE" sz="2800" b="0" i="1" smtClean="0">
                                  <a:solidFill>
                                    <a:schemeClr val="accent2"/>
                                  </a:solidFill>
                                  <a:latin typeface="Cambria Math" panose="02040503050406030204" pitchFamily="18" charset="0"/>
                                </a:rPr>
                                <m:t>𝐴</m:t>
                              </m:r>
                              <m:r>
                                <a:rPr lang="nl-BE" sz="2800" b="0" i="1" smtClean="0">
                                  <a:solidFill>
                                    <a:schemeClr val="accent2"/>
                                  </a:solidFill>
                                  <a:latin typeface="Cambria Math" panose="02040503050406030204" pitchFamily="18" charset="0"/>
                                </a:rPr>
                                <m:t>,</m:t>
                              </m:r>
                              <m:r>
                                <a:rPr lang="nl-BE" sz="2800" b="0" i="1" smtClean="0">
                                  <a:solidFill>
                                    <a:schemeClr val="accent2"/>
                                  </a:solidFill>
                                  <a:latin typeface="Cambria Math" panose="02040503050406030204" pitchFamily="18" charset="0"/>
                                </a:rPr>
                                <m:t>𝑔</m:t>
                              </m:r>
                              <m:r>
                                <a:rPr lang="nl-BE" sz="2800" b="0" i="1" smtClean="0">
                                  <a:solidFill>
                                    <a:schemeClr val="accent2"/>
                                  </a:solidFill>
                                  <a:latin typeface="Cambria Math" panose="02040503050406030204" pitchFamily="18" charset="0"/>
                                </a:rPr>
                                <m:t>,</m:t>
                              </m:r>
                              <m:r>
                                <m:rPr>
                                  <m:sty m:val="p"/>
                                </m:rPr>
                                <a:rPr lang="nl-BE" sz="2800" b="0" i="0" smtClean="0">
                                  <a:solidFill>
                                    <a:schemeClr val="accent2"/>
                                  </a:solidFill>
                                  <a:latin typeface="Cambria Math" panose="02040503050406030204" pitchFamily="18" charset="0"/>
                                </a:rPr>
                                <m:t>sat</m:t>
                              </m:r>
                            </m:sub>
                          </m:sSub>
                        </m:e>
                      </m:d>
                    </m:oMath>
                  </m:oMathPara>
                </a14:m>
                <a:endParaRPr lang="nl-BE" sz="2800" i="0" dirty="0">
                  <a:solidFill>
                    <a:schemeClr val="accent2"/>
                  </a:solidFill>
                  <a:latin typeface="Cambria Math" panose="02040503050406030204" pitchFamily="18" charset="0"/>
                </a:endParaRPr>
              </a:p>
            </p:txBody>
          </p:sp>
        </mc:Choice>
        <mc:Fallback>
          <p:sp>
            <p:nvSpPr>
              <p:cNvPr id="21" name="Rectangle 20">
                <a:extLst>
                  <a:ext uri="{FF2B5EF4-FFF2-40B4-BE49-F238E27FC236}">
                    <a16:creationId xmlns:a16="http://schemas.microsoft.com/office/drawing/2014/main" id="{C6825BEC-9605-DE45-8E3C-32A0F9C7EF34}"/>
                  </a:ext>
                </a:extLst>
              </p:cNvPr>
              <p:cNvSpPr>
                <a:spLocks noRot="1" noChangeAspect="1" noMove="1" noResize="1" noEditPoints="1" noAdjustHandles="1" noChangeArrowheads="1" noChangeShapeType="1" noTextEdit="1"/>
              </p:cNvSpPr>
              <p:nvPr/>
            </p:nvSpPr>
            <p:spPr>
              <a:xfrm>
                <a:off x="3569926" y="4748112"/>
                <a:ext cx="4124591" cy="589072"/>
              </a:xfrm>
              <a:prstGeom prst="rect">
                <a:avLst/>
              </a:prstGeom>
              <a:blipFill>
                <a:blip r:embed="rId3"/>
                <a:stretch>
                  <a:fillRect b="-4000"/>
                </a:stretch>
              </a:blipFill>
              <a:ln w="38100">
                <a:solidFill>
                  <a:schemeClr val="accent2"/>
                </a:solid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3" name="Rectangle 22">
                <a:extLst>
                  <a:ext uri="{FF2B5EF4-FFF2-40B4-BE49-F238E27FC236}">
                    <a16:creationId xmlns:a16="http://schemas.microsoft.com/office/drawing/2014/main" id="{BA453067-E9A6-5A45-B90A-E003C8E9CF82}"/>
                  </a:ext>
                </a:extLst>
              </p:cNvPr>
              <p:cNvSpPr/>
              <p:nvPr/>
            </p:nvSpPr>
            <p:spPr>
              <a:xfrm>
                <a:off x="3569926" y="3271753"/>
                <a:ext cx="4124591" cy="578685"/>
              </a:xfrm>
              <a:prstGeom prst="rect">
                <a:avLst/>
              </a:prstGeom>
              <a:ln w="38100">
                <a:solidFill>
                  <a:schemeClr val="accent2"/>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nl-BE" sz="2800" b="0" i="1" smtClean="0">
                              <a:solidFill>
                                <a:schemeClr val="accent2"/>
                              </a:solidFill>
                              <a:latin typeface="Cambria Math" panose="02040503050406030204" pitchFamily="18" charset="0"/>
                            </a:rPr>
                          </m:ctrlPr>
                        </m:sSubPr>
                        <m:e>
                          <m:r>
                            <a:rPr lang="nl-BE" sz="2800" b="0" i="1" smtClean="0">
                              <a:solidFill>
                                <a:schemeClr val="accent2"/>
                              </a:solidFill>
                              <a:latin typeface="Cambria Math" panose="02040503050406030204" pitchFamily="18" charset="0"/>
                            </a:rPr>
                            <m:t>𝐽</m:t>
                          </m:r>
                        </m:e>
                        <m:sub>
                          <m:r>
                            <a:rPr lang="nl-BE" sz="2800" b="0" i="1" smtClean="0">
                              <a:solidFill>
                                <a:schemeClr val="accent2"/>
                              </a:solidFill>
                              <a:latin typeface="Cambria Math" panose="02040503050406030204" pitchFamily="18" charset="0"/>
                            </a:rPr>
                            <m:t>𝐴</m:t>
                          </m:r>
                        </m:sub>
                      </m:sSub>
                      <m:r>
                        <a:rPr lang="nl-BE" sz="2800" b="0" i="1" smtClean="0">
                          <a:solidFill>
                            <a:schemeClr val="accent2"/>
                          </a:solidFill>
                          <a:latin typeface="Cambria Math" panose="02040503050406030204" pitchFamily="18" charset="0"/>
                        </a:rPr>
                        <m:t>=</m:t>
                      </m:r>
                      <m:sSubSup>
                        <m:sSubSupPr>
                          <m:ctrlPr>
                            <a:rPr lang="nl-BE" sz="2800" b="0" i="1" smtClean="0">
                              <a:solidFill>
                                <a:schemeClr val="accent2"/>
                              </a:solidFill>
                              <a:latin typeface="Cambria Math" panose="02040503050406030204" pitchFamily="18" charset="0"/>
                            </a:rPr>
                          </m:ctrlPr>
                        </m:sSubSupPr>
                        <m:e>
                          <m:r>
                            <a:rPr lang="nl-BE" sz="2800" b="0" i="1" smtClean="0">
                              <a:solidFill>
                                <a:schemeClr val="accent2"/>
                              </a:solidFill>
                              <a:latin typeface="Cambria Math" panose="02040503050406030204" pitchFamily="18" charset="0"/>
                            </a:rPr>
                            <m:t>𝐾</m:t>
                          </m:r>
                        </m:e>
                        <m:sub>
                          <m:r>
                            <a:rPr lang="nl-BE" sz="2800" b="0" i="1" smtClean="0">
                              <a:solidFill>
                                <a:schemeClr val="accent2"/>
                              </a:solidFill>
                              <a:latin typeface="Cambria Math" panose="02040503050406030204" pitchFamily="18" charset="0"/>
                            </a:rPr>
                            <m:t>𝐺𝐿</m:t>
                          </m:r>
                        </m:sub>
                        <m:sup>
                          <m:r>
                            <a:rPr lang="nl-BE" sz="2800" b="0" i="1" smtClean="0">
                              <a:solidFill>
                                <a:schemeClr val="accent2"/>
                              </a:solidFill>
                              <a:latin typeface="Cambria Math" panose="02040503050406030204" pitchFamily="18" charset="0"/>
                            </a:rPr>
                            <m:t>∗</m:t>
                          </m:r>
                        </m:sup>
                      </m:sSubSup>
                      <m:d>
                        <m:dPr>
                          <m:ctrlPr>
                            <a:rPr lang="nl-BE" sz="2800" b="0" i="1" smtClean="0">
                              <a:solidFill>
                                <a:schemeClr val="accent2"/>
                              </a:solidFill>
                              <a:latin typeface="Cambria Math" panose="02040503050406030204" pitchFamily="18" charset="0"/>
                            </a:rPr>
                          </m:ctrlPr>
                        </m:dPr>
                        <m:e>
                          <m:sSub>
                            <m:sSubPr>
                              <m:ctrlPr>
                                <a:rPr lang="nl-BE" sz="2800" b="0" i="1" smtClean="0">
                                  <a:solidFill>
                                    <a:schemeClr val="accent2"/>
                                  </a:solidFill>
                                  <a:latin typeface="Cambria Math" panose="02040503050406030204" pitchFamily="18" charset="0"/>
                                </a:rPr>
                              </m:ctrlPr>
                            </m:sSubPr>
                            <m:e>
                              <m:sSub>
                                <m:sSubPr>
                                  <m:ctrlPr>
                                    <a:rPr lang="nl-BE" sz="2800" b="0" i="1" smtClean="0">
                                      <a:solidFill>
                                        <a:schemeClr val="accent2"/>
                                      </a:solidFill>
                                      <a:latin typeface="Cambria Math" panose="02040503050406030204" pitchFamily="18" charset="0"/>
                                    </a:rPr>
                                  </m:ctrlPr>
                                </m:sSubPr>
                                <m:e>
                                  <m:r>
                                    <a:rPr lang="nl-BE" sz="2800" b="0" i="1" smtClean="0">
                                      <a:solidFill>
                                        <a:schemeClr val="accent2"/>
                                      </a:solidFill>
                                      <a:latin typeface="Cambria Math" panose="02040503050406030204" pitchFamily="18" charset="0"/>
                                    </a:rPr>
                                    <m:t>𝑐</m:t>
                                  </m:r>
                                </m:e>
                                <m:sub>
                                  <m:r>
                                    <a:rPr lang="nl-BE" sz="2800" b="0" i="1" smtClean="0">
                                      <a:solidFill>
                                        <a:schemeClr val="accent2"/>
                                      </a:solidFill>
                                      <a:latin typeface="Cambria Math" panose="02040503050406030204" pitchFamily="18" charset="0"/>
                                    </a:rPr>
                                    <m:t>𝐴</m:t>
                                  </m:r>
                                  <m:r>
                                    <a:rPr lang="nl-BE" sz="2800" b="0" i="1" smtClean="0">
                                      <a:solidFill>
                                        <a:schemeClr val="accent2"/>
                                      </a:solidFill>
                                      <a:latin typeface="Cambria Math" panose="02040503050406030204" pitchFamily="18" charset="0"/>
                                    </a:rPr>
                                    <m:t>,</m:t>
                                  </m:r>
                                  <m:r>
                                    <a:rPr lang="nl-BE" sz="2800" b="0" i="1" smtClean="0">
                                      <a:solidFill>
                                        <a:schemeClr val="accent2"/>
                                      </a:solidFill>
                                      <a:latin typeface="Cambria Math" panose="02040503050406030204" pitchFamily="18" charset="0"/>
                                    </a:rPr>
                                    <m:t>𝑙</m:t>
                                  </m:r>
                                  <m:r>
                                    <a:rPr lang="nl-BE" sz="2800" b="0" i="1" smtClean="0">
                                      <a:solidFill>
                                        <a:schemeClr val="accent2"/>
                                      </a:solidFill>
                                      <a:latin typeface="Cambria Math" panose="02040503050406030204" pitchFamily="18" charset="0"/>
                                    </a:rPr>
                                    <m:t>,</m:t>
                                  </m:r>
                                  <m:r>
                                    <m:rPr>
                                      <m:sty m:val="p"/>
                                    </m:rPr>
                                    <a:rPr lang="nl-BE" sz="2800" b="0" i="0" smtClean="0">
                                      <a:solidFill>
                                        <a:schemeClr val="accent2"/>
                                      </a:solidFill>
                                      <a:latin typeface="Cambria Math" panose="02040503050406030204" pitchFamily="18" charset="0"/>
                                    </a:rPr>
                                    <m:t>sat</m:t>
                                  </m:r>
                                </m:sub>
                              </m:sSub>
                              <m:r>
                                <a:rPr lang="nl-BE" sz="2800" b="0" i="1" smtClean="0">
                                  <a:solidFill>
                                    <a:schemeClr val="accent2"/>
                                  </a:solidFill>
                                  <a:latin typeface="Cambria Math" panose="02040503050406030204" pitchFamily="18" charset="0"/>
                                </a:rPr>
                                <m:t>−</m:t>
                              </m:r>
                              <m:r>
                                <a:rPr lang="nl-BE" sz="2800" b="0" i="1" smtClean="0">
                                  <a:solidFill>
                                    <a:schemeClr val="accent2"/>
                                  </a:solidFill>
                                  <a:latin typeface="Cambria Math" panose="02040503050406030204" pitchFamily="18" charset="0"/>
                                </a:rPr>
                                <m:t>𝑐</m:t>
                              </m:r>
                            </m:e>
                            <m:sub>
                              <m:r>
                                <a:rPr lang="nl-BE" sz="2800" b="0" i="1" smtClean="0">
                                  <a:solidFill>
                                    <a:schemeClr val="accent2"/>
                                  </a:solidFill>
                                  <a:latin typeface="Cambria Math" panose="02040503050406030204" pitchFamily="18" charset="0"/>
                                </a:rPr>
                                <m:t>𝐴</m:t>
                              </m:r>
                              <m:r>
                                <a:rPr lang="nl-BE" sz="2800" b="0" i="1" smtClean="0">
                                  <a:solidFill>
                                    <a:schemeClr val="accent2"/>
                                  </a:solidFill>
                                  <a:latin typeface="Cambria Math" panose="02040503050406030204" pitchFamily="18" charset="0"/>
                                </a:rPr>
                                <m:t>,</m:t>
                              </m:r>
                              <m:r>
                                <a:rPr lang="nl-BE" sz="2800" b="0" i="1" smtClean="0">
                                  <a:solidFill>
                                    <a:schemeClr val="accent2"/>
                                  </a:solidFill>
                                  <a:latin typeface="Cambria Math" panose="02040503050406030204" pitchFamily="18" charset="0"/>
                                </a:rPr>
                                <m:t>𝑙</m:t>
                              </m:r>
                            </m:sub>
                          </m:sSub>
                        </m:e>
                      </m:d>
                    </m:oMath>
                  </m:oMathPara>
                </a14:m>
                <a:endParaRPr lang="nl-BE" sz="2800" i="0" dirty="0">
                  <a:solidFill>
                    <a:schemeClr val="accent2"/>
                  </a:solidFill>
                  <a:latin typeface="Cambria Math" panose="02040503050406030204" pitchFamily="18" charset="0"/>
                </a:endParaRPr>
              </a:p>
            </p:txBody>
          </p:sp>
        </mc:Choice>
        <mc:Fallback>
          <p:sp>
            <p:nvSpPr>
              <p:cNvPr id="23" name="Rectangle 22">
                <a:extLst>
                  <a:ext uri="{FF2B5EF4-FFF2-40B4-BE49-F238E27FC236}">
                    <a16:creationId xmlns:a16="http://schemas.microsoft.com/office/drawing/2014/main" id="{BA453067-E9A6-5A45-B90A-E003C8E9CF82}"/>
                  </a:ext>
                </a:extLst>
              </p:cNvPr>
              <p:cNvSpPr>
                <a:spLocks noRot="1" noChangeAspect="1" noMove="1" noResize="1" noEditPoints="1" noAdjustHandles="1" noChangeArrowheads="1" noChangeShapeType="1" noTextEdit="1"/>
              </p:cNvSpPr>
              <p:nvPr/>
            </p:nvSpPr>
            <p:spPr>
              <a:xfrm>
                <a:off x="3569926" y="3271753"/>
                <a:ext cx="4124591" cy="578685"/>
              </a:xfrm>
              <a:prstGeom prst="rect">
                <a:avLst/>
              </a:prstGeom>
              <a:blipFill>
                <a:blip r:embed="rId4"/>
                <a:stretch>
                  <a:fillRect b="-6122"/>
                </a:stretch>
              </a:blipFill>
              <a:ln w="38100">
                <a:solidFill>
                  <a:schemeClr val="accent2"/>
                </a:solidFill>
              </a:ln>
            </p:spPr>
            <p:txBody>
              <a:bodyPr/>
              <a:lstStyle/>
              <a:p>
                <a:r>
                  <a:rPr lang="en-GB">
                    <a:noFill/>
                  </a:rPr>
                  <a:t> </a:t>
                </a:r>
              </a:p>
            </p:txBody>
          </p:sp>
        </mc:Fallback>
      </mc:AlternateContent>
    </p:spTree>
    <p:extLst>
      <p:ext uri="{BB962C8B-B14F-4D97-AF65-F5344CB8AC3E}">
        <p14:creationId xmlns:p14="http://schemas.microsoft.com/office/powerpoint/2010/main" val="3044346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fr-FR" sz="1300" dirty="0">
                <a:solidFill>
                  <a:srgbClr val="000000"/>
                </a:solidFill>
              </a:rPr>
              <a:t>Service TIPs</a:t>
            </a:r>
          </a:p>
          <a:p>
            <a:r>
              <a:rPr lang="fr-FR" sz="1300" dirty="0">
                <a:solidFill>
                  <a:srgbClr val="000000"/>
                </a:solidFill>
              </a:rPr>
              <a:t>Ecole Interfacultaire de Bioingénieurs, ULB</a:t>
            </a:r>
            <a:endParaRPr sz="1300" noProof="1">
              <a:solidFill>
                <a:srgbClr val="000000"/>
              </a:solidFill>
            </a:endParaRPr>
          </a:p>
        </p:txBody>
      </p:sp>
      <p:sp>
        <p:nvSpPr>
          <p:cNvPr id="74754" name="Slide Number Placeholder 4"/>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FR" sz="1400"/>
              <a:t>Page </a:t>
            </a:r>
            <a:fld id="{9CFA9E59-4337-8547-8CF5-7D40D40B94ED}" type="slidenum">
              <a:rPr lang="fr-FR" sz="1400"/>
              <a:pPr eaLnBrk="1" hangingPunct="1"/>
              <a:t>17</a:t>
            </a:fld>
            <a:endParaRPr lang="fr-FR" sz="1400"/>
          </a:p>
        </p:txBody>
      </p:sp>
      <p:sp>
        <p:nvSpPr>
          <p:cNvPr id="74755" name="Rectangle 2"/>
          <p:cNvSpPr>
            <a:spLocks noGrp="1" noChangeArrowheads="1"/>
          </p:cNvSpPr>
          <p:nvPr>
            <p:ph type="title"/>
          </p:nvPr>
        </p:nvSpPr>
        <p:spPr/>
        <p:txBody>
          <a:bodyPr/>
          <a:lstStyle/>
          <a:p>
            <a:pPr eaLnBrk="1" hangingPunct="1"/>
            <a:r>
              <a:rPr lang="fr-BE">
                <a:latin typeface="Arial" charset="0"/>
              </a:rPr>
              <a:t>Principe de l’absorption gaz-liquide</a:t>
            </a:r>
            <a:endParaRPr lang="fr-FR">
              <a:latin typeface="Arial" charset="0"/>
            </a:endParaRPr>
          </a:p>
        </p:txBody>
      </p:sp>
      <p:sp>
        <p:nvSpPr>
          <p:cNvPr id="74756" name="Text Box 4"/>
          <p:cNvSpPr txBox="1">
            <a:spLocks noChangeArrowheads="1"/>
          </p:cNvSpPr>
          <p:nvPr/>
        </p:nvSpPr>
        <p:spPr bwMode="auto">
          <a:xfrm>
            <a:off x="855663" y="1854200"/>
            <a:ext cx="7597775" cy="3541713"/>
          </a:xfrm>
          <a:prstGeom prst="rect">
            <a:avLst/>
          </a:prstGeom>
          <a:noFill/>
          <a:ln w="38100">
            <a:solidFill>
              <a:schemeClr val="accent2"/>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fr-BE" sz="3200">
                <a:solidFill>
                  <a:schemeClr val="accent2"/>
                </a:solidFill>
              </a:rPr>
              <a:t>Lors de la mise en contact d’une phase gazeuse et d’une phase liquide, si la concentration d’un composé A dans la phase liquide est inférieure à sa concentration de saturation, alors il y aura transfert de ce composé du gaz vers le liquide.</a:t>
            </a:r>
            <a:endParaRPr lang="fr-FR" sz="3200">
              <a:solidFill>
                <a:schemeClr val="accent2"/>
              </a:solidFill>
            </a:endParaRPr>
          </a:p>
        </p:txBody>
      </p:sp>
      <p:sp>
        <p:nvSpPr>
          <p:cNvPr id="6" name="ZoneTexte 1"/>
          <p:cNvSpPr txBox="1">
            <a:spLocks noChangeArrowheads="1"/>
          </p:cNvSpPr>
          <p:nvPr/>
        </p:nvSpPr>
        <p:spPr bwMode="auto">
          <a:xfrm>
            <a:off x="1774922" y="5473253"/>
            <a:ext cx="6957929"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FR" sz="1800" dirty="0"/>
              <a:t>C’est ce qui se passe dans un système d’</a:t>
            </a:r>
            <a:r>
              <a:rPr lang="fr-FR" sz="1800" b="1" i="1" dirty="0"/>
              <a:t>absorption gaz-liquide</a:t>
            </a:r>
            <a:r>
              <a:rPr lang="fr-FR" sz="1800"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fr-FR" sz="1300" dirty="0">
                <a:solidFill>
                  <a:srgbClr val="000000"/>
                </a:solidFill>
              </a:rPr>
              <a:t>Service TIPs</a:t>
            </a:r>
          </a:p>
          <a:p>
            <a:r>
              <a:rPr lang="fr-FR" sz="1300" dirty="0">
                <a:solidFill>
                  <a:srgbClr val="000000"/>
                </a:solidFill>
              </a:rPr>
              <a:t>Ecole Interfacultaire de Bioingénieurs, ULB</a:t>
            </a:r>
            <a:endParaRPr sz="1300" noProof="1">
              <a:solidFill>
                <a:srgbClr val="000000"/>
              </a:solidFill>
            </a:endParaRPr>
          </a:p>
        </p:txBody>
      </p:sp>
      <p:sp>
        <p:nvSpPr>
          <p:cNvPr id="76802" name="Slide Number Placeholder 4"/>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FR" sz="1400"/>
              <a:t>Page </a:t>
            </a:r>
            <a:fld id="{E530B0B3-D2DB-FE4C-8A10-84F774A549E2}" type="slidenum">
              <a:rPr lang="fr-FR" sz="1400"/>
              <a:pPr eaLnBrk="1" hangingPunct="1"/>
              <a:t>18</a:t>
            </a:fld>
            <a:endParaRPr lang="fr-FR" sz="1400"/>
          </a:p>
        </p:txBody>
      </p:sp>
      <p:sp>
        <p:nvSpPr>
          <p:cNvPr id="76803" name="Rectangle 2"/>
          <p:cNvSpPr>
            <a:spLocks noGrp="1" noChangeArrowheads="1"/>
          </p:cNvSpPr>
          <p:nvPr>
            <p:ph type="title"/>
          </p:nvPr>
        </p:nvSpPr>
        <p:spPr/>
        <p:txBody>
          <a:bodyPr/>
          <a:lstStyle/>
          <a:p>
            <a:pPr eaLnBrk="1" hangingPunct="1"/>
            <a:r>
              <a:rPr lang="fr-BE">
                <a:latin typeface="Arial" charset="0"/>
              </a:rPr>
              <a:t>2 grands types d’objectifs/applications</a:t>
            </a:r>
            <a:endParaRPr lang="fr-FR">
              <a:latin typeface="Arial" charset="0"/>
            </a:endParaRPr>
          </a:p>
        </p:txBody>
      </p:sp>
      <p:sp>
        <p:nvSpPr>
          <p:cNvPr id="76804" name="Rectangle 3"/>
          <p:cNvSpPr>
            <a:spLocks noGrp="1" noChangeArrowheads="1"/>
          </p:cNvSpPr>
          <p:nvPr>
            <p:ph type="body" idx="1"/>
          </p:nvPr>
        </p:nvSpPr>
        <p:spPr>
          <a:noFill/>
        </p:spPr>
        <p:txBody>
          <a:bodyPr/>
          <a:lstStyle/>
          <a:p>
            <a:pPr eaLnBrk="1" hangingPunct="1"/>
            <a:r>
              <a:rPr lang="fr-BE" dirty="0">
                <a:latin typeface="Arial" charset="0"/>
              </a:rPr>
              <a:t>Epuration d’un gaz</a:t>
            </a:r>
          </a:p>
          <a:p>
            <a:pPr lvl="1" eaLnBrk="1" hangingPunct="1"/>
            <a:r>
              <a:rPr lang="fr-BE" dirty="0">
                <a:latin typeface="Tahoma" charset="0"/>
              </a:rPr>
              <a:t>Elimination de composés présents dans un gaz</a:t>
            </a:r>
          </a:p>
          <a:p>
            <a:pPr lvl="2" eaLnBrk="1" hangingPunct="1"/>
            <a:r>
              <a:rPr lang="fr-BE" dirty="0">
                <a:latin typeface="Arial" charset="0"/>
              </a:rPr>
              <a:t>SO</a:t>
            </a:r>
            <a:r>
              <a:rPr lang="fr-BE" baseline="-25000" dirty="0">
                <a:latin typeface="Arial" charset="0"/>
              </a:rPr>
              <a:t>2</a:t>
            </a:r>
            <a:r>
              <a:rPr lang="fr-BE" dirty="0">
                <a:latin typeface="Arial" charset="0"/>
              </a:rPr>
              <a:t>, CO</a:t>
            </a:r>
            <a:r>
              <a:rPr lang="fr-BE" baseline="-25000" dirty="0">
                <a:latin typeface="Arial" charset="0"/>
              </a:rPr>
              <a:t>2</a:t>
            </a:r>
            <a:r>
              <a:rPr lang="fr-BE" dirty="0">
                <a:latin typeface="Arial" charset="0"/>
              </a:rPr>
              <a:t>, NH</a:t>
            </a:r>
            <a:r>
              <a:rPr lang="fr-BE" baseline="-25000" dirty="0">
                <a:latin typeface="Arial" charset="0"/>
              </a:rPr>
              <a:t>3</a:t>
            </a:r>
            <a:r>
              <a:rPr lang="fr-BE" dirty="0">
                <a:latin typeface="Arial" charset="0"/>
              </a:rPr>
              <a:t>, NO</a:t>
            </a:r>
            <a:r>
              <a:rPr lang="fr-BE" baseline="-25000" dirty="0">
                <a:latin typeface="Arial" charset="0"/>
              </a:rPr>
              <a:t>X</a:t>
            </a:r>
            <a:r>
              <a:rPr lang="fr-BE" dirty="0">
                <a:latin typeface="Arial" charset="0"/>
              </a:rPr>
              <a:t>, …</a:t>
            </a:r>
          </a:p>
          <a:p>
            <a:pPr lvl="1" eaLnBrk="1" hangingPunct="1"/>
            <a:r>
              <a:rPr lang="fr-BE" dirty="0">
                <a:latin typeface="Tahoma" charset="0"/>
              </a:rPr>
              <a:t>Exemple classique : effluents gazeux des incinérateurs</a:t>
            </a:r>
          </a:p>
          <a:p>
            <a:pPr eaLnBrk="1" hangingPunct="1"/>
            <a:r>
              <a:rPr lang="fr-BE" dirty="0">
                <a:latin typeface="Arial" charset="0"/>
              </a:rPr>
              <a:t>Transfert d’un gaz vers un liquide d’un composé, destiné à réagir ultérieurement</a:t>
            </a:r>
          </a:p>
          <a:p>
            <a:pPr lvl="1" eaLnBrk="1" hangingPunct="1"/>
            <a:r>
              <a:rPr lang="fr-BE" dirty="0">
                <a:latin typeface="Tahoma" charset="0"/>
              </a:rPr>
              <a:t>Transfert gaz – liquide d’ozone dans la production d’eau potable (désinfection)</a:t>
            </a:r>
          </a:p>
          <a:p>
            <a:pPr lvl="1" eaLnBrk="1" hangingPunct="1"/>
            <a:r>
              <a:rPr lang="fr-BE" dirty="0">
                <a:latin typeface="Tahoma" charset="0"/>
              </a:rPr>
              <a:t>Transfert gaz – liquide d’oxygène dans les chenaux des stations d’épuration (respiration des microorganismes)</a:t>
            </a:r>
          </a:p>
          <a:p>
            <a:pPr lvl="1" eaLnBrk="1" hangingPunct="1"/>
            <a:r>
              <a:rPr lang="fr-BE" dirty="0">
                <a:latin typeface="Tahoma" charset="0"/>
              </a:rPr>
              <a:t>Transfert gaz – liquide de CO</a:t>
            </a:r>
            <a:r>
              <a:rPr lang="fr-BE" baseline="-25000" dirty="0">
                <a:latin typeface="Tahoma" charset="0"/>
              </a:rPr>
              <a:t>2</a:t>
            </a:r>
            <a:r>
              <a:rPr lang="fr-BE" dirty="0">
                <a:latin typeface="Tahoma" charset="0"/>
              </a:rPr>
              <a:t> (ou de NH</a:t>
            </a:r>
            <a:r>
              <a:rPr lang="fr-BE" baseline="-25000" dirty="0">
                <a:latin typeface="Tahoma" charset="0"/>
              </a:rPr>
              <a:t>3</a:t>
            </a:r>
            <a:r>
              <a:rPr lang="fr-BE" dirty="0">
                <a:latin typeface="Tahoma" charset="0"/>
              </a:rPr>
              <a:t>) dans le procédé Solvay de fabrication du bicarbonate de soude</a:t>
            </a:r>
            <a:endParaRPr lang="fr-FR" dirty="0">
              <a:latin typeface="Tahoma"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Number Placeholder 4"/>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FR" sz="1400"/>
              <a:t>Page </a:t>
            </a:r>
            <a:fld id="{0B278975-D8B2-F44C-82EB-669B77EF7B73}" type="slidenum">
              <a:rPr lang="fr-FR" sz="1400"/>
              <a:pPr eaLnBrk="1" hangingPunct="1"/>
              <a:t>19</a:t>
            </a:fld>
            <a:endParaRPr lang="fr-FR" sz="1400"/>
          </a:p>
        </p:txBody>
      </p:sp>
      <p:sp>
        <p:nvSpPr>
          <p:cNvPr id="78850" name="Rectangle 2"/>
          <p:cNvSpPr>
            <a:spLocks noGrp="1" noChangeArrowheads="1"/>
          </p:cNvSpPr>
          <p:nvPr>
            <p:ph type="title"/>
          </p:nvPr>
        </p:nvSpPr>
        <p:spPr/>
        <p:txBody>
          <a:bodyPr/>
          <a:lstStyle/>
          <a:p>
            <a:pPr eaLnBrk="1" hangingPunct="1"/>
            <a:r>
              <a:rPr lang="fr-BE">
                <a:latin typeface="Arial" charset="0"/>
              </a:rPr>
              <a:t>Appareillages</a:t>
            </a:r>
            <a:endParaRPr lang="fr-FR">
              <a:latin typeface="Arial" charset="0"/>
            </a:endParaRPr>
          </a:p>
        </p:txBody>
      </p:sp>
      <p:sp>
        <p:nvSpPr>
          <p:cNvPr id="78851" name="Rectangle 3"/>
          <p:cNvSpPr>
            <a:spLocks noGrp="1" noChangeArrowheads="1"/>
          </p:cNvSpPr>
          <p:nvPr>
            <p:ph type="body" idx="1"/>
          </p:nvPr>
        </p:nvSpPr>
        <p:spPr>
          <a:xfrm>
            <a:off x="457200" y="1222907"/>
            <a:ext cx="8507413" cy="5241925"/>
          </a:xfrm>
        </p:spPr>
        <p:txBody>
          <a:bodyPr/>
          <a:lstStyle/>
          <a:p>
            <a:pPr eaLnBrk="1" hangingPunct="1"/>
            <a:r>
              <a:rPr lang="fr-BE" dirty="0">
                <a:latin typeface="Arial" charset="0"/>
              </a:rPr>
              <a:t>Le plus fréquemment rencontré : colonnes</a:t>
            </a:r>
          </a:p>
          <a:p>
            <a:pPr lvl="1" eaLnBrk="1" hangingPunct="1"/>
            <a:r>
              <a:rPr lang="fr-BE" dirty="0">
                <a:latin typeface="Tahoma" charset="0"/>
              </a:rPr>
              <a:t>Souvent de forme cylindrique ou parallélépipédique </a:t>
            </a:r>
          </a:p>
          <a:p>
            <a:pPr lvl="1" eaLnBrk="1" hangingPunct="1"/>
            <a:r>
              <a:rPr lang="fr-BE" dirty="0">
                <a:latin typeface="Tahoma" charset="0"/>
              </a:rPr>
              <a:t>On parle alors de </a:t>
            </a:r>
            <a:r>
              <a:rPr lang="fr-BE" b="1" i="1" dirty="0">
                <a:latin typeface="Tahoma" charset="0"/>
              </a:rPr>
              <a:t>colonnes d’absorption</a:t>
            </a:r>
          </a:p>
          <a:p>
            <a:pPr eaLnBrk="1" hangingPunct="1"/>
            <a:r>
              <a:rPr lang="fr-BE" dirty="0">
                <a:latin typeface="Arial" charset="0"/>
              </a:rPr>
              <a:t>4 types de colonnes d’absorption :</a:t>
            </a:r>
          </a:p>
          <a:p>
            <a:pPr lvl="1" eaLnBrk="1" hangingPunct="1"/>
            <a:r>
              <a:rPr lang="fr-BE" dirty="0">
                <a:latin typeface="Tahoma" charset="0"/>
              </a:rPr>
              <a:t>Colonnes à plateaux</a:t>
            </a:r>
          </a:p>
          <a:p>
            <a:pPr lvl="1" eaLnBrk="1" hangingPunct="1"/>
            <a:r>
              <a:rPr lang="fr-BE" dirty="0">
                <a:latin typeface="Tahoma" charset="0"/>
              </a:rPr>
              <a:t>Colonnes à bulles </a:t>
            </a:r>
          </a:p>
          <a:p>
            <a:pPr lvl="1" eaLnBrk="1" hangingPunct="1"/>
            <a:r>
              <a:rPr lang="fr-BE" dirty="0">
                <a:latin typeface="Tahoma" charset="0"/>
              </a:rPr>
              <a:t>Colonnes à gouttes</a:t>
            </a:r>
          </a:p>
          <a:p>
            <a:pPr lvl="1" eaLnBrk="1" hangingPunct="1"/>
            <a:r>
              <a:rPr lang="fr-BE" dirty="0">
                <a:latin typeface="Tahoma" charset="0"/>
              </a:rPr>
              <a:t>Colonnes à garnissage</a:t>
            </a:r>
          </a:p>
          <a:p>
            <a:pPr eaLnBrk="1" hangingPunct="1"/>
            <a:r>
              <a:rPr lang="fr-BE" dirty="0">
                <a:latin typeface="Arial" charset="0"/>
              </a:rPr>
              <a:t>Paramètres importants</a:t>
            </a:r>
          </a:p>
          <a:p>
            <a:pPr lvl="1" eaLnBrk="1" hangingPunct="1"/>
            <a:r>
              <a:rPr lang="fr-BE" dirty="0">
                <a:latin typeface="Tahoma" charset="0"/>
              </a:rPr>
              <a:t>Densité d’aire de la surface de contact gaz – liquide (a)</a:t>
            </a:r>
          </a:p>
          <a:p>
            <a:pPr lvl="1" eaLnBrk="1" hangingPunct="1"/>
            <a:r>
              <a:rPr lang="fr-BE" dirty="0">
                <a:latin typeface="Tahoma" charset="0"/>
              </a:rPr>
              <a:t>Coefficient de transfert de matière gaz – liquide (K</a:t>
            </a:r>
            <a:r>
              <a:rPr lang="fr-BE" baseline="-25000" dirty="0">
                <a:latin typeface="Tahoma" charset="0"/>
              </a:rPr>
              <a:t>GL</a:t>
            </a:r>
            <a:r>
              <a:rPr lang="fr-BE" dirty="0">
                <a:latin typeface="Tahoma" charset="0"/>
              </a:rPr>
              <a:t> ou K</a:t>
            </a:r>
            <a:r>
              <a:rPr lang="fr-BE" baseline="-25000" dirty="0">
                <a:latin typeface="Tahoma" charset="0"/>
              </a:rPr>
              <a:t>GL</a:t>
            </a:r>
            <a:r>
              <a:rPr lang="fr-BE" dirty="0">
                <a:latin typeface="Tahoma" charset="0"/>
              </a:rPr>
              <a:t>*)</a:t>
            </a:r>
          </a:p>
          <a:p>
            <a:pPr eaLnBrk="1" hangingPunct="1"/>
            <a:r>
              <a:rPr lang="fr-BE" dirty="0">
                <a:latin typeface="Arial" charset="0"/>
              </a:rPr>
              <a:t>Taille des colonnes : très varié</a:t>
            </a:r>
          </a:p>
          <a:p>
            <a:pPr lvl="1" eaLnBrk="1" hangingPunct="1"/>
            <a:r>
              <a:rPr lang="fr-BE" dirty="0">
                <a:latin typeface="Tahoma" charset="0"/>
              </a:rPr>
              <a:t>Hauteur de 1 à 30 m, diamètre de 15 cm à 5 m</a:t>
            </a:r>
            <a:endParaRPr lang="fr-FR" dirty="0">
              <a:latin typeface="Tahoma"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fr-FR" sz="1300" dirty="0">
                <a:solidFill>
                  <a:srgbClr val="000000"/>
                </a:solidFill>
              </a:rPr>
              <a:t>Service TIPs</a:t>
            </a:r>
          </a:p>
          <a:p>
            <a:r>
              <a:rPr lang="fr-FR" sz="1300" dirty="0">
                <a:solidFill>
                  <a:srgbClr val="000000"/>
                </a:solidFill>
              </a:rPr>
              <a:t>Ecole Interfacultaire de Bioingénieurs, ULB</a:t>
            </a:r>
            <a:endParaRPr sz="1300" noProof="1">
              <a:solidFill>
                <a:srgbClr val="000000"/>
              </a:solidFill>
            </a:endParaRPr>
          </a:p>
        </p:txBody>
      </p:sp>
      <p:sp>
        <p:nvSpPr>
          <p:cNvPr id="18434" name="Slide Number Placeholder 4"/>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FR" sz="1400" dirty="0"/>
              <a:t>Page </a:t>
            </a:r>
            <a:fld id="{4A32E9B8-EB8D-1C4A-B607-D4E279031464}" type="slidenum">
              <a:rPr lang="fr-FR" sz="1400"/>
              <a:pPr eaLnBrk="1" hangingPunct="1"/>
              <a:t>2</a:t>
            </a:fld>
            <a:endParaRPr lang="fr-FR" sz="1400" dirty="0"/>
          </a:p>
        </p:txBody>
      </p:sp>
      <p:sp>
        <p:nvSpPr>
          <p:cNvPr id="18435" name="Rectangle 2"/>
          <p:cNvSpPr>
            <a:spLocks noGrp="1" noChangeArrowheads="1"/>
          </p:cNvSpPr>
          <p:nvPr>
            <p:ph type="title"/>
          </p:nvPr>
        </p:nvSpPr>
        <p:spPr/>
        <p:txBody>
          <a:bodyPr/>
          <a:lstStyle/>
          <a:p>
            <a:pPr eaLnBrk="1" hangingPunct="1"/>
            <a:r>
              <a:rPr lang="fr-BE">
                <a:latin typeface="Arial" charset="0"/>
              </a:rPr>
              <a:t>Mise en contexte </a:t>
            </a:r>
            <a:endParaRPr lang="fr-FR" dirty="0">
              <a:latin typeface="Arial" charset="0"/>
            </a:endParaRPr>
          </a:p>
        </p:txBody>
      </p:sp>
      <p:sp>
        <p:nvSpPr>
          <p:cNvPr id="18436" name="Text Box 3"/>
          <p:cNvSpPr txBox="1">
            <a:spLocks noChangeArrowheads="1"/>
          </p:cNvSpPr>
          <p:nvPr/>
        </p:nvSpPr>
        <p:spPr bwMode="auto">
          <a:xfrm>
            <a:off x="577850" y="2614613"/>
            <a:ext cx="7918450" cy="1570037"/>
          </a:xfrm>
          <a:prstGeom prst="rect">
            <a:avLst/>
          </a:prstGeom>
          <a:noFill/>
          <a:ln w="38100">
            <a:solidFill>
              <a:srgbClr val="003399"/>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fr-BE" sz="3200" b="1" dirty="0">
                <a:solidFill>
                  <a:schemeClr val="accent2"/>
                </a:solidFill>
              </a:rPr>
              <a:t>Un procédé développé par Shell pour la capture du CO</a:t>
            </a:r>
            <a:r>
              <a:rPr lang="fr-BE" sz="3200" b="1" baseline="-25000" dirty="0">
                <a:solidFill>
                  <a:schemeClr val="accent2"/>
                </a:solidFill>
              </a:rPr>
              <a:t>2</a:t>
            </a:r>
            <a:r>
              <a:rPr lang="fr-BE" sz="3200" b="1" dirty="0">
                <a:solidFill>
                  <a:schemeClr val="accent2"/>
                </a:solidFill>
              </a:rPr>
              <a:t> présent dans un effluent gazeux</a:t>
            </a:r>
            <a:endParaRPr lang="fr-FR" sz="3200" b="1" dirty="0">
              <a:solidFill>
                <a:schemeClr val="accen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2" name="Rectangle 114"/>
          <p:cNvSpPr>
            <a:spLocks noGrp="1" noChangeArrowheads="1"/>
          </p:cNvSpPr>
          <p:nvPr>
            <p:ph type="title"/>
          </p:nvPr>
        </p:nvSpPr>
        <p:spPr/>
        <p:txBody>
          <a:bodyPr/>
          <a:lstStyle/>
          <a:p>
            <a:pPr eaLnBrk="1" hangingPunct="1"/>
            <a:r>
              <a:rPr lang="fr-BE" dirty="0">
                <a:latin typeface="Arial" charset="0"/>
              </a:rPr>
              <a:t>Appareillages : colonnes à garnissage</a:t>
            </a:r>
            <a:endParaRPr lang="fr-FR" dirty="0">
              <a:latin typeface="Arial" charset="0"/>
            </a:endParaRPr>
          </a:p>
        </p:txBody>
      </p:sp>
      <p:pic>
        <p:nvPicPr>
          <p:cNvPr id="2" name="Image 1" descr="800px-Anelli_Raschi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772" y="1434506"/>
            <a:ext cx="6259308" cy="4694481"/>
          </a:xfrm>
          <a:prstGeom prst="rect">
            <a:avLst/>
          </a:prstGeom>
        </p:spPr>
      </p:pic>
    </p:spTree>
    <p:extLst>
      <p:ext uri="{BB962C8B-B14F-4D97-AF65-F5344CB8AC3E}">
        <p14:creationId xmlns:p14="http://schemas.microsoft.com/office/powerpoint/2010/main" val="732613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5"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fr-FR" sz="1300" dirty="0">
                <a:solidFill>
                  <a:srgbClr val="000000"/>
                </a:solidFill>
              </a:rPr>
              <a:t>Service TIPs</a:t>
            </a:r>
          </a:p>
          <a:p>
            <a:r>
              <a:rPr lang="fr-FR" sz="1300" dirty="0">
                <a:solidFill>
                  <a:srgbClr val="000000"/>
                </a:solidFill>
              </a:rPr>
              <a:t>Ecole Interfacultaire de Bioingénieurs, ULB</a:t>
            </a:r>
            <a:endParaRPr sz="1300" noProof="1">
              <a:solidFill>
                <a:srgbClr val="000000"/>
              </a:solidFill>
            </a:endParaRPr>
          </a:p>
        </p:txBody>
      </p:sp>
      <p:sp>
        <p:nvSpPr>
          <p:cNvPr id="67586" name="Slide Number Placeholder 4"/>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FR" sz="1400"/>
              <a:t>Page </a:t>
            </a:r>
            <a:fld id="{5DE0C4DA-FDF4-0742-90B1-0A587A083DB1}" type="slidenum">
              <a:rPr lang="fr-FR" sz="1400"/>
              <a:pPr eaLnBrk="1" hangingPunct="1"/>
              <a:t>21</a:t>
            </a:fld>
            <a:endParaRPr lang="fr-FR" sz="1400"/>
          </a:p>
        </p:txBody>
      </p:sp>
      <p:sp>
        <p:nvSpPr>
          <p:cNvPr id="67587" name="Rectangle 2"/>
          <p:cNvSpPr>
            <a:spLocks noGrp="1" noChangeArrowheads="1"/>
          </p:cNvSpPr>
          <p:nvPr>
            <p:ph type="title"/>
          </p:nvPr>
        </p:nvSpPr>
        <p:spPr/>
        <p:txBody>
          <a:bodyPr/>
          <a:lstStyle/>
          <a:p>
            <a:pPr eaLnBrk="1" hangingPunct="1"/>
            <a:r>
              <a:rPr lang="fr-BE" dirty="0">
                <a:latin typeface="Arial" charset="0"/>
              </a:rPr>
              <a:t>Plan de cette leçon – l’absorption G/L</a:t>
            </a:r>
            <a:endParaRPr lang="fr-FR" dirty="0">
              <a:latin typeface="Arial" charset="0"/>
            </a:endParaRPr>
          </a:p>
        </p:txBody>
      </p:sp>
      <p:sp>
        <p:nvSpPr>
          <p:cNvPr id="67588" name="Rectangle 3"/>
          <p:cNvSpPr>
            <a:spLocks noGrp="1" noChangeArrowheads="1"/>
          </p:cNvSpPr>
          <p:nvPr>
            <p:ph type="body" idx="1"/>
          </p:nvPr>
        </p:nvSpPr>
        <p:spPr/>
        <p:txBody>
          <a:bodyPr/>
          <a:lstStyle/>
          <a:p>
            <a:pPr eaLnBrk="1" hangingPunct="1"/>
            <a:endParaRPr lang="fr-BE" dirty="0">
              <a:solidFill>
                <a:srgbClr val="990000"/>
              </a:solidFill>
              <a:latin typeface="Arial" charset="0"/>
            </a:endParaRPr>
          </a:p>
          <a:p>
            <a:pPr marL="0" indent="0" eaLnBrk="1" hangingPunct="1">
              <a:buNone/>
            </a:pPr>
            <a:endParaRPr lang="fr-BE" dirty="0">
              <a:latin typeface="Arial"/>
              <a:cs typeface="Arial"/>
            </a:endParaRPr>
          </a:p>
          <a:p>
            <a:pPr eaLnBrk="1" hangingPunct="1"/>
            <a:r>
              <a:rPr lang="fr-BE" dirty="0">
                <a:latin typeface="Arial"/>
                <a:cs typeface="Arial"/>
              </a:rPr>
              <a:t>Introduction (principe, objectifs, applications et appareillages)</a:t>
            </a:r>
          </a:p>
          <a:p>
            <a:pPr eaLnBrk="1" hangingPunct="1"/>
            <a:r>
              <a:rPr lang="fr-BE" dirty="0">
                <a:solidFill>
                  <a:srgbClr val="FF0000"/>
                </a:solidFill>
                <a:latin typeface="Arial"/>
                <a:cs typeface="Arial"/>
              </a:rPr>
              <a:t>Ecoulement des phases et transfert de matière dans les colonnes à garnissage</a:t>
            </a:r>
          </a:p>
          <a:p>
            <a:pPr lvl="1" eaLnBrk="1" hangingPunct="1"/>
            <a:r>
              <a:rPr lang="fr-BE" dirty="0">
                <a:solidFill>
                  <a:srgbClr val="FF0000"/>
                </a:solidFill>
                <a:latin typeface="Tahoma"/>
                <a:cs typeface="Tahoma"/>
              </a:rPr>
              <a:t>Comment calculer K</a:t>
            </a:r>
            <a:r>
              <a:rPr lang="fr-BE" baseline="-25000" dirty="0">
                <a:solidFill>
                  <a:srgbClr val="FF0000"/>
                </a:solidFill>
                <a:latin typeface="Tahoma"/>
                <a:cs typeface="Tahoma"/>
              </a:rPr>
              <a:t>GL</a:t>
            </a:r>
            <a:r>
              <a:rPr lang="fr-BE" dirty="0">
                <a:solidFill>
                  <a:srgbClr val="FF0000"/>
                </a:solidFill>
                <a:latin typeface="Tahoma"/>
                <a:cs typeface="Tahoma"/>
              </a:rPr>
              <a:t> ?</a:t>
            </a:r>
          </a:p>
          <a:p>
            <a:pPr lvl="1" eaLnBrk="1" hangingPunct="1"/>
            <a:r>
              <a:rPr lang="fr-BE" dirty="0">
                <a:solidFill>
                  <a:srgbClr val="FF0000"/>
                </a:solidFill>
                <a:latin typeface="Tahoma"/>
                <a:cs typeface="Tahoma"/>
              </a:rPr>
              <a:t>Comment calculer a ?</a:t>
            </a:r>
          </a:p>
          <a:p>
            <a:pPr lvl="1" eaLnBrk="1" hangingPunct="1"/>
            <a:r>
              <a:rPr lang="fr-BE" dirty="0">
                <a:solidFill>
                  <a:srgbClr val="FF0000"/>
                </a:solidFill>
                <a:latin typeface="Tahoma"/>
                <a:cs typeface="Tahoma"/>
              </a:rPr>
              <a:t>Comment calculer </a:t>
            </a:r>
            <a:r>
              <a:rPr lang="fr-BE" dirty="0">
                <a:solidFill>
                  <a:srgbClr val="FF0000"/>
                </a:solidFill>
                <a:latin typeface="Symbol" charset="2"/>
                <a:cs typeface="Symbol" charset="2"/>
              </a:rPr>
              <a:t>Ω</a:t>
            </a:r>
            <a:r>
              <a:rPr lang="fr-BE" dirty="0">
                <a:solidFill>
                  <a:srgbClr val="FF0000"/>
                </a:solidFill>
                <a:latin typeface="Tahoma"/>
                <a:cs typeface="Tahoma"/>
              </a:rPr>
              <a:t> ?</a:t>
            </a:r>
            <a:endParaRPr lang="fr-BE" dirty="0">
              <a:solidFill>
                <a:srgbClr val="FF0000"/>
              </a:solidFill>
              <a:latin typeface="Arial"/>
              <a:cs typeface="Arial"/>
            </a:endParaRPr>
          </a:p>
          <a:p>
            <a:pPr eaLnBrk="1" hangingPunct="1"/>
            <a:r>
              <a:rPr lang="fr-BE" dirty="0">
                <a:latin typeface="Arial"/>
                <a:cs typeface="Arial"/>
              </a:rPr>
              <a:t>Problème à résoudre en groupe</a:t>
            </a:r>
          </a:p>
        </p:txBody>
      </p:sp>
    </p:spTree>
    <p:extLst>
      <p:ext uri="{BB962C8B-B14F-4D97-AF65-F5344CB8AC3E}">
        <p14:creationId xmlns:p14="http://schemas.microsoft.com/office/powerpoint/2010/main" val="1727913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Number Placeholder 4"/>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FR" sz="1400"/>
              <a:t>Page </a:t>
            </a:r>
            <a:fld id="{BDF75BCD-515D-F445-B528-626F3682398E}" type="slidenum">
              <a:rPr lang="fr-FR" sz="1400"/>
              <a:pPr eaLnBrk="1" hangingPunct="1"/>
              <a:t>22</a:t>
            </a:fld>
            <a:endParaRPr lang="fr-FR" sz="1400"/>
          </a:p>
        </p:txBody>
      </p:sp>
      <p:sp>
        <p:nvSpPr>
          <p:cNvPr id="140291" name="Rectangle 2"/>
          <p:cNvSpPr>
            <a:spLocks noGrp="1" noChangeArrowheads="1"/>
          </p:cNvSpPr>
          <p:nvPr>
            <p:ph type="title"/>
          </p:nvPr>
        </p:nvSpPr>
        <p:spPr/>
        <p:txBody>
          <a:bodyPr/>
          <a:lstStyle/>
          <a:p>
            <a:pPr eaLnBrk="1" hangingPunct="1"/>
            <a:r>
              <a:rPr lang="fr-BE" dirty="0">
                <a:latin typeface="Arial" charset="0"/>
              </a:rPr>
              <a:t>a dans les colonnes à garnissage ?</a:t>
            </a:r>
            <a:endParaRPr lang="fr-FR" dirty="0">
              <a:latin typeface="Arial" charset="0"/>
            </a:endParaRPr>
          </a:p>
        </p:txBody>
      </p:sp>
      <p:sp>
        <p:nvSpPr>
          <p:cNvPr id="140292" name="Rectangle 3"/>
          <p:cNvSpPr>
            <a:spLocks noGrp="1" noChangeArrowheads="1"/>
          </p:cNvSpPr>
          <p:nvPr>
            <p:ph type="body" idx="1"/>
          </p:nvPr>
        </p:nvSpPr>
        <p:spPr>
          <a:xfrm>
            <a:off x="457200" y="1430046"/>
            <a:ext cx="8507413" cy="2127250"/>
          </a:xfrm>
        </p:spPr>
        <p:txBody>
          <a:bodyPr/>
          <a:lstStyle/>
          <a:p>
            <a:pPr eaLnBrk="1" hangingPunct="1"/>
            <a:r>
              <a:rPr lang="fr-BE" dirty="0">
                <a:latin typeface="Arial"/>
                <a:cs typeface="Arial"/>
              </a:rPr>
              <a:t>a peut être calculé par des considérations purement géométriques si le liquide mouille parfaitement les éléments de garnissage</a:t>
            </a:r>
          </a:p>
          <a:p>
            <a:pPr eaLnBrk="1" hangingPunct="1"/>
            <a:r>
              <a:rPr lang="fr-BE" dirty="0">
                <a:latin typeface="Arial"/>
                <a:cs typeface="Arial"/>
              </a:rPr>
              <a:t>Exemple : anneaux de Raschig</a:t>
            </a:r>
          </a:p>
          <a:p>
            <a:pPr lvl="1" eaLnBrk="1" hangingPunct="1">
              <a:buFont typeface="Courier New" charset="0"/>
              <a:buChar char="o"/>
            </a:pPr>
            <a:r>
              <a:rPr lang="fr-BE" dirty="0">
                <a:latin typeface="Symbol" charset="0"/>
              </a:rPr>
              <a:t>ε</a:t>
            </a:r>
            <a:r>
              <a:rPr lang="fr-BE" dirty="0">
                <a:latin typeface="Arial" charset="0"/>
              </a:rPr>
              <a:t> : fraction volumique des anneaux dans l’appareil</a:t>
            </a:r>
            <a:endParaRPr lang="fr-FR" dirty="0">
              <a:latin typeface="Arial" charset="0"/>
            </a:endParaRPr>
          </a:p>
        </p:txBody>
      </p:sp>
      <p:pic>
        <p:nvPicPr>
          <p:cNvPr id="837636" name="Picture 4" descr="tub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 y="3770313"/>
            <a:ext cx="2867025" cy="2149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37637" name="Line 5"/>
          <p:cNvSpPr>
            <a:spLocks noChangeShapeType="1"/>
          </p:cNvSpPr>
          <p:nvPr/>
        </p:nvSpPr>
        <p:spPr bwMode="auto">
          <a:xfrm flipV="1">
            <a:off x="844550" y="3902075"/>
            <a:ext cx="1133475" cy="803275"/>
          </a:xfrm>
          <a:prstGeom prst="line">
            <a:avLst/>
          </a:prstGeom>
          <a:noFill/>
          <a:ln w="28575">
            <a:solidFill>
              <a:srgbClr val="FF0000"/>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fr-FR"/>
          </a:p>
        </p:txBody>
      </p:sp>
      <p:sp>
        <p:nvSpPr>
          <p:cNvPr id="837639" name="Line 7"/>
          <p:cNvSpPr>
            <a:spLocks noChangeShapeType="1"/>
          </p:cNvSpPr>
          <p:nvPr/>
        </p:nvSpPr>
        <p:spPr bwMode="auto">
          <a:xfrm flipV="1">
            <a:off x="1466850" y="4694238"/>
            <a:ext cx="412750" cy="438150"/>
          </a:xfrm>
          <a:prstGeom prst="line">
            <a:avLst/>
          </a:prstGeom>
          <a:noFill/>
          <a:ln w="2857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fr-FR"/>
          </a:p>
        </p:txBody>
      </p:sp>
      <p:sp>
        <p:nvSpPr>
          <p:cNvPr id="837640" name="Line 8"/>
          <p:cNvSpPr>
            <a:spLocks noChangeShapeType="1"/>
          </p:cNvSpPr>
          <p:nvPr/>
        </p:nvSpPr>
        <p:spPr bwMode="auto">
          <a:xfrm>
            <a:off x="1465263" y="5132388"/>
            <a:ext cx="50800" cy="317500"/>
          </a:xfrm>
          <a:prstGeom prst="line">
            <a:avLst/>
          </a:prstGeom>
          <a:noFill/>
          <a:ln w="2857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fr-FR"/>
          </a:p>
        </p:txBody>
      </p:sp>
      <p:sp>
        <p:nvSpPr>
          <p:cNvPr id="837641" name="Text Box 9"/>
          <p:cNvSpPr txBox="1">
            <a:spLocks noChangeArrowheads="1"/>
          </p:cNvSpPr>
          <p:nvPr/>
        </p:nvSpPr>
        <p:spPr bwMode="auto">
          <a:xfrm>
            <a:off x="1638300" y="4773613"/>
            <a:ext cx="433388"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1800" b="1">
                <a:solidFill>
                  <a:srgbClr val="FF0000"/>
                </a:solidFill>
              </a:rPr>
              <a:t>R</a:t>
            </a:r>
            <a:r>
              <a:rPr lang="fr-BE" sz="1800" b="1" baseline="-25000">
                <a:solidFill>
                  <a:srgbClr val="FF0000"/>
                </a:solidFill>
              </a:rPr>
              <a:t>e</a:t>
            </a:r>
            <a:endParaRPr lang="fr-FR" sz="1800" b="1" baseline="-25000">
              <a:solidFill>
                <a:srgbClr val="FF0000"/>
              </a:solidFill>
            </a:endParaRPr>
          </a:p>
        </p:txBody>
      </p:sp>
      <p:sp>
        <p:nvSpPr>
          <p:cNvPr id="837642" name="Text Box 10"/>
          <p:cNvSpPr txBox="1">
            <a:spLocks noChangeArrowheads="1"/>
          </p:cNvSpPr>
          <p:nvPr/>
        </p:nvSpPr>
        <p:spPr bwMode="auto">
          <a:xfrm>
            <a:off x="1139825" y="5060950"/>
            <a:ext cx="392113"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1800" b="1">
                <a:solidFill>
                  <a:srgbClr val="FF0000"/>
                </a:solidFill>
              </a:rPr>
              <a:t>R</a:t>
            </a:r>
            <a:r>
              <a:rPr lang="fr-BE" sz="1800" b="1" baseline="-25000">
                <a:solidFill>
                  <a:srgbClr val="FF0000"/>
                </a:solidFill>
              </a:rPr>
              <a:t>i</a:t>
            </a:r>
            <a:endParaRPr lang="fr-FR" sz="1800" b="1" baseline="-25000">
              <a:solidFill>
                <a:srgbClr val="FF0000"/>
              </a:solidFill>
            </a:endParaRPr>
          </a:p>
        </p:txBody>
      </p:sp>
      <p:sp>
        <p:nvSpPr>
          <p:cNvPr id="837643" name="Text Box 11"/>
          <p:cNvSpPr txBox="1">
            <a:spLocks noChangeArrowheads="1"/>
          </p:cNvSpPr>
          <p:nvPr/>
        </p:nvSpPr>
        <p:spPr bwMode="auto">
          <a:xfrm>
            <a:off x="960438" y="3990975"/>
            <a:ext cx="407987"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1800" b="1">
                <a:solidFill>
                  <a:srgbClr val="FF0000"/>
                </a:solidFill>
              </a:rPr>
              <a:t>L</a:t>
            </a:r>
            <a:r>
              <a:rPr lang="fr-BE" sz="1800" b="1" baseline="-25000">
                <a:solidFill>
                  <a:srgbClr val="FF0000"/>
                </a:solidFill>
              </a:rPr>
              <a:t>a</a:t>
            </a:r>
            <a:endParaRPr lang="fr-FR" sz="1800" b="1" baseline="-25000">
              <a:solidFill>
                <a:srgbClr val="FF0000"/>
              </a:solidFill>
            </a:endParaRPr>
          </a:p>
        </p:txBody>
      </p:sp>
      <p:graphicFrame>
        <p:nvGraphicFramePr>
          <p:cNvPr id="837644" name="Object 12"/>
          <p:cNvGraphicFramePr>
            <a:graphicFrameLocks noChangeAspect="1"/>
          </p:cNvGraphicFramePr>
          <p:nvPr/>
        </p:nvGraphicFramePr>
        <p:xfrm>
          <a:off x="3033713" y="4175125"/>
          <a:ext cx="5176837" cy="1168400"/>
        </p:xfrm>
        <a:graphic>
          <a:graphicData uri="http://schemas.openxmlformats.org/presentationml/2006/ole">
            <mc:AlternateContent xmlns:mc="http://schemas.openxmlformats.org/markup-compatibility/2006">
              <mc:Choice xmlns:v="urn:schemas-microsoft-com:vml" Requires="v">
                <p:oleObj spid="_x0000_s143681" name="…quation" r:id="rId5" imgW="2362200" imgH="533400" progId="Equation.3">
                  <p:embed/>
                </p:oleObj>
              </mc:Choice>
              <mc:Fallback>
                <p:oleObj name="…quation" r:id="rId5" imgW="2362200" imgH="533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3713" y="4175125"/>
                        <a:ext cx="5176837" cy="1168400"/>
                      </a:xfrm>
                      <a:prstGeom prst="rect">
                        <a:avLst/>
                      </a:prstGeom>
                      <a:noFill/>
                      <a:ln w="38100">
                        <a:solidFill>
                          <a:schemeClr val="accent2"/>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 name="Footer Placeholder 3"/>
          <p:cNvSpPr>
            <a:spLocks noGrp="1"/>
          </p:cNvSpPr>
          <p:nvPr>
            <p:ph type="ftr" sz="quarter" idx="10"/>
          </p:nvPr>
        </p:nvSpPr>
        <p:spPr>
          <a:xfrm>
            <a:off x="611188" y="6381750"/>
            <a:ext cx="5638800" cy="381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fr-FR" sz="1300" dirty="0">
                <a:solidFill>
                  <a:srgbClr val="000000"/>
                </a:solidFill>
              </a:rPr>
              <a:t>Service TIPs</a:t>
            </a:r>
          </a:p>
          <a:p>
            <a:r>
              <a:rPr lang="fr-FR" sz="1300" dirty="0">
                <a:solidFill>
                  <a:srgbClr val="000000"/>
                </a:solidFill>
              </a:rPr>
              <a:t>Ecole Interfacultaire de Bioingénieurs, ULB</a:t>
            </a:r>
            <a:endParaRPr sz="1300" noProof="1">
              <a:solidFill>
                <a:srgbClr val="000000"/>
              </a:solidFill>
            </a:endParaRPr>
          </a:p>
        </p:txBody>
      </p:sp>
    </p:spTree>
    <p:extLst>
      <p:ext uri="{BB962C8B-B14F-4D97-AF65-F5344CB8AC3E}">
        <p14:creationId xmlns:p14="http://schemas.microsoft.com/office/powerpoint/2010/main" val="33061127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76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76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376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376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376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376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764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376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7637" grpId="0" animBg="1"/>
      <p:bldP spid="837639" grpId="0" animBg="1"/>
      <p:bldP spid="837640" grpId="0" animBg="1"/>
      <p:bldP spid="837641" grpId="0"/>
      <p:bldP spid="837642" grpId="0"/>
      <p:bldP spid="837643"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Slide Number Placeholder 4"/>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FR" sz="1400"/>
              <a:t>Page </a:t>
            </a:r>
            <a:fld id="{16047468-9F0C-AD43-8C6E-3647A30271C2}" type="slidenum">
              <a:rPr lang="fr-FR" sz="1400"/>
              <a:pPr eaLnBrk="1" hangingPunct="1"/>
              <a:t>23</a:t>
            </a:fld>
            <a:endParaRPr lang="fr-FR" sz="1400"/>
          </a:p>
        </p:txBody>
      </p:sp>
      <p:sp>
        <p:nvSpPr>
          <p:cNvPr id="142339" name="Rectangle 2"/>
          <p:cNvSpPr>
            <a:spLocks noGrp="1" noChangeArrowheads="1"/>
          </p:cNvSpPr>
          <p:nvPr>
            <p:ph type="title"/>
          </p:nvPr>
        </p:nvSpPr>
        <p:spPr/>
        <p:txBody>
          <a:bodyPr/>
          <a:lstStyle/>
          <a:p>
            <a:pPr eaLnBrk="1" hangingPunct="1"/>
            <a:r>
              <a:rPr lang="fr-BE" dirty="0">
                <a:latin typeface="Arial" charset="0"/>
              </a:rPr>
              <a:t>K</a:t>
            </a:r>
            <a:r>
              <a:rPr lang="fr-BE" baseline="-25000" dirty="0">
                <a:latin typeface="Arial" charset="0"/>
              </a:rPr>
              <a:t>GL</a:t>
            </a:r>
            <a:r>
              <a:rPr lang="fr-BE" dirty="0">
                <a:latin typeface="Arial" charset="0"/>
              </a:rPr>
              <a:t> dans les colonnes à garnissage ?</a:t>
            </a:r>
            <a:endParaRPr lang="fr-FR" dirty="0">
              <a:latin typeface="Arial" charset="0"/>
            </a:endParaRPr>
          </a:p>
        </p:txBody>
      </p:sp>
      <p:sp>
        <p:nvSpPr>
          <p:cNvPr id="142340" name="Rectangle 3"/>
          <p:cNvSpPr>
            <a:spLocks noGrp="1" noChangeArrowheads="1"/>
          </p:cNvSpPr>
          <p:nvPr>
            <p:ph type="body" idx="1"/>
          </p:nvPr>
        </p:nvSpPr>
        <p:spPr>
          <a:xfrm>
            <a:off x="234778" y="1341437"/>
            <a:ext cx="8909222" cy="4515665"/>
          </a:xfrm>
        </p:spPr>
        <p:txBody>
          <a:bodyPr/>
          <a:lstStyle/>
          <a:p>
            <a:pPr eaLnBrk="1" hangingPunct="1"/>
            <a:endParaRPr lang="fr-BE" dirty="0">
              <a:latin typeface="Arial"/>
              <a:cs typeface="Arial"/>
            </a:endParaRPr>
          </a:p>
          <a:p>
            <a:pPr eaLnBrk="1" hangingPunct="1"/>
            <a:endParaRPr lang="fr-BE" dirty="0">
              <a:latin typeface="Arial"/>
              <a:cs typeface="Arial"/>
            </a:endParaRPr>
          </a:p>
          <a:p>
            <a:pPr eaLnBrk="1" hangingPunct="1"/>
            <a:r>
              <a:rPr lang="fr-BE" dirty="0">
                <a:latin typeface="Arial"/>
                <a:cs typeface="Arial"/>
              </a:rPr>
              <a:t>Très peu de théorie…</a:t>
            </a:r>
          </a:p>
          <a:p>
            <a:pPr eaLnBrk="1" hangingPunct="1"/>
            <a:r>
              <a:rPr lang="fr-BE" dirty="0">
                <a:latin typeface="Arial"/>
                <a:cs typeface="Arial"/>
              </a:rPr>
              <a:t>On utilise donc des corrélations établies empiriquement, comme vous le ferez pour la résolution du problème de capture du CO</a:t>
            </a:r>
            <a:r>
              <a:rPr lang="fr-BE" baseline="-25000" dirty="0">
                <a:latin typeface="Arial"/>
                <a:cs typeface="Arial"/>
              </a:rPr>
              <a:t>2</a:t>
            </a:r>
            <a:r>
              <a:rPr lang="fr-BE" dirty="0">
                <a:latin typeface="Arial"/>
                <a:cs typeface="Arial"/>
              </a:rPr>
              <a:t>.</a:t>
            </a:r>
          </a:p>
          <a:p>
            <a:pPr eaLnBrk="1" hangingPunct="1"/>
            <a:r>
              <a:rPr lang="fr-BE" dirty="0">
                <a:latin typeface="Arial"/>
                <a:cs typeface="Arial"/>
              </a:rPr>
              <a:t>Ces corrélations relient très souvent entre eux des nombres sans dimension (</a:t>
            </a:r>
            <a:r>
              <a:rPr lang="fr-BE" dirty="0">
                <a:solidFill>
                  <a:srgbClr val="FF0000"/>
                </a:solidFill>
                <a:latin typeface="Arial"/>
                <a:cs typeface="Arial"/>
              </a:rPr>
              <a:t>attention aux unités!</a:t>
            </a:r>
            <a:r>
              <a:rPr lang="fr-BE" dirty="0">
                <a:latin typeface="Arial"/>
                <a:cs typeface="Arial"/>
              </a:rPr>
              <a:t>).</a:t>
            </a:r>
            <a:endParaRPr lang="fr-FR" dirty="0">
              <a:latin typeface="Arial"/>
              <a:cs typeface="Arial"/>
            </a:endParaRPr>
          </a:p>
        </p:txBody>
      </p:sp>
      <p:sp>
        <p:nvSpPr>
          <p:cNvPr id="9" name="Footer Placeholder 3"/>
          <p:cNvSpPr>
            <a:spLocks noGrp="1"/>
          </p:cNvSpPr>
          <p:nvPr>
            <p:ph type="ftr" sz="quarter" idx="10"/>
          </p:nvPr>
        </p:nvSpPr>
        <p:spPr>
          <a:xfrm>
            <a:off x="611188" y="6381750"/>
            <a:ext cx="5638800" cy="381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fr-FR" sz="1300" dirty="0">
                <a:solidFill>
                  <a:srgbClr val="000000"/>
                </a:solidFill>
              </a:rPr>
              <a:t>Service TIPs</a:t>
            </a:r>
          </a:p>
          <a:p>
            <a:r>
              <a:rPr lang="fr-FR" sz="1300" dirty="0">
                <a:solidFill>
                  <a:srgbClr val="000000"/>
                </a:solidFill>
              </a:rPr>
              <a:t>Ecole Interfacultaire de Bioingénieurs, ULB</a:t>
            </a:r>
            <a:endParaRPr sz="1300" noProof="1">
              <a:solidFill>
                <a:srgbClr val="000000"/>
              </a:solidFill>
            </a:endParaRPr>
          </a:p>
        </p:txBody>
      </p:sp>
    </p:spTree>
    <p:extLst>
      <p:ext uri="{BB962C8B-B14F-4D97-AF65-F5344CB8AC3E}">
        <p14:creationId xmlns:p14="http://schemas.microsoft.com/office/powerpoint/2010/main" val="182080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34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234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23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7" name="Rectangle 2"/>
          <p:cNvSpPr>
            <a:spLocks noGrp="1" noChangeArrowheads="1"/>
          </p:cNvSpPr>
          <p:nvPr>
            <p:ph type="title"/>
          </p:nvPr>
        </p:nvSpPr>
        <p:spPr/>
        <p:txBody>
          <a:bodyPr/>
          <a:lstStyle/>
          <a:p>
            <a:pPr eaLnBrk="1" hangingPunct="1"/>
            <a:r>
              <a:rPr lang="fr-BE" dirty="0">
                <a:latin typeface="Arial" charset="0"/>
              </a:rPr>
              <a:t>Aire minimale de la base d’une colonne à garnissage ?</a:t>
            </a:r>
            <a:endParaRPr lang="fr-FR" dirty="0">
              <a:latin typeface="Arial" charset="0"/>
            </a:endParaRPr>
          </a:p>
        </p:txBody>
      </p:sp>
      <p:sp>
        <p:nvSpPr>
          <p:cNvPr id="144388" name="Text Box 63"/>
          <p:cNvSpPr txBox="1">
            <a:spLocks noChangeArrowheads="1"/>
          </p:cNvSpPr>
          <p:nvPr/>
        </p:nvSpPr>
        <p:spPr bwMode="auto">
          <a:xfrm>
            <a:off x="3833324" y="693828"/>
            <a:ext cx="4380652"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fr-BE" sz="1800" dirty="0"/>
              <a:t>Aire de la base de la colonne : </a:t>
            </a:r>
            <a:r>
              <a:rPr lang="fr-BE" sz="1800" dirty="0">
                <a:solidFill>
                  <a:schemeClr val="accent2"/>
                </a:solidFill>
                <a:latin typeface="Symbol" charset="0"/>
              </a:rPr>
              <a:t>Ω</a:t>
            </a:r>
          </a:p>
          <a:p>
            <a:pPr algn="ctr" eaLnBrk="1" hangingPunct="1"/>
            <a:r>
              <a:rPr lang="fr-BE" sz="1800" dirty="0"/>
              <a:t>Vitesse superficielle du gaz : </a:t>
            </a:r>
            <a:r>
              <a:rPr lang="fr-BE" sz="1800" dirty="0">
                <a:solidFill>
                  <a:schemeClr val="accent2"/>
                </a:solidFill>
              </a:rPr>
              <a:t>U</a:t>
            </a:r>
            <a:r>
              <a:rPr lang="fr-BE" sz="1800" baseline="-25000" dirty="0">
                <a:solidFill>
                  <a:schemeClr val="accent2"/>
                </a:solidFill>
              </a:rPr>
              <a:t>G</a:t>
            </a:r>
            <a:r>
              <a:rPr lang="fr-BE" sz="1800" dirty="0">
                <a:solidFill>
                  <a:schemeClr val="accent2"/>
                </a:solidFill>
              </a:rPr>
              <a:t> = Q</a:t>
            </a:r>
            <a:r>
              <a:rPr lang="fr-BE" sz="1800" baseline="-25000" dirty="0">
                <a:solidFill>
                  <a:schemeClr val="accent2"/>
                </a:solidFill>
              </a:rPr>
              <a:t>G</a:t>
            </a:r>
            <a:r>
              <a:rPr lang="fr-BE" sz="1800" dirty="0">
                <a:solidFill>
                  <a:schemeClr val="accent2"/>
                </a:solidFill>
              </a:rPr>
              <a:t>/</a:t>
            </a:r>
            <a:r>
              <a:rPr lang="fr-BE" sz="1800" dirty="0">
                <a:solidFill>
                  <a:schemeClr val="accent2"/>
                </a:solidFill>
                <a:latin typeface="Symbol" charset="0"/>
              </a:rPr>
              <a:t>Ω</a:t>
            </a:r>
            <a:endParaRPr lang="fr-FR" sz="1800" dirty="0">
              <a:solidFill>
                <a:schemeClr val="accent2"/>
              </a:solidFill>
              <a:latin typeface="Symbol" charset="0"/>
            </a:endParaRPr>
          </a:p>
        </p:txBody>
      </p:sp>
      <p:sp>
        <p:nvSpPr>
          <p:cNvPr id="144389" name="Text Box 67"/>
          <p:cNvSpPr txBox="1">
            <a:spLocks noChangeArrowheads="1"/>
          </p:cNvSpPr>
          <p:nvPr/>
        </p:nvSpPr>
        <p:spPr bwMode="auto">
          <a:xfrm>
            <a:off x="1912909" y="5360988"/>
            <a:ext cx="482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b="1"/>
              <a:t>p</a:t>
            </a:r>
            <a:r>
              <a:rPr lang="fr-BE" b="1" baseline="-25000"/>
              <a:t>1</a:t>
            </a:r>
            <a:endParaRPr lang="fr-FR" b="1" baseline="-25000"/>
          </a:p>
        </p:txBody>
      </p:sp>
      <p:sp>
        <p:nvSpPr>
          <p:cNvPr id="144390" name="Text Box 70"/>
          <p:cNvSpPr txBox="1">
            <a:spLocks noChangeArrowheads="1"/>
          </p:cNvSpPr>
          <p:nvPr/>
        </p:nvSpPr>
        <p:spPr bwMode="auto">
          <a:xfrm>
            <a:off x="1866872" y="1611313"/>
            <a:ext cx="482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b="1"/>
              <a:t>p</a:t>
            </a:r>
            <a:r>
              <a:rPr lang="fr-BE" b="1" baseline="-25000"/>
              <a:t>2</a:t>
            </a:r>
            <a:endParaRPr lang="fr-FR" b="1" baseline="-25000"/>
          </a:p>
        </p:txBody>
      </p:sp>
      <p:graphicFrame>
        <p:nvGraphicFramePr>
          <p:cNvPr id="843847" name="Object 71"/>
          <p:cNvGraphicFramePr>
            <a:graphicFrameLocks noChangeAspect="1"/>
          </p:cNvGraphicFramePr>
          <p:nvPr>
            <p:extLst>
              <p:ext uri="{D42A27DB-BD31-4B8C-83A1-F6EECF244321}">
                <p14:modId xmlns:p14="http://schemas.microsoft.com/office/powerpoint/2010/main" val="2792030547"/>
              </p:ext>
            </p:extLst>
          </p:nvPr>
        </p:nvGraphicFramePr>
        <p:xfrm>
          <a:off x="4653636" y="1865855"/>
          <a:ext cx="2738438" cy="779462"/>
        </p:xfrm>
        <a:graphic>
          <a:graphicData uri="http://schemas.openxmlformats.org/presentationml/2006/ole">
            <mc:AlternateContent xmlns:mc="http://schemas.openxmlformats.org/markup-compatibility/2006">
              <mc:Choice xmlns:v="urn:schemas-microsoft-com:vml" Requires="v">
                <p:oleObj spid="_x0000_s147922" name="…quation" r:id="rId4" imgW="1473200" imgH="419100" progId="Equation.3">
                  <p:embed/>
                </p:oleObj>
              </mc:Choice>
              <mc:Fallback>
                <p:oleObj name="…quation" r:id="rId4" imgW="1473200" imgH="419100" progId="Equation.3">
                  <p:embed/>
                  <p:pic>
                    <p:nvPicPr>
                      <p:cNvPr id="0" name=""/>
                      <p:cNvPicPr>
                        <a:picLocks noChangeAspect="1" noChangeArrowheads="1"/>
                      </p:cNvPicPr>
                      <p:nvPr/>
                    </p:nvPicPr>
                    <p:blipFill>
                      <a:blip r:embed="rId5"/>
                      <a:srcRect/>
                      <a:stretch>
                        <a:fillRect/>
                      </a:stretch>
                    </p:blipFill>
                    <p:spPr bwMode="auto">
                      <a:xfrm>
                        <a:off x="4653636" y="1865855"/>
                        <a:ext cx="2738438" cy="7794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43849" name="Text Box 73"/>
          <p:cNvSpPr txBox="1">
            <a:spLocks noChangeArrowheads="1"/>
          </p:cNvSpPr>
          <p:nvPr/>
        </p:nvSpPr>
        <p:spPr bwMode="auto">
          <a:xfrm>
            <a:off x="4064674" y="1416140"/>
            <a:ext cx="391636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fr-BE" sz="1800" dirty="0"/>
              <a:t>Gradient de pression motrice :</a:t>
            </a:r>
            <a:endParaRPr lang="fr-FR" sz="1800" dirty="0"/>
          </a:p>
        </p:txBody>
      </p:sp>
      <p:sp>
        <p:nvSpPr>
          <p:cNvPr id="144395" name="Rectangle 75"/>
          <p:cNvSpPr>
            <a:spLocks noChangeArrowheads="1"/>
          </p:cNvSpPr>
          <p:nvPr/>
        </p:nvSpPr>
        <p:spPr bwMode="auto">
          <a:xfrm>
            <a:off x="1493809" y="2085975"/>
            <a:ext cx="1368425" cy="3313113"/>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fr-FR"/>
          </a:p>
        </p:txBody>
      </p:sp>
      <p:sp>
        <p:nvSpPr>
          <p:cNvPr id="144396" name="Freeform 76"/>
          <p:cNvSpPr>
            <a:spLocks/>
          </p:cNvSpPr>
          <p:nvPr/>
        </p:nvSpPr>
        <p:spPr bwMode="auto">
          <a:xfrm>
            <a:off x="1203297" y="5038725"/>
            <a:ext cx="577850" cy="792163"/>
          </a:xfrm>
          <a:custGeom>
            <a:avLst/>
            <a:gdLst>
              <a:gd name="T0" fmla="*/ 0 w 998"/>
              <a:gd name="T1" fmla="*/ 2147483647 h 499"/>
              <a:gd name="T2" fmla="*/ 2147483647 w 998"/>
              <a:gd name="T3" fmla="*/ 2147483647 h 499"/>
              <a:gd name="T4" fmla="*/ 2147483647 w 998"/>
              <a:gd name="T5" fmla="*/ 0 h 499"/>
              <a:gd name="T6" fmla="*/ 0 60000 65536"/>
              <a:gd name="T7" fmla="*/ 0 60000 65536"/>
              <a:gd name="T8" fmla="*/ 0 60000 65536"/>
              <a:gd name="T9" fmla="*/ 0 w 998"/>
              <a:gd name="T10" fmla="*/ 0 h 499"/>
              <a:gd name="T11" fmla="*/ 998 w 998"/>
              <a:gd name="T12" fmla="*/ 499 h 499"/>
            </a:gdLst>
            <a:ahLst/>
            <a:cxnLst>
              <a:cxn ang="T6">
                <a:pos x="T0" y="T1"/>
              </a:cxn>
              <a:cxn ang="T7">
                <a:pos x="T2" y="T3"/>
              </a:cxn>
              <a:cxn ang="T8">
                <a:pos x="T4" y="T5"/>
              </a:cxn>
            </a:cxnLst>
            <a:rect l="T9" t="T10" r="T11" b="T12"/>
            <a:pathLst>
              <a:path w="998" h="499">
                <a:moveTo>
                  <a:pt x="0" y="499"/>
                </a:moveTo>
                <a:lnTo>
                  <a:pt x="998" y="499"/>
                </a:lnTo>
                <a:lnTo>
                  <a:pt x="998" y="0"/>
                </a:lnTo>
              </a:path>
            </a:pathLst>
          </a:custGeom>
          <a:noFill/>
          <a:ln w="38100">
            <a:solidFill>
              <a:srgbClr val="0099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fr-FR"/>
          </a:p>
        </p:txBody>
      </p:sp>
      <p:sp>
        <p:nvSpPr>
          <p:cNvPr id="144397" name="Freeform 77"/>
          <p:cNvSpPr>
            <a:spLocks/>
          </p:cNvSpPr>
          <p:nvPr/>
        </p:nvSpPr>
        <p:spPr bwMode="auto">
          <a:xfrm flipH="1">
            <a:off x="2501872" y="5038725"/>
            <a:ext cx="674687" cy="792163"/>
          </a:xfrm>
          <a:custGeom>
            <a:avLst/>
            <a:gdLst>
              <a:gd name="T0" fmla="*/ 0 w 998"/>
              <a:gd name="T1" fmla="*/ 2147483647 h 499"/>
              <a:gd name="T2" fmla="*/ 2147483647 w 998"/>
              <a:gd name="T3" fmla="*/ 2147483647 h 499"/>
              <a:gd name="T4" fmla="*/ 2147483647 w 998"/>
              <a:gd name="T5" fmla="*/ 0 h 499"/>
              <a:gd name="T6" fmla="*/ 0 60000 65536"/>
              <a:gd name="T7" fmla="*/ 0 60000 65536"/>
              <a:gd name="T8" fmla="*/ 0 60000 65536"/>
              <a:gd name="T9" fmla="*/ 0 w 998"/>
              <a:gd name="T10" fmla="*/ 0 h 499"/>
              <a:gd name="T11" fmla="*/ 998 w 998"/>
              <a:gd name="T12" fmla="*/ 499 h 499"/>
            </a:gdLst>
            <a:ahLst/>
            <a:cxnLst>
              <a:cxn ang="T6">
                <a:pos x="T0" y="T1"/>
              </a:cxn>
              <a:cxn ang="T7">
                <a:pos x="T2" y="T3"/>
              </a:cxn>
              <a:cxn ang="T8">
                <a:pos x="T4" y="T5"/>
              </a:cxn>
            </a:cxnLst>
            <a:rect l="T9" t="T10" r="T11" b="T12"/>
            <a:pathLst>
              <a:path w="998" h="499">
                <a:moveTo>
                  <a:pt x="0" y="499"/>
                </a:moveTo>
                <a:lnTo>
                  <a:pt x="998" y="499"/>
                </a:lnTo>
                <a:lnTo>
                  <a:pt x="998" y="0"/>
                </a:lnTo>
              </a:path>
            </a:pathLst>
          </a:custGeom>
          <a:noFill/>
          <a:ln w="38100">
            <a:solidFill>
              <a:schemeClr val="accent2"/>
            </a:solidFill>
            <a:round/>
            <a:headEnd type="triangle" w="med" len="med"/>
            <a:tailEnd/>
          </a:ln>
          <a:extLst>
            <a:ext uri="{909E8E84-426E-40dd-AFC4-6F175D3DCCD1}">
              <a14:hiddenFill xmlns="" xmlns:a14="http://schemas.microsoft.com/office/drawing/2010/main">
                <a:solidFill>
                  <a:srgbClr val="FFFFFF"/>
                </a:solidFill>
              </a14:hiddenFill>
            </a:ext>
          </a:extLst>
        </p:spPr>
        <p:txBody>
          <a:bodyPr/>
          <a:lstStyle/>
          <a:p>
            <a:endParaRPr lang="fr-FR"/>
          </a:p>
        </p:txBody>
      </p:sp>
      <p:sp>
        <p:nvSpPr>
          <p:cNvPr id="144398" name="Freeform 78"/>
          <p:cNvSpPr>
            <a:spLocks/>
          </p:cNvSpPr>
          <p:nvPr/>
        </p:nvSpPr>
        <p:spPr bwMode="auto">
          <a:xfrm flipV="1">
            <a:off x="1019147" y="1654175"/>
            <a:ext cx="762000" cy="863600"/>
          </a:xfrm>
          <a:custGeom>
            <a:avLst/>
            <a:gdLst>
              <a:gd name="T0" fmla="*/ 0 w 998"/>
              <a:gd name="T1" fmla="*/ 2147483647 h 499"/>
              <a:gd name="T2" fmla="*/ 2147483647 w 998"/>
              <a:gd name="T3" fmla="*/ 2147483647 h 499"/>
              <a:gd name="T4" fmla="*/ 2147483647 w 998"/>
              <a:gd name="T5" fmla="*/ 0 h 499"/>
              <a:gd name="T6" fmla="*/ 0 60000 65536"/>
              <a:gd name="T7" fmla="*/ 0 60000 65536"/>
              <a:gd name="T8" fmla="*/ 0 60000 65536"/>
              <a:gd name="T9" fmla="*/ 0 w 998"/>
              <a:gd name="T10" fmla="*/ 0 h 499"/>
              <a:gd name="T11" fmla="*/ 998 w 998"/>
              <a:gd name="T12" fmla="*/ 499 h 499"/>
            </a:gdLst>
            <a:ahLst/>
            <a:cxnLst>
              <a:cxn ang="T6">
                <a:pos x="T0" y="T1"/>
              </a:cxn>
              <a:cxn ang="T7">
                <a:pos x="T2" y="T3"/>
              </a:cxn>
              <a:cxn ang="T8">
                <a:pos x="T4" y="T5"/>
              </a:cxn>
            </a:cxnLst>
            <a:rect l="T9" t="T10" r="T11" b="T12"/>
            <a:pathLst>
              <a:path w="998" h="499">
                <a:moveTo>
                  <a:pt x="0" y="499"/>
                </a:moveTo>
                <a:lnTo>
                  <a:pt x="998" y="499"/>
                </a:lnTo>
                <a:lnTo>
                  <a:pt x="998" y="0"/>
                </a:lnTo>
              </a:path>
            </a:pathLst>
          </a:custGeom>
          <a:noFill/>
          <a:ln w="38100">
            <a:solidFill>
              <a:schemeClr val="accent2"/>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fr-FR"/>
          </a:p>
        </p:txBody>
      </p:sp>
      <p:sp>
        <p:nvSpPr>
          <p:cNvPr id="144399" name="Freeform 79"/>
          <p:cNvSpPr>
            <a:spLocks/>
          </p:cNvSpPr>
          <p:nvPr/>
        </p:nvSpPr>
        <p:spPr bwMode="auto">
          <a:xfrm flipH="1" flipV="1">
            <a:off x="2503459" y="1654175"/>
            <a:ext cx="666750" cy="863600"/>
          </a:xfrm>
          <a:custGeom>
            <a:avLst/>
            <a:gdLst>
              <a:gd name="T0" fmla="*/ 0 w 998"/>
              <a:gd name="T1" fmla="*/ 2147483647 h 499"/>
              <a:gd name="T2" fmla="*/ 2147483647 w 998"/>
              <a:gd name="T3" fmla="*/ 2147483647 h 499"/>
              <a:gd name="T4" fmla="*/ 2147483647 w 998"/>
              <a:gd name="T5" fmla="*/ 0 h 499"/>
              <a:gd name="T6" fmla="*/ 0 60000 65536"/>
              <a:gd name="T7" fmla="*/ 0 60000 65536"/>
              <a:gd name="T8" fmla="*/ 0 60000 65536"/>
              <a:gd name="T9" fmla="*/ 0 w 998"/>
              <a:gd name="T10" fmla="*/ 0 h 499"/>
              <a:gd name="T11" fmla="*/ 998 w 998"/>
              <a:gd name="T12" fmla="*/ 499 h 499"/>
            </a:gdLst>
            <a:ahLst/>
            <a:cxnLst>
              <a:cxn ang="T6">
                <a:pos x="T0" y="T1"/>
              </a:cxn>
              <a:cxn ang="T7">
                <a:pos x="T2" y="T3"/>
              </a:cxn>
              <a:cxn ang="T8">
                <a:pos x="T4" y="T5"/>
              </a:cxn>
            </a:cxnLst>
            <a:rect l="T9" t="T10" r="T11" b="T12"/>
            <a:pathLst>
              <a:path w="998" h="499">
                <a:moveTo>
                  <a:pt x="0" y="499"/>
                </a:moveTo>
                <a:lnTo>
                  <a:pt x="998" y="499"/>
                </a:lnTo>
                <a:lnTo>
                  <a:pt x="998" y="0"/>
                </a:lnTo>
              </a:path>
            </a:pathLst>
          </a:custGeom>
          <a:noFill/>
          <a:ln w="38100">
            <a:solidFill>
              <a:srgbClr val="0099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lstStyle/>
          <a:p>
            <a:endParaRPr lang="fr-FR"/>
          </a:p>
        </p:txBody>
      </p:sp>
      <p:sp>
        <p:nvSpPr>
          <p:cNvPr id="144400" name="Text Box 80"/>
          <p:cNvSpPr txBox="1">
            <a:spLocks noChangeArrowheads="1"/>
          </p:cNvSpPr>
          <p:nvPr/>
        </p:nvSpPr>
        <p:spPr bwMode="auto">
          <a:xfrm>
            <a:off x="228572" y="5500688"/>
            <a:ext cx="1008062"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fr-FR" sz="1800" b="1">
                <a:solidFill>
                  <a:srgbClr val="009900"/>
                </a:solidFill>
              </a:rPr>
              <a:t>Entrée du gaz</a:t>
            </a:r>
          </a:p>
        </p:txBody>
      </p:sp>
      <p:sp>
        <p:nvSpPr>
          <p:cNvPr id="144401" name="Text Box 81"/>
          <p:cNvSpPr txBox="1">
            <a:spLocks noChangeArrowheads="1"/>
          </p:cNvSpPr>
          <p:nvPr/>
        </p:nvSpPr>
        <p:spPr bwMode="auto">
          <a:xfrm>
            <a:off x="2011334" y="1257300"/>
            <a:ext cx="17526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fr-FR" sz="1800" b="1">
                <a:solidFill>
                  <a:srgbClr val="009900"/>
                </a:solidFill>
              </a:rPr>
              <a:t>Sortie du gaz</a:t>
            </a:r>
          </a:p>
        </p:txBody>
      </p:sp>
      <p:sp>
        <p:nvSpPr>
          <p:cNvPr id="144402" name="Text Box 82"/>
          <p:cNvSpPr txBox="1">
            <a:spLocks noChangeArrowheads="1"/>
          </p:cNvSpPr>
          <p:nvPr/>
        </p:nvSpPr>
        <p:spPr bwMode="auto">
          <a:xfrm>
            <a:off x="-52416" y="1266825"/>
            <a:ext cx="12954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fr-FR" sz="1800" b="1">
                <a:solidFill>
                  <a:schemeClr val="accent2"/>
                </a:solidFill>
              </a:rPr>
              <a:t>Entrée du liquide</a:t>
            </a:r>
          </a:p>
        </p:txBody>
      </p:sp>
      <p:sp>
        <p:nvSpPr>
          <p:cNvPr id="144403" name="Text Box 83"/>
          <p:cNvSpPr txBox="1">
            <a:spLocks noChangeArrowheads="1"/>
          </p:cNvSpPr>
          <p:nvPr/>
        </p:nvSpPr>
        <p:spPr bwMode="auto">
          <a:xfrm>
            <a:off x="2970184" y="5457825"/>
            <a:ext cx="12954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fr-FR" sz="1800" b="1">
                <a:solidFill>
                  <a:schemeClr val="accent2"/>
                </a:solidFill>
              </a:rPr>
              <a:t>Sortie du liquide</a:t>
            </a:r>
          </a:p>
        </p:txBody>
      </p:sp>
      <p:sp>
        <p:nvSpPr>
          <p:cNvPr id="144404" name="Line 90"/>
          <p:cNvSpPr>
            <a:spLocks noChangeShapeType="1"/>
          </p:cNvSpPr>
          <p:nvPr/>
        </p:nvSpPr>
        <p:spPr bwMode="auto">
          <a:xfrm flipV="1">
            <a:off x="2155797" y="3386138"/>
            <a:ext cx="0" cy="649287"/>
          </a:xfrm>
          <a:prstGeom prst="line">
            <a:avLst/>
          </a:prstGeom>
          <a:noFill/>
          <a:ln w="38100">
            <a:solidFill>
              <a:srgbClr val="009900"/>
            </a:solidFill>
            <a:round/>
            <a:headEnd/>
            <a:tailEnd type="triangle" w="med" len="med"/>
          </a:ln>
          <a:extLst>
            <a:ext uri="{909E8E84-426E-40dd-AFC4-6F175D3DCCD1}">
              <a14:hiddenFill xmlns="" xmlns:a14="http://schemas.microsoft.com/office/drawing/2010/main">
                <a:noFill/>
              </a14:hiddenFill>
            </a:ext>
          </a:extLst>
        </p:spPr>
        <p:txBody>
          <a:bodyPr/>
          <a:lstStyle/>
          <a:p>
            <a:endParaRPr lang="fr-FR"/>
          </a:p>
        </p:txBody>
      </p:sp>
      <p:sp>
        <p:nvSpPr>
          <p:cNvPr id="144405" name="Line 92"/>
          <p:cNvSpPr>
            <a:spLocks noChangeShapeType="1"/>
          </p:cNvSpPr>
          <p:nvPr/>
        </p:nvSpPr>
        <p:spPr bwMode="auto">
          <a:xfrm flipV="1">
            <a:off x="1268384" y="2054225"/>
            <a:ext cx="11113" cy="3330575"/>
          </a:xfrm>
          <a:prstGeom prst="line">
            <a:avLst/>
          </a:prstGeom>
          <a:noFill/>
          <a:ln w="38100">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fr-FR"/>
          </a:p>
        </p:txBody>
      </p:sp>
      <p:sp>
        <p:nvSpPr>
          <p:cNvPr id="144406" name="Text Box 93"/>
          <p:cNvSpPr txBox="1">
            <a:spLocks noChangeArrowheads="1"/>
          </p:cNvSpPr>
          <p:nvPr/>
        </p:nvSpPr>
        <p:spPr bwMode="auto">
          <a:xfrm>
            <a:off x="1705644" y="3543300"/>
            <a:ext cx="48391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nl-BE" sz="1800" b="1" dirty="0">
                <a:solidFill>
                  <a:srgbClr val="009900"/>
                </a:solidFill>
              </a:rPr>
              <a:t>Q</a:t>
            </a:r>
            <a:r>
              <a:rPr lang="nl-BE" sz="1800" b="1" baseline="-25000" dirty="0">
                <a:solidFill>
                  <a:srgbClr val="009900"/>
                </a:solidFill>
              </a:rPr>
              <a:t>G</a:t>
            </a:r>
            <a:endParaRPr lang="fr-FR" sz="1800" b="1" baseline="-25000" dirty="0">
              <a:solidFill>
                <a:srgbClr val="009900"/>
              </a:solidFill>
            </a:endParaRPr>
          </a:p>
        </p:txBody>
      </p:sp>
      <p:sp>
        <p:nvSpPr>
          <p:cNvPr id="144407" name="Text Box 99"/>
          <p:cNvSpPr txBox="1">
            <a:spLocks noChangeArrowheads="1"/>
          </p:cNvSpPr>
          <p:nvPr/>
        </p:nvSpPr>
        <p:spPr bwMode="auto">
          <a:xfrm>
            <a:off x="827059" y="3548063"/>
            <a:ext cx="3683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2000" b="1"/>
              <a:t>H</a:t>
            </a:r>
            <a:endParaRPr lang="fr-FR" sz="2000" b="1"/>
          </a:p>
        </p:txBody>
      </p:sp>
      <p:sp>
        <p:nvSpPr>
          <p:cNvPr id="32" name="Line 6"/>
          <p:cNvSpPr>
            <a:spLocks noChangeShapeType="1"/>
          </p:cNvSpPr>
          <p:nvPr/>
        </p:nvSpPr>
        <p:spPr bwMode="auto">
          <a:xfrm flipH="1">
            <a:off x="6022855" y="2725700"/>
            <a:ext cx="0" cy="572233"/>
          </a:xfrm>
          <a:prstGeom prst="line">
            <a:avLst/>
          </a:prstGeom>
          <a:noFill/>
          <a:ln w="762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a:lstStyle/>
          <a:p>
            <a:endParaRPr lang="fr-FR"/>
          </a:p>
        </p:txBody>
      </p:sp>
      <p:sp>
        <p:nvSpPr>
          <p:cNvPr id="33" name="Text Box 73"/>
          <p:cNvSpPr txBox="1">
            <a:spLocks noChangeArrowheads="1"/>
          </p:cNvSpPr>
          <p:nvPr/>
        </p:nvSpPr>
        <p:spPr bwMode="auto">
          <a:xfrm>
            <a:off x="4064674" y="3378316"/>
            <a:ext cx="3916363"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fr-BE" sz="1800" dirty="0"/>
              <a:t>Existence d’une force exercée par le gaz sur le liquide</a:t>
            </a:r>
            <a:endParaRPr lang="fr-FR" sz="1800" dirty="0"/>
          </a:p>
        </p:txBody>
      </p:sp>
      <p:sp>
        <p:nvSpPr>
          <p:cNvPr id="35" name="Text Box 73"/>
          <p:cNvSpPr txBox="1">
            <a:spLocks noChangeArrowheads="1"/>
          </p:cNvSpPr>
          <p:nvPr/>
        </p:nvSpPr>
        <p:spPr bwMode="auto">
          <a:xfrm>
            <a:off x="3828482" y="4757646"/>
            <a:ext cx="438874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fr-BE" sz="1800" dirty="0"/>
              <a:t>Apparition de </a:t>
            </a:r>
            <a:r>
              <a:rPr lang="fr-BE" sz="1800" b="1" i="1" dirty="0"/>
              <a:t>l’engorgement</a:t>
            </a:r>
            <a:r>
              <a:rPr lang="fr-BE" sz="1800" dirty="0"/>
              <a:t> si U</a:t>
            </a:r>
            <a:r>
              <a:rPr lang="fr-BE" sz="1800" baseline="-25000" dirty="0"/>
              <a:t>G</a:t>
            </a:r>
            <a:r>
              <a:rPr lang="fr-BE" sz="1800" dirty="0"/>
              <a:t> dépasse une certaine valeur (notée U</a:t>
            </a:r>
            <a:r>
              <a:rPr lang="fr-BE" sz="1800" baseline="-25000" dirty="0"/>
              <a:t>G,e</a:t>
            </a:r>
            <a:r>
              <a:rPr lang="fr-BE" sz="1800" dirty="0"/>
              <a:t>)</a:t>
            </a:r>
            <a:endParaRPr lang="fr-FR" sz="1800" dirty="0"/>
          </a:p>
        </p:txBody>
      </p:sp>
      <p:sp>
        <p:nvSpPr>
          <p:cNvPr id="36" name="Line 6"/>
          <p:cNvSpPr>
            <a:spLocks noChangeShapeType="1"/>
          </p:cNvSpPr>
          <p:nvPr/>
        </p:nvSpPr>
        <p:spPr bwMode="auto">
          <a:xfrm flipH="1">
            <a:off x="6022855" y="4105030"/>
            <a:ext cx="0" cy="572233"/>
          </a:xfrm>
          <a:prstGeom prst="line">
            <a:avLst/>
          </a:prstGeom>
          <a:noFill/>
          <a:ln w="762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a:lstStyle/>
          <a:p>
            <a:endParaRPr lang="fr-FR"/>
          </a:p>
        </p:txBody>
      </p:sp>
      <p:sp>
        <p:nvSpPr>
          <p:cNvPr id="37" name="Line 6"/>
          <p:cNvSpPr>
            <a:spLocks noChangeShapeType="1"/>
          </p:cNvSpPr>
          <p:nvPr/>
        </p:nvSpPr>
        <p:spPr bwMode="auto">
          <a:xfrm flipH="1">
            <a:off x="6022855" y="5484360"/>
            <a:ext cx="0" cy="572233"/>
          </a:xfrm>
          <a:prstGeom prst="line">
            <a:avLst/>
          </a:prstGeom>
          <a:noFill/>
          <a:ln w="762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a:lstStyle/>
          <a:p>
            <a:endParaRPr lang="fr-FR"/>
          </a:p>
        </p:txBody>
      </p:sp>
      <p:sp>
        <p:nvSpPr>
          <p:cNvPr id="38" name="Text Box 73"/>
          <p:cNvSpPr txBox="1">
            <a:spLocks noChangeArrowheads="1"/>
          </p:cNvSpPr>
          <p:nvPr/>
        </p:nvSpPr>
        <p:spPr bwMode="auto">
          <a:xfrm>
            <a:off x="4064674" y="6136973"/>
            <a:ext cx="3916363"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fr-BE" sz="1800" dirty="0"/>
              <a:t>A Q</a:t>
            </a:r>
            <a:r>
              <a:rPr lang="fr-BE" sz="1800" baseline="-25000" dirty="0"/>
              <a:t>G</a:t>
            </a:r>
            <a:r>
              <a:rPr lang="fr-BE" sz="1800" dirty="0"/>
              <a:t> fixé, </a:t>
            </a:r>
            <a:r>
              <a:rPr lang="fr-BE" sz="1800" dirty="0">
                <a:latin typeface="Symbol" charset="2"/>
                <a:cs typeface="Symbol" charset="2"/>
              </a:rPr>
              <a:t>Ω</a:t>
            </a:r>
            <a:r>
              <a:rPr lang="fr-BE" sz="1800" dirty="0"/>
              <a:t> possède une valeur minimale admissible !</a:t>
            </a:r>
            <a:endParaRPr lang="fr-FR" sz="1800" dirty="0"/>
          </a:p>
        </p:txBody>
      </p:sp>
    </p:spTree>
    <p:extLst>
      <p:ext uri="{BB962C8B-B14F-4D97-AF65-F5344CB8AC3E}">
        <p14:creationId xmlns:p14="http://schemas.microsoft.com/office/powerpoint/2010/main" val="406113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38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38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3849" grpId="0"/>
      <p:bldP spid="32" grpId="0" animBg="1"/>
      <p:bldP spid="33" grpId="0"/>
      <p:bldP spid="35" grpId="0"/>
      <p:bldP spid="36" grpId="0" animBg="1"/>
      <p:bldP spid="37" grpId="0" animBg="1"/>
      <p:bldP spid="38"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7" name="Rectangle 2"/>
          <p:cNvSpPr>
            <a:spLocks noGrp="1" noChangeArrowheads="1"/>
          </p:cNvSpPr>
          <p:nvPr>
            <p:ph type="title"/>
          </p:nvPr>
        </p:nvSpPr>
        <p:spPr/>
        <p:txBody>
          <a:bodyPr/>
          <a:lstStyle/>
          <a:p>
            <a:pPr eaLnBrk="1" hangingPunct="1"/>
            <a:r>
              <a:rPr lang="fr-BE" dirty="0">
                <a:latin typeface="Arial" charset="0"/>
              </a:rPr>
              <a:t>Aire minimale de la base d’une colonne à garnissage ?</a:t>
            </a:r>
            <a:endParaRPr lang="fr-FR" dirty="0">
              <a:latin typeface="Arial" charset="0"/>
            </a:endParaRPr>
          </a:p>
        </p:txBody>
      </p:sp>
      <p:sp>
        <p:nvSpPr>
          <p:cNvPr id="144388" name="Text Box 63"/>
          <p:cNvSpPr txBox="1">
            <a:spLocks noChangeArrowheads="1"/>
          </p:cNvSpPr>
          <p:nvPr/>
        </p:nvSpPr>
        <p:spPr bwMode="auto">
          <a:xfrm>
            <a:off x="3833324" y="693828"/>
            <a:ext cx="4380652"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fr-BE" sz="1800" dirty="0"/>
              <a:t>Aire de la base de la colonne : </a:t>
            </a:r>
            <a:r>
              <a:rPr lang="fr-BE" sz="1800" dirty="0">
                <a:solidFill>
                  <a:schemeClr val="accent2"/>
                </a:solidFill>
                <a:latin typeface="Symbol" charset="0"/>
              </a:rPr>
              <a:t>Ω</a:t>
            </a:r>
          </a:p>
          <a:p>
            <a:pPr algn="ctr" eaLnBrk="1" hangingPunct="1"/>
            <a:r>
              <a:rPr lang="fr-BE" sz="1800" dirty="0"/>
              <a:t>Vitesse superficielle du gaz : </a:t>
            </a:r>
            <a:r>
              <a:rPr lang="fr-BE" sz="1800" dirty="0">
                <a:solidFill>
                  <a:schemeClr val="accent2"/>
                </a:solidFill>
              </a:rPr>
              <a:t>U</a:t>
            </a:r>
            <a:r>
              <a:rPr lang="fr-BE" sz="1800" baseline="-25000" dirty="0">
                <a:solidFill>
                  <a:schemeClr val="accent2"/>
                </a:solidFill>
              </a:rPr>
              <a:t>G</a:t>
            </a:r>
            <a:r>
              <a:rPr lang="fr-BE" sz="1800" dirty="0">
                <a:solidFill>
                  <a:schemeClr val="accent2"/>
                </a:solidFill>
              </a:rPr>
              <a:t> = Q</a:t>
            </a:r>
            <a:r>
              <a:rPr lang="fr-BE" sz="1800" baseline="-25000" dirty="0">
                <a:solidFill>
                  <a:schemeClr val="accent2"/>
                </a:solidFill>
              </a:rPr>
              <a:t>G</a:t>
            </a:r>
            <a:r>
              <a:rPr lang="fr-BE" sz="1800" dirty="0">
                <a:solidFill>
                  <a:schemeClr val="accent2"/>
                </a:solidFill>
              </a:rPr>
              <a:t>/</a:t>
            </a:r>
            <a:r>
              <a:rPr lang="fr-BE" sz="1800" dirty="0">
                <a:solidFill>
                  <a:schemeClr val="accent2"/>
                </a:solidFill>
                <a:latin typeface="Symbol" charset="0"/>
              </a:rPr>
              <a:t>Ω</a:t>
            </a:r>
            <a:endParaRPr lang="fr-FR" sz="1800" dirty="0">
              <a:solidFill>
                <a:schemeClr val="accent2"/>
              </a:solidFill>
              <a:latin typeface="Symbol" charset="0"/>
            </a:endParaRPr>
          </a:p>
        </p:txBody>
      </p:sp>
      <p:sp>
        <p:nvSpPr>
          <p:cNvPr id="144389" name="Text Box 67"/>
          <p:cNvSpPr txBox="1">
            <a:spLocks noChangeArrowheads="1"/>
          </p:cNvSpPr>
          <p:nvPr/>
        </p:nvSpPr>
        <p:spPr bwMode="auto">
          <a:xfrm>
            <a:off x="1912909" y="5360988"/>
            <a:ext cx="482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b="1"/>
              <a:t>p</a:t>
            </a:r>
            <a:r>
              <a:rPr lang="fr-BE" b="1" baseline="-25000"/>
              <a:t>1</a:t>
            </a:r>
            <a:endParaRPr lang="fr-FR" b="1" baseline="-25000"/>
          </a:p>
        </p:txBody>
      </p:sp>
      <p:sp>
        <p:nvSpPr>
          <p:cNvPr id="144390" name="Text Box 70"/>
          <p:cNvSpPr txBox="1">
            <a:spLocks noChangeArrowheads="1"/>
          </p:cNvSpPr>
          <p:nvPr/>
        </p:nvSpPr>
        <p:spPr bwMode="auto">
          <a:xfrm>
            <a:off x="1866872" y="1611313"/>
            <a:ext cx="482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b="1"/>
              <a:t>p</a:t>
            </a:r>
            <a:r>
              <a:rPr lang="fr-BE" b="1" baseline="-25000"/>
              <a:t>2</a:t>
            </a:r>
            <a:endParaRPr lang="fr-FR" b="1" baseline="-25000"/>
          </a:p>
        </p:txBody>
      </p:sp>
      <p:graphicFrame>
        <p:nvGraphicFramePr>
          <p:cNvPr id="843847" name="Object 71"/>
          <p:cNvGraphicFramePr>
            <a:graphicFrameLocks noChangeAspect="1"/>
          </p:cNvGraphicFramePr>
          <p:nvPr>
            <p:extLst>
              <p:ext uri="{D42A27DB-BD31-4B8C-83A1-F6EECF244321}">
                <p14:modId xmlns:p14="http://schemas.microsoft.com/office/powerpoint/2010/main" val="3385617234"/>
              </p:ext>
            </p:extLst>
          </p:nvPr>
        </p:nvGraphicFramePr>
        <p:xfrm>
          <a:off x="4653636" y="1865855"/>
          <a:ext cx="2738438" cy="779462"/>
        </p:xfrm>
        <a:graphic>
          <a:graphicData uri="http://schemas.openxmlformats.org/presentationml/2006/ole">
            <mc:AlternateContent xmlns:mc="http://schemas.openxmlformats.org/markup-compatibility/2006">
              <mc:Choice xmlns:v="urn:schemas-microsoft-com:vml" Requires="v">
                <p:oleObj spid="_x0000_s265246" name="…quation" r:id="rId4" imgW="1473200" imgH="419100" progId="Equation.3">
                  <p:embed/>
                </p:oleObj>
              </mc:Choice>
              <mc:Fallback>
                <p:oleObj name="…quation" r:id="rId4" imgW="1473200" imgH="419100" progId="Equation.3">
                  <p:embed/>
                  <p:pic>
                    <p:nvPicPr>
                      <p:cNvPr id="0" name=""/>
                      <p:cNvPicPr>
                        <a:picLocks noChangeAspect="1" noChangeArrowheads="1"/>
                      </p:cNvPicPr>
                      <p:nvPr/>
                    </p:nvPicPr>
                    <p:blipFill>
                      <a:blip r:embed="rId5"/>
                      <a:srcRect/>
                      <a:stretch>
                        <a:fillRect/>
                      </a:stretch>
                    </p:blipFill>
                    <p:spPr bwMode="auto">
                      <a:xfrm>
                        <a:off x="4653636" y="1865855"/>
                        <a:ext cx="2738438" cy="7794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43849" name="Text Box 73"/>
          <p:cNvSpPr txBox="1">
            <a:spLocks noChangeArrowheads="1"/>
          </p:cNvSpPr>
          <p:nvPr/>
        </p:nvSpPr>
        <p:spPr bwMode="auto">
          <a:xfrm>
            <a:off x="4064674" y="1416140"/>
            <a:ext cx="391636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fr-BE" sz="1800" dirty="0"/>
              <a:t>Gradient de pression motrice :</a:t>
            </a:r>
            <a:endParaRPr lang="fr-FR" sz="1800" dirty="0"/>
          </a:p>
        </p:txBody>
      </p:sp>
      <p:sp>
        <p:nvSpPr>
          <p:cNvPr id="144395" name="Rectangle 75"/>
          <p:cNvSpPr>
            <a:spLocks noChangeArrowheads="1"/>
          </p:cNvSpPr>
          <p:nvPr/>
        </p:nvSpPr>
        <p:spPr bwMode="auto">
          <a:xfrm>
            <a:off x="1493809" y="2085975"/>
            <a:ext cx="1368425" cy="3313113"/>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fr-FR"/>
          </a:p>
        </p:txBody>
      </p:sp>
      <p:sp>
        <p:nvSpPr>
          <p:cNvPr id="144396" name="Freeform 76"/>
          <p:cNvSpPr>
            <a:spLocks/>
          </p:cNvSpPr>
          <p:nvPr/>
        </p:nvSpPr>
        <p:spPr bwMode="auto">
          <a:xfrm>
            <a:off x="1203297" y="5038725"/>
            <a:ext cx="577850" cy="792163"/>
          </a:xfrm>
          <a:custGeom>
            <a:avLst/>
            <a:gdLst>
              <a:gd name="T0" fmla="*/ 0 w 998"/>
              <a:gd name="T1" fmla="*/ 2147483647 h 499"/>
              <a:gd name="T2" fmla="*/ 2147483647 w 998"/>
              <a:gd name="T3" fmla="*/ 2147483647 h 499"/>
              <a:gd name="T4" fmla="*/ 2147483647 w 998"/>
              <a:gd name="T5" fmla="*/ 0 h 499"/>
              <a:gd name="T6" fmla="*/ 0 60000 65536"/>
              <a:gd name="T7" fmla="*/ 0 60000 65536"/>
              <a:gd name="T8" fmla="*/ 0 60000 65536"/>
              <a:gd name="T9" fmla="*/ 0 w 998"/>
              <a:gd name="T10" fmla="*/ 0 h 499"/>
              <a:gd name="T11" fmla="*/ 998 w 998"/>
              <a:gd name="T12" fmla="*/ 499 h 499"/>
            </a:gdLst>
            <a:ahLst/>
            <a:cxnLst>
              <a:cxn ang="T6">
                <a:pos x="T0" y="T1"/>
              </a:cxn>
              <a:cxn ang="T7">
                <a:pos x="T2" y="T3"/>
              </a:cxn>
              <a:cxn ang="T8">
                <a:pos x="T4" y="T5"/>
              </a:cxn>
            </a:cxnLst>
            <a:rect l="T9" t="T10" r="T11" b="T12"/>
            <a:pathLst>
              <a:path w="998" h="499">
                <a:moveTo>
                  <a:pt x="0" y="499"/>
                </a:moveTo>
                <a:lnTo>
                  <a:pt x="998" y="499"/>
                </a:lnTo>
                <a:lnTo>
                  <a:pt x="998" y="0"/>
                </a:lnTo>
              </a:path>
            </a:pathLst>
          </a:custGeom>
          <a:noFill/>
          <a:ln w="38100">
            <a:solidFill>
              <a:srgbClr val="0099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fr-FR"/>
          </a:p>
        </p:txBody>
      </p:sp>
      <p:sp>
        <p:nvSpPr>
          <p:cNvPr id="144397" name="Freeform 77"/>
          <p:cNvSpPr>
            <a:spLocks/>
          </p:cNvSpPr>
          <p:nvPr/>
        </p:nvSpPr>
        <p:spPr bwMode="auto">
          <a:xfrm flipH="1">
            <a:off x="2501872" y="5038725"/>
            <a:ext cx="674687" cy="792163"/>
          </a:xfrm>
          <a:custGeom>
            <a:avLst/>
            <a:gdLst>
              <a:gd name="T0" fmla="*/ 0 w 998"/>
              <a:gd name="T1" fmla="*/ 2147483647 h 499"/>
              <a:gd name="T2" fmla="*/ 2147483647 w 998"/>
              <a:gd name="T3" fmla="*/ 2147483647 h 499"/>
              <a:gd name="T4" fmla="*/ 2147483647 w 998"/>
              <a:gd name="T5" fmla="*/ 0 h 499"/>
              <a:gd name="T6" fmla="*/ 0 60000 65536"/>
              <a:gd name="T7" fmla="*/ 0 60000 65536"/>
              <a:gd name="T8" fmla="*/ 0 60000 65536"/>
              <a:gd name="T9" fmla="*/ 0 w 998"/>
              <a:gd name="T10" fmla="*/ 0 h 499"/>
              <a:gd name="T11" fmla="*/ 998 w 998"/>
              <a:gd name="T12" fmla="*/ 499 h 499"/>
            </a:gdLst>
            <a:ahLst/>
            <a:cxnLst>
              <a:cxn ang="T6">
                <a:pos x="T0" y="T1"/>
              </a:cxn>
              <a:cxn ang="T7">
                <a:pos x="T2" y="T3"/>
              </a:cxn>
              <a:cxn ang="T8">
                <a:pos x="T4" y="T5"/>
              </a:cxn>
            </a:cxnLst>
            <a:rect l="T9" t="T10" r="T11" b="T12"/>
            <a:pathLst>
              <a:path w="998" h="499">
                <a:moveTo>
                  <a:pt x="0" y="499"/>
                </a:moveTo>
                <a:lnTo>
                  <a:pt x="998" y="499"/>
                </a:lnTo>
                <a:lnTo>
                  <a:pt x="998" y="0"/>
                </a:lnTo>
              </a:path>
            </a:pathLst>
          </a:custGeom>
          <a:noFill/>
          <a:ln w="38100">
            <a:solidFill>
              <a:schemeClr val="accent2"/>
            </a:solidFill>
            <a:round/>
            <a:headEnd type="triangle" w="med" len="med"/>
            <a:tailEnd/>
          </a:ln>
          <a:extLst>
            <a:ext uri="{909E8E84-426E-40dd-AFC4-6F175D3DCCD1}">
              <a14:hiddenFill xmlns="" xmlns:a14="http://schemas.microsoft.com/office/drawing/2010/main">
                <a:solidFill>
                  <a:srgbClr val="FFFFFF"/>
                </a:solidFill>
              </a14:hiddenFill>
            </a:ext>
          </a:extLst>
        </p:spPr>
        <p:txBody>
          <a:bodyPr/>
          <a:lstStyle/>
          <a:p>
            <a:endParaRPr lang="fr-FR"/>
          </a:p>
        </p:txBody>
      </p:sp>
      <p:sp>
        <p:nvSpPr>
          <p:cNvPr id="144398" name="Freeform 78"/>
          <p:cNvSpPr>
            <a:spLocks/>
          </p:cNvSpPr>
          <p:nvPr/>
        </p:nvSpPr>
        <p:spPr bwMode="auto">
          <a:xfrm flipV="1">
            <a:off x="1019147" y="1654175"/>
            <a:ext cx="762000" cy="863600"/>
          </a:xfrm>
          <a:custGeom>
            <a:avLst/>
            <a:gdLst>
              <a:gd name="T0" fmla="*/ 0 w 998"/>
              <a:gd name="T1" fmla="*/ 2147483647 h 499"/>
              <a:gd name="T2" fmla="*/ 2147483647 w 998"/>
              <a:gd name="T3" fmla="*/ 2147483647 h 499"/>
              <a:gd name="T4" fmla="*/ 2147483647 w 998"/>
              <a:gd name="T5" fmla="*/ 0 h 499"/>
              <a:gd name="T6" fmla="*/ 0 60000 65536"/>
              <a:gd name="T7" fmla="*/ 0 60000 65536"/>
              <a:gd name="T8" fmla="*/ 0 60000 65536"/>
              <a:gd name="T9" fmla="*/ 0 w 998"/>
              <a:gd name="T10" fmla="*/ 0 h 499"/>
              <a:gd name="T11" fmla="*/ 998 w 998"/>
              <a:gd name="T12" fmla="*/ 499 h 499"/>
            </a:gdLst>
            <a:ahLst/>
            <a:cxnLst>
              <a:cxn ang="T6">
                <a:pos x="T0" y="T1"/>
              </a:cxn>
              <a:cxn ang="T7">
                <a:pos x="T2" y="T3"/>
              </a:cxn>
              <a:cxn ang="T8">
                <a:pos x="T4" y="T5"/>
              </a:cxn>
            </a:cxnLst>
            <a:rect l="T9" t="T10" r="T11" b="T12"/>
            <a:pathLst>
              <a:path w="998" h="499">
                <a:moveTo>
                  <a:pt x="0" y="499"/>
                </a:moveTo>
                <a:lnTo>
                  <a:pt x="998" y="499"/>
                </a:lnTo>
                <a:lnTo>
                  <a:pt x="998" y="0"/>
                </a:lnTo>
              </a:path>
            </a:pathLst>
          </a:custGeom>
          <a:noFill/>
          <a:ln w="38100">
            <a:solidFill>
              <a:schemeClr val="accent2"/>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fr-FR"/>
          </a:p>
        </p:txBody>
      </p:sp>
      <p:sp>
        <p:nvSpPr>
          <p:cNvPr id="144399" name="Freeform 79"/>
          <p:cNvSpPr>
            <a:spLocks/>
          </p:cNvSpPr>
          <p:nvPr/>
        </p:nvSpPr>
        <p:spPr bwMode="auto">
          <a:xfrm flipH="1" flipV="1">
            <a:off x="2503459" y="1654175"/>
            <a:ext cx="666750" cy="863600"/>
          </a:xfrm>
          <a:custGeom>
            <a:avLst/>
            <a:gdLst>
              <a:gd name="T0" fmla="*/ 0 w 998"/>
              <a:gd name="T1" fmla="*/ 2147483647 h 499"/>
              <a:gd name="T2" fmla="*/ 2147483647 w 998"/>
              <a:gd name="T3" fmla="*/ 2147483647 h 499"/>
              <a:gd name="T4" fmla="*/ 2147483647 w 998"/>
              <a:gd name="T5" fmla="*/ 0 h 499"/>
              <a:gd name="T6" fmla="*/ 0 60000 65536"/>
              <a:gd name="T7" fmla="*/ 0 60000 65536"/>
              <a:gd name="T8" fmla="*/ 0 60000 65536"/>
              <a:gd name="T9" fmla="*/ 0 w 998"/>
              <a:gd name="T10" fmla="*/ 0 h 499"/>
              <a:gd name="T11" fmla="*/ 998 w 998"/>
              <a:gd name="T12" fmla="*/ 499 h 499"/>
            </a:gdLst>
            <a:ahLst/>
            <a:cxnLst>
              <a:cxn ang="T6">
                <a:pos x="T0" y="T1"/>
              </a:cxn>
              <a:cxn ang="T7">
                <a:pos x="T2" y="T3"/>
              </a:cxn>
              <a:cxn ang="T8">
                <a:pos x="T4" y="T5"/>
              </a:cxn>
            </a:cxnLst>
            <a:rect l="T9" t="T10" r="T11" b="T12"/>
            <a:pathLst>
              <a:path w="998" h="499">
                <a:moveTo>
                  <a:pt x="0" y="499"/>
                </a:moveTo>
                <a:lnTo>
                  <a:pt x="998" y="499"/>
                </a:lnTo>
                <a:lnTo>
                  <a:pt x="998" y="0"/>
                </a:lnTo>
              </a:path>
            </a:pathLst>
          </a:custGeom>
          <a:noFill/>
          <a:ln w="38100">
            <a:solidFill>
              <a:srgbClr val="0099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lstStyle/>
          <a:p>
            <a:endParaRPr lang="fr-FR"/>
          </a:p>
        </p:txBody>
      </p:sp>
      <p:sp>
        <p:nvSpPr>
          <p:cNvPr id="144400" name="Text Box 80"/>
          <p:cNvSpPr txBox="1">
            <a:spLocks noChangeArrowheads="1"/>
          </p:cNvSpPr>
          <p:nvPr/>
        </p:nvSpPr>
        <p:spPr bwMode="auto">
          <a:xfrm>
            <a:off x="228572" y="5500688"/>
            <a:ext cx="1008062"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fr-FR" sz="1800" b="1">
                <a:solidFill>
                  <a:srgbClr val="009900"/>
                </a:solidFill>
              </a:rPr>
              <a:t>Entrée du gaz</a:t>
            </a:r>
          </a:p>
        </p:txBody>
      </p:sp>
      <p:sp>
        <p:nvSpPr>
          <p:cNvPr id="144401" name="Text Box 81"/>
          <p:cNvSpPr txBox="1">
            <a:spLocks noChangeArrowheads="1"/>
          </p:cNvSpPr>
          <p:nvPr/>
        </p:nvSpPr>
        <p:spPr bwMode="auto">
          <a:xfrm>
            <a:off x="2011334" y="1257300"/>
            <a:ext cx="17526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fr-FR" sz="1800" b="1">
                <a:solidFill>
                  <a:srgbClr val="009900"/>
                </a:solidFill>
              </a:rPr>
              <a:t>Sortie du gaz</a:t>
            </a:r>
          </a:p>
        </p:txBody>
      </p:sp>
      <p:sp>
        <p:nvSpPr>
          <p:cNvPr id="144402" name="Text Box 82"/>
          <p:cNvSpPr txBox="1">
            <a:spLocks noChangeArrowheads="1"/>
          </p:cNvSpPr>
          <p:nvPr/>
        </p:nvSpPr>
        <p:spPr bwMode="auto">
          <a:xfrm>
            <a:off x="-52416" y="1266825"/>
            <a:ext cx="12954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fr-FR" sz="1800" b="1">
                <a:solidFill>
                  <a:schemeClr val="accent2"/>
                </a:solidFill>
              </a:rPr>
              <a:t>Entrée du liquide</a:t>
            </a:r>
          </a:p>
        </p:txBody>
      </p:sp>
      <p:sp>
        <p:nvSpPr>
          <p:cNvPr id="144403" name="Text Box 83"/>
          <p:cNvSpPr txBox="1">
            <a:spLocks noChangeArrowheads="1"/>
          </p:cNvSpPr>
          <p:nvPr/>
        </p:nvSpPr>
        <p:spPr bwMode="auto">
          <a:xfrm>
            <a:off x="2970184" y="5457825"/>
            <a:ext cx="12954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fr-FR" sz="1800" b="1">
                <a:solidFill>
                  <a:schemeClr val="accent2"/>
                </a:solidFill>
              </a:rPr>
              <a:t>Sortie du liquide</a:t>
            </a:r>
          </a:p>
        </p:txBody>
      </p:sp>
      <p:sp>
        <p:nvSpPr>
          <p:cNvPr id="144404" name="Line 90"/>
          <p:cNvSpPr>
            <a:spLocks noChangeShapeType="1"/>
          </p:cNvSpPr>
          <p:nvPr/>
        </p:nvSpPr>
        <p:spPr bwMode="auto">
          <a:xfrm flipV="1">
            <a:off x="2155797" y="3386138"/>
            <a:ext cx="0" cy="649287"/>
          </a:xfrm>
          <a:prstGeom prst="line">
            <a:avLst/>
          </a:prstGeom>
          <a:noFill/>
          <a:ln w="38100">
            <a:solidFill>
              <a:srgbClr val="009900"/>
            </a:solidFill>
            <a:round/>
            <a:headEnd/>
            <a:tailEnd type="triangle" w="med" len="med"/>
          </a:ln>
          <a:extLst>
            <a:ext uri="{909E8E84-426E-40dd-AFC4-6F175D3DCCD1}">
              <a14:hiddenFill xmlns="" xmlns:a14="http://schemas.microsoft.com/office/drawing/2010/main">
                <a:noFill/>
              </a14:hiddenFill>
            </a:ext>
          </a:extLst>
        </p:spPr>
        <p:txBody>
          <a:bodyPr/>
          <a:lstStyle/>
          <a:p>
            <a:endParaRPr lang="fr-FR"/>
          </a:p>
        </p:txBody>
      </p:sp>
      <p:sp>
        <p:nvSpPr>
          <p:cNvPr id="144405" name="Line 92"/>
          <p:cNvSpPr>
            <a:spLocks noChangeShapeType="1"/>
          </p:cNvSpPr>
          <p:nvPr/>
        </p:nvSpPr>
        <p:spPr bwMode="auto">
          <a:xfrm flipV="1">
            <a:off x="1268384" y="2054225"/>
            <a:ext cx="11113" cy="3330575"/>
          </a:xfrm>
          <a:prstGeom prst="line">
            <a:avLst/>
          </a:prstGeom>
          <a:noFill/>
          <a:ln w="38100">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fr-FR"/>
          </a:p>
        </p:txBody>
      </p:sp>
      <p:sp>
        <p:nvSpPr>
          <p:cNvPr id="144406" name="Text Box 93"/>
          <p:cNvSpPr txBox="1">
            <a:spLocks noChangeArrowheads="1"/>
          </p:cNvSpPr>
          <p:nvPr/>
        </p:nvSpPr>
        <p:spPr bwMode="auto">
          <a:xfrm>
            <a:off x="1705644" y="3543300"/>
            <a:ext cx="48391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nl-BE" sz="1800" b="1" dirty="0">
                <a:solidFill>
                  <a:srgbClr val="009900"/>
                </a:solidFill>
              </a:rPr>
              <a:t>Q</a:t>
            </a:r>
            <a:r>
              <a:rPr lang="nl-BE" sz="1800" b="1" baseline="-25000" dirty="0">
                <a:solidFill>
                  <a:srgbClr val="009900"/>
                </a:solidFill>
              </a:rPr>
              <a:t>G</a:t>
            </a:r>
            <a:endParaRPr lang="fr-FR" sz="1800" b="1" baseline="-25000" dirty="0">
              <a:solidFill>
                <a:srgbClr val="009900"/>
              </a:solidFill>
            </a:endParaRPr>
          </a:p>
        </p:txBody>
      </p:sp>
      <p:sp>
        <p:nvSpPr>
          <p:cNvPr id="144407" name="Text Box 99"/>
          <p:cNvSpPr txBox="1">
            <a:spLocks noChangeArrowheads="1"/>
          </p:cNvSpPr>
          <p:nvPr/>
        </p:nvSpPr>
        <p:spPr bwMode="auto">
          <a:xfrm>
            <a:off x="827059" y="3548063"/>
            <a:ext cx="3683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2000" b="1"/>
              <a:t>H</a:t>
            </a:r>
            <a:endParaRPr lang="fr-FR" sz="2000" b="1"/>
          </a:p>
        </p:txBody>
      </p:sp>
      <p:sp>
        <p:nvSpPr>
          <p:cNvPr id="32" name="Line 6"/>
          <p:cNvSpPr>
            <a:spLocks noChangeShapeType="1"/>
          </p:cNvSpPr>
          <p:nvPr/>
        </p:nvSpPr>
        <p:spPr bwMode="auto">
          <a:xfrm flipH="1">
            <a:off x="6022855" y="2725700"/>
            <a:ext cx="0" cy="572233"/>
          </a:xfrm>
          <a:prstGeom prst="line">
            <a:avLst/>
          </a:prstGeom>
          <a:noFill/>
          <a:ln w="762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a:lstStyle/>
          <a:p>
            <a:endParaRPr lang="fr-FR"/>
          </a:p>
        </p:txBody>
      </p:sp>
      <p:sp>
        <p:nvSpPr>
          <p:cNvPr id="33" name="Text Box 73"/>
          <p:cNvSpPr txBox="1">
            <a:spLocks noChangeArrowheads="1"/>
          </p:cNvSpPr>
          <p:nvPr/>
        </p:nvSpPr>
        <p:spPr bwMode="auto">
          <a:xfrm>
            <a:off x="4064674" y="3378316"/>
            <a:ext cx="3916363"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fr-BE" sz="1800" dirty="0"/>
              <a:t>Existence d’une force exercée par le gaz sur le liquide</a:t>
            </a:r>
            <a:endParaRPr lang="fr-FR" sz="1800" dirty="0"/>
          </a:p>
        </p:txBody>
      </p:sp>
      <p:sp>
        <p:nvSpPr>
          <p:cNvPr id="35" name="Text Box 73"/>
          <p:cNvSpPr txBox="1">
            <a:spLocks noChangeArrowheads="1"/>
          </p:cNvSpPr>
          <p:nvPr/>
        </p:nvSpPr>
        <p:spPr bwMode="auto">
          <a:xfrm>
            <a:off x="3828482" y="4757646"/>
            <a:ext cx="438874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fr-BE" sz="1800" dirty="0"/>
              <a:t>Apparition de </a:t>
            </a:r>
            <a:r>
              <a:rPr lang="fr-BE" sz="1800" b="1" i="1" dirty="0"/>
              <a:t>l’engorgement</a:t>
            </a:r>
            <a:r>
              <a:rPr lang="fr-BE" sz="1800" dirty="0"/>
              <a:t> si U</a:t>
            </a:r>
            <a:r>
              <a:rPr lang="fr-BE" sz="1800" baseline="-25000" dirty="0"/>
              <a:t>G</a:t>
            </a:r>
            <a:r>
              <a:rPr lang="fr-BE" sz="1800" dirty="0"/>
              <a:t> dépasse une certaine valeur (notée U</a:t>
            </a:r>
            <a:r>
              <a:rPr lang="fr-BE" sz="1800" baseline="-25000" dirty="0"/>
              <a:t>G,e</a:t>
            </a:r>
            <a:r>
              <a:rPr lang="fr-BE" sz="1800" dirty="0"/>
              <a:t>)</a:t>
            </a:r>
            <a:endParaRPr lang="fr-FR" sz="1800" dirty="0"/>
          </a:p>
        </p:txBody>
      </p:sp>
      <p:sp>
        <p:nvSpPr>
          <p:cNvPr id="36" name="Line 6"/>
          <p:cNvSpPr>
            <a:spLocks noChangeShapeType="1"/>
          </p:cNvSpPr>
          <p:nvPr/>
        </p:nvSpPr>
        <p:spPr bwMode="auto">
          <a:xfrm flipH="1">
            <a:off x="6022855" y="4105030"/>
            <a:ext cx="0" cy="572233"/>
          </a:xfrm>
          <a:prstGeom prst="line">
            <a:avLst/>
          </a:prstGeom>
          <a:noFill/>
          <a:ln w="762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a:lstStyle/>
          <a:p>
            <a:endParaRPr lang="fr-FR"/>
          </a:p>
        </p:txBody>
      </p:sp>
      <p:sp>
        <p:nvSpPr>
          <p:cNvPr id="37" name="Line 6"/>
          <p:cNvSpPr>
            <a:spLocks noChangeShapeType="1"/>
          </p:cNvSpPr>
          <p:nvPr/>
        </p:nvSpPr>
        <p:spPr bwMode="auto">
          <a:xfrm flipH="1">
            <a:off x="6022855" y="5484360"/>
            <a:ext cx="0" cy="572233"/>
          </a:xfrm>
          <a:prstGeom prst="line">
            <a:avLst/>
          </a:prstGeom>
          <a:noFill/>
          <a:ln w="762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a:lstStyle/>
          <a:p>
            <a:endParaRPr lang="fr-FR"/>
          </a:p>
        </p:txBody>
      </p:sp>
      <p:sp>
        <p:nvSpPr>
          <p:cNvPr id="38" name="Text Box 73"/>
          <p:cNvSpPr txBox="1">
            <a:spLocks noChangeArrowheads="1"/>
          </p:cNvSpPr>
          <p:nvPr/>
        </p:nvSpPr>
        <p:spPr bwMode="auto">
          <a:xfrm>
            <a:off x="4064674" y="6136973"/>
            <a:ext cx="3916363"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fr-BE" sz="1800" dirty="0"/>
              <a:t>A Q</a:t>
            </a:r>
            <a:r>
              <a:rPr lang="fr-BE" sz="1800" baseline="-25000" dirty="0"/>
              <a:t>G</a:t>
            </a:r>
            <a:r>
              <a:rPr lang="fr-BE" sz="1800" dirty="0"/>
              <a:t> fixé, </a:t>
            </a:r>
            <a:r>
              <a:rPr lang="fr-BE" sz="1800" dirty="0">
                <a:latin typeface="Symbol" charset="2"/>
                <a:cs typeface="Symbol" charset="2"/>
              </a:rPr>
              <a:t>Ω</a:t>
            </a:r>
            <a:r>
              <a:rPr lang="fr-BE" sz="1800" dirty="0"/>
              <a:t> possède une valeur minimale admissible !</a:t>
            </a:r>
            <a:endParaRPr lang="fr-FR" sz="1800" dirty="0"/>
          </a:p>
        </p:txBody>
      </p:sp>
    </p:spTree>
    <p:extLst>
      <p:ext uri="{BB962C8B-B14F-4D97-AF65-F5344CB8AC3E}">
        <p14:creationId xmlns:p14="http://schemas.microsoft.com/office/powerpoint/2010/main" val="333842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7" name="Rectangle 2"/>
          <p:cNvSpPr>
            <a:spLocks noGrp="1" noChangeArrowheads="1"/>
          </p:cNvSpPr>
          <p:nvPr>
            <p:ph type="title"/>
          </p:nvPr>
        </p:nvSpPr>
        <p:spPr/>
        <p:txBody>
          <a:bodyPr/>
          <a:lstStyle/>
          <a:p>
            <a:pPr eaLnBrk="1" hangingPunct="1"/>
            <a:r>
              <a:rPr lang="fr-BE" dirty="0">
                <a:latin typeface="Arial" charset="0"/>
              </a:rPr>
              <a:t>Aire minimale de la base d’une colonne à garnissage ?</a:t>
            </a:r>
            <a:endParaRPr lang="fr-FR" dirty="0">
              <a:latin typeface="Arial" charset="0"/>
            </a:endParaRPr>
          </a:p>
        </p:txBody>
      </p:sp>
      <p:sp>
        <p:nvSpPr>
          <p:cNvPr id="144395" name="Rectangle 75"/>
          <p:cNvSpPr>
            <a:spLocks noChangeArrowheads="1"/>
          </p:cNvSpPr>
          <p:nvPr/>
        </p:nvSpPr>
        <p:spPr bwMode="auto">
          <a:xfrm>
            <a:off x="1493809" y="2085975"/>
            <a:ext cx="1368425" cy="3313113"/>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fr-FR"/>
          </a:p>
        </p:txBody>
      </p:sp>
      <p:sp>
        <p:nvSpPr>
          <p:cNvPr id="144396" name="Freeform 76"/>
          <p:cNvSpPr>
            <a:spLocks/>
          </p:cNvSpPr>
          <p:nvPr/>
        </p:nvSpPr>
        <p:spPr bwMode="auto">
          <a:xfrm>
            <a:off x="1203297" y="5038725"/>
            <a:ext cx="577850" cy="792163"/>
          </a:xfrm>
          <a:custGeom>
            <a:avLst/>
            <a:gdLst>
              <a:gd name="T0" fmla="*/ 0 w 998"/>
              <a:gd name="T1" fmla="*/ 2147483647 h 499"/>
              <a:gd name="T2" fmla="*/ 2147483647 w 998"/>
              <a:gd name="T3" fmla="*/ 2147483647 h 499"/>
              <a:gd name="T4" fmla="*/ 2147483647 w 998"/>
              <a:gd name="T5" fmla="*/ 0 h 499"/>
              <a:gd name="T6" fmla="*/ 0 60000 65536"/>
              <a:gd name="T7" fmla="*/ 0 60000 65536"/>
              <a:gd name="T8" fmla="*/ 0 60000 65536"/>
              <a:gd name="T9" fmla="*/ 0 w 998"/>
              <a:gd name="T10" fmla="*/ 0 h 499"/>
              <a:gd name="T11" fmla="*/ 998 w 998"/>
              <a:gd name="T12" fmla="*/ 499 h 499"/>
            </a:gdLst>
            <a:ahLst/>
            <a:cxnLst>
              <a:cxn ang="T6">
                <a:pos x="T0" y="T1"/>
              </a:cxn>
              <a:cxn ang="T7">
                <a:pos x="T2" y="T3"/>
              </a:cxn>
              <a:cxn ang="T8">
                <a:pos x="T4" y="T5"/>
              </a:cxn>
            </a:cxnLst>
            <a:rect l="T9" t="T10" r="T11" b="T12"/>
            <a:pathLst>
              <a:path w="998" h="499">
                <a:moveTo>
                  <a:pt x="0" y="499"/>
                </a:moveTo>
                <a:lnTo>
                  <a:pt x="998" y="499"/>
                </a:lnTo>
                <a:lnTo>
                  <a:pt x="998" y="0"/>
                </a:lnTo>
              </a:path>
            </a:pathLst>
          </a:custGeom>
          <a:noFill/>
          <a:ln w="38100">
            <a:solidFill>
              <a:srgbClr val="0099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fr-FR"/>
          </a:p>
        </p:txBody>
      </p:sp>
      <p:sp>
        <p:nvSpPr>
          <p:cNvPr id="144397" name="Freeform 77"/>
          <p:cNvSpPr>
            <a:spLocks/>
          </p:cNvSpPr>
          <p:nvPr/>
        </p:nvSpPr>
        <p:spPr bwMode="auto">
          <a:xfrm flipH="1">
            <a:off x="2501872" y="5038725"/>
            <a:ext cx="674687" cy="792163"/>
          </a:xfrm>
          <a:custGeom>
            <a:avLst/>
            <a:gdLst>
              <a:gd name="T0" fmla="*/ 0 w 998"/>
              <a:gd name="T1" fmla="*/ 2147483647 h 499"/>
              <a:gd name="T2" fmla="*/ 2147483647 w 998"/>
              <a:gd name="T3" fmla="*/ 2147483647 h 499"/>
              <a:gd name="T4" fmla="*/ 2147483647 w 998"/>
              <a:gd name="T5" fmla="*/ 0 h 499"/>
              <a:gd name="T6" fmla="*/ 0 60000 65536"/>
              <a:gd name="T7" fmla="*/ 0 60000 65536"/>
              <a:gd name="T8" fmla="*/ 0 60000 65536"/>
              <a:gd name="T9" fmla="*/ 0 w 998"/>
              <a:gd name="T10" fmla="*/ 0 h 499"/>
              <a:gd name="T11" fmla="*/ 998 w 998"/>
              <a:gd name="T12" fmla="*/ 499 h 499"/>
            </a:gdLst>
            <a:ahLst/>
            <a:cxnLst>
              <a:cxn ang="T6">
                <a:pos x="T0" y="T1"/>
              </a:cxn>
              <a:cxn ang="T7">
                <a:pos x="T2" y="T3"/>
              </a:cxn>
              <a:cxn ang="T8">
                <a:pos x="T4" y="T5"/>
              </a:cxn>
            </a:cxnLst>
            <a:rect l="T9" t="T10" r="T11" b="T12"/>
            <a:pathLst>
              <a:path w="998" h="499">
                <a:moveTo>
                  <a:pt x="0" y="499"/>
                </a:moveTo>
                <a:lnTo>
                  <a:pt x="998" y="499"/>
                </a:lnTo>
                <a:lnTo>
                  <a:pt x="998" y="0"/>
                </a:lnTo>
              </a:path>
            </a:pathLst>
          </a:custGeom>
          <a:noFill/>
          <a:ln w="38100">
            <a:solidFill>
              <a:schemeClr val="accent2"/>
            </a:solidFill>
            <a:round/>
            <a:headEnd type="triangle" w="med" len="med"/>
            <a:tailEnd/>
          </a:ln>
          <a:extLst>
            <a:ext uri="{909E8E84-426E-40dd-AFC4-6F175D3DCCD1}">
              <a14:hiddenFill xmlns="" xmlns:a14="http://schemas.microsoft.com/office/drawing/2010/main">
                <a:solidFill>
                  <a:srgbClr val="FFFFFF"/>
                </a:solidFill>
              </a14:hiddenFill>
            </a:ext>
          </a:extLst>
        </p:spPr>
        <p:txBody>
          <a:bodyPr/>
          <a:lstStyle/>
          <a:p>
            <a:endParaRPr lang="fr-FR"/>
          </a:p>
        </p:txBody>
      </p:sp>
      <p:sp>
        <p:nvSpPr>
          <p:cNvPr id="144398" name="Freeform 78"/>
          <p:cNvSpPr>
            <a:spLocks/>
          </p:cNvSpPr>
          <p:nvPr/>
        </p:nvSpPr>
        <p:spPr bwMode="auto">
          <a:xfrm flipV="1">
            <a:off x="1019147" y="1654175"/>
            <a:ext cx="762000" cy="863600"/>
          </a:xfrm>
          <a:custGeom>
            <a:avLst/>
            <a:gdLst>
              <a:gd name="T0" fmla="*/ 0 w 998"/>
              <a:gd name="T1" fmla="*/ 2147483647 h 499"/>
              <a:gd name="T2" fmla="*/ 2147483647 w 998"/>
              <a:gd name="T3" fmla="*/ 2147483647 h 499"/>
              <a:gd name="T4" fmla="*/ 2147483647 w 998"/>
              <a:gd name="T5" fmla="*/ 0 h 499"/>
              <a:gd name="T6" fmla="*/ 0 60000 65536"/>
              <a:gd name="T7" fmla="*/ 0 60000 65536"/>
              <a:gd name="T8" fmla="*/ 0 60000 65536"/>
              <a:gd name="T9" fmla="*/ 0 w 998"/>
              <a:gd name="T10" fmla="*/ 0 h 499"/>
              <a:gd name="T11" fmla="*/ 998 w 998"/>
              <a:gd name="T12" fmla="*/ 499 h 499"/>
            </a:gdLst>
            <a:ahLst/>
            <a:cxnLst>
              <a:cxn ang="T6">
                <a:pos x="T0" y="T1"/>
              </a:cxn>
              <a:cxn ang="T7">
                <a:pos x="T2" y="T3"/>
              </a:cxn>
              <a:cxn ang="T8">
                <a:pos x="T4" y="T5"/>
              </a:cxn>
            </a:cxnLst>
            <a:rect l="T9" t="T10" r="T11" b="T12"/>
            <a:pathLst>
              <a:path w="998" h="499">
                <a:moveTo>
                  <a:pt x="0" y="499"/>
                </a:moveTo>
                <a:lnTo>
                  <a:pt x="998" y="499"/>
                </a:lnTo>
                <a:lnTo>
                  <a:pt x="998" y="0"/>
                </a:lnTo>
              </a:path>
            </a:pathLst>
          </a:custGeom>
          <a:noFill/>
          <a:ln w="38100">
            <a:solidFill>
              <a:schemeClr val="accent2"/>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fr-FR"/>
          </a:p>
        </p:txBody>
      </p:sp>
      <p:sp>
        <p:nvSpPr>
          <p:cNvPr id="144399" name="Freeform 79"/>
          <p:cNvSpPr>
            <a:spLocks/>
          </p:cNvSpPr>
          <p:nvPr/>
        </p:nvSpPr>
        <p:spPr bwMode="auto">
          <a:xfrm flipH="1" flipV="1">
            <a:off x="2503459" y="1654175"/>
            <a:ext cx="666750" cy="863600"/>
          </a:xfrm>
          <a:custGeom>
            <a:avLst/>
            <a:gdLst>
              <a:gd name="T0" fmla="*/ 0 w 998"/>
              <a:gd name="T1" fmla="*/ 2147483647 h 499"/>
              <a:gd name="T2" fmla="*/ 2147483647 w 998"/>
              <a:gd name="T3" fmla="*/ 2147483647 h 499"/>
              <a:gd name="T4" fmla="*/ 2147483647 w 998"/>
              <a:gd name="T5" fmla="*/ 0 h 499"/>
              <a:gd name="T6" fmla="*/ 0 60000 65536"/>
              <a:gd name="T7" fmla="*/ 0 60000 65536"/>
              <a:gd name="T8" fmla="*/ 0 60000 65536"/>
              <a:gd name="T9" fmla="*/ 0 w 998"/>
              <a:gd name="T10" fmla="*/ 0 h 499"/>
              <a:gd name="T11" fmla="*/ 998 w 998"/>
              <a:gd name="T12" fmla="*/ 499 h 499"/>
            </a:gdLst>
            <a:ahLst/>
            <a:cxnLst>
              <a:cxn ang="T6">
                <a:pos x="T0" y="T1"/>
              </a:cxn>
              <a:cxn ang="T7">
                <a:pos x="T2" y="T3"/>
              </a:cxn>
              <a:cxn ang="T8">
                <a:pos x="T4" y="T5"/>
              </a:cxn>
            </a:cxnLst>
            <a:rect l="T9" t="T10" r="T11" b="T12"/>
            <a:pathLst>
              <a:path w="998" h="499">
                <a:moveTo>
                  <a:pt x="0" y="499"/>
                </a:moveTo>
                <a:lnTo>
                  <a:pt x="998" y="499"/>
                </a:lnTo>
                <a:lnTo>
                  <a:pt x="998" y="0"/>
                </a:lnTo>
              </a:path>
            </a:pathLst>
          </a:custGeom>
          <a:noFill/>
          <a:ln w="38100">
            <a:solidFill>
              <a:srgbClr val="0099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lstStyle/>
          <a:p>
            <a:endParaRPr lang="fr-FR"/>
          </a:p>
        </p:txBody>
      </p:sp>
      <p:sp>
        <p:nvSpPr>
          <p:cNvPr id="144400" name="Text Box 80"/>
          <p:cNvSpPr txBox="1">
            <a:spLocks noChangeArrowheads="1"/>
          </p:cNvSpPr>
          <p:nvPr/>
        </p:nvSpPr>
        <p:spPr bwMode="auto">
          <a:xfrm>
            <a:off x="228572" y="5500688"/>
            <a:ext cx="1008062"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fr-FR" sz="1800" b="1">
                <a:solidFill>
                  <a:srgbClr val="009900"/>
                </a:solidFill>
              </a:rPr>
              <a:t>Entrée du gaz</a:t>
            </a:r>
          </a:p>
        </p:txBody>
      </p:sp>
      <p:sp>
        <p:nvSpPr>
          <p:cNvPr id="144401" name="Text Box 81"/>
          <p:cNvSpPr txBox="1">
            <a:spLocks noChangeArrowheads="1"/>
          </p:cNvSpPr>
          <p:nvPr/>
        </p:nvSpPr>
        <p:spPr bwMode="auto">
          <a:xfrm>
            <a:off x="2011334" y="1257300"/>
            <a:ext cx="17526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fr-FR" sz="1800" b="1">
                <a:solidFill>
                  <a:srgbClr val="009900"/>
                </a:solidFill>
              </a:rPr>
              <a:t>Sortie du gaz</a:t>
            </a:r>
          </a:p>
        </p:txBody>
      </p:sp>
      <p:sp>
        <p:nvSpPr>
          <p:cNvPr id="144402" name="Text Box 82"/>
          <p:cNvSpPr txBox="1">
            <a:spLocks noChangeArrowheads="1"/>
          </p:cNvSpPr>
          <p:nvPr/>
        </p:nvSpPr>
        <p:spPr bwMode="auto">
          <a:xfrm>
            <a:off x="-52416" y="1266825"/>
            <a:ext cx="12954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fr-FR" sz="1800" b="1">
                <a:solidFill>
                  <a:schemeClr val="accent2"/>
                </a:solidFill>
              </a:rPr>
              <a:t>Entrée du liquide</a:t>
            </a:r>
          </a:p>
        </p:txBody>
      </p:sp>
      <p:sp>
        <p:nvSpPr>
          <p:cNvPr id="144403" name="Text Box 83"/>
          <p:cNvSpPr txBox="1">
            <a:spLocks noChangeArrowheads="1"/>
          </p:cNvSpPr>
          <p:nvPr/>
        </p:nvSpPr>
        <p:spPr bwMode="auto">
          <a:xfrm>
            <a:off x="2970184" y="5457825"/>
            <a:ext cx="12954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fr-FR" sz="1800" b="1">
                <a:solidFill>
                  <a:schemeClr val="accent2"/>
                </a:solidFill>
              </a:rPr>
              <a:t>Sortie du liquide</a:t>
            </a:r>
          </a:p>
        </p:txBody>
      </p:sp>
      <p:sp>
        <p:nvSpPr>
          <p:cNvPr id="144404" name="Line 90"/>
          <p:cNvSpPr>
            <a:spLocks noChangeShapeType="1"/>
          </p:cNvSpPr>
          <p:nvPr/>
        </p:nvSpPr>
        <p:spPr bwMode="auto">
          <a:xfrm flipV="1">
            <a:off x="2155797" y="3386138"/>
            <a:ext cx="0" cy="649287"/>
          </a:xfrm>
          <a:prstGeom prst="line">
            <a:avLst/>
          </a:prstGeom>
          <a:noFill/>
          <a:ln w="38100">
            <a:solidFill>
              <a:srgbClr val="009900"/>
            </a:solidFill>
            <a:round/>
            <a:headEnd/>
            <a:tailEnd type="triangle" w="med" len="med"/>
          </a:ln>
          <a:extLst>
            <a:ext uri="{909E8E84-426E-40dd-AFC4-6F175D3DCCD1}">
              <a14:hiddenFill xmlns="" xmlns:a14="http://schemas.microsoft.com/office/drawing/2010/main">
                <a:noFill/>
              </a14:hiddenFill>
            </a:ext>
          </a:extLst>
        </p:spPr>
        <p:txBody>
          <a:bodyPr/>
          <a:lstStyle/>
          <a:p>
            <a:endParaRPr lang="fr-FR"/>
          </a:p>
        </p:txBody>
      </p:sp>
      <p:sp>
        <p:nvSpPr>
          <p:cNvPr id="144405" name="Line 92"/>
          <p:cNvSpPr>
            <a:spLocks noChangeShapeType="1"/>
          </p:cNvSpPr>
          <p:nvPr/>
        </p:nvSpPr>
        <p:spPr bwMode="auto">
          <a:xfrm flipV="1">
            <a:off x="1268384" y="2054225"/>
            <a:ext cx="11113" cy="3330575"/>
          </a:xfrm>
          <a:prstGeom prst="line">
            <a:avLst/>
          </a:prstGeom>
          <a:noFill/>
          <a:ln w="38100">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fr-FR"/>
          </a:p>
        </p:txBody>
      </p:sp>
      <p:sp>
        <p:nvSpPr>
          <p:cNvPr id="144406" name="Text Box 93"/>
          <p:cNvSpPr txBox="1">
            <a:spLocks noChangeArrowheads="1"/>
          </p:cNvSpPr>
          <p:nvPr/>
        </p:nvSpPr>
        <p:spPr bwMode="auto">
          <a:xfrm>
            <a:off x="1705644" y="3543300"/>
            <a:ext cx="48391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nl-BE" sz="1800" b="1" dirty="0">
                <a:solidFill>
                  <a:srgbClr val="009900"/>
                </a:solidFill>
              </a:rPr>
              <a:t>Q</a:t>
            </a:r>
            <a:r>
              <a:rPr lang="nl-BE" sz="1800" b="1" baseline="-25000" dirty="0">
                <a:solidFill>
                  <a:srgbClr val="009900"/>
                </a:solidFill>
              </a:rPr>
              <a:t>G</a:t>
            </a:r>
            <a:endParaRPr lang="fr-FR" sz="1800" b="1" baseline="-25000" dirty="0">
              <a:solidFill>
                <a:srgbClr val="009900"/>
              </a:solidFill>
            </a:endParaRPr>
          </a:p>
        </p:txBody>
      </p:sp>
      <p:sp>
        <p:nvSpPr>
          <p:cNvPr id="144407" name="Text Box 99"/>
          <p:cNvSpPr txBox="1">
            <a:spLocks noChangeArrowheads="1"/>
          </p:cNvSpPr>
          <p:nvPr/>
        </p:nvSpPr>
        <p:spPr bwMode="auto">
          <a:xfrm>
            <a:off x="827059" y="3548063"/>
            <a:ext cx="3683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2000" b="1"/>
              <a:t>H</a:t>
            </a:r>
            <a:endParaRPr lang="fr-FR" sz="2000" b="1"/>
          </a:p>
        </p:txBody>
      </p:sp>
      <p:graphicFrame>
        <p:nvGraphicFramePr>
          <p:cNvPr id="26" name="Object 16"/>
          <p:cNvGraphicFramePr>
            <a:graphicFrameLocks noChangeAspect="1"/>
          </p:cNvGraphicFramePr>
          <p:nvPr>
            <p:extLst>
              <p:ext uri="{D42A27DB-BD31-4B8C-83A1-F6EECF244321}">
                <p14:modId xmlns:p14="http://schemas.microsoft.com/office/powerpoint/2010/main" val="3480887678"/>
              </p:ext>
            </p:extLst>
          </p:nvPr>
        </p:nvGraphicFramePr>
        <p:xfrm>
          <a:off x="6394450" y="2735263"/>
          <a:ext cx="2638425" cy="881062"/>
        </p:xfrm>
        <a:graphic>
          <a:graphicData uri="http://schemas.openxmlformats.org/presentationml/2006/ole">
            <mc:AlternateContent xmlns:mc="http://schemas.openxmlformats.org/markup-compatibility/2006">
              <mc:Choice xmlns:v="urn:schemas-microsoft-com:vml" Requires="v">
                <p:oleObj spid="_x0000_s208566" name="…quation" r:id="rId4" imgW="1524000" imgH="508000" progId="Equation.3">
                  <p:embed/>
                </p:oleObj>
              </mc:Choice>
              <mc:Fallback>
                <p:oleObj name="…quation" r:id="rId4" imgW="1524000" imgH="508000" progId="Equation.3">
                  <p:embed/>
                  <p:pic>
                    <p:nvPicPr>
                      <p:cNvPr id="0" name=""/>
                      <p:cNvPicPr>
                        <a:picLocks noChangeAspect="1" noChangeArrowheads="1"/>
                      </p:cNvPicPr>
                      <p:nvPr/>
                    </p:nvPicPr>
                    <p:blipFill>
                      <a:blip r:embed="rId5"/>
                      <a:srcRect/>
                      <a:stretch>
                        <a:fillRect/>
                      </a:stretch>
                    </p:blipFill>
                    <p:spPr bwMode="auto">
                      <a:xfrm>
                        <a:off x="6394450" y="2735263"/>
                        <a:ext cx="2638425" cy="881062"/>
                      </a:xfrm>
                      <a:prstGeom prst="rect">
                        <a:avLst/>
                      </a:prstGeom>
                      <a:noFill/>
                      <a:ln>
                        <a:noFill/>
                      </a:ln>
                    </p:spPr>
                  </p:pic>
                </p:oleObj>
              </mc:Fallback>
            </mc:AlternateContent>
          </a:graphicData>
        </a:graphic>
      </p:graphicFrame>
      <p:graphicFrame>
        <p:nvGraphicFramePr>
          <p:cNvPr id="27" name="Object 16"/>
          <p:cNvGraphicFramePr>
            <a:graphicFrameLocks noChangeAspect="1"/>
          </p:cNvGraphicFramePr>
          <p:nvPr>
            <p:extLst>
              <p:ext uri="{D42A27DB-BD31-4B8C-83A1-F6EECF244321}">
                <p14:modId xmlns:p14="http://schemas.microsoft.com/office/powerpoint/2010/main" val="1970160795"/>
              </p:ext>
            </p:extLst>
          </p:nvPr>
        </p:nvGraphicFramePr>
        <p:xfrm>
          <a:off x="3294063" y="2671763"/>
          <a:ext cx="2633662" cy="1008062"/>
        </p:xfrm>
        <a:graphic>
          <a:graphicData uri="http://schemas.openxmlformats.org/presentationml/2006/ole">
            <mc:AlternateContent xmlns:mc="http://schemas.openxmlformats.org/markup-compatibility/2006">
              <mc:Choice xmlns:v="urn:schemas-microsoft-com:vml" Requires="v">
                <p:oleObj spid="_x0000_s208567" name="…quation" r:id="rId6" imgW="1460500" imgH="558800" progId="Equation.3">
                  <p:embed/>
                </p:oleObj>
              </mc:Choice>
              <mc:Fallback>
                <p:oleObj name="…quation" r:id="rId6" imgW="1460500" imgH="558800" progId="Equation.3">
                  <p:embed/>
                  <p:pic>
                    <p:nvPicPr>
                      <p:cNvPr id="0" name=""/>
                      <p:cNvPicPr>
                        <a:picLocks noChangeAspect="1" noChangeArrowheads="1"/>
                      </p:cNvPicPr>
                      <p:nvPr/>
                    </p:nvPicPr>
                    <p:blipFill>
                      <a:blip r:embed="rId7"/>
                      <a:srcRect/>
                      <a:stretch>
                        <a:fillRect/>
                      </a:stretch>
                    </p:blipFill>
                    <p:spPr bwMode="auto">
                      <a:xfrm>
                        <a:off x="3294063" y="2671763"/>
                        <a:ext cx="2633662" cy="1008062"/>
                      </a:xfrm>
                      <a:prstGeom prst="rect">
                        <a:avLst/>
                      </a:prstGeom>
                      <a:noFill/>
                      <a:ln>
                        <a:noFill/>
                      </a:ln>
                    </p:spPr>
                  </p:pic>
                </p:oleObj>
              </mc:Fallback>
            </mc:AlternateContent>
          </a:graphicData>
        </a:graphic>
      </p:graphicFrame>
      <p:graphicFrame>
        <p:nvGraphicFramePr>
          <p:cNvPr id="28" name="Object 16"/>
          <p:cNvGraphicFramePr>
            <a:graphicFrameLocks noChangeAspect="1"/>
          </p:cNvGraphicFramePr>
          <p:nvPr>
            <p:extLst>
              <p:ext uri="{D42A27DB-BD31-4B8C-83A1-F6EECF244321}">
                <p14:modId xmlns:p14="http://schemas.microsoft.com/office/powerpoint/2010/main" val="399619959"/>
              </p:ext>
            </p:extLst>
          </p:nvPr>
        </p:nvGraphicFramePr>
        <p:xfrm>
          <a:off x="4624388" y="4694238"/>
          <a:ext cx="3975100" cy="1106487"/>
        </p:xfrm>
        <a:graphic>
          <a:graphicData uri="http://schemas.openxmlformats.org/presentationml/2006/ole">
            <mc:AlternateContent xmlns:mc="http://schemas.openxmlformats.org/markup-compatibility/2006">
              <mc:Choice xmlns:v="urn:schemas-microsoft-com:vml" Requires="v">
                <p:oleObj spid="_x0000_s208568" name="…quation" r:id="rId8" imgW="2146300" imgH="596900" progId="Equation.3">
                  <p:embed/>
                </p:oleObj>
              </mc:Choice>
              <mc:Fallback>
                <p:oleObj name="…quation" r:id="rId8" imgW="2146300" imgH="596900" progId="Equation.3">
                  <p:embed/>
                  <p:pic>
                    <p:nvPicPr>
                      <p:cNvPr id="0" name=""/>
                      <p:cNvPicPr>
                        <a:picLocks noChangeAspect="1" noChangeArrowheads="1"/>
                      </p:cNvPicPr>
                      <p:nvPr/>
                    </p:nvPicPr>
                    <p:blipFill>
                      <a:blip r:embed="rId9"/>
                      <a:srcRect/>
                      <a:stretch>
                        <a:fillRect/>
                      </a:stretch>
                    </p:blipFill>
                    <p:spPr bwMode="auto">
                      <a:xfrm>
                        <a:off x="4624388" y="4694238"/>
                        <a:ext cx="3975100" cy="1106487"/>
                      </a:xfrm>
                      <a:prstGeom prst="rect">
                        <a:avLst/>
                      </a:prstGeom>
                      <a:noFill/>
                      <a:ln>
                        <a:noFill/>
                      </a:ln>
                    </p:spPr>
                  </p:pic>
                </p:oleObj>
              </mc:Fallback>
            </mc:AlternateContent>
          </a:graphicData>
        </a:graphic>
      </p:graphicFrame>
      <p:graphicFrame>
        <p:nvGraphicFramePr>
          <p:cNvPr id="29" name="Object 16"/>
          <p:cNvGraphicFramePr>
            <a:graphicFrameLocks noChangeAspect="1"/>
          </p:cNvGraphicFramePr>
          <p:nvPr>
            <p:extLst>
              <p:ext uri="{D42A27DB-BD31-4B8C-83A1-F6EECF244321}">
                <p14:modId xmlns:p14="http://schemas.microsoft.com/office/powerpoint/2010/main" val="400811576"/>
              </p:ext>
            </p:extLst>
          </p:nvPr>
        </p:nvGraphicFramePr>
        <p:xfrm>
          <a:off x="6798454" y="6284513"/>
          <a:ext cx="2281238" cy="541337"/>
        </p:xfrm>
        <a:graphic>
          <a:graphicData uri="http://schemas.openxmlformats.org/presentationml/2006/ole">
            <mc:AlternateContent xmlns:mc="http://schemas.openxmlformats.org/markup-compatibility/2006">
              <mc:Choice xmlns:v="urn:schemas-microsoft-com:vml" Requires="v">
                <p:oleObj spid="_x0000_s208569" name="…quation" r:id="rId10" imgW="1231900" imgH="292100" progId="Equation.3">
                  <p:embed/>
                </p:oleObj>
              </mc:Choice>
              <mc:Fallback>
                <p:oleObj name="…quation" r:id="rId10" imgW="1231900" imgH="292100" progId="Equation.3">
                  <p:embed/>
                  <p:pic>
                    <p:nvPicPr>
                      <p:cNvPr id="0" name=""/>
                      <p:cNvPicPr>
                        <a:picLocks noChangeAspect="1" noChangeArrowheads="1"/>
                      </p:cNvPicPr>
                      <p:nvPr/>
                    </p:nvPicPr>
                    <p:blipFill>
                      <a:blip r:embed="rId11"/>
                      <a:srcRect/>
                      <a:stretch>
                        <a:fillRect/>
                      </a:stretch>
                    </p:blipFill>
                    <p:spPr bwMode="auto">
                      <a:xfrm>
                        <a:off x="6798454" y="6284513"/>
                        <a:ext cx="2281238" cy="541337"/>
                      </a:xfrm>
                      <a:prstGeom prst="rect">
                        <a:avLst/>
                      </a:prstGeom>
                      <a:noFill/>
                      <a:ln>
                        <a:noFill/>
                      </a:ln>
                    </p:spPr>
                  </p:pic>
                </p:oleObj>
              </mc:Fallback>
            </mc:AlternateContent>
          </a:graphicData>
        </a:graphic>
      </p:graphicFrame>
      <p:sp>
        <p:nvSpPr>
          <p:cNvPr id="2" name="ZoneTexte 1"/>
          <p:cNvSpPr txBox="1"/>
          <p:nvPr/>
        </p:nvSpPr>
        <p:spPr>
          <a:xfrm>
            <a:off x="4051496" y="6343862"/>
            <a:ext cx="2673779" cy="369332"/>
          </a:xfrm>
          <a:prstGeom prst="rect">
            <a:avLst/>
          </a:prstGeom>
          <a:noFill/>
        </p:spPr>
        <p:txBody>
          <a:bodyPr wrap="none" rtlCol="0">
            <a:spAutoFit/>
          </a:bodyPr>
          <a:lstStyle/>
          <a:p>
            <a:r>
              <a:rPr lang="fr-FR" dirty="0"/>
              <a:t>Forme fréquente pour f :</a:t>
            </a:r>
          </a:p>
        </p:txBody>
      </p:sp>
      <p:sp>
        <p:nvSpPr>
          <p:cNvPr id="30" name="Text Box 73"/>
          <p:cNvSpPr txBox="1">
            <a:spLocks noChangeArrowheads="1"/>
          </p:cNvSpPr>
          <p:nvPr/>
        </p:nvSpPr>
        <p:spPr bwMode="auto">
          <a:xfrm>
            <a:off x="3071285" y="2031835"/>
            <a:ext cx="605413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fr-BE" sz="1800" dirty="0"/>
              <a:t>On utilise souvent deux groupements sans dimension pour caractériser l’écoulement dans une colonne :</a:t>
            </a:r>
            <a:endParaRPr lang="fr-FR" sz="1800" dirty="0"/>
          </a:p>
        </p:txBody>
      </p:sp>
      <p:sp>
        <p:nvSpPr>
          <p:cNvPr id="31" name="Text Box 73"/>
          <p:cNvSpPr txBox="1">
            <a:spLocks noChangeArrowheads="1"/>
          </p:cNvSpPr>
          <p:nvPr/>
        </p:nvSpPr>
        <p:spPr bwMode="auto">
          <a:xfrm>
            <a:off x="3071285" y="4075441"/>
            <a:ext cx="605413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fr-BE" sz="1800" dirty="0"/>
              <a:t>Lorsque l’engorgement est réalisé (U</a:t>
            </a:r>
            <a:r>
              <a:rPr lang="fr-BE" sz="1800" baseline="-25000" dirty="0"/>
              <a:t>G</a:t>
            </a:r>
            <a:r>
              <a:rPr lang="fr-BE" sz="1800" dirty="0"/>
              <a:t> = U</a:t>
            </a:r>
            <a:r>
              <a:rPr lang="fr-BE" sz="1800" baseline="-25000" dirty="0"/>
              <a:t>G,e</a:t>
            </a:r>
            <a:r>
              <a:rPr lang="fr-BE" sz="1800" dirty="0"/>
              <a:t>), ces deux groupements sont univoquement reliés :</a:t>
            </a:r>
            <a:endParaRPr lang="fr-FR" sz="1800" dirty="0"/>
          </a:p>
        </p:txBody>
      </p:sp>
      <p:sp>
        <p:nvSpPr>
          <p:cNvPr id="32" name="Text Box 63"/>
          <p:cNvSpPr txBox="1">
            <a:spLocks noChangeArrowheads="1"/>
          </p:cNvSpPr>
          <p:nvPr/>
        </p:nvSpPr>
        <p:spPr bwMode="auto">
          <a:xfrm>
            <a:off x="3833324" y="693828"/>
            <a:ext cx="4380652"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fr-BE" sz="1800" dirty="0"/>
              <a:t>Aire de la base de la colonne : </a:t>
            </a:r>
            <a:r>
              <a:rPr lang="fr-BE" sz="1800" dirty="0">
                <a:solidFill>
                  <a:schemeClr val="accent2"/>
                </a:solidFill>
                <a:latin typeface="Symbol" charset="0"/>
              </a:rPr>
              <a:t>Ω</a:t>
            </a:r>
          </a:p>
          <a:p>
            <a:pPr algn="ctr" eaLnBrk="1" hangingPunct="1"/>
            <a:r>
              <a:rPr lang="fr-BE" sz="1800" dirty="0"/>
              <a:t>Vitesse superficielle du gaz : </a:t>
            </a:r>
            <a:r>
              <a:rPr lang="fr-BE" sz="1800" dirty="0">
                <a:solidFill>
                  <a:schemeClr val="accent2"/>
                </a:solidFill>
              </a:rPr>
              <a:t>U</a:t>
            </a:r>
            <a:r>
              <a:rPr lang="fr-BE" sz="1800" baseline="-25000" dirty="0">
                <a:solidFill>
                  <a:schemeClr val="accent2"/>
                </a:solidFill>
              </a:rPr>
              <a:t>G</a:t>
            </a:r>
            <a:r>
              <a:rPr lang="fr-BE" sz="1800" dirty="0">
                <a:solidFill>
                  <a:schemeClr val="accent2"/>
                </a:solidFill>
              </a:rPr>
              <a:t> = Q</a:t>
            </a:r>
            <a:r>
              <a:rPr lang="fr-BE" sz="1800" baseline="-25000" dirty="0">
                <a:solidFill>
                  <a:schemeClr val="accent2"/>
                </a:solidFill>
              </a:rPr>
              <a:t>G</a:t>
            </a:r>
            <a:r>
              <a:rPr lang="fr-BE" sz="1800" dirty="0">
                <a:solidFill>
                  <a:schemeClr val="accent2"/>
                </a:solidFill>
              </a:rPr>
              <a:t>/</a:t>
            </a:r>
            <a:r>
              <a:rPr lang="fr-BE" sz="1800" dirty="0">
                <a:solidFill>
                  <a:schemeClr val="accent2"/>
                </a:solidFill>
                <a:latin typeface="Symbol" charset="0"/>
              </a:rPr>
              <a:t>Ω</a:t>
            </a:r>
          </a:p>
          <a:p>
            <a:pPr algn="ctr" eaLnBrk="1" hangingPunct="1"/>
            <a:r>
              <a:rPr lang="fr-BE" sz="1800" dirty="0"/>
              <a:t>Vitesse superficielle du liquide: </a:t>
            </a:r>
            <a:r>
              <a:rPr lang="fr-BE" sz="1800" dirty="0">
                <a:solidFill>
                  <a:schemeClr val="accent2"/>
                </a:solidFill>
              </a:rPr>
              <a:t>U</a:t>
            </a:r>
            <a:r>
              <a:rPr lang="fr-BE" sz="1800" baseline="-25000" dirty="0">
                <a:solidFill>
                  <a:schemeClr val="accent2"/>
                </a:solidFill>
              </a:rPr>
              <a:t>L</a:t>
            </a:r>
            <a:r>
              <a:rPr lang="fr-BE" sz="1800" dirty="0">
                <a:solidFill>
                  <a:schemeClr val="accent2"/>
                </a:solidFill>
              </a:rPr>
              <a:t> = Q</a:t>
            </a:r>
            <a:r>
              <a:rPr lang="fr-BE" sz="1800" baseline="-25000" dirty="0">
                <a:solidFill>
                  <a:schemeClr val="accent2"/>
                </a:solidFill>
              </a:rPr>
              <a:t>L</a:t>
            </a:r>
            <a:r>
              <a:rPr lang="fr-BE" sz="1800" dirty="0">
                <a:solidFill>
                  <a:schemeClr val="accent2"/>
                </a:solidFill>
              </a:rPr>
              <a:t>/</a:t>
            </a:r>
            <a:r>
              <a:rPr lang="fr-BE" sz="1800" dirty="0">
                <a:solidFill>
                  <a:schemeClr val="accent2"/>
                </a:solidFill>
                <a:latin typeface="Symbol" charset="0"/>
              </a:rPr>
              <a:t>Ω</a:t>
            </a:r>
            <a:endParaRPr lang="fr-FR" sz="1800" dirty="0">
              <a:solidFill>
                <a:schemeClr val="accent2"/>
              </a:solidFill>
              <a:latin typeface="Symbol" charset="0"/>
            </a:endParaRPr>
          </a:p>
        </p:txBody>
      </p:sp>
      <p:sp>
        <p:nvSpPr>
          <p:cNvPr id="33" name="Line 90"/>
          <p:cNvSpPr>
            <a:spLocks noChangeShapeType="1"/>
          </p:cNvSpPr>
          <p:nvPr/>
        </p:nvSpPr>
        <p:spPr bwMode="auto">
          <a:xfrm>
            <a:off x="2254541" y="4164635"/>
            <a:ext cx="0" cy="649287"/>
          </a:xfrm>
          <a:prstGeom prst="line">
            <a:avLst/>
          </a:prstGeom>
          <a:noFill/>
          <a:ln w="381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a:lstStyle/>
          <a:p>
            <a:endParaRPr lang="fr-FR"/>
          </a:p>
        </p:txBody>
      </p:sp>
      <p:sp>
        <p:nvSpPr>
          <p:cNvPr id="34" name="Text Box 93"/>
          <p:cNvSpPr txBox="1">
            <a:spLocks noChangeArrowheads="1"/>
          </p:cNvSpPr>
          <p:nvPr/>
        </p:nvSpPr>
        <p:spPr bwMode="auto">
          <a:xfrm>
            <a:off x="2237283" y="4232354"/>
            <a:ext cx="45543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nl-BE" sz="1800" b="1" dirty="0">
                <a:solidFill>
                  <a:schemeClr val="accent2"/>
                </a:solidFill>
              </a:rPr>
              <a:t>Q</a:t>
            </a:r>
            <a:r>
              <a:rPr lang="nl-BE" sz="1800" b="1" baseline="-25000" dirty="0">
                <a:solidFill>
                  <a:schemeClr val="accent2"/>
                </a:solidFill>
              </a:rPr>
              <a:t>L</a:t>
            </a:r>
            <a:endParaRPr lang="fr-FR" sz="1800" b="1" baseline="-25000" dirty="0">
              <a:solidFill>
                <a:schemeClr val="accent2"/>
              </a:solidFill>
            </a:endParaRPr>
          </a:p>
        </p:txBody>
      </p:sp>
    </p:spTree>
    <p:extLst>
      <p:ext uri="{BB962C8B-B14F-4D97-AF65-F5344CB8AC3E}">
        <p14:creationId xmlns:p14="http://schemas.microsoft.com/office/powerpoint/2010/main" val="253305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p:bldP spid="31"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7" name="Rectangle 2"/>
          <p:cNvSpPr>
            <a:spLocks noGrp="1" noChangeArrowheads="1"/>
          </p:cNvSpPr>
          <p:nvPr>
            <p:ph type="title"/>
          </p:nvPr>
        </p:nvSpPr>
        <p:spPr/>
        <p:txBody>
          <a:bodyPr/>
          <a:lstStyle/>
          <a:p>
            <a:pPr eaLnBrk="1" hangingPunct="1"/>
            <a:r>
              <a:rPr lang="fr-BE" dirty="0">
                <a:latin typeface="Arial" charset="0"/>
              </a:rPr>
              <a:t>Aire minimale de la base d’une colonne à garnissage ?</a:t>
            </a:r>
            <a:endParaRPr lang="fr-FR" dirty="0">
              <a:latin typeface="Arial" charset="0"/>
            </a:endParaRPr>
          </a:p>
        </p:txBody>
      </p:sp>
      <p:sp>
        <p:nvSpPr>
          <p:cNvPr id="144395" name="Rectangle 75"/>
          <p:cNvSpPr>
            <a:spLocks noChangeArrowheads="1"/>
          </p:cNvSpPr>
          <p:nvPr/>
        </p:nvSpPr>
        <p:spPr bwMode="auto">
          <a:xfrm>
            <a:off x="1493809" y="2085975"/>
            <a:ext cx="1368425" cy="3313113"/>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fr-FR"/>
          </a:p>
        </p:txBody>
      </p:sp>
      <p:sp>
        <p:nvSpPr>
          <p:cNvPr id="144396" name="Freeform 76"/>
          <p:cNvSpPr>
            <a:spLocks/>
          </p:cNvSpPr>
          <p:nvPr/>
        </p:nvSpPr>
        <p:spPr bwMode="auto">
          <a:xfrm>
            <a:off x="1203297" y="5038725"/>
            <a:ext cx="577850" cy="792163"/>
          </a:xfrm>
          <a:custGeom>
            <a:avLst/>
            <a:gdLst>
              <a:gd name="T0" fmla="*/ 0 w 998"/>
              <a:gd name="T1" fmla="*/ 2147483647 h 499"/>
              <a:gd name="T2" fmla="*/ 2147483647 w 998"/>
              <a:gd name="T3" fmla="*/ 2147483647 h 499"/>
              <a:gd name="T4" fmla="*/ 2147483647 w 998"/>
              <a:gd name="T5" fmla="*/ 0 h 499"/>
              <a:gd name="T6" fmla="*/ 0 60000 65536"/>
              <a:gd name="T7" fmla="*/ 0 60000 65536"/>
              <a:gd name="T8" fmla="*/ 0 60000 65536"/>
              <a:gd name="T9" fmla="*/ 0 w 998"/>
              <a:gd name="T10" fmla="*/ 0 h 499"/>
              <a:gd name="T11" fmla="*/ 998 w 998"/>
              <a:gd name="T12" fmla="*/ 499 h 499"/>
            </a:gdLst>
            <a:ahLst/>
            <a:cxnLst>
              <a:cxn ang="T6">
                <a:pos x="T0" y="T1"/>
              </a:cxn>
              <a:cxn ang="T7">
                <a:pos x="T2" y="T3"/>
              </a:cxn>
              <a:cxn ang="T8">
                <a:pos x="T4" y="T5"/>
              </a:cxn>
            </a:cxnLst>
            <a:rect l="T9" t="T10" r="T11" b="T12"/>
            <a:pathLst>
              <a:path w="998" h="499">
                <a:moveTo>
                  <a:pt x="0" y="499"/>
                </a:moveTo>
                <a:lnTo>
                  <a:pt x="998" y="499"/>
                </a:lnTo>
                <a:lnTo>
                  <a:pt x="998" y="0"/>
                </a:lnTo>
              </a:path>
            </a:pathLst>
          </a:custGeom>
          <a:noFill/>
          <a:ln w="38100">
            <a:solidFill>
              <a:srgbClr val="0099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fr-FR"/>
          </a:p>
        </p:txBody>
      </p:sp>
      <p:sp>
        <p:nvSpPr>
          <p:cNvPr id="144397" name="Freeform 77"/>
          <p:cNvSpPr>
            <a:spLocks/>
          </p:cNvSpPr>
          <p:nvPr/>
        </p:nvSpPr>
        <p:spPr bwMode="auto">
          <a:xfrm flipH="1">
            <a:off x="2501872" y="5038725"/>
            <a:ext cx="674687" cy="792163"/>
          </a:xfrm>
          <a:custGeom>
            <a:avLst/>
            <a:gdLst>
              <a:gd name="T0" fmla="*/ 0 w 998"/>
              <a:gd name="T1" fmla="*/ 2147483647 h 499"/>
              <a:gd name="T2" fmla="*/ 2147483647 w 998"/>
              <a:gd name="T3" fmla="*/ 2147483647 h 499"/>
              <a:gd name="T4" fmla="*/ 2147483647 w 998"/>
              <a:gd name="T5" fmla="*/ 0 h 499"/>
              <a:gd name="T6" fmla="*/ 0 60000 65536"/>
              <a:gd name="T7" fmla="*/ 0 60000 65536"/>
              <a:gd name="T8" fmla="*/ 0 60000 65536"/>
              <a:gd name="T9" fmla="*/ 0 w 998"/>
              <a:gd name="T10" fmla="*/ 0 h 499"/>
              <a:gd name="T11" fmla="*/ 998 w 998"/>
              <a:gd name="T12" fmla="*/ 499 h 499"/>
            </a:gdLst>
            <a:ahLst/>
            <a:cxnLst>
              <a:cxn ang="T6">
                <a:pos x="T0" y="T1"/>
              </a:cxn>
              <a:cxn ang="T7">
                <a:pos x="T2" y="T3"/>
              </a:cxn>
              <a:cxn ang="T8">
                <a:pos x="T4" y="T5"/>
              </a:cxn>
            </a:cxnLst>
            <a:rect l="T9" t="T10" r="T11" b="T12"/>
            <a:pathLst>
              <a:path w="998" h="499">
                <a:moveTo>
                  <a:pt x="0" y="499"/>
                </a:moveTo>
                <a:lnTo>
                  <a:pt x="998" y="499"/>
                </a:lnTo>
                <a:lnTo>
                  <a:pt x="998" y="0"/>
                </a:lnTo>
              </a:path>
            </a:pathLst>
          </a:custGeom>
          <a:noFill/>
          <a:ln w="38100">
            <a:solidFill>
              <a:schemeClr val="accent2"/>
            </a:solidFill>
            <a:round/>
            <a:headEnd type="triangle" w="med" len="med"/>
            <a:tailEnd/>
          </a:ln>
          <a:extLst>
            <a:ext uri="{909E8E84-426E-40dd-AFC4-6F175D3DCCD1}">
              <a14:hiddenFill xmlns="" xmlns:a14="http://schemas.microsoft.com/office/drawing/2010/main">
                <a:solidFill>
                  <a:srgbClr val="FFFFFF"/>
                </a:solidFill>
              </a14:hiddenFill>
            </a:ext>
          </a:extLst>
        </p:spPr>
        <p:txBody>
          <a:bodyPr/>
          <a:lstStyle/>
          <a:p>
            <a:endParaRPr lang="fr-FR"/>
          </a:p>
        </p:txBody>
      </p:sp>
      <p:sp>
        <p:nvSpPr>
          <p:cNvPr id="144398" name="Freeform 78"/>
          <p:cNvSpPr>
            <a:spLocks/>
          </p:cNvSpPr>
          <p:nvPr/>
        </p:nvSpPr>
        <p:spPr bwMode="auto">
          <a:xfrm flipV="1">
            <a:off x="1019147" y="1654175"/>
            <a:ext cx="762000" cy="863600"/>
          </a:xfrm>
          <a:custGeom>
            <a:avLst/>
            <a:gdLst>
              <a:gd name="T0" fmla="*/ 0 w 998"/>
              <a:gd name="T1" fmla="*/ 2147483647 h 499"/>
              <a:gd name="T2" fmla="*/ 2147483647 w 998"/>
              <a:gd name="T3" fmla="*/ 2147483647 h 499"/>
              <a:gd name="T4" fmla="*/ 2147483647 w 998"/>
              <a:gd name="T5" fmla="*/ 0 h 499"/>
              <a:gd name="T6" fmla="*/ 0 60000 65536"/>
              <a:gd name="T7" fmla="*/ 0 60000 65536"/>
              <a:gd name="T8" fmla="*/ 0 60000 65536"/>
              <a:gd name="T9" fmla="*/ 0 w 998"/>
              <a:gd name="T10" fmla="*/ 0 h 499"/>
              <a:gd name="T11" fmla="*/ 998 w 998"/>
              <a:gd name="T12" fmla="*/ 499 h 499"/>
            </a:gdLst>
            <a:ahLst/>
            <a:cxnLst>
              <a:cxn ang="T6">
                <a:pos x="T0" y="T1"/>
              </a:cxn>
              <a:cxn ang="T7">
                <a:pos x="T2" y="T3"/>
              </a:cxn>
              <a:cxn ang="T8">
                <a:pos x="T4" y="T5"/>
              </a:cxn>
            </a:cxnLst>
            <a:rect l="T9" t="T10" r="T11" b="T12"/>
            <a:pathLst>
              <a:path w="998" h="499">
                <a:moveTo>
                  <a:pt x="0" y="499"/>
                </a:moveTo>
                <a:lnTo>
                  <a:pt x="998" y="499"/>
                </a:lnTo>
                <a:lnTo>
                  <a:pt x="998" y="0"/>
                </a:lnTo>
              </a:path>
            </a:pathLst>
          </a:custGeom>
          <a:noFill/>
          <a:ln w="38100">
            <a:solidFill>
              <a:schemeClr val="accent2"/>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fr-FR"/>
          </a:p>
        </p:txBody>
      </p:sp>
      <p:sp>
        <p:nvSpPr>
          <p:cNvPr id="144399" name="Freeform 79"/>
          <p:cNvSpPr>
            <a:spLocks/>
          </p:cNvSpPr>
          <p:nvPr/>
        </p:nvSpPr>
        <p:spPr bwMode="auto">
          <a:xfrm flipH="1" flipV="1">
            <a:off x="2503459" y="1654175"/>
            <a:ext cx="666750" cy="863600"/>
          </a:xfrm>
          <a:custGeom>
            <a:avLst/>
            <a:gdLst>
              <a:gd name="T0" fmla="*/ 0 w 998"/>
              <a:gd name="T1" fmla="*/ 2147483647 h 499"/>
              <a:gd name="T2" fmla="*/ 2147483647 w 998"/>
              <a:gd name="T3" fmla="*/ 2147483647 h 499"/>
              <a:gd name="T4" fmla="*/ 2147483647 w 998"/>
              <a:gd name="T5" fmla="*/ 0 h 499"/>
              <a:gd name="T6" fmla="*/ 0 60000 65536"/>
              <a:gd name="T7" fmla="*/ 0 60000 65536"/>
              <a:gd name="T8" fmla="*/ 0 60000 65536"/>
              <a:gd name="T9" fmla="*/ 0 w 998"/>
              <a:gd name="T10" fmla="*/ 0 h 499"/>
              <a:gd name="T11" fmla="*/ 998 w 998"/>
              <a:gd name="T12" fmla="*/ 499 h 499"/>
            </a:gdLst>
            <a:ahLst/>
            <a:cxnLst>
              <a:cxn ang="T6">
                <a:pos x="T0" y="T1"/>
              </a:cxn>
              <a:cxn ang="T7">
                <a:pos x="T2" y="T3"/>
              </a:cxn>
              <a:cxn ang="T8">
                <a:pos x="T4" y="T5"/>
              </a:cxn>
            </a:cxnLst>
            <a:rect l="T9" t="T10" r="T11" b="T12"/>
            <a:pathLst>
              <a:path w="998" h="499">
                <a:moveTo>
                  <a:pt x="0" y="499"/>
                </a:moveTo>
                <a:lnTo>
                  <a:pt x="998" y="499"/>
                </a:lnTo>
                <a:lnTo>
                  <a:pt x="998" y="0"/>
                </a:lnTo>
              </a:path>
            </a:pathLst>
          </a:custGeom>
          <a:noFill/>
          <a:ln w="38100">
            <a:solidFill>
              <a:srgbClr val="0099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lstStyle/>
          <a:p>
            <a:endParaRPr lang="fr-FR"/>
          </a:p>
        </p:txBody>
      </p:sp>
      <p:sp>
        <p:nvSpPr>
          <p:cNvPr id="144400" name="Text Box 80"/>
          <p:cNvSpPr txBox="1">
            <a:spLocks noChangeArrowheads="1"/>
          </p:cNvSpPr>
          <p:nvPr/>
        </p:nvSpPr>
        <p:spPr bwMode="auto">
          <a:xfrm>
            <a:off x="228572" y="5500688"/>
            <a:ext cx="1008062"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fr-FR" sz="1800" b="1">
                <a:solidFill>
                  <a:srgbClr val="009900"/>
                </a:solidFill>
              </a:rPr>
              <a:t>Entrée du gaz</a:t>
            </a:r>
          </a:p>
        </p:txBody>
      </p:sp>
      <p:sp>
        <p:nvSpPr>
          <p:cNvPr id="144401" name="Text Box 81"/>
          <p:cNvSpPr txBox="1">
            <a:spLocks noChangeArrowheads="1"/>
          </p:cNvSpPr>
          <p:nvPr/>
        </p:nvSpPr>
        <p:spPr bwMode="auto">
          <a:xfrm>
            <a:off x="2011334" y="1257300"/>
            <a:ext cx="17526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fr-FR" sz="1800" b="1">
                <a:solidFill>
                  <a:srgbClr val="009900"/>
                </a:solidFill>
              </a:rPr>
              <a:t>Sortie du gaz</a:t>
            </a:r>
          </a:p>
        </p:txBody>
      </p:sp>
      <p:sp>
        <p:nvSpPr>
          <p:cNvPr id="144402" name="Text Box 82"/>
          <p:cNvSpPr txBox="1">
            <a:spLocks noChangeArrowheads="1"/>
          </p:cNvSpPr>
          <p:nvPr/>
        </p:nvSpPr>
        <p:spPr bwMode="auto">
          <a:xfrm>
            <a:off x="-52416" y="1266825"/>
            <a:ext cx="12954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fr-FR" sz="1800" b="1">
                <a:solidFill>
                  <a:schemeClr val="accent2"/>
                </a:solidFill>
              </a:rPr>
              <a:t>Entrée du liquide</a:t>
            </a:r>
          </a:p>
        </p:txBody>
      </p:sp>
      <p:sp>
        <p:nvSpPr>
          <p:cNvPr id="144403" name="Text Box 83"/>
          <p:cNvSpPr txBox="1">
            <a:spLocks noChangeArrowheads="1"/>
          </p:cNvSpPr>
          <p:nvPr/>
        </p:nvSpPr>
        <p:spPr bwMode="auto">
          <a:xfrm>
            <a:off x="2970184" y="5457825"/>
            <a:ext cx="12954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fr-FR" sz="1800" b="1">
                <a:solidFill>
                  <a:schemeClr val="accent2"/>
                </a:solidFill>
              </a:rPr>
              <a:t>Sortie du liquide</a:t>
            </a:r>
          </a:p>
        </p:txBody>
      </p:sp>
      <p:sp>
        <p:nvSpPr>
          <p:cNvPr id="144404" name="Line 90"/>
          <p:cNvSpPr>
            <a:spLocks noChangeShapeType="1"/>
          </p:cNvSpPr>
          <p:nvPr/>
        </p:nvSpPr>
        <p:spPr bwMode="auto">
          <a:xfrm flipV="1">
            <a:off x="2155797" y="3386138"/>
            <a:ext cx="0" cy="649287"/>
          </a:xfrm>
          <a:prstGeom prst="line">
            <a:avLst/>
          </a:prstGeom>
          <a:noFill/>
          <a:ln w="38100">
            <a:solidFill>
              <a:srgbClr val="009900"/>
            </a:solidFill>
            <a:round/>
            <a:headEnd/>
            <a:tailEnd type="triangle" w="med" len="med"/>
          </a:ln>
          <a:extLst>
            <a:ext uri="{909E8E84-426E-40dd-AFC4-6F175D3DCCD1}">
              <a14:hiddenFill xmlns="" xmlns:a14="http://schemas.microsoft.com/office/drawing/2010/main">
                <a:noFill/>
              </a14:hiddenFill>
            </a:ext>
          </a:extLst>
        </p:spPr>
        <p:txBody>
          <a:bodyPr/>
          <a:lstStyle/>
          <a:p>
            <a:endParaRPr lang="fr-FR"/>
          </a:p>
        </p:txBody>
      </p:sp>
      <p:sp>
        <p:nvSpPr>
          <p:cNvPr id="144405" name="Line 92"/>
          <p:cNvSpPr>
            <a:spLocks noChangeShapeType="1"/>
          </p:cNvSpPr>
          <p:nvPr/>
        </p:nvSpPr>
        <p:spPr bwMode="auto">
          <a:xfrm flipV="1">
            <a:off x="1268384" y="2054225"/>
            <a:ext cx="11113" cy="3330575"/>
          </a:xfrm>
          <a:prstGeom prst="line">
            <a:avLst/>
          </a:prstGeom>
          <a:noFill/>
          <a:ln w="38100">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fr-FR"/>
          </a:p>
        </p:txBody>
      </p:sp>
      <p:sp>
        <p:nvSpPr>
          <p:cNvPr id="144406" name="Text Box 93"/>
          <p:cNvSpPr txBox="1">
            <a:spLocks noChangeArrowheads="1"/>
          </p:cNvSpPr>
          <p:nvPr/>
        </p:nvSpPr>
        <p:spPr bwMode="auto">
          <a:xfrm>
            <a:off x="1705644" y="3543300"/>
            <a:ext cx="48391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nl-BE" sz="1800" b="1" dirty="0">
                <a:solidFill>
                  <a:srgbClr val="009900"/>
                </a:solidFill>
              </a:rPr>
              <a:t>Q</a:t>
            </a:r>
            <a:r>
              <a:rPr lang="nl-BE" sz="1800" b="1" baseline="-25000" dirty="0">
                <a:solidFill>
                  <a:srgbClr val="009900"/>
                </a:solidFill>
              </a:rPr>
              <a:t>G</a:t>
            </a:r>
            <a:endParaRPr lang="fr-FR" sz="1800" b="1" baseline="-25000" dirty="0">
              <a:solidFill>
                <a:srgbClr val="009900"/>
              </a:solidFill>
            </a:endParaRPr>
          </a:p>
        </p:txBody>
      </p:sp>
      <p:sp>
        <p:nvSpPr>
          <p:cNvPr id="144407" name="Text Box 99"/>
          <p:cNvSpPr txBox="1">
            <a:spLocks noChangeArrowheads="1"/>
          </p:cNvSpPr>
          <p:nvPr/>
        </p:nvSpPr>
        <p:spPr bwMode="auto">
          <a:xfrm>
            <a:off x="827059" y="3548063"/>
            <a:ext cx="3683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2000" b="1"/>
              <a:t>H</a:t>
            </a:r>
            <a:endParaRPr lang="fr-FR" sz="2000" b="1"/>
          </a:p>
        </p:txBody>
      </p:sp>
      <p:graphicFrame>
        <p:nvGraphicFramePr>
          <p:cNvPr id="26" name="Object 16"/>
          <p:cNvGraphicFramePr>
            <a:graphicFrameLocks noChangeAspect="1"/>
          </p:cNvGraphicFramePr>
          <p:nvPr>
            <p:extLst>
              <p:ext uri="{D42A27DB-BD31-4B8C-83A1-F6EECF244321}">
                <p14:modId xmlns:p14="http://schemas.microsoft.com/office/powerpoint/2010/main" val="4232522566"/>
              </p:ext>
            </p:extLst>
          </p:nvPr>
        </p:nvGraphicFramePr>
        <p:xfrm>
          <a:off x="6394450" y="2735263"/>
          <a:ext cx="2638425" cy="881062"/>
        </p:xfrm>
        <a:graphic>
          <a:graphicData uri="http://schemas.openxmlformats.org/presentationml/2006/ole">
            <mc:AlternateContent xmlns:mc="http://schemas.openxmlformats.org/markup-compatibility/2006">
              <mc:Choice xmlns:v="urn:schemas-microsoft-com:vml" Requires="v">
                <p:oleObj spid="_x0000_s266348" name="…quation" r:id="rId4" imgW="1524000" imgH="508000" progId="Equation.3">
                  <p:embed/>
                </p:oleObj>
              </mc:Choice>
              <mc:Fallback>
                <p:oleObj name="…quation" r:id="rId4" imgW="1524000" imgH="508000" progId="Equation.3">
                  <p:embed/>
                  <p:pic>
                    <p:nvPicPr>
                      <p:cNvPr id="0" name=""/>
                      <p:cNvPicPr>
                        <a:picLocks noChangeAspect="1" noChangeArrowheads="1"/>
                      </p:cNvPicPr>
                      <p:nvPr/>
                    </p:nvPicPr>
                    <p:blipFill>
                      <a:blip r:embed="rId5"/>
                      <a:srcRect/>
                      <a:stretch>
                        <a:fillRect/>
                      </a:stretch>
                    </p:blipFill>
                    <p:spPr bwMode="auto">
                      <a:xfrm>
                        <a:off x="6394450" y="2735263"/>
                        <a:ext cx="2638425" cy="881062"/>
                      </a:xfrm>
                      <a:prstGeom prst="rect">
                        <a:avLst/>
                      </a:prstGeom>
                      <a:noFill/>
                      <a:ln>
                        <a:noFill/>
                      </a:ln>
                    </p:spPr>
                  </p:pic>
                </p:oleObj>
              </mc:Fallback>
            </mc:AlternateContent>
          </a:graphicData>
        </a:graphic>
      </p:graphicFrame>
      <p:graphicFrame>
        <p:nvGraphicFramePr>
          <p:cNvPr id="27" name="Object 16"/>
          <p:cNvGraphicFramePr>
            <a:graphicFrameLocks noChangeAspect="1"/>
          </p:cNvGraphicFramePr>
          <p:nvPr>
            <p:extLst>
              <p:ext uri="{D42A27DB-BD31-4B8C-83A1-F6EECF244321}">
                <p14:modId xmlns:p14="http://schemas.microsoft.com/office/powerpoint/2010/main" val="2638387749"/>
              </p:ext>
            </p:extLst>
          </p:nvPr>
        </p:nvGraphicFramePr>
        <p:xfrm>
          <a:off x="3294063" y="2671763"/>
          <a:ext cx="2633662" cy="1008062"/>
        </p:xfrm>
        <a:graphic>
          <a:graphicData uri="http://schemas.openxmlformats.org/presentationml/2006/ole">
            <mc:AlternateContent xmlns:mc="http://schemas.openxmlformats.org/markup-compatibility/2006">
              <mc:Choice xmlns:v="urn:schemas-microsoft-com:vml" Requires="v">
                <p:oleObj spid="_x0000_s266349" name="…quation" r:id="rId6" imgW="1460500" imgH="558800" progId="Equation.3">
                  <p:embed/>
                </p:oleObj>
              </mc:Choice>
              <mc:Fallback>
                <p:oleObj name="…quation" r:id="rId6" imgW="1460500" imgH="558800" progId="Equation.3">
                  <p:embed/>
                  <p:pic>
                    <p:nvPicPr>
                      <p:cNvPr id="0" name=""/>
                      <p:cNvPicPr>
                        <a:picLocks noChangeAspect="1" noChangeArrowheads="1"/>
                      </p:cNvPicPr>
                      <p:nvPr/>
                    </p:nvPicPr>
                    <p:blipFill>
                      <a:blip r:embed="rId7"/>
                      <a:srcRect/>
                      <a:stretch>
                        <a:fillRect/>
                      </a:stretch>
                    </p:blipFill>
                    <p:spPr bwMode="auto">
                      <a:xfrm>
                        <a:off x="3294063" y="2671763"/>
                        <a:ext cx="2633662" cy="1008062"/>
                      </a:xfrm>
                      <a:prstGeom prst="rect">
                        <a:avLst/>
                      </a:prstGeom>
                      <a:noFill/>
                      <a:ln>
                        <a:noFill/>
                      </a:ln>
                    </p:spPr>
                  </p:pic>
                </p:oleObj>
              </mc:Fallback>
            </mc:AlternateContent>
          </a:graphicData>
        </a:graphic>
      </p:graphicFrame>
      <p:graphicFrame>
        <p:nvGraphicFramePr>
          <p:cNvPr id="28" name="Object 16"/>
          <p:cNvGraphicFramePr>
            <a:graphicFrameLocks noChangeAspect="1"/>
          </p:cNvGraphicFramePr>
          <p:nvPr>
            <p:extLst>
              <p:ext uri="{D42A27DB-BD31-4B8C-83A1-F6EECF244321}">
                <p14:modId xmlns:p14="http://schemas.microsoft.com/office/powerpoint/2010/main" val="2692628039"/>
              </p:ext>
            </p:extLst>
          </p:nvPr>
        </p:nvGraphicFramePr>
        <p:xfrm>
          <a:off x="4624388" y="4694238"/>
          <a:ext cx="3975100" cy="1106487"/>
        </p:xfrm>
        <a:graphic>
          <a:graphicData uri="http://schemas.openxmlformats.org/presentationml/2006/ole">
            <mc:AlternateContent xmlns:mc="http://schemas.openxmlformats.org/markup-compatibility/2006">
              <mc:Choice xmlns:v="urn:schemas-microsoft-com:vml" Requires="v">
                <p:oleObj spid="_x0000_s266350" name="…quation" r:id="rId8" imgW="2146300" imgH="596900" progId="Equation.3">
                  <p:embed/>
                </p:oleObj>
              </mc:Choice>
              <mc:Fallback>
                <p:oleObj name="…quation" r:id="rId8" imgW="2146300" imgH="596900" progId="Equation.3">
                  <p:embed/>
                  <p:pic>
                    <p:nvPicPr>
                      <p:cNvPr id="0" name=""/>
                      <p:cNvPicPr>
                        <a:picLocks noChangeAspect="1" noChangeArrowheads="1"/>
                      </p:cNvPicPr>
                      <p:nvPr/>
                    </p:nvPicPr>
                    <p:blipFill>
                      <a:blip r:embed="rId9"/>
                      <a:srcRect/>
                      <a:stretch>
                        <a:fillRect/>
                      </a:stretch>
                    </p:blipFill>
                    <p:spPr bwMode="auto">
                      <a:xfrm>
                        <a:off x="4624388" y="4694238"/>
                        <a:ext cx="3975100" cy="1106487"/>
                      </a:xfrm>
                      <a:prstGeom prst="rect">
                        <a:avLst/>
                      </a:prstGeom>
                      <a:noFill/>
                      <a:ln>
                        <a:noFill/>
                      </a:ln>
                    </p:spPr>
                  </p:pic>
                </p:oleObj>
              </mc:Fallback>
            </mc:AlternateContent>
          </a:graphicData>
        </a:graphic>
      </p:graphicFrame>
      <p:graphicFrame>
        <p:nvGraphicFramePr>
          <p:cNvPr id="29" name="Object 16"/>
          <p:cNvGraphicFramePr>
            <a:graphicFrameLocks noChangeAspect="1"/>
          </p:cNvGraphicFramePr>
          <p:nvPr>
            <p:extLst>
              <p:ext uri="{D42A27DB-BD31-4B8C-83A1-F6EECF244321}">
                <p14:modId xmlns:p14="http://schemas.microsoft.com/office/powerpoint/2010/main" val="3777374928"/>
              </p:ext>
            </p:extLst>
          </p:nvPr>
        </p:nvGraphicFramePr>
        <p:xfrm>
          <a:off x="6798454" y="6284513"/>
          <a:ext cx="2281238" cy="541337"/>
        </p:xfrm>
        <a:graphic>
          <a:graphicData uri="http://schemas.openxmlformats.org/presentationml/2006/ole">
            <mc:AlternateContent xmlns:mc="http://schemas.openxmlformats.org/markup-compatibility/2006">
              <mc:Choice xmlns:v="urn:schemas-microsoft-com:vml" Requires="v">
                <p:oleObj spid="_x0000_s266351" name="…quation" r:id="rId10" imgW="1231900" imgH="292100" progId="Equation.3">
                  <p:embed/>
                </p:oleObj>
              </mc:Choice>
              <mc:Fallback>
                <p:oleObj name="…quation" r:id="rId10" imgW="1231900" imgH="292100" progId="Equation.3">
                  <p:embed/>
                  <p:pic>
                    <p:nvPicPr>
                      <p:cNvPr id="0" name=""/>
                      <p:cNvPicPr>
                        <a:picLocks noChangeAspect="1" noChangeArrowheads="1"/>
                      </p:cNvPicPr>
                      <p:nvPr/>
                    </p:nvPicPr>
                    <p:blipFill>
                      <a:blip r:embed="rId11"/>
                      <a:srcRect/>
                      <a:stretch>
                        <a:fillRect/>
                      </a:stretch>
                    </p:blipFill>
                    <p:spPr bwMode="auto">
                      <a:xfrm>
                        <a:off x="6798454" y="6284513"/>
                        <a:ext cx="2281238" cy="541337"/>
                      </a:xfrm>
                      <a:prstGeom prst="rect">
                        <a:avLst/>
                      </a:prstGeom>
                      <a:noFill/>
                      <a:ln>
                        <a:noFill/>
                      </a:ln>
                    </p:spPr>
                  </p:pic>
                </p:oleObj>
              </mc:Fallback>
            </mc:AlternateContent>
          </a:graphicData>
        </a:graphic>
      </p:graphicFrame>
      <p:sp>
        <p:nvSpPr>
          <p:cNvPr id="2" name="ZoneTexte 1"/>
          <p:cNvSpPr txBox="1"/>
          <p:nvPr/>
        </p:nvSpPr>
        <p:spPr>
          <a:xfrm>
            <a:off x="4051496" y="6343862"/>
            <a:ext cx="2673779" cy="369332"/>
          </a:xfrm>
          <a:prstGeom prst="rect">
            <a:avLst/>
          </a:prstGeom>
          <a:noFill/>
        </p:spPr>
        <p:txBody>
          <a:bodyPr wrap="none" rtlCol="0">
            <a:spAutoFit/>
          </a:bodyPr>
          <a:lstStyle/>
          <a:p>
            <a:r>
              <a:rPr lang="fr-FR" dirty="0"/>
              <a:t>Forme fréquente pour f :</a:t>
            </a:r>
          </a:p>
        </p:txBody>
      </p:sp>
      <p:sp>
        <p:nvSpPr>
          <p:cNvPr id="30" name="Text Box 73"/>
          <p:cNvSpPr txBox="1">
            <a:spLocks noChangeArrowheads="1"/>
          </p:cNvSpPr>
          <p:nvPr/>
        </p:nvSpPr>
        <p:spPr bwMode="auto">
          <a:xfrm>
            <a:off x="3071285" y="2031835"/>
            <a:ext cx="605413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fr-BE" sz="1800" dirty="0"/>
              <a:t>On utilise souvent deux groupements sans dimension pour caractériser l’écoulement dans une colonne :</a:t>
            </a:r>
            <a:endParaRPr lang="fr-FR" sz="1800" dirty="0"/>
          </a:p>
        </p:txBody>
      </p:sp>
      <p:sp>
        <p:nvSpPr>
          <p:cNvPr id="31" name="Text Box 73"/>
          <p:cNvSpPr txBox="1">
            <a:spLocks noChangeArrowheads="1"/>
          </p:cNvSpPr>
          <p:nvPr/>
        </p:nvSpPr>
        <p:spPr bwMode="auto">
          <a:xfrm>
            <a:off x="3071285" y="4075441"/>
            <a:ext cx="605413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fr-BE" sz="1800" dirty="0"/>
              <a:t>Lorsque l’engorgement est réalisé (U</a:t>
            </a:r>
            <a:r>
              <a:rPr lang="fr-BE" sz="1800" baseline="-25000" dirty="0"/>
              <a:t>G</a:t>
            </a:r>
            <a:r>
              <a:rPr lang="fr-BE" sz="1800" dirty="0"/>
              <a:t> = U</a:t>
            </a:r>
            <a:r>
              <a:rPr lang="fr-BE" sz="1800" baseline="-25000" dirty="0"/>
              <a:t>G,e</a:t>
            </a:r>
            <a:r>
              <a:rPr lang="fr-BE" sz="1800" dirty="0"/>
              <a:t>), ces deux groupements sont univoquement reliés :</a:t>
            </a:r>
            <a:endParaRPr lang="fr-FR" sz="1800" dirty="0"/>
          </a:p>
        </p:txBody>
      </p:sp>
      <p:sp>
        <p:nvSpPr>
          <p:cNvPr id="32" name="Text Box 63"/>
          <p:cNvSpPr txBox="1">
            <a:spLocks noChangeArrowheads="1"/>
          </p:cNvSpPr>
          <p:nvPr/>
        </p:nvSpPr>
        <p:spPr bwMode="auto">
          <a:xfrm>
            <a:off x="3833324" y="693828"/>
            <a:ext cx="4380652"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fr-BE" sz="1800" dirty="0"/>
              <a:t>Aire de la base de la colonne : </a:t>
            </a:r>
            <a:r>
              <a:rPr lang="fr-BE" sz="1800" dirty="0">
                <a:solidFill>
                  <a:schemeClr val="accent2"/>
                </a:solidFill>
                <a:latin typeface="Symbol" charset="0"/>
              </a:rPr>
              <a:t>Ω</a:t>
            </a:r>
          </a:p>
          <a:p>
            <a:pPr algn="ctr" eaLnBrk="1" hangingPunct="1"/>
            <a:r>
              <a:rPr lang="fr-BE" sz="1800" dirty="0"/>
              <a:t>Vitesse superficielle du gaz : </a:t>
            </a:r>
            <a:r>
              <a:rPr lang="fr-BE" sz="1800" dirty="0">
                <a:solidFill>
                  <a:schemeClr val="accent2"/>
                </a:solidFill>
              </a:rPr>
              <a:t>U</a:t>
            </a:r>
            <a:r>
              <a:rPr lang="fr-BE" sz="1800" baseline="-25000" dirty="0">
                <a:solidFill>
                  <a:schemeClr val="accent2"/>
                </a:solidFill>
              </a:rPr>
              <a:t>G</a:t>
            </a:r>
            <a:r>
              <a:rPr lang="fr-BE" sz="1800" dirty="0">
                <a:solidFill>
                  <a:schemeClr val="accent2"/>
                </a:solidFill>
              </a:rPr>
              <a:t> = Q</a:t>
            </a:r>
            <a:r>
              <a:rPr lang="fr-BE" sz="1800" baseline="-25000" dirty="0">
                <a:solidFill>
                  <a:schemeClr val="accent2"/>
                </a:solidFill>
              </a:rPr>
              <a:t>G</a:t>
            </a:r>
            <a:r>
              <a:rPr lang="fr-BE" sz="1800" dirty="0">
                <a:solidFill>
                  <a:schemeClr val="accent2"/>
                </a:solidFill>
              </a:rPr>
              <a:t>/</a:t>
            </a:r>
            <a:r>
              <a:rPr lang="fr-BE" sz="1800" dirty="0">
                <a:solidFill>
                  <a:schemeClr val="accent2"/>
                </a:solidFill>
                <a:latin typeface="Symbol" charset="0"/>
              </a:rPr>
              <a:t>Ω</a:t>
            </a:r>
          </a:p>
          <a:p>
            <a:pPr algn="ctr" eaLnBrk="1" hangingPunct="1"/>
            <a:r>
              <a:rPr lang="fr-BE" sz="1800" dirty="0"/>
              <a:t>Vitesse superficielle du liquide: </a:t>
            </a:r>
            <a:r>
              <a:rPr lang="fr-BE" sz="1800" dirty="0">
                <a:solidFill>
                  <a:schemeClr val="accent2"/>
                </a:solidFill>
              </a:rPr>
              <a:t>U</a:t>
            </a:r>
            <a:r>
              <a:rPr lang="fr-BE" sz="1800" baseline="-25000" dirty="0">
                <a:solidFill>
                  <a:schemeClr val="accent2"/>
                </a:solidFill>
              </a:rPr>
              <a:t>L</a:t>
            </a:r>
            <a:r>
              <a:rPr lang="fr-BE" sz="1800" dirty="0">
                <a:solidFill>
                  <a:schemeClr val="accent2"/>
                </a:solidFill>
              </a:rPr>
              <a:t> = Q</a:t>
            </a:r>
            <a:r>
              <a:rPr lang="fr-BE" sz="1800" baseline="-25000" dirty="0">
                <a:solidFill>
                  <a:schemeClr val="accent2"/>
                </a:solidFill>
              </a:rPr>
              <a:t>L</a:t>
            </a:r>
            <a:r>
              <a:rPr lang="fr-BE" sz="1800" dirty="0">
                <a:solidFill>
                  <a:schemeClr val="accent2"/>
                </a:solidFill>
              </a:rPr>
              <a:t>/</a:t>
            </a:r>
            <a:r>
              <a:rPr lang="fr-BE" sz="1800" dirty="0">
                <a:solidFill>
                  <a:schemeClr val="accent2"/>
                </a:solidFill>
                <a:latin typeface="Symbol" charset="0"/>
              </a:rPr>
              <a:t>Ω</a:t>
            </a:r>
            <a:endParaRPr lang="fr-FR" sz="1800" dirty="0">
              <a:solidFill>
                <a:schemeClr val="accent2"/>
              </a:solidFill>
              <a:latin typeface="Symbol" charset="0"/>
            </a:endParaRPr>
          </a:p>
        </p:txBody>
      </p:sp>
      <p:sp>
        <p:nvSpPr>
          <p:cNvPr id="33" name="Line 90"/>
          <p:cNvSpPr>
            <a:spLocks noChangeShapeType="1"/>
          </p:cNvSpPr>
          <p:nvPr/>
        </p:nvSpPr>
        <p:spPr bwMode="auto">
          <a:xfrm>
            <a:off x="2254541" y="4164635"/>
            <a:ext cx="0" cy="649287"/>
          </a:xfrm>
          <a:prstGeom prst="line">
            <a:avLst/>
          </a:prstGeom>
          <a:noFill/>
          <a:ln w="381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a:lstStyle/>
          <a:p>
            <a:endParaRPr lang="fr-FR"/>
          </a:p>
        </p:txBody>
      </p:sp>
      <p:sp>
        <p:nvSpPr>
          <p:cNvPr id="34" name="Text Box 93"/>
          <p:cNvSpPr txBox="1">
            <a:spLocks noChangeArrowheads="1"/>
          </p:cNvSpPr>
          <p:nvPr/>
        </p:nvSpPr>
        <p:spPr bwMode="auto">
          <a:xfrm>
            <a:off x="2237283" y="4232354"/>
            <a:ext cx="45543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nl-BE" sz="1800" b="1" dirty="0">
                <a:solidFill>
                  <a:schemeClr val="accent2"/>
                </a:solidFill>
              </a:rPr>
              <a:t>Q</a:t>
            </a:r>
            <a:r>
              <a:rPr lang="nl-BE" sz="1800" b="1" baseline="-25000" dirty="0">
                <a:solidFill>
                  <a:schemeClr val="accent2"/>
                </a:solidFill>
              </a:rPr>
              <a:t>L</a:t>
            </a:r>
            <a:endParaRPr lang="fr-FR" sz="1800" b="1" baseline="-25000" dirty="0">
              <a:solidFill>
                <a:schemeClr val="accent2"/>
              </a:solidFill>
            </a:endParaRPr>
          </a:p>
        </p:txBody>
      </p:sp>
    </p:spTree>
    <p:extLst>
      <p:ext uri="{BB962C8B-B14F-4D97-AF65-F5344CB8AC3E}">
        <p14:creationId xmlns:p14="http://schemas.microsoft.com/office/powerpoint/2010/main" val="2085325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5"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fr-FR" sz="1300" dirty="0">
                <a:solidFill>
                  <a:srgbClr val="000000"/>
                </a:solidFill>
              </a:rPr>
              <a:t>Service TIPs</a:t>
            </a:r>
          </a:p>
          <a:p>
            <a:r>
              <a:rPr lang="fr-FR" sz="1300" dirty="0">
                <a:solidFill>
                  <a:srgbClr val="000000"/>
                </a:solidFill>
              </a:rPr>
              <a:t>Ecole Interfacultaire de Bioingénieurs, ULB</a:t>
            </a:r>
            <a:endParaRPr sz="1300" noProof="1">
              <a:solidFill>
                <a:srgbClr val="000000"/>
              </a:solidFill>
            </a:endParaRPr>
          </a:p>
        </p:txBody>
      </p:sp>
      <p:sp>
        <p:nvSpPr>
          <p:cNvPr id="67586" name="Slide Number Placeholder 4"/>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FR" sz="1400"/>
              <a:t>Page </a:t>
            </a:r>
            <a:fld id="{5DE0C4DA-FDF4-0742-90B1-0A587A083DB1}" type="slidenum">
              <a:rPr lang="fr-FR" sz="1400"/>
              <a:pPr eaLnBrk="1" hangingPunct="1"/>
              <a:t>28</a:t>
            </a:fld>
            <a:endParaRPr lang="fr-FR" sz="1400"/>
          </a:p>
        </p:txBody>
      </p:sp>
      <p:sp>
        <p:nvSpPr>
          <p:cNvPr id="67587" name="Rectangle 2"/>
          <p:cNvSpPr>
            <a:spLocks noGrp="1" noChangeArrowheads="1"/>
          </p:cNvSpPr>
          <p:nvPr>
            <p:ph type="title"/>
          </p:nvPr>
        </p:nvSpPr>
        <p:spPr/>
        <p:txBody>
          <a:bodyPr/>
          <a:lstStyle/>
          <a:p>
            <a:pPr eaLnBrk="1" hangingPunct="1"/>
            <a:r>
              <a:rPr lang="fr-BE" dirty="0">
                <a:latin typeface="Arial" charset="0"/>
              </a:rPr>
              <a:t>Plan de cette leçon – l’absorption G/L</a:t>
            </a:r>
            <a:endParaRPr lang="fr-FR" dirty="0">
              <a:latin typeface="Arial" charset="0"/>
            </a:endParaRPr>
          </a:p>
        </p:txBody>
      </p:sp>
      <p:sp>
        <p:nvSpPr>
          <p:cNvPr id="67588" name="Rectangle 3"/>
          <p:cNvSpPr>
            <a:spLocks noGrp="1" noChangeArrowheads="1"/>
          </p:cNvSpPr>
          <p:nvPr>
            <p:ph type="body" idx="1"/>
          </p:nvPr>
        </p:nvSpPr>
        <p:spPr/>
        <p:txBody>
          <a:bodyPr/>
          <a:lstStyle/>
          <a:p>
            <a:pPr eaLnBrk="1" hangingPunct="1"/>
            <a:endParaRPr lang="fr-BE" dirty="0">
              <a:solidFill>
                <a:srgbClr val="990000"/>
              </a:solidFill>
              <a:latin typeface="Arial" charset="0"/>
            </a:endParaRPr>
          </a:p>
          <a:p>
            <a:pPr marL="0" indent="0" eaLnBrk="1" hangingPunct="1">
              <a:buNone/>
            </a:pPr>
            <a:endParaRPr lang="fr-BE" dirty="0">
              <a:latin typeface="Arial"/>
              <a:cs typeface="Arial"/>
            </a:endParaRPr>
          </a:p>
          <a:p>
            <a:pPr eaLnBrk="1" hangingPunct="1"/>
            <a:r>
              <a:rPr lang="fr-BE" dirty="0">
                <a:latin typeface="Arial"/>
                <a:cs typeface="Arial"/>
              </a:rPr>
              <a:t>Introduction (principe, objectifs, applications et appareillages)</a:t>
            </a:r>
          </a:p>
          <a:p>
            <a:pPr eaLnBrk="1" hangingPunct="1"/>
            <a:r>
              <a:rPr lang="fr-BE" dirty="0">
                <a:latin typeface="Arial"/>
                <a:cs typeface="Arial"/>
              </a:rPr>
              <a:t>Ecoulement des phases et transfert de matière dans les colonnes à garnissage</a:t>
            </a:r>
          </a:p>
          <a:p>
            <a:pPr eaLnBrk="1" hangingPunct="1"/>
            <a:r>
              <a:rPr lang="fr-BE" dirty="0">
                <a:solidFill>
                  <a:srgbClr val="FF0000"/>
                </a:solidFill>
                <a:latin typeface="Arial"/>
                <a:cs typeface="Arial"/>
              </a:rPr>
              <a:t>Problème à résoudre en groupe</a:t>
            </a:r>
          </a:p>
        </p:txBody>
      </p:sp>
    </p:spTree>
    <p:extLst>
      <p:ext uri="{BB962C8B-B14F-4D97-AF65-F5344CB8AC3E}">
        <p14:creationId xmlns:p14="http://schemas.microsoft.com/office/powerpoint/2010/main" val="1727913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Line 44"/>
          <p:cNvSpPr>
            <a:spLocks noChangeShapeType="1"/>
          </p:cNvSpPr>
          <p:nvPr/>
        </p:nvSpPr>
        <p:spPr bwMode="auto">
          <a:xfrm rot="5400000" flipV="1">
            <a:off x="832644" y="5574506"/>
            <a:ext cx="884238" cy="9525"/>
          </a:xfrm>
          <a:prstGeom prst="line">
            <a:avLst/>
          </a:prstGeom>
          <a:noFill/>
          <a:ln w="38100">
            <a:solidFill>
              <a:srgbClr val="4D4D4D"/>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20482" name="Rectangle 2"/>
          <p:cNvSpPr>
            <a:spLocks noGrp="1" noChangeArrowheads="1"/>
          </p:cNvSpPr>
          <p:nvPr>
            <p:ph type="title"/>
          </p:nvPr>
        </p:nvSpPr>
        <p:spPr>
          <a:xfrm>
            <a:off x="1130300" y="26988"/>
            <a:ext cx="8229600" cy="1143000"/>
          </a:xfrm>
        </p:spPr>
        <p:txBody>
          <a:bodyPr/>
          <a:lstStyle/>
          <a:p>
            <a:pPr eaLnBrk="1" hangingPunct="1"/>
            <a:r>
              <a:rPr lang="fr-BE">
                <a:latin typeface="Arial" charset="0"/>
              </a:rPr>
              <a:t>Le procédé développé par Shell </a:t>
            </a:r>
            <a:endParaRPr lang="fr-FR" dirty="0">
              <a:latin typeface="Arial" charset="0"/>
            </a:endParaRPr>
          </a:p>
        </p:txBody>
      </p:sp>
      <p:sp>
        <p:nvSpPr>
          <p:cNvPr id="9219" name="Oval 2"/>
          <p:cNvSpPr>
            <a:spLocks noChangeArrowheads="1"/>
          </p:cNvSpPr>
          <p:nvPr/>
        </p:nvSpPr>
        <p:spPr bwMode="auto">
          <a:xfrm>
            <a:off x="2400300" y="4930775"/>
            <a:ext cx="473075" cy="274638"/>
          </a:xfrm>
          <a:prstGeom prst="ellipse">
            <a:avLst/>
          </a:prstGeom>
          <a:gradFill rotWithShape="1">
            <a:gsLst>
              <a:gs pos="0">
                <a:srgbClr val="BCBCBC"/>
              </a:gs>
              <a:gs pos="35001">
                <a:srgbClr val="D0D0D0"/>
              </a:gs>
              <a:gs pos="100000">
                <a:srgbClr val="EDEDED"/>
              </a:gs>
            </a:gsLst>
            <a:lin ang="16200000" scaled="1"/>
          </a:gradFill>
          <a:ln w="9525">
            <a:solidFill>
              <a:srgbClr val="000000"/>
            </a:solidFill>
            <a:round/>
            <a:headEnd/>
            <a:tailEnd/>
          </a:ln>
          <a:effectLst>
            <a:outerShdw blurRad="63500" dist="20000" dir="5400000" rotWithShape="0">
              <a:srgbClr val="000000">
                <a:alpha val="37999"/>
              </a:srgbClr>
            </a:outerShdw>
          </a:effectLst>
        </p:spPr>
        <p:txBody>
          <a:bodyPr wrap="none" anchor="ctr"/>
          <a:lstStyle/>
          <a:p>
            <a:pPr algn="ctr">
              <a:defRPr/>
            </a:pPr>
            <a:endParaRPr lang="en-US" dirty="0">
              <a:solidFill>
                <a:schemeClr val="dk1"/>
              </a:solidFill>
              <a:latin typeface="+mn-lt"/>
              <a:ea typeface="+mn-ea"/>
              <a:cs typeface="+mn-cs"/>
            </a:endParaRPr>
          </a:p>
        </p:txBody>
      </p:sp>
      <p:sp>
        <p:nvSpPr>
          <p:cNvPr id="9220" name="Rectangle 3"/>
          <p:cNvSpPr>
            <a:spLocks noChangeArrowheads="1"/>
          </p:cNvSpPr>
          <p:nvPr/>
        </p:nvSpPr>
        <p:spPr bwMode="auto">
          <a:xfrm>
            <a:off x="2397125" y="3027363"/>
            <a:ext cx="476250" cy="2041525"/>
          </a:xfrm>
          <a:prstGeom prst="rect">
            <a:avLst/>
          </a:prstGeom>
          <a:gradFill rotWithShape="1">
            <a:gsLst>
              <a:gs pos="0">
                <a:srgbClr val="BCBCBC"/>
              </a:gs>
              <a:gs pos="35001">
                <a:srgbClr val="D0D0D0"/>
              </a:gs>
              <a:gs pos="100000">
                <a:srgbClr val="EDEDED"/>
              </a:gs>
            </a:gsLst>
            <a:lin ang="16200000" scaled="1"/>
          </a:gradFill>
          <a:ln w="9525">
            <a:solidFill>
              <a:srgbClr val="000000"/>
            </a:solidFill>
            <a:miter lim="800000"/>
            <a:headEnd/>
            <a:tailEnd/>
          </a:ln>
          <a:effectLst>
            <a:outerShdw blurRad="63500" dist="20000" dir="5400000" rotWithShape="0">
              <a:srgbClr val="000000">
                <a:alpha val="37999"/>
              </a:srgbClr>
            </a:outerShdw>
          </a:effectLst>
        </p:spPr>
        <p:txBody>
          <a:bodyPr wrap="none" anchor="ctr"/>
          <a:lstStyle/>
          <a:p>
            <a:pPr algn="ctr">
              <a:defRPr/>
            </a:pPr>
            <a:endParaRPr lang="en-US" dirty="0">
              <a:solidFill>
                <a:schemeClr val="dk1"/>
              </a:solidFill>
              <a:latin typeface="+mn-lt"/>
              <a:ea typeface="+mn-ea"/>
              <a:cs typeface="+mn-cs"/>
            </a:endParaRPr>
          </a:p>
        </p:txBody>
      </p:sp>
      <p:sp>
        <p:nvSpPr>
          <p:cNvPr id="9221" name="Rectangle 4"/>
          <p:cNvSpPr>
            <a:spLocks noChangeArrowheads="1"/>
          </p:cNvSpPr>
          <p:nvPr/>
        </p:nvSpPr>
        <p:spPr bwMode="auto">
          <a:xfrm>
            <a:off x="2397125" y="2609850"/>
            <a:ext cx="476250" cy="420688"/>
          </a:xfrm>
          <a:prstGeom prst="rect">
            <a:avLst/>
          </a:prstGeom>
          <a:gradFill rotWithShape="1">
            <a:gsLst>
              <a:gs pos="0">
                <a:srgbClr val="BCBCBC"/>
              </a:gs>
              <a:gs pos="35001">
                <a:srgbClr val="D0D0D0"/>
              </a:gs>
              <a:gs pos="100000">
                <a:srgbClr val="EDEDED"/>
              </a:gs>
            </a:gsLst>
            <a:lin ang="16200000" scaled="1"/>
          </a:gradFill>
          <a:ln w="9525">
            <a:solidFill>
              <a:srgbClr val="000000"/>
            </a:solidFill>
            <a:miter lim="800000"/>
            <a:headEnd/>
            <a:tailEnd/>
          </a:ln>
          <a:effectLst>
            <a:outerShdw blurRad="63500" dist="20000" dir="5400000" rotWithShape="0">
              <a:srgbClr val="000000">
                <a:alpha val="37999"/>
              </a:srgbClr>
            </a:outerShdw>
          </a:effectLst>
        </p:spPr>
        <p:txBody>
          <a:bodyPr wrap="none" anchor="ctr"/>
          <a:lstStyle/>
          <a:p>
            <a:pPr algn="ctr">
              <a:defRPr/>
            </a:pPr>
            <a:endParaRPr lang="en-US" dirty="0">
              <a:solidFill>
                <a:schemeClr val="dk1"/>
              </a:solidFill>
              <a:latin typeface="+mn-lt"/>
              <a:ea typeface="+mn-ea"/>
              <a:cs typeface="+mn-cs"/>
            </a:endParaRPr>
          </a:p>
        </p:txBody>
      </p:sp>
      <p:grpSp>
        <p:nvGrpSpPr>
          <p:cNvPr id="2" name="Group 5"/>
          <p:cNvGrpSpPr>
            <a:grpSpLocks/>
          </p:cNvGrpSpPr>
          <p:nvPr/>
        </p:nvGrpSpPr>
        <p:grpSpPr bwMode="auto">
          <a:xfrm>
            <a:off x="2403475" y="3184525"/>
            <a:ext cx="468313" cy="223838"/>
            <a:chOff x="1279" y="2003"/>
            <a:chExt cx="401" cy="547"/>
          </a:xfrm>
        </p:grpSpPr>
        <p:sp>
          <p:nvSpPr>
            <p:cNvPr id="9347" name="Line 6"/>
            <p:cNvSpPr>
              <a:spLocks noChangeShapeType="1"/>
            </p:cNvSpPr>
            <p:nvPr/>
          </p:nvSpPr>
          <p:spPr bwMode="auto">
            <a:xfrm>
              <a:off x="1279" y="2003"/>
              <a:ext cx="397" cy="0"/>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sp>
          <p:nvSpPr>
            <p:cNvPr id="9348" name="Line 7"/>
            <p:cNvSpPr>
              <a:spLocks noChangeShapeType="1"/>
            </p:cNvSpPr>
            <p:nvPr/>
          </p:nvSpPr>
          <p:spPr bwMode="auto">
            <a:xfrm>
              <a:off x="1279" y="2007"/>
              <a:ext cx="400" cy="539"/>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sp>
          <p:nvSpPr>
            <p:cNvPr id="9349" name="Line 8"/>
            <p:cNvSpPr>
              <a:spLocks noChangeShapeType="1"/>
            </p:cNvSpPr>
            <p:nvPr/>
          </p:nvSpPr>
          <p:spPr bwMode="auto">
            <a:xfrm flipH="1">
              <a:off x="1279" y="2546"/>
              <a:ext cx="401" cy="0"/>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sp>
          <p:nvSpPr>
            <p:cNvPr id="9350" name="Line 9"/>
            <p:cNvSpPr>
              <a:spLocks noChangeShapeType="1"/>
            </p:cNvSpPr>
            <p:nvPr/>
          </p:nvSpPr>
          <p:spPr bwMode="auto">
            <a:xfrm flipV="1">
              <a:off x="1279" y="2007"/>
              <a:ext cx="400" cy="543"/>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grpSp>
      <p:grpSp>
        <p:nvGrpSpPr>
          <p:cNvPr id="3" name="Group 10"/>
          <p:cNvGrpSpPr>
            <a:grpSpLocks/>
          </p:cNvGrpSpPr>
          <p:nvPr/>
        </p:nvGrpSpPr>
        <p:grpSpPr bwMode="auto">
          <a:xfrm>
            <a:off x="5668963" y="2422525"/>
            <a:ext cx="476250" cy="1936750"/>
            <a:chOff x="2304" y="1656"/>
            <a:chExt cx="384" cy="1586"/>
          </a:xfrm>
        </p:grpSpPr>
        <p:sp>
          <p:nvSpPr>
            <p:cNvPr id="9335" name="Oval 11"/>
            <p:cNvSpPr>
              <a:spLocks noChangeArrowheads="1"/>
            </p:cNvSpPr>
            <p:nvPr/>
          </p:nvSpPr>
          <p:spPr bwMode="auto">
            <a:xfrm>
              <a:off x="2307" y="1656"/>
              <a:ext cx="381" cy="252"/>
            </a:xfrm>
            <a:prstGeom prst="ellipse">
              <a:avLst/>
            </a:prstGeom>
            <a:gradFill rotWithShape="1">
              <a:gsLst>
                <a:gs pos="0">
                  <a:srgbClr val="BCBCBC"/>
                </a:gs>
                <a:gs pos="35001">
                  <a:srgbClr val="D0D0D0"/>
                </a:gs>
                <a:gs pos="100000">
                  <a:srgbClr val="EDEDED"/>
                </a:gs>
              </a:gsLst>
              <a:lin ang="16200000" scaled="1"/>
            </a:gradFill>
            <a:ln w="9525">
              <a:solidFill>
                <a:srgbClr val="000000"/>
              </a:solidFill>
              <a:round/>
              <a:headEnd/>
              <a:tailEnd/>
            </a:ln>
            <a:effectLst>
              <a:outerShdw blurRad="63500" dist="20000" dir="5400000" rotWithShape="0">
                <a:srgbClr val="000000">
                  <a:alpha val="37999"/>
                </a:srgbClr>
              </a:outerShdw>
            </a:effectLst>
          </p:spPr>
          <p:txBody>
            <a:bodyPr wrap="none" anchor="ctr"/>
            <a:lstStyle/>
            <a:p>
              <a:pPr algn="ctr">
                <a:defRPr/>
              </a:pPr>
              <a:endParaRPr lang="en-US" dirty="0">
                <a:solidFill>
                  <a:schemeClr val="dk1"/>
                </a:solidFill>
                <a:latin typeface="+mn-lt"/>
                <a:ea typeface="+mn-ea"/>
                <a:cs typeface="+mn-cs"/>
              </a:endParaRPr>
            </a:p>
          </p:txBody>
        </p:sp>
        <p:sp>
          <p:nvSpPr>
            <p:cNvPr id="9336" name="Oval 12"/>
            <p:cNvSpPr>
              <a:spLocks noChangeArrowheads="1"/>
            </p:cNvSpPr>
            <p:nvPr/>
          </p:nvSpPr>
          <p:spPr bwMode="auto">
            <a:xfrm>
              <a:off x="2304" y="2990"/>
              <a:ext cx="384" cy="252"/>
            </a:xfrm>
            <a:prstGeom prst="ellipse">
              <a:avLst/>
            </a:prstGeom>
            <a:gradFill rotWithShape="1">
              <a:gsLst>
                <a:gs pos="0">
                  <a:srgbClr val="BCBCBC"/>
                </a:gs>
                <a:gs pos="35001">
                  <a:srgbClr val="D0D0D0"/>
                </a:gs>
                <a:gs pos="100000">
                  <a:srgbClr val="EDEDED"/>
                </a:gs>
              </a:gsLst>
              <a:lin ang="16200000" scaled="1"/>
            </a:gradFill>
            <a:ln w="9525">
              <a:solidFill>
                <a:srgbClr val="000000"/>
              </a:solidFill>
              <a:round/>
              <a:headEnd/>
              <a:tailEnd/>
            </a:ln>
            <a:effectLst>
              <a:outerShdw blurRad="63500" dist="20000" dir="5400000" rotWithShape="0">
                <a:srgbClr val="000000">
                  <a:alpha val="37999"/>
                </a:srgbClr>
              </a:outerShdw>
            </a:effectLst>
          </p:spPr>
          <p:txBody>
            <a:bodyPr wrap="none" anchor="ctr"/>
            <a:lstStyle/>
            <a:p>
              <a:pPr algn="ctr">
                <a:defRPr/>
              </a:pPr>
              <a:endParaRPr lang="en-US" dirty="0">
                <a:solidFill>
                  <a:schemeClr val="dk1"/>
                </a:solidFill>
                <a:latin typeface="+mn-lt"/>
                <a:ea typeface="+mn-ea"/>
                <a:cs typeface="+mn-cs"/>
              </a:endParaRPr>
            </a:p>
          </p:txBody>
        </p:sp>
        <p:sp>
          <p:nvSpPr>
            <p:cNvPr id="9337" name="Rectangle 13"/>
            <p:cNvSpPr>
              <a:spLocks noChangeArrowheads="1"/>
            </p:cNvSpPr>
            <p:nvPr/>
          </p:nvSpPr>
          <p:spPr bwMode="auto">
            <a:xfrm>
              <a:off x="2304" y="1789"/>
              <a:ext cx="384" cy="1326"/>
            </a:xfrm>
            <a:prstGeom prst="rect">
              <a:avLst/>
            </a:prstGeom>
            <a:gradFill rotWithShape="1">
              <a:gsLst>
                <a:gs pos="0">
                  <a:srgbClr val="BCBCBC"/>
                </a:gs>
                <a:gs pos="35001">
                  <a:srgbClr val="D0D0D0"/>
                </a:gs>
                <a:gs pos="100000">
                  <a:srgbClr val="EDEDED"/>
                </a:gs>
              </a:gsLst>
              <a:lin ang="16200000" scaled="1"/>
            </a:gradFill>
            <a:ln w="9525">
              <a:solidFill>
                <a:srgbClr val="000000"/>
              </a:solidFill>
              <a:miter lim="800000"/>
              <a:headEnd/>
              <a:tailEnd/>
            </a:ln>
            <a:effectLst>
              <a:outerShdw blurRad="63500" dist="20000" dir="5400000" rotWithShape="0">
                <a:srgbClr val="000000">
                  <a:alpha val="37999"/>
                </a:srgbClr>
              </a:outerShdw>
            </a:effectLst>
          </p:spPr>
          <p:txBody>
            <a:bodyPr wrap="none" anchor="ctr"/>
            <a:lstStyle/>
            <a:p>
              <a:pPr algn="ctr">
                <a:defRPr/>
              </a:pPr>
              <a:endParaRPr lang="en-US" dirty="0">
                <a:solidFill>
                  <a:schemeClr val="dk1"/>
                </a:solidFill>
                <a:latin typeface="+mn-lt"/>
                <a:ea typeface="+mn-ea"/>
                <a:cs typeface="+mn-cs"/>
              </a:endParaRPr>
            </a:p>
          </p:txBody>
        </p:sp>
        <p:sp>
          <p:nvSpPr>
            <p:cNvPr id="9338" name="Line 14"/>
            <p:cNvSpPr>
              <a:spLocks noChangeShapeType="1"/>
            </p:cNvSpPr>
            <p:nvPr/>
          </p:nvSpPr>
          <p:spPr bwMode="auto">
            <a:xfrm>
              <a:off x="2308" y="2320"/>
              <a:ext cx="378" cy="0"/>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sp>
          <p:nvSpPr>
            <p:cNvPr id="9339" name="Line 15"/>
            <p:cNvSpPr>
              <a:spLocks noChangeShapeType="1"/>
            </p:cNvSpPr>
            <p:nvPr/>
          </p:nvSpPr>
          <p:spPr bwMode="auto">
            <a:xfrm>
              <a:off x="2308" y="2323"/>
              <a:ext cx="380" cy="567"/>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sp>
          <p:nvSpPr>
            <p:cNvPr id="9340" name="Line 16"/>
            <p:cNvSpPr>
              <a:spLocks noChangeShapeType="1"/>
            </p:cNvSpPr>
            <p:nvPr/>
          </p:nvSpPr>
          <p:spPr bwMode="auto">
            <a:xfrm flipH="1">
              <a:off x="2308" y="2890"/>
              <a:ext cx="378" cy="0"/>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sp>
          <p:nvSpPr>
            <p:cNvPr id="9341" name="Line 17"/>
            <p:cNvSpPr>
              <a:spLocks noChangeShapeType="1"/>
            </p:cNvSpPr>
            <p:nvPr/>
          </p:nvSpPr>
          <p:spPr bwMode="auto">
            <a:xfrm flipV="1">
              <a:off x="2308" y="2323"/>
              <a:ext cx="380" cy="571"/>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grpSp>
          <p:nvGrpSpPr>
            <p:cNvPr id="20588" name="Group 18"/>
            <p:cNvGrpSpPr>
              <a:grpSpLocks/>
            </p:cNvGrpSpPr>
            <p:nvPr/>
          </p:nvGrpSpPr>
          <p:grpSpPr bwMode="auto">
            <a:xfrm>
              <a:off x="2306" y="1963"/>
              <a:ext cx="382" cy="241"/>
              <a:chOff x="2866" y="2042"/>
              <a:chExt cx="382" cy="436"/>
            </a:xfrm>
          </p:grpSpPr>
          <p:sp>
            <p:nvSpPr>
              <p:cNvPr id="9343" name="Line 19"/>
              <p:cNvSpPr>
                <a:spLocks noChangeShapeType="1"/>
              </p:cNvSpPr>
              <p:nvPr/>
            </p:nvSpPr>
            <p:spPr bwMode="auto">
              <a:xfrm>
                <a:off x="2869" y="2042"/>
                <a:ext cx="376" cy="0"/>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sp>
            <p:nvSpPr>
              <p:cNvPr id="9344" name="Line 20"/>
              <p:cNvSpPr>
                <a:spLocks noChangeShapeType="1"/>
              </p:cNvSpPr>
              <p:nvPr/>
            </p:nvSpPr>
            <p:spPr bwMode="auto">
              <a:xfrm>
                <a:off x="2869" y="2044"/>
                <a:ext cx="376" cy="435"/>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sp>
            <p:nvSpPr>
              <p:cNvPr id="9345" name="Line 21"/>
              <p:cNvSpPr>
                <a:spLocks noChangeShapeType="1"/>
              </p:cNvSpPr>
              <p:nvPr/>
            </p:nvSpPr>
            <p:spPr bwMode="auto">
              <a:xfrm flipH="1">
                <a:off x="2869" y="2479"/>
                <a:ext cx="379" cy="0"/>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sp>
            <p:nvSpPr>
              <p:cNvPr id="9346" name="Line 22"/>
              <p:cNvSpPr>
                <a:spLocks noChangeShapeType="1"/>
              </p:cNvSpPr>
              <p:nvPr/>
            </p:nvSpPr>
            <p:spPr bwMode="auto">
              <a:xfrm flipV="1">
                <a:off x="2869" y="2044"/>
                <a:ext cx="376" cy="435"/>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grpSp>
      </p:grpSp>
      <p:grpSp>
        <p:nvGrpSpPr>
          <p:cNvPr id="5" name="Group 23"/>
          <p:cNvGrpSpPr>
            <a:grpSpLocks/>
          </p:cNvGrpSpPr>
          <p:nvPr/>
        </p:nvGrpSpPr>
        <p:grpSpPr bwMode="auto">
          <a:xfrm>
            <a:off x="6342063" y="1722438"/>
            <a:ext cx="400050" cy="569912"/>
            <a:chOff x="2450" y="664"/>
            <a:chExt cx="322" cy="466"/>
          </a:xfrm>
        </p:grpSpPr>
        <p:sp>
          <p:nvSpPr>
            <p:cNvPr id="20575" name="Oval 24"/>
            <p:cNvSpPr>
              <a:spLocks noChangeArrowheads="1"/>
            </p:cNvSpPr>
            <p:nvPr/>
          </p:nvSpPr>
          <p:spPr bwMode="auto">
            <a:xfrm>
              <a:off x="2480" y="792"/>
              <a:ext cx="254" cy="240"/>
            </a:xfrm>
            <a:prstGeom prst="ellipse">
              <a:avLst/>
            </a:prstGeom>
            <a:gradFill rotWithShape="0">
              <a:gsLst>
                <a:gs pos="0">
                  <a:srgbClr val="3C34FF"/>
                </a:gs>
                <a:gs pos="100000">
                  <a:srgbClr val="FF5B5B"/>
                </a:gs>
              </a:gsLst>
              <a:lin ang="0" scaled="1"/>
            </a:gradFill>
            <a:ln w="9525">
              <a:solidFill>
                <a:schemeClr val="tx1"/>
              </a:solidFill>
              <a:round/>
              <a:headEnd/>
              <a:tailEnd/>
            </a:ln>
          </p:spPr>
          <p:txBody>
            <a:bodyPr wrap="none" anchor="ctr"/>
            <a:lstStyle/>
            <a:p>
              <a:pPr algn="ctr"/>
              <a:endParaRPr lang="en-US" dirty="0">
                <a:latin typeface="Futura Medium" charset="0"/>
                <a:cs typeface="Times New Roman" charset="0"/>
              </a:endParaRPr>
            </a:p>
          </p:txBody>
        </p:sp>
        <p:sp>
          <p:nvSpPr>
            <p:cNvPr id="20576" name="Line 25"/>
            <p:cNvSpPr>
              <a:spLocks noChangeShapeType="1"/>
            </p:cNvSpPr>
            <p:nvPr/>
          </p:nvSpPr>
          <p:spPr bwMode="auto">
            <a:xfrm flipV="1">
              <a:off x="2450" y="1010"/>
              <a:ext cx="84" cy="12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20577" name="Line 26"/>
            <p:cNvSpPr>
              <a:spLocks noChangeShapeType="1"/>
            </p:cNvSpPr>
            <p:nvPr/>
          </p:nvSpPr>
          <p:spPr bwMode="auto">
            <a:xfrm flipV="1">
              <a:off x="2534" y="906"/>
              <a:ext cx="0" cy="10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20578" name="Line 27"/>
            <p:cNvSpPr>
              <a:spLocks noChangeShapeType="1"/>
            </p:cNvSpPr>
            <p:nvPr/>
          </p:nvSpPr>
          <p:spPr bwMode="auto">
            <a:xfrm flipV="1">
              <a:off x="2676" y="812"/>
              <a:ext cx="0" cy="10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20579" name="Line 28"/>
            <p:cNvSpPr>
              <a:spLocks noChangeShapeType="1"/>
            </p:cNvSpPr>
            <p:nvPr/>
          </p:nvSpPr>
          <p:spPr bwMode="auto">
            <a:xfrm>
              <a:off x="2534" y="908"/>
              <a:ext cx="142" cy="1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15" name="Line 29"/>
            <p:cNvSpPr>
              <a:spLocks noChangeShapeType="1"/>
            </p:cNvSpPr>
            <p:nvPr/>
          </p:nvSpPr>
          <p:spPr bwMode="auto">
            <a:xfrm flipV="1">
              <a:off x="2676" y="664"/>
              <a:ext cx="96" cy="148"/>
            </a:xfrm>
            <a:prstGeom prst="line">
              <a:avLst/>
            </a:prstGeom>
            <a:noFill/>
            <a:ln w="9525">
              <a:solidFill>
                <a:schemeClr val="tx1"/>
              </a:solidFill>
              <a:round/>
              <a:headEnd/>
              <a:tailEnd type="triangle" w="sm" len="lg"/>
            </a:ln>
            <a:effectLst>
              <a:outerShdw blurRad="63500" dist="38099" dir="2700000" algn="ctr" rotWithShape="0">
                <a:srgbClr val="000000">
                  <a:alpha val="74998"/>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grpSp>
      <p:grpSp>
        <p:nvGrpSpPr>
          <p:cNvPr id="6" name="Group 30"/>
          <p:cNvGrpSpPr>
            <a:grpSpLocks/>
          </p:cNvGrpSpPr>
          <p:nvPr/>
        </p:nvGrpSpPr>
        <p:grpSpPr bwMode="auto">
          <a:xfrm>
            <a:off x="6450013" y="4497388"/>
            <a:ext cx="1127125" cy="303212"/>
            <a:chOff x="4184" y="1600"/>
            <a:chExt cx="1244" cy="328"/>
          </a:xfrm>
        </p:grpSpPr>
        <p:sp>
          <p:nvSpPr>
            <p:cNvPr id="9324" name="Oval 31"/>
            <p:cNvSpPr>
              <a:spLocks noChangeArrowheads="1"/>
            </p:cNvSpPr>
            <p:nvPr/>
          </p:nvSpPr>
          <p:spPr bwMode="auto">
            <a:xfrm rot="5400000">
              <a:off x="4092" y="1694"/>
              <a:ext cx="326" cy="142"/>
            </a:xfrm>
            <a:prstGeom prst="ellipse">
              <a:avLst/>
            </a:prstGeom>
            <a:gradFill rotWithShape="1">
              <a:gsLst>
                <a:gs pos="0">
                  <a:srgbClr val="BCBCBC"/>
                </a:gs>
                <a:gs pos="35001">
                  <a:srgbClr val="D0D0D0"/>
                </a:gs>
                <a:gs pos="100000">
                  <a:srgbClr val="EDEDED"/>
                </a:gs>
              </a:gsLst>
              <a:lin ang="16200000" scaled="1"/>
            </a:gradFill>
            <a:ln w="9525">
              <a:solidFill>
                <a:srgbClr val="000000"/>
              </a:solidFill>
              <a:round/>
              <a:headEnd/>
              <a:tailEnd/>
            </a:ln>
            <a:effectLst>
              <a:outerShdw blurRad="63500" dist="20000" dir="5400000" rotWithShape="0">
                <a:srgbClr val="000000">
                  <a:alpha val="37999"/>
                </a:srgbClr>
              </a:outerShdw>
            </a:effectLst>
          </p:spPr>
          <p:txBody>
            <a:bodyPr rot="10800000" vert="eaVert" wrap="none" anchor="ctr"/>
            <a:lstStyle/>
            <a:p>
              <a:pPr algn="ctr">
                <a:defRPr/>
              </a:pPr>
              <a:endParaRPr lang="en-US" dirty="0">
                <a:solidFill>
                  <a:schemeClr val="dk1"/>
                </a:solidFill>
                <a:latin typeface="+mn-lt"/>
                <a:ea typeface="+mn-ea"/>
                <a:cs typeface="+mn-cs"/>
              </a:endParaRPr>
            </a:p>
          </p:txBody>
        </p:sp>
        <p:sp>
          <p:nvSpPr>
            <p:cNvPr id="9325" name="Rectangle 32"/>
            <p:cNvSpPr>
              <a:spLocks noChangeArrowheads="1"/>
            </p:cNvSpPr>
            <p:nvPr/>
          </p:nvSpPr>
          <p:spPr bwMode="auto">
            <a:xfrm rot="5400000">
              <a:off x="4464" y="1393"/>
              <a:ext cx="328" cy="745"/>
            </a:xfrm>
            <a:prstGeom prst="rect">
              <a:avLst/>
            </a:prstGeom>
            <a:gradFill rotWithShape="1">
              <a:gsLst>
                <a:gs pos="0">
                  <a:srgbClr val="BCBCBC"/>
                </a:gs>
                <a:gs pos="35001">
                  <a:srgbClr val="D0D0D0"/>
                </a:gs>
                <a:gs pos="100000">
                  <a:srgbClr val="EDEDED"/>
                </a:gs>
              </a:gsLst>
              <a:lin ang="16200000" scaled="1"/>
            </a:gradFill>
            <a:ln w="9525">
              <a:solidFill>
                <a:srgbClr val="000000"/>
              </a:solidFill>
              <a:miter lim="800000"/>
              <a:headEnd/>
              <a:tailEnd/>
            </a:ln>
            <a:effectLst>
              <a:outerShdw blurRad="63500" dist="20000" dir="5400000" rotWithShape="0">
                <a:srgbClr val="000000">
                  <a:alpha val="37999"/>
                </a:srgbClr>
              </a:outerShdw>
            </a:effectLst>
          </p:spPr>
          <p:txBody>
            <a:bodyPr rot="10800000" vert="eaVert" wrap="none" anchor="ctr"/>
            <a:lstStyle/>
            <a:p>
              <a:pPr algn="ctr">
                <a:defRPr/>
              </a:pPr>
              <a:endParaRPr lang="en-US" dirty="0">
                <a:solidFill>
                  <a:schemeClr val="dk1"/>
                </a:solidFill>
                <a:latin typeface="+mn-lt"/>
                <a:ea typeface="+mn-ea"/>
                <a:cs typeface="+mn-cs"/>
              </a:endParaRPr>
            </a:p>
          </p:txBody>
        </p:sp>
        <p:sp>
          <p:nvSpPr>
            <p:cNvPr id="9326" name="AutoShape 33"/>
            <p:cNvSpPr>
              <a:spLocks noChangeArrowheads="1"/>
            </p:cNvSpPr>
            <p:nvPr/>
          </p:nvSpPr>
          <p:spPr bwMode="auto">
            <a:xfrm>
              <a:off x="5000" y="1600"/>
              <a:ext cx="428" cy="328"/>
            </a:xfrm>
            <a:prstGeom prst="triangle">
              <a:avLst>
                <a:gd name="adj" fmla="val 0"/>
              </a:avLst>
            </a:prstGeom>
            <a:gradFill rotWithShape="1">
              <a:gsLst>
                <a:gs pos="0">
                  <a:srgbClr val="BCBCBC"/>
                </a:gs>
                <a:gs pos="35001">
                  <a:srgbClr val="D0D0D0"/>
                </a:gs>
                <a:gs pos="100000">
                  <a:srgbClr val="EDEDED"/>
                </a:gs>
              </a:gsLst>
              <a:lin ang="16200000" scaled="1"/>
            </a:gradFill>
            <a:ln w="9525">
              <a:solidFill>
                <a:srgbClr val="000000"/>
              </a:solidFill>
              <a:miter lim="800000"/>
              <a:headEnd/>
              <a:tailEnd/>
            </a:ln>
            <a:effectLst>
              <a:outerShdw blurRad="63500" dist="20000" dir="5400000" rotWithShape="0">
                <a:srgbClr val="000000">
                  <a:alpha val="37999"/>
                </a:srgbClr>
              </a:outerShdw>
            </a:effectLst>
          </p:spPr>
          <p:txBody>
            <a:bodyPr wrap="none" anchor="ctr"/>
            <a:lstStyle/>
            <a:p>
              <a:pPr algn="ctr">
                <a:defRPr/>
              </a:pPr>
              <a:endParaRPr lang="en-US" dirty="0">
                <a:solidFill>
                  <a:schemeClr val="dk1"/>
                </a:solidFill>
                <a:latin typeface="+mn-lt"/>
                <a:ea typeface="+mn-ea"/>
                <a:cs typeface="+mn-cs"/>
              </a:endParaRPr>
            </a:p>
          </p:txBody>
        </p:sp>
        <p:sp>
          <p:nvSpPr>
            <p:cNvPr id="9327" name="Rectangle 34"/>
            <p:cNvSpPr>
              <a:spLocks noChangeArrowheads="1"/>
            </p:cNvSpPr>
            <p:nvPr/>
          </p:nvSpPr>
          <p:spPr bwMode="auto">
            <a:xfrm>
              <a:off x="5179" y="1741"/>
              <a:ext cx="249" cy="187"/>
            </a:xfrm>
            <a:prstGeom prst="rect">
              <a:avLst/>
            </a:prstGeom>
            <a:gradFill rotWithShape="1">
              <a:gsLst>
                <a:gs pos="0">
                  <a:srgbClr val="BCBCBC"/>
                </a:gs>
                <a:gs pos="35001">
                  <a:srgbClr val="D0D0D0"/>
                </a:gs>
                <a:gs pos="100000">
                  <a:srgbClr val="EDEDED"/>
                </a:gs>
              </a:gsLst>
              <a:lin ang="16200000" scaled="1"/>
            </a:gradFill>
            <a:ln w="9525">
              <a:solidFill>
                <a:srgbClr val="000000"/>
              </a:solidFill>
              <a:miter lim="800000"/>
              <a:headEnd/>
              <a:tailEnd/>
            </a:ln>
            <a:effectLst>
              <a:outerShdw blurRad="63500" dist="20000" dir="5400000" rotWithShape="0">
                <a:srgbClr val="000000">
                  <a:alpha val="37999"/>
                </a:srgbClr>
              </a:outerShdw>
            </a:effectLst>
          </p:spPr>
          <p:txBody>
            <a:bodyPr wrap="none" anchor="ctr"/>
            <a:lstStyle/>
            <a:p>
              <a:pPr algn="ctr">
                <a:defRPr/>
              </a:pPr>
              <a:endParaRPr lang="en-US" dirty="0">
                <a:solidFill>
                  <a:schemeClr val="dk1"/>
                </a:solidFill>
                <a:latin typeface="+mn-lt"/>
                <a:ea typeface="+mn-ea"/>
                <a:cs typeface="+mn-cs"/>
              </a:endParaRPr>
            </a:p>
          </p:txBody>
        </p:sp>
        <p:sp>
          <p:nvSpPr>
            <p:cNvPr id="9328" name="Line 35"/>
            <p:cNvSpPr>
              <a:spLocks noChangeShapeType="1"/>
            </p:cNvSpPr>
            <p:nvPr/>
          </p:nvSpPr>
          <p:spPr bwMode="auto">
            <a:xfrm>
              <a:off x="5179" y="1832"/>
              <a:ext cx="249" cy="2"/>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grpSp>
      <p:grpSp>
        <p:nvGrpSpPr>
          <p:cNvPr id="7" name="Group 36"/>
          <p:cNvGrpSpPr>
            <a:grpSpLocks/>
          </p:cNvGrpSpPr>
          <p:nvPr/>
        </p:nvGrpSpPr>
        <p:grpSpPr bwMode="auto">
          <a:xfrm>
            <a:off x="4575175" y="4835525"/>
            <a:ext cx="365125" cy="539750"/>
            <a:chOff x="3718" y="880"/>
            <a:chExt cx="294" cy="440"/>
          </a:xfrm>
        </p:grpSpPr>
        <p:sp>
          <p:nvSpPr>
            <p:cNvPr id="20563" name="Rectangle 37"/>
            <p:cNvSpPr>
              <a:spLocks noChangeArrowheads="1"/>
            </p:cNvSpPr>
            <p:nvPr/>
          </p:nvSpPr>
          <p:spPr bwMode="auto">
            <a:xfrm>
              <a:off x="3720" y="880"/>
              <a:ext cx="288" cy="440"/>
            </a:xfrm>
            <a:prstGeom prst="rect">
              <a:avLst/>
            </a:prstGeom>
            <a:gradFill rotWithShape="0">
              <a:gsLst>
                <a:gs pos="0">
                  <a:srgbClr val="3C34FF"/>
                </a:gs>
                <a:gs pos="100000">
                  <a:srgbClr val="FF5B5B"/>
                </a:gs>
              </a:gsLst>
              <a:lin ang="0" scaled="1"/>
            </a:gradFill>
            <a:ln w="9525">
              <a:solidFill>
                <a:schemeClr val="tx1"/>
              </a:solidFill>
              <a:miter lim="800000"/>
              <a:headEnd/>
              <a:tailEnd/>
            </a:ln>
          </p:spPr>
          <p:txBody>
            <a:bodyPr wrap="none" anchor="ctr"/>
            <a:lstStyle/>
            <a:p>
              <a:pPr algn="ctr"/>
              <a:endParaRPr lang="en-US" dirty="0">
                <a:latin typeface="Futura Medium" charset="0"/>
                <a:cs typeface="Times New Roman" charset="0"/>
              </a:endParaRPr>
            </a:p>
          </p:txBody>
        </p:sp>
        <p:sp>
          <p:nvSpPr>
            <p:cNvPr id="20564" name="Line 38"/>
            <p:cNvSpPr>
              <a:spLocks noChangeShapeType="1"/>
            </p:cNvSpPr>
            <p:nvPr/>
          </p:nvSpPr>
          <p:spPr bwMode="auto">
            <a:xfrm>
              <a:off x="3718" y="944"/>
              <a:ext cx="40" cy="0"/>
            </a:xfrm>
            <a:prstGeom prst="line">
              <a:avLst/>
            </a:prstGeom>
            <a:noFill/>
            <a:ln w="19050">
              <a:solidFill>
                <a:srgbClr val="F5FF1C"/>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20565" name="Line 39"/>
            <p:cNvSpPr>
              <a:spLocks noChangeShapeType="1"/>
            </p:cNvSpPr>
            <p:nvPr/>
          </p:nvSpPr>
          <p:spPr bwMode="auto">
            <a:xfrm>
              <a:off x="3972" y="1262"/>
              <a:ext cx="40" cy="0"/>
            </a:xfrm>
            <a:prstGeom prst="line">
              <a:avLst/>
            </a:prstGeom>
            <a:noFill/>
            <a:ln w="19050">
              <a:solidFill>
                <a:srgbClr val="F5FF1C"/>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20566" name="Line 40"/>
            <p:cNvSpPr>
              <a:spLocks noChangeShapeType="1"/>
            </p:cNvSpPr>
            <p:nvPr/>
          </p:nvSpPr>
          <p:spPr bwMode="auto">
            <a:xfrm>
              <a:off x="3970" y="942"/>
              <a:ext cx="40" cy="0"/>
            </a:xfrm>
            <a:prstGeom prst="line">
              <a:avLst/>
            </a:prstGeom>
            <a:noFill/>
            <a:ln w="19050">
              <a:solidFill>
                <a:srgbClr val="F5FF1C"/>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20567" name="Line 41"/>
            <p:cNvSpPr>
              <a:spLocks noChangeShapeType="1"/>
            </p:cNvSpPr>
            <p:nvPr/>
          </p:nvSpPr>
          <p:spPr bwMode="auto">
            <a:xfrm>
              <a:off x="3726" y="1262"/>
              <a:ext cx="40" cy="0"/>
            </a:xfrm>
            <a:prstGeom prst="line">
              <a:avLst/>
            </a:prstGeom>
            <a:noFill/>
            <a:ln w="19050">
              <a:solidFill>
                <a:srgbClr val="F5FF1C"/>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20568" name="Line 42"/>
            <p:cNvSpPr>
              <a:spLocks noChangeShapeType="1"/>
            </p:cNvSpPr>
            <p:nvPr/>
          </p:nvSpPr>
          <p:spPr bwMode="auto">
            <a:xfrm flipV="1">
              <a:off x="3768" y="940"/>
              <a:ext cx="202" cy="322"/>
            </a:xfrm>
            <a:prstGeom prst="line">
              <a:avLst/>
            </a:prstGeom>
            <a:noFill/>
            <a:ln w="19050">
              <a:solidFill>
                <a:srgbClr val="F5FF1C"/>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20569" name="Line 43"/>
            <p:cNvSpPr>
              <a:spLocks noChangeShapeType="1"/>
            </p:cNvSpPr>
            <p:nvPr/>
          </p:nvSpPr>
          <p:spPr bwMode="auto">
            <a:xfrm flipH="1" flipV="1">
              <a:off x="3760" y="942"/>
              <a:ext cx="202" cy="320"/>
            </a:xfrm>
            <a:prstGeom prst="line">
              <a:avLst/>
            </a:prstGeom>
            <a:noFill/>
            <a:ln w="19050">
              <a:solidFill>
                <a:srgbClr val="F5FF1C"/>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fr-FR" dirty="0"/>
            </a:p>
          </p:txBody>
        </p:sp>
      </p:grpSp>
      <p:sp>
        <p:nvSpPr>
          <p:cNvPr id="17454" name="Line 44"/>
          <p:cNvSpPr>
            <a:spLocks noChangeShapeType="1"/>
          </p:cNvSpPr>
          <p:nvPr/>
        </p:nvSpPr>
        <p:spPr bwMode="auto">
          <a:xfrm>
            <a:off x="153988" y="4870450"/>
            <a:ext cx="2247900" cy="6350"/>
          </a:xfrm>
          <a:prstGeom prst="line">
            <a:avLst/>
          </a:prstGeom>
          <a:noFill/>
          <a:ln w="38100">
            <a:solidFill>
              <a:srgbClr val="4D4D4D"/>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17455" name="Line 45"/>
          <p:cNvSpPr>
            <a:spLocks noChangeShapeType="1"/>
          </p:cNvSpPr>
          <p:nvPr/>
        </p:nvSpPr>
        <p:spPr bwMode="auto">
          <a:xfrm flipV="1">
            <a:off x="4341813" y="3132138"/>
            <a:ext cx="1587" cy="1782762"/>
          </a:xfrm>
          <a:prstGeom prst="line">
            <a:avLst/>
          </a:prstGeom>
          <a:noFill/>
          <a:ln w="38100">
            <a:solidFill>
              <a:srgbClr val="0099FF"/>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17456" name="Line 46"/>
          <p:cNvSpPr>
            <a:spLocks noChangeShapeType="1"/>
          </p:cNvSpPr>
          <p:nvPr/>
        </p:nvSpPr>
        <p:spPr bwMode="auto">
          <a:xfrm>
            <a:off x="4937125" y="4929188"/>
            <a:ext cx="230188" cy="0"/>
          </a:xfrm>
          <a:prstGeom prst="line">
            <a:avLst/>
          </a:prstGeom>
          <a:noFill/>
          <a:ln w="381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17457" name="Line 47"/>
          <p:cNvSpPr>
            <a:spLocks noChangeShapeType="1"/>
          </p:cNvSpPr>
          <p:nvPr/>
        </p:nvSpPr>
        <p:spPr bwMode="auto">
          <a:xfrm flipV="1">
            <a:off x="5157788" y="3159125"/>
            <a:ext cx="4762" cy="1757363"/>
          </a:xfrm>
          <a:prstGeom prst="line">
            <a:avLst/>
          </a:prstGeom>
          <a:noFill/>
          <a:ln w="381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17458" name="Line 48"/>
          <p:cNvSpPr>
            <a:spLocks noChangeShapeType="1"/>
          </p:cNvSpPr>
          <p:nvPr/>
        </p:nvSpPr>
        <p:spPr bwMode="auto">
          <a:xfrm>
            <a:off x="5168900" y="3175000"/>
            <a:ext cx="495300" cy="0"/>
          </a:xfrm>
          <a:prstGeom prst="line">
            <a:avLst/>
          </a:prstGeom>
          <a:noFill/>
          <a:ln w="381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17459" name="Line 49"/>
          <p:cNvSpPr>
            <a:spLocks noChangeShapeType="1"/>
          </p:cNvSpPr>
          <p:nvPr/>
        </p:nvSpPr>
        <p:spPr bwMode="auto">
          <a:xfrm>
            <a:off x="5907088" y="4360863"/>
            <a:ext cx="0" cy="927100"/>
          </a:xfrm>
          <a:prstGeom prst="line">
            <a:avLst/>
          </a:prstGeom>
          <a:noFill/>
          <a:ln w="38100">
            <a:solidFill>
              <a:srgbClr val="0099FF"/>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17465" name="Line 55"/>
          <p:cNvSpPr>
            <a:spLocks noChangeShapeType="1"/>
          </p:cNvSpPr>
          <p:nvPr/>
        </p:nvSpPr>
        <p:spPr bwMode="auto">
          <a:xfrm flipH="1">
            <a:off x="4940300" y="5300663"/>
            <a:ext cx="2101850" cy="0"/>
          </a:xfrm>
          <a:prstGeom prst="line">
            <a:avLst/>
          </a:prstGeom>
          <a:noFill/>
          <a:ln w="38100">
            <a:solidFill>
              <a:srgbClr val="0099FF"/>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17466" name="Line 56"/>
          <p:cNvSpPr>
            <a:spLocks noChangeShapeType="1"/>
          </p:cNvSpPr>
          <p:nvPr/>
        </p:nvSpPr>
        <p:spPr bwMode="auto">
          <a:xfrm flipH="1" flipV="1">
            <a:off x="4338638" y="4908550"/>
            <a:ext cx="233362" cy="0"/>
          </a:xfrm>
          <a:prstGeom prst="line">
            <a:avLst/>
          </a:prstGeom>
          <a:noFill/>
          <a:ln w="38100">
            <a:solidFill>
              <a:srgbClr val="0099FF"/>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17467" name="Line 57"/>
          <p:cNvSpPr>
            <a:spLocks noChangeShapeType="1"/>
          </p:cNvSpPr>
          <p:nvPr/>
        </p:nvSpPr>
        <p:spPr bwMode="auto">
          <a:xfrm flipH="1">
            <a:off x="2873375" y="3130550"/>
            <a:ext cx="1470025" cy="0"/>
          </a:xfrm>
          <a:prstGeom prst="line">
            <a:avLst/>
          </a:prstGeom>
          <a:noFill/>
          <a:ln w="38100">
            <a:solidFill>
              <a:srgbClr val="0099FF"/>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9241" name="Line 58"/>
          <p:cNvSpPr>
            <a:spLocks noChangeShapeType="1"/>
          </p:cNvSpPr>
          <p:nvPr/>
        </p:nvSpPr>
        <p:spPr bwMode="auto">
          <a:xfrm flipH="1" flipV="1">
            <a:off x="5910263" y="2012950"/>
            <a:ext cx="0" cy="409575"/>
          </a:xfrm>
          <a:prstGeom prst="line">
            <a:avLst/>
          </a:prstGeom>
          <a:noFill/>
          <a:ln w="38100">
            <a:solidFill>
              <a:srgbClr val="996633"/>
            </a:solidFill>
            <a:round/>
            <a:headEnd/>
            <a:tailEnd type="triangle" w="med" len="me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sp>
        <p:nvSpPr>
          <p:cNvPr id="9242" name="Line 59"/>
          <p:cNvSpPr>
            <a:spLocks noChangeShapeType="1"/>
          </p:cNvSpPr>
          <p:nvPr/>
        </p:nvSpPr>
        <p:spPr bwMode="auto">
          <a:xfrm>
            <a:off x="5907088" y="2019300"/>
            <a:ext cx="479425" cy="0"/>
          </a:xfrm>
          <a:prstGeom prst="line">
            <a:avLst/>
          </a:prstGeom>
          <a:noFill/>
          <a:ln w="38100">
            <a:solidFill>
              <a:srgbClr val="996633"/>
            </a:solidFill>
            <a:round/>
            <a:headEnd/>
            <a:tailEnd type="triangle" w="med" len="me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sp>
        <p:nvSpPr>
          <p:cNvPr id="17470" name="Line 60"/>
          <p:cNvSpPr>
            <a:spLocks noChangeShapeType="1"/>
          </p:cNvSpPr>
          <p:nvPr/>
        </p:nvSpPr>
        <p:spPr bwMode="auto">
          <a:xfrm>
            <a:off x="6697663" y="2020888"/>
            <a:ext cx="509587" cy="0"/>
          </a:xfrm>
          <a:prstGeom prst="line">
            <a:avLst/>
          </a:prstGeom>
          <a:noFill/>
          <a:ln w="38100">
            <a:solidFill>
              <a:srgbClr val="996633"/>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fr-FR" dirty="0"/>
          </a:p>
        </p:txBody>
      </p:sp>
      <p:grpSp>
        <p:nvGrpSpPr>
          <p:cNvPr id="8" name="Group 61"/>
          <p:cNvGrpSpPr>
            <a:grpSpLocks/>
          </p:cNvGrpSpPr>
          <p:nvPr/>
        </p:nvGrpSpPr>
        <p:grpSpPr bwMode="auto">
          <a:xfrm>
            <a:off x="7204075" y="1751013"/>
            <a:ext cx="320675" cy="554037"/>
            <a:chOff x="4152" y="2592"/>
            <a:chExt cx="386" cy="596"/>
          </a:xfrm>
        </p:grpSpPr>
        <p:sp>
          <p:nvSpPr>
            <p:cNvPr id="9314" name="Oval 62"/>
            <p:cNvSpPr>
              <a:spLocks noChangeArrowheads="1"/>
            </p:cNvSpPr>
            <p:nvPr/>
          </p:nvSpPr>
          <p:spPr bwMode="auto">
            <a:xfrm>
              <a:off x="4154" y="2592"/>
              <a:ext cx="382" cy="208"/>
            </a:xfrm>
            <a:prstGeom prst="ellipse">
              <a:avLst/>
            </a:prstGeom>
            <a:gradFill rotWithShape="1">
              <a:gsLst>
                <a:gs pos="0">
                  <a:srgbClr val="BCBCBC"/>
                </a:gs>
                <a:gs pos="35001">
                  <a:srgbClr val="D0D0D0"/>
                </a:gs>
                <a:gs pos="100000">
                  <a:srgbClr val="EDEDED"/>
                </a:gs>
              </a:gsLst>
              <a:lin ang="16200000" scaled="1"/>
            </a:gradFill>
            <a:ln w="9525">
              <a:solidFill>
                <a:srgbClr val="000000"/>
              </a:solidFill>
              <a:round/>
              <a:headEnd/>
              <a:tailEnd/>
            </a:ln>
            <a:effectLst>
              <a:outerShdw blurRad="63500" dist="20000" dir="5400000" rotWithShape="0">
                <a:srgbClr val="000000">
                  <a:alpha val="37999"/>
                </a:srgbClr>
              </a:outerShdw>
            </a:effectLst>
          </p:spPr>
          <p:txBody>
            <a:bodyPr wrap="none" anchor="ctr"/>
            <a:lstStyle/>
            <a:p>
              <a:pPr algn="ctr">
                <a:defRPr/>
              </a:pPr>
              <a:endParaRPr lang="en-US" dirty="0">
                <a:solidFill>
                  <a:schemeClr val="dk1"/>
                </a:solidFill>
                <a:latin typeface="+mn-lt"/>
                <a:ea typeface="+mn-ea"/>
                <a:cs typeface="+mn-cs"/>
              </a:endParaRPr>
            </a:p>
          </p:txBody>
        </p:sp>
        <p:sp>
          <p:nvSpPr>
            <p:cNvPr id="9315" name="Oval 63"/>
            <p:cNvSpPr>
              <a:spLocks noChangeArrowheads="1"/>
            </p:cNvSpPr>
            <p:nvPr/>
          </p:nvSpPr>
          <p:spPr bwMode="auto">
            <a:xfrm>
              <a:off x="4154" y="2980"/>
              <a:ext cx="384" cy="208"/>
            </a:xfrm>
            <a:prstGeom prst="ellipse">
              <a:avLst/>
            </a:prstGeom>
            <a:gradFill rotWithShape="1">
              <a:gsLst>
                <a:gs pos="0">
                  <a:srgbClr val="BCBCBC"/>
                </a:gs>
                <a:gs pos="35001">
                  <a:srgbClr val="D0D0D0"/>
                </a:gs>
                <a:gs pos="100000">
                  <a:srgbClr val="EDEDED"/>
                </a:gs>
              </a:gsLst>
              <a:lin ang="16200000" scaled="1"/>
            </a:gradFill>
            <a:ln w="9525">
              <a:solidFill>
                <a:srgbClr val="000000"/>
              </a:solidFill>
              <a:round/>
              <a:headEnd/>
              <a:tailEnd/>
            </a:ln>
            <a:effectLst>
              <a:outerShdw blurRad="63500" dist="20000" dir="5400000" rotWithShape="0">
                <a:srgbClr val="000000">
                  <a:alpha val="37999"/>
                </a:srgbClr>
              </a:outerShdw>
            </a:effectLst>
          </p:spPr>
          <p:txBody>
            <a:bodyPr wrap="none" anchor="ctr"/>
            <a:lstStyle/>
            <a:p>
              <a:pPr algn="ctr">
                <a:defRPr/>
              </a:pPr>
              <a:endParaRPr lang="en-US" dirty="0">
                <a:solidFill>
                  <a:schemeClr val="dk1"/>
                </a:solidFill>
                <a:latin typeface="+mn-lt"/>
                <a:ea typeface="+mn-ea"/>
                <a:cs typeface="+mn-cs"/>
              </a:endParaRPr>
            </a:p>
          </p:txBody>
        </p:sp>
        <p:sp>
          <p:nvSpPr>
            <p:cNvPr id="9316" name="Rectangle 64"/>
            <p:cNvSpPr>
              <a:spLocks noChangeArrowheads="1"/>
            </p:cNvSpPr>
            <p:nvPr/>
          </p:nvSpPr>
          <p:spPr bwMode="auto">
            <a:xfrm>
              <a:off x="4152" y="2700"/>
              <a:ext cx="384" cy="384"/>
            </a:xfrm>
            <a:prstGeom prst="rect">
              <a:avLst/>
            </a:prstGeom>
            <a:gradFill rotWithShape="1">
              <a:gsLst>
                <a:gs pos="0">
                  <a:srgbClr val="BCBCBC"/>
                </a:gs>
                <a:gs pos="35001">
                  <a:srgbClr val="D0D0D0"/>
                </a:gs>
                <a:gs pos="100000">
                  <a:srgbClr val="EDEDED"/>
                </a:gs>
              </a:gsLst>
              <a:lin ang="16200000" scaled="1"/>
            </a:gradFill>
            <a:ln w="9525">
              <a:solidFill>
                <a:srgbClr val="000000"/>
              </a:solidFill>
              <a:miter lim="800000"/>
              <a:headEnd/>
              <a:tailEnd/>
            </a:ln>
            <a:effectLst>
              <a:outerShdw blurRad="63500" dist="20000" dir="5400000" rotWithShape="0">
                <a:srgbClr val="000000">
                  <a:alpha val="37999"/>
                </a:srgbClr>
              </a:outerShdw>
            </a:effectLst>
          </p:spPr>
          <p:txBody>
            <a:bodyPr wrap="none" anchor="ctr"/>
            <a:lstStyle/>
            <a:p>
              <a:pPr algn="ctr">
                <a:defRPr/>
              </a:pPr>
              <a:endParaRPr lang="en-US" dirty="0">
                <a:solidFill>
                  <a:schemeClr val="dk1"/>
                </a:solidFill>
                <a:latin typeface="+mn-lt"/>
                <a:ea typeface="+mn-ea"/>
                <a:cs typeface="+mn-cs"/>
              </a:endParaRPr>
            </a:p>
          </p:txBody>
        </p:sp>
      </p:grpSp>
      <p:sp>
        <p:nvSpPr>
          <p:cNvPr id="17475" name="Line 65"/>
          <p:cNvSpPr>
            <a:spLocks noChangeShapeType="1"/>
          </p:cNvSpPr>
          <p:nvPr/>
        </p:nvSpPr>
        <p:spPr bwMode="auto">
          <a:xfrm>
            <a:off x="7358063" y="2309813"/>
            <a:ext cx="0" cy="325437"/>
          </a:xfrm>
          <a:prstGeom prst="line">
            <a:avLst/>
          </a:prstGeom>
          <a:noFill/>
          <a:ln w="38100">
            <a:solidFill>
              <a:srgbClr val="996633"/>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17476" name="Line 66"/>
          <p:cNvSpPr>
            <a:spLocks noChangeShapeType="1"/>
          </p:cNvSpPr>
          <p:nvPr/>
        </p:nvSpPr>
        <p:spPr bwMode="auto">
          <a:xfrm flipH="1">
            <a:off x="6134100" y="2622550"/>
            <a:ext cx="1227138" cy="0"/>
          </a:xfrm>
          <a:prstGeom prst="line">
            <a:avLst/>
          </a:prstGeom>
          <a:noFill/>
          <a:ln w="38100">
            <a:solidFill>
              <a:srgbClr val="996633"/>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17477" name="Freeform 67"/>
          <p:cNvSpPr>
            <a:spLocks/>
          </p:cNvSpPr>
          <p:nvPr/>
        </p:nvSpPr>
        <p:spPr bwMode="auto">
          <a:xfrm>
            <a:off x="7358063" y="1617663"/>
            <a:ext cx="488950" cy="123825"/>
          </a:xfrm>
          <a:custGeom>
            <a:avLst/>
            <a:gdLst>
              <a:gd name="T0" fmla="*/ 0 w 345"/>
              <a:gd name="T1" fmla="*/ 2147483647 h 88"/>
              <a:gd name="T2" fmla="*/ 0 w 345"/>
              <a:gd name="T3" fmla="*/ 2147483647 h 88"/>
              <a:gd name="T4" fmla="*/ 2147483647 w 345"/>
              <a:gd name="T5" fmla="*/ 0 h 88"/>
              <a:gd name="T6" fmla="*/ 0 60000 65536"/>
              <a:gd name="T7" fmla="*/ 0 60000 65536"/>
              <a:gd name="T8" fmla="*/ 0 60000 65536"/>
              <a:gd name="T9" fmla="*/ 0 w 345"/>
              <a:gd name="T10" fmla="*/ 0 h 88"/>
              <a:gd name="T11" fmla="*/ 345 w 345"/>
              <a:gd name="T12" fmla="*/ 88 h 88"/>
            </a:gdLst>
            <a:ahLst/>
            <a:cxnLst>
              <a:cxn ang="T6">
                <a:pos x="T0" y="T1"/>
              </a:cxn>
              <a:cxn ang="T7">
                <a:pos x="T2" y="T3"/>
              </a:cxn>
              <a:cxn ang="T8">
                <a:pos x="T4" y="T5"/>
              </a:cxn>
            </a:cxnLst>
            <a:rect l="T9" t="T10" r="T11" b="T12"/>
            <a:pathLst>
              <a:path w="345" h="88">
                <a:moveTo>
                  <a:pt x="0" y="88"/>
                </a:moveTo>
                <a:lnTo>
                  <a:pt x="0" y="4"/>
                </a:lnTo>
                <a:lnTo>
                  <a:pt x="345" y="0"/>
                </a:lnTo>
              </a:path>
            </a:pathLst>
          </a:custGeom>
          <a:noFill/>
          <a:ln w="38100">
            <a:solidFill>
              <a:srgbClr val="996633"/>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fr-FR" dirty="0"/>
          </a:p>
        </p:txBody>
      </p:sp>
      <p:grpSp>
        <p:nvGrpSpPr>
          <p:cNvPr id="9" name="Group 68"/>
          <p:cNvGrpSpPr>
            <a:grpSpLocks/>
          </p:cNvGrpSpPr>
          <p:nvPr/>
        </p:nvGrpSpPr>
        <p:grpSpPr bwMode="auto">
          <a:xfrm flipH="1" flipV="1">
            <a:off x="4141788" y="3816350"/>
            <a:ext cx="401637" cy="568325"/>
            <a:chOff x="2450" y="664"/>
            <a:chExt cx="322" cy="466"/>
          </a:xfrm>
        </p:grpSpPr>
        <p:sp>
          <p:nvSpPr>
            <p:cNvPr id="20554" name="Oval 69"/>
            <p:cNvSpPr>
              <a:spLocks noChangeArrowheads="1"/>
            </p:cNvSpPr>
            <p:nvPr/>
          </p:nvSpPr>
          <p:spPr bwMode="auto">
            <a:xfrm>
              <a:off x="2480" y="792"/>
              <a:ext cx="254" cy="240"/>
            </a:xfrm>
            <a:prstGeom prst="ellipse">
              <a:avLst/>
            </a:prstGeom>
            <a:gradFill rotWithShape="0">
              <a:gsLst>
                <a:gs pos="0">
                  <a:srgbClr val="3C34FF"/>
                </a:gs>
                <a:gs pos="100000">
                  <a:srgbClr val="FF5B5B"/>
                </a:gs>
              </a:gsLst>
              <a:lin ang="0" scaled="1"/>
            </a:gradFill>
            <a:ln w="9525">
              <a:solidFill>
                <a:schemeClr val="tx1"/>
              </a:solidFill>
              <a:round/>
              <a:headEnd/>
              <a:tailEnd/>
            </a:ln>
          </p:spPr>
          <p:txBody>
            <a:bodyPr rot="10800000" wrap="none" anchor="ctr"/>
            <a:lstStyle/>
            <a:p>
              <a:pPr algn="ctr"/>
              <a:endParaRPr lang="en-US" dirty="0">
                <a:latin typeface="Futura Medium" charset="0"/>
                <a:cs typeface="Times New Roman" charset="0"/>
              </a:endParaRPr>
            </a:p>
          </p:txBody>
        </p:sp>
        <p:sp>
          <p:nvSpPr>
            <p:cNvPr id="20555" name="Line 70"/>
            <p:cNvSpPr>
              <a:spLocks noChangeShapeType="1"/>
            </p:cNvSpPr>
            <p:nvPr/>
          </p:nvSpPr>
          <p:spPr bwMode="auto">
            <a:xfrm flipV="1">
              <a:off x="2450" y="1010"/>
              <a:ext cx="84" cy="12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20556" name="Line 71"/>
            <p:cNvSpPr>
              <a:spLocks noChangeShapeType="1"/>
            </p:cNvSpPr>
            <p:nvPr/>
          </p:nvSpPr>
          <p:spPr bwMode="auto">
            <a:xfrm flipV="1">
              <a:off x="2534" y="906"/>
              <a:ext cx="0" cy="10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20557" name="Line 72"/>
            <p:cNvSpPr>
              <a:spLocks noChangeShapeType="1"/>
            </p:cNvSpPr>
            <p:nvPr/>
          </p:nvSpPr>
          <p:spPr bwMode="auto">
            <a:xfrm flipV="1">
              <a:off x="2676" y="812"/>
              <a:ext cx="0" cy="10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20558" name="Line 73"/>
            <p:cNvSpPr>
              <a:spLocks noChangeShapeType="1"/>
            </p:cNvSpPr>
            <p:nvPr/>
          </p:nvSpPr>
          <p:spPr bwMode="auto">
            <a:xfrm>
              <a:off x="2534" y="908"/>
              <a:ext cx="142" cy="1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16" name="Line 74"/>
            <p:cNvSpPr>
              <a:spLocks noChangeShapeType="1"/>
            </p:cNvSpPr>
            <p:nvPr/>
          </p:nvSpPr>
          <p:spPr bwMode="auto">
            <a:xfrm flipV="1">
              <a:off x="2677" y="664"/>
              <a:ext cx="95" cy="148"/>
            </a:xfrm>
            <a:prstGeom prst="line">
              <a:avLst/>
            </a:prstGeom>
            <a:noFill/>
            <a:ln w="9525">
              <a:solidFill>
                <a:schemeClr val="tx1"/>
              </a:solidFill>
              <a:round/>
              <a:headEnd/>
              <a:tailEnd type="triangle" w="sm" len="lg"/>
            </a:ln>
            <a:effectLst>
              <a:outerShdw blurRad="63500" dist="38099" dir="2700000" algn="ctr" rotWithShape="0">
                <a:srgbClr val="000000">
                  <a:alpha val="74998"/>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grpSp>
      <p:sp>
        <p:nvSpPr>
          <p:cNvPr id="17493" name="Text Box 81"/>
          <p:cNvSpPr txBox="1">
            <a:spLocks noChangeArrowheads="1"/>
          </p:cNvSpPr>
          <p:nvPr/>
        </p:nvSpPr>
        <p:spPr bwMode="auto">
          <a:xfrm>
            <a:off x="2524125" y="1282700"/>
            <a:ext cx="113665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6655" tIns="48328" rIns="96655" bIns="48328">
            <a:spAutoFit/>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algn="ctr"/>
            <a:r>
              <a:rPr lang="fr-BE" sz="1400" b="1">
                <a:solidFill>
                  <a:srgbClr val="336600"/>
                </a:solidFill>
                <a:latin typeface="Calibri" charset="0"/>
              </a:rPr>
              <a:t>Gaz traité</a:t>
            </a:r>
          </a:p>
        </p:txBody>
      </p:sp>
      <p:sp>
        <p:nvSpPr>
          <p:cNvPr id="9256" name="AutoShape 82"/>
          <p:cNvSpPr>
            <a:spLocks noChangeArrowheads="1"/>
          </p:cNvSpPr>
          <p:nvPr/>
        </p:nvSpPr>
        <p:spPr bwMode="auto">
          <a:xfrm>
            <a:off x="2401888" y="2130425"/>
            <a:ext cx="476250" cy="481013"/>
          </a:xfrm>
          <a:prstGeom prst="triangle">
            <a:avLst>
              <a:gd name="adj" fmla="val 50000"/>
            </a:avLst>
          </a:prstGeom>
          <a:gradFill rotWithShape="1">
            <a:gsLst>
              <a:gs pos="0">
                <a:srgbClr val="BCBCBC"/>
              </a:gs>
              <a:gs pos="35001">
                <a:srgbClr val="D0D0D0"/>
              </a:gs>
              <a:gs pos="100000">
                <a:srgbClr val="EDEDED"/>
              </a:gs>
            </a:gsLst>
            <a:lin ang="16200000" scaled="1"/>
          </a:gradFill>
          <a:ln w="9525">
            <a:solidFill>
              <a:srgbClr val="000000"/>
            </a:solidFill>
            <a:miter lim="800000"/>
            <a:headEnd/>
            <a:tailEnd/>
          </a:ln>
          <a:effectLst>
            <a:outerShdw blurRad="63500" dist="20000" dir="5400000" rotWithShape="0">
              <a:srgbClr val="000000">
                <a:alpha val="37999"/>
              </a:srgbClr>
            </a:outerShdw>
          </a:effectLst>
        </p:spPr>
        <p:txBody>
          <a:bodyPr wrap="none" anchor="ctr"/>
          <a:lstStyle/>
          <a:p>
            <a:pPr algn="ctr">
              <a:defRPr/>
            </a:pPr>
            <a:endParaRPr lang="en-US" dirty="0">
              <a:solidFill>
                <a:schemeClr val="dk1"/>
              </a:solidFill>
              <a:latin typeface="+mn-lt"/>
              <a:ea typeface="+mn-ea"/>
              <a:cs typeface="+mn-cs"/>
            </a:endParaRPr>
          </a:p>
        </p:txBody>
      </p:sp>
      <p:sp>
        <p:nvSpPr>
          <p:cNvPr id="9257" name="Rectangle 83"/>
          <p:cNvSpPr>
            <a:spLocks noChangeArrowheads="1"/>
          </p:cNvSpPr>
          <p:nvPr/>
        </p:nvSpPr>
        <p:spPr bwMode="auto">
          <a:xfrm>
            <a:off x="2535238" y="1590675"/>
            <a:ext cx="209550" cy="758825"/>
          </a:xfrm>
          <a:prstGeom prst="rect">
            <a:avLst/>
          </a:prstGeom>
          <a:gradFill rotWithShape="1">
            <a:gsLst>
              <a:gs pos="0">
                <a:srgbClr val="BCBCBC"/>
              </a:gs>
              <a:gs pos="35001">
                <a:srgbClr val="D0D0D0"/>
              </a:gs>
              <a:gs pos="100000">
                <a:srgbClr val="EDEDED"/>
              </a:gs>
            </a:gsLst>
            <a:lin ang="16200000" scaled="1"/>
          </a:gradFill>
          <a:ln w="9525">
            <a:solidFill>
              <a:srgbClr val="000000"/>
            </a:solidFill>
            <a:miter lim="800000"/>
            <a:headEnd/>
            <a:tailEnd/>
          </a:ln>
          <a:effectLst>
            <a:outerShdw blurRad="63500" dist="20000" dir="5400000" rotWithShape="0">
              <a:srgbClr val="000000">
                <a:alpha val="37999"/>
              </a:srgbClr>
            </a:outerShdw>
          </a:effectLst>
        </p:spPr>
        <p:txBody>
          <a:bodyPr wrap="none" anchor="ctr"/>
          <a:lstStyle/>
          <a:p>
            <a:pPr algn="ctr">
              <a:defRPr/>
            </a:pPr>
            <a:endParaRPr lang="en-US" dirty="0">
              <a:solidFill>
                <a:schemeClr val="dk1"/>
              </a:solidFill>
              <a:latin typeface="+mn-lt"/>
              <a:ea typeface="+mn-ea"/>
              <a:cs typeface="+mn-cs"/>
            </a:endParaRPr>
          </a:p>
        </p:txBody>
      </p:sp>
      <p:sp>
        <p:nvSpPr>
          <p:cNvPr id="17496" name="Line 84"/>
          <p:cNvSpPr>
            <a:spLocks noChangeShapeType="1"/>
          </p:cNvSpPr>
          <p:nvPr/>
        </p:nvSpPr>
        <p:spPr bwMode="auto">
          <a:xfrm flipH="1" flipV="1">
            <a:off x="2635250" y="1289050"/>
            <a:ext cx="0" cy="304800"/>
          </a:xfrm>
          <a:prstGeom prst="line">
            <a:avLst/>
          </a:prstGeom>
          <a:noFill/>
          <a:ln w="38100">
            <a:solidFill>
              <a:srgbClr val="336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17499" name="Text Box 87"/>
          <p:cNvSpPr txBox="1">
            <a:spLocks noChangeArrowheads="1"/>
          </p:cNvSpPr>
          <p:nvPr/>
        </p:nvSpPr>
        <p:spPr bwMode="auto">
          <a:xfrm>
            <a:off x="7329488" y="4046538"/>
            <a:ext cx="1039812"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6655" tIns="48328" rIns="96655" bIns="48328">
            <a:spAutoFit/>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r>
              <a:rPr lang="fr-BE" sz="1400" b="1">
                <a:solidFill>
                  <a:srgbClr val="FF0000"/>
                </a:solidFill>
                <a:latin typeface="Calibri" charset="0"/>
              </a:rPr>
              <a:t>Vapeur</a:t>
            </a:r>
          </a:p>
        </p:txBody>
      </p:sp>
      <p:sp>
        <p:nvSpPr>
          <p:cNvPr id="17501" name="Line 89"/>
          <p:cNvSpPr>
            <a:spLocks noChangeShapeType="1"/>
          </p:cNvSpPr>
          <p:nvPr/>
        </p:nvSpPr>
        <p:spPr bwMode="auto">
          <a:xfrm>
            <a:off x="7526338" y="5176838"/>
            <a:ext cx="304800"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9264" name="Line 90"/>
          <p:cNvSpPr>
            <a:spLocks noChangeShapeType="1"/>
          </p:cNvSpPr>
          <p:nvPr/>
        </p:nvSpPr>
        <p:spPr bwMode="auto">
          <a:xfrm>
            <a:off x="7480300" y="4343400"/>
            <a:ext cx="0" cy="277813"/>
          </a:xfrm>
          <a:prstGeom prst="line">
            <a:avLst/>
          </a:prstGeom>
          <a:noFill/>
          <a:ln w="38100">
            <a:solidFill>
              <a:srgbClr val="FF0000"/>
            </a:solidFill>
            <a:round/>
            <a:headEnd/>
            <a:tailEnd type="triangle" w="med" len="me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sp>
        <p:nvSpPr>
          <p:cNvPr id="17503" name="Text Box 92"/>
          <p:cNvSpPr txBox="1">
            <a:spLocks noChangeArrowheads="1"/>
          </p:cNvSpPr>
          <p:nvPr/>
        </p:nvSpPr>
        <p:spPr bwMode="auto">
          <a:xfrm>
            <a:off x="7466013" y="5238750"/>
            <a:ext cx="1482725"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6655" tIns="48328" rIns="96655" bIns="48328">
            <a:spAutoFit/>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r>
              <a:rPr lang="fr-BE" sz="1400" b="1">
                <a:latin typeface="Calibri" charset="0"/>
              </a:rPr>
              <a:t>Condensat</a:t>
            </a:r>
          </a:p>
        </p:txBody>
      </p:sp>
      <p:sp>
        <p:nvSpPr>
          <p:cNvPr id="17505" name="Text Box 94"/>
          <p:cNvSpPr txBox="1">
            <a:spLocks noChangeArrowheads="1"/>
          </p:cNvSpPr>
          <p:nvPr/>
        </p:nvSpPr>
        <p:spPr bwMode="auto">
          <a:xfrm>
            <a:off x="2935288" y="2530475"/>
            <a:ext cx="2376487"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6655" tIns="48328" rIns="96655" bIns="48328">
            <a:spAutoFit/>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algn="ctr"/>
            <a:r>
              <a:rPr lang="fr-BE" sz="1400" b="1" dirty="0">
                <a:solidFill>
                  <a:srgbClr val="0099FF"/>
                </a:solidFill>
                <a:latin typeface="Calibri" charset="0"/>
              </a:rPr>
              <a:t>Liquide eau/amine </a:t>
            </a:r>
          </a:p>
          <a:p>
            <a:pPr algn="ctr"/>
            <a:r>
              <a:rPr lang="fr-BE" sz="1400" b="1" dirty="0">
                <a:solidFill>
                  <a:srgbClr val="0099FF"/>
                </a:solidFill>
                <a:latin typeface="Calibri" charset="0"/>
              </a:rPr>
              <a:t>(pauvre en CO</a:t>
            </a:r>
            <a:r>
              <a:rPr lang="fr-BE" sz="1400" b="1" baseline="-25000" dirty="0">
                <a:solidFill>
                  <a:srgbClr val="0099FF"/>
                </a:solidFill>
                <a:latin typeface="Calibri" charset="0"/>
              </a:rPr>
              <a:t>2</a:t>
            </a:r>
            <a:r>
              <a:rPr lang="fr-BE" sz="1400" b="1" dirty="0">
                <a:solidFill>
                  <a:srgbClr val="0099FF"/>
                </a:solidFill>
                <a:latin typeface="Calibri" charset="0"/>
              </a:rPr>
              <a:t>)</a:t>
            </a:r>
          </a:p>
        </p:txBody>
      </p:sp>
      <p:sp>
        <p:nvSpPr>
          <p:cNvPr id="17506" name="Text Box 95"/>
          <p:cNvSpPr txBox="1">
            <a:spLocks noChangeArrowheads="1"/>
          </p:cNvSpPr>
          <p:nvPr/>
        </p:nvSpPr>
        <p:spPr bwMode="auto">
          <a:xfrm>
            <a:off x="73025" y="4319588"/>
            <a:ext cx="957263" cy="528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6655" tIns="48328" rIns="96655" bIns="48328">
            <a:spAutoFit/>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r>
              <a:rPr lang="fr-BE" sz="1400" b="1">
                <a:solidFill>
                  <a:srgbClr val="4D4D4D"/>
                </a:solidFill>
                <a:latin typeface="Calibri" charset="0"/>
              </a:rPr>
              <a:t>Effluent gazeux</a:t>
            </a:r>
          </a:p>
        </p:txBody>
      </p:sp>
      <p:sp>
        <p:nvSpPr>
          <p:cNvPr id="17511" name="Line 101"/>
          <p:cNvSpPr>
            <a:spLocks noChangeShapeType="1"/>
          </p:cNvSpPr>
          <p:nvPr/>
        </p:nvSpPr>
        <p:spPr bwMode="auto">
          <a:xfrm flipV="1">
            <a:off x="6897688" y="4025900"/>
            <a:ext cx="0" cy="469900"/>
          </a:xfrm>
          <a:prstGeom prst="line">
            <a:avLst/>
          </a:prstGeom>
          <a:noFill/>
          <a:ln w="3810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17512" name="Line 102"/>
          <p:cNvSpPr>
            <a:spLocks noChangeShapeType="1"/>
          </p:cNvSpPr>
          <p:nvPr/>
        </p:nvSpPr>
        <p:spPr bwMode="auto">
          <a:xfrm flipH="1">
            <a:off x="6130925" y="4037013"/>
            <a:ext cx="766763" cy="0"/>
          </a:xfrm>
          <a:prstGeom prst="line">
            <a:avLst/>
          </a:prstGeom>
          <a:noFill/>
          <a:ln w="3810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9277" name="Line 103"/>
          <p:cNvSpPr>
            <a:spLocks noChangeShapeType="1"/>
          </p:cNvSpPr>
          <p:nvPr/>
        </p:nvSpPr>
        <p:spPr bwMode="auto">
          <a:xfrm flipV="1">
            <a:off x="2476500" y="2917825"/>
            <a:ext cx="0" cy="96838"/>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sp>
        <p:nvSpPr>
          <p:cNvPr id="9278" name="Line 104"/>
          <p:cNvSpPr>
            <a:spLocks noChangeShapeType="1"/>
          </p:cNvSpPr>
          <p:nvPr/>
        </p:nvSpPr>
        <p:spPr bwMode="auto">
          <a:xfrm flipV="1">
            <a:off x="2546350" y="2927350"/>
            <a:ext cx="0" cy="96838"/>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sp>
        <p:nvSpPr>
          <p:cNvPr id="9279" name="Line 105"/>
          <p:cNvSpPr>
            <a:spLocks noChangeShapeType="1"/>
          </p:cNvSpPr>
          <p:nvPr/>
        </p:nvSpPr>
        <p:spPr bwMode="auto">
          <a:xfrm flipV="1">
            <a:off x="2700338" y="2924175"/>
            <a:ext cx="0" cy="98425"/>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sp>
        <p:nvSpPr>
          <p:cNvPr id="9280" name="Line 106"/>
          <p:cNvSpPr>
            <a:spLocks noChangeShapeType="1"/>
          </p:cNvSpPr>
          <p:nvPr/>
        </p:nvSpPr>
        <p:spPr bwMode="auto">
          <a:xfrm flipV="1">
            <a:off x="2770188" y="2924175"/>
            <a:ext cx="0" cy="98425"/>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grpSp>
        <p:nvGrpSpPr>
          <p:cNvPr id="10" name="Group 107"/>
          <p:cNvGrpSpPr>
            <a:grpSpLocks/>
          </p:cNvGrpSpPr>
          <p:nvPr/>
        </p:nvGrpSpPr>
        <p:grpSpPr bwMode="auto">
          <a:xfrm>
            <a:off x="2441575" y="2873375"/>
            <a:ext cx="138113" cy="39688"/>
            <a:chOff x="1224" y="1572"/>
            <a:chExt cx="112" cy="32"/>
          </a:xfrm>
        </p:grpSpPr>
        <p:sp>
          <p:nvSpPr>
            <p:cNvPr id="9306" name="Line 108"/>
            <p:cNvSpPr>
              <a:spLocks noChangeShapeType="1"/>
            </p:cNvSpPr>
            <p:nvPr/>
          </p:nvSpPr>
          <p:spPr bwMode="auto">
            <a:xfrm flipH="1">
              <a:off x="1224" y="1572"/>
              <a:ext cx="57" cy="32"/>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sp>
          <p:nvSpPr>
            <p:cNvPr id="9307" name="Line 109"/>
            <p:cNvSpPr>
              <a:spLocks noChangeShapeType="1"/>
            </p:cNvSpPr>
            <p:nvPr/>
          </p:nvSpPr>
          <p:spPr bwMode="auto">
            <a:xfrm>
              <a:off x="1281" y="1572"/>
              <a:ext cx="55" cy="32"/>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grpSp>
      <p:grpSp>
        <p:nvGrpSpPr>
          <p:cNvPr id="11" name="Group 110"/>
          <p:cNvGrpSpPr>
            <a:grpSpLocks/>
          </p:cNvGrpSpPr>
          <p:nvPr/>
        </p:nvGrpSpPr>
        <p:grpSpPr bwMode="auto">
          <a:xfrm>
            <a:off x="2663825" y="2876550"/>
            <a:ext cx="141288" cy="38100"/>
            <a:chOff x="1224" y="1572"/>
            <a:chExt cx="112" cy="32"/>
          </a:xfrm>
        </p:grpSpPr>
        <p:sp>
          <p:nvSpPr>
            <p:cNvPr id="9304" name="Line 111"/>
            <p:cNvSpPr>
              <a:spLocks noChangeShapeType="1"/>
            </p:cNvSpPr>
            <p:nvPr/>
          </p:nvSpPr>
          <p:spPr bwMode="auto">
            <a:xfrm flipH="1">
              <a:off x="1224" y="1572"/>
              <a:ext cx="57" cy="32"/>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sp>
          <p:nvSpPr>
            <p:cNvPr id="9305" name="Line 112"/>
            <p:cNvSpPr>
              <a:spLocks noChangeShapeType="1"/>
            </p:cNvSpPr>
            <p:nvPr/>
          </p:nvSpPr>
          <p:spPr bwMode="auto">
            <a:xfrm>
              <a:off x="1281" y="1572"/>
              <a:ext cx="55" cy="32"/>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grpSp>
      <p:sp>
        <p:nvSpPr>
          <p:cNvPr id="17523" name="Line 113"/>
          <p:cNvSpPr>
            <a:spLocks noChangeShapeType="1"/>
          </p:cNvSpPr>
          <p:nvPr/>
        </p:nvSpPr>
        <p:spPr bwMode="auto">
          <a:xfrm>
            <a:off x="2876550" y="4259263"/>
            <a:ext cx="992188" cy="4762"/>
          </a:xfrm>
          <a:prstGeom prst="line">
            <a:avLst/>
          </a:prstGeom>
          <a:noFill/>
          <a:ln w="381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17524" name="Line 114"/>
          <p:cNvSpPr>
            <a:spLocks noChangeShapeType="1"/>
          </p:cNvSpPr>
          <p:nvPr/>
        </p:nvSpPr>
        <p:spPr bwMode="auto">
          <a:xfrm flipH="1">
            <a:off x="3856038" y="4279900"/>
            <a:ext cx="6350" cy="1025525"/>
          </a:xfrm>
          <a:prstGeom prst="line">
            <a:avLst/>
          </a:prstGeom>
          <a:noFill/>
          <a:ln w="38100">
            <a:solidFill>
              <a:schemeClr val="accent2"/>
            </a:solidFill>
            <a:round/>
            <a:headEnd type="none" w="sm" len="lg"/>
            <a:tailEnd type="triangle" w="med" len="me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17525" name="Line 115"/>
          <p:cNvSpPr>
            <a:spLocks noChangeShapeType="1"/>
          </p:cNvSpPr>
          <p:nvPr/>
        </p:nvSpPr>
        <p:spPr bwMode="auto">
          <a:xfrm>
            <a:off x="3854450" y="5308600"/>
            <a:ext cx="706438" cy="0"/>
          </a:xfrm>
          <a:prstGeom prst="line">
            <a:avLst/>
          </a:prstGeom>
          <a:noFill/>
          <a:ln w="381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fr-FR" dirty="0"/>
          </a:p>
        </p:txBody>
      </p:sp>
      <p:grpSp>
        <p:nvGrpSpPr>
          <p:cNvPr id="12" name="Group 116"/>
          <p:cNvGrpSpPr>
            <a:grpSpLocks/>
          </p:cNvGrpSpPr>
          <p:nvPr/>
        </p:nvGrpSpPr>
        <p:grpSpPr bwMode="auto">
          <a:xfrm>
            <a:off x="2400300" y="3616325"/>
            <a:ext cx="473075" cy="223838"/>
            <a:chOff x="1279" y="2003"/>
            <a:chExt cx="401" cy="547"/>
          </a:xfrm>
        </p:grpSpPr>
        <p:sp>
          <p:nvSpPr>
            <p:cNvPr id="9300" name="Line 117"/>
            <p:cNvSpPr>
              <a:spLocks noChangeShapeType="1"/>
            </p:cNvSpPr>
            <p:nvPr/>
          </p:nvSpPr>
          <p:spPr bwMode="auto">
            <a:xfrm>
              <a:off x="1279" y="2003"/>
              <a:ext cx="397" cy="0"/>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sp>
          <p:nvSpPr>
            <p:cNvPr id="9301" name="Line 118"/>
            <p:cNvSpPr>
              <a:spLocks noChangeShapeType="1"/>
            </p:cNvSpPr>
            <p:nvPr/>
          </p:nvSpPr>
          <p:spPr bwMode="auto">
            <a:xfrm>
              <a:off x="1279" y="2007"/>
              <a:ext cx="400" cy="539"/>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sp>
          <p:nvSpPr>
            <p:cNvPr id="9302" name="Line 119"/>
            <p:cNvSpPr>
              <a:spLocks noChangeShapeType="1"/>
            </p:cNvSpPr>
            <p:nvPr/>
          </p:nvSpPr>
          <p:spPr bwMode="auto">
            <a:xfrm flipH="1">
              <a:off x="1279" y="2546"/>
              <a:ext cx="401" cy="0"/>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sp>
          <p:nvSpPr>
            <p:cNvPr id="9303" name="Line 120"/>
            <p:cNvSpPr>
              <a:spLocks noChangeShapeType="1"/>
            </p:cNvSpPr>
            <p:nvPr/>
          </p:nvSpPr>
          <p:spPr bwMode="auto">
            <a:xfrm flipV="1">
              <a:off x="1279" y="2007"/>
              <a:ext cx="400" cy="543"/>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grpSp>
      <p:sp>
        <p:nvSpPr>
          <p:cNvPr id="17531" name="Rectangle 121"/>
          <p:cNvSpPr>
            <a:spLocks noChangeArrowheads="1"/>
          </p:cNvSpPr>
          <p:nvPr/>
        </p:nvSpPr>
        <p:spPr bwMode="auto">
          <a:xfrm>
            <a:off x="7497763" y="1733550"/>
            <a:ext cx="1612900"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pPr algn="ctr" eaLnBrk="0" hangingPunct="0"/>
            <a:r>
              <a:rPr lang="fr-BE" sz="1400" b="1" dirty="0">
                <a:solidFill>
                  <a:srgbClr val="996633"/>
                </a:solidFill>
                <a:latin typeface="Calibri" charset="0"/>
              </a:rPr>
              <a:t>CO</a:t>
            </a:r>
            <a:r>
              <a:rPr lang="fr-BE" sz="1400" b="1" baseline="-25000" dirty="0">
                <a:solidFill>
                  <a:srgbClr val="996633"/>
                </a:solidFill>
                <a:latin typeface="Calibri" charset="0"/>
              </a:rPr>
              <a:t>2</a:t>
            </a:r>
            <a:r>
              <a:rPr lang="fr-BE" sz="1400" b="1" dirty="0">
                <a:solidFill>
                  <a:srgbClr val="996633"/>
                </a:solidFill>
                <a:latin typeface="Calibri" charset="0"/>
              </a:rPr>
              <a:t> quasiment pur</a:t>
            </a:r>
            <a:r>
              <a:rPr lang="fr-BE" sz="1400" b="1" dirty="0">
                <a:latin typeface="Calibri" charset="0"/>
              </a:rPr>
              <a:t> </a:t>
            </a:r>
          </a:p>
          <a:p>
            <a:pPr algn="ctr" eaLnBrk="0" hangingPunct="0"/>
            <a:r>
              <a:rPr lang="fr-BE" sz="1400" b="1" u="sng" dirty="0">
                <a:solidFill>
                  <a:srgbClr val="FF0000"/>
                </a:solidFill>
                <a:latin typeface="Calibri" charset="0"/>
              </a:rPr>
              <a:t>vers valorisation</a:t>
            </a:r>
          </a:p>
        </p:txBody>
      </p:sp>
      <p:sp>
        <p:nvSpPr>
          <p:cNvPr id="9289" name="Rectangle 123"/>
          <p:cNvSpPr>
            <a:spLocks noChangeArrowheads="1"/>
          </p:cNvSpPr>
          <p:nvPr/>
        </p:nvSpPr>
        <p:spPr bwMode="auto">
          <a:xfrm>
            <a:off x="2397125" y="4349750"/>
            <a:ext cx="476250" cy="722313"/>
          </a:xfrm>
          <a:prstGeom prst="rect">
            <a:avLst/>
          </a:prstGeom>
          <a:gradFill rotWithShape="1">
            <a:gsLst>
              <a:gs pos="0">
                <a:srgbClr val="BCBCBC"/>
              </a:gs>
              <a:gs pos="35001">
                <a:srgbClr val="D0D0D0"/>
              </a:gs>
              <a:gs pos="100000">
                <a:srgbClr val="EDEDED"/>
              </a:gs>
            </a:gsLst>
            <a:lin ang="16200000" scaled="1"/>
          </a:gradFill>
          <a:ln w="9525">
            <a:solidFill>
              <a:srgbClr val="000000"/>
            </a:solidFill>
            <a:miter lim="800000"/>
            <a:headEnd/>
            <a:tailEnd/>
          </a:ln>
          <a:effectLst>
            <a:outerShdw blurRad="63500" dist="20000" dir="5400000" rotWithShape="0">
              <a:srgbClr val="000000">
                <a:alpha val="37999"/>
              </a:srgbClr>
            </a:outerShdw>
          </a:effectLst>
        </p:spPr>
        <p:txBody>
          <a:bodyPr wrap="none" anchor="ctr"/>
          <a:lstStyle/>
          <a:p>
            <a:pPr algn="ctr">
              <a:defRPr/>
            </a:pPr>
            <a:endParaRPr lang="en-US" dirty="0">
              <a:solidFill>
                <a:schemeClr val="dk1"/>
              </a:solidFill>
              <a:latin typeface="+mn-lt"/>
              <a:ea typeface="+mn-ea"/>
              <a:cs typeface="+mn-cs"/>
            </a:endParaRPr>
          </a:p>
        </p:txBody>
      </p:sp>
      <p:sp>
        <p:nvSpPr>
          <p:cNvPr id="134" name="Line 90"/>
          <p:cNvSpPr>
            <a:spLocks noChangeShapeType="1"/>
          </p:cNvSpPr>
          <p:nvPr/>
        </p:nvSpPr>
        <p:spPr bwMode="auto">
          <a:xfrm>
            <a:off x="7526338" y="4795838"/>
            <a:ext cx="0" cy="381000"/>
          </a:xfrm>
          <a:prstGeom prst="line">
            <a:avLst/>
          </a:prstGeom>
          <a:noFill/>
          <a:ln w="38100">
            <a:solidFill>
              <a:srgbClr val="000000"/>
            </a:solidFill>
            <a:round/>
            <a:headEnd/>
            <a:tailEnd type="triangle" w="med" len="me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sp>
        <p:nvSpPr>
          <p:cNvPr id="17544" name="Text Box 94"/>
          <p:cNvSpPr txBox="1">
            <a:spLocks noChangeArrowheads="1"/>
          </p:cNvSpPr>
          <p:nvPr/>
        </p:nvSpPr>
        <p:spPr bwMode="auto">
          <a:xfrm>
            <a:off x="3322638" y="5424488"/>
            <a:ext cx="2149475"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6655" tIns="48328" rIns="96655" bIns="48328">
            <a:spAutoFit/>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algn="ctr"/>
            <a:r>
              <a:rPr lang="fr-BE" sz="1400" b="1" dirty="0">
                <a:solidFill>
                  <a:schemeClr val="accent2"/>
                </a:solidFill>
                <a:latin typeface="Calibri" charset="0"/>
              </a:rPr>
              <a:t>Liquide eau/amine </a:t>
            </a:r>
          </a:p>
          <a:p>
            <a:pPr algn="ctr"/>
            <a:r>
              <a:rPr lang="fr-BE" sz="1400" b="1" dirty="0">
                <a:solidFill>
                  <a:schemeClr val="accent2"/>
                </a:solidFill>
                <a:latin typeface="Calibri" charset="0"/>
              </a:rPr>
              <a:t>(riche en CO</a:t>
            </a:r>
            <a:r>
              <a:rPr lang="fr-BE" sz="1400" b="1" baseline="-25000" dirty="0">
                <a:solidFill>
                  <a:schemeClr val="accent2"/>
                </a:solidFill>
                <a:latin typeface="Calibri" charset="0"/>
              </a:rPr>
              <a:t>2</a:t>
            </a:r>
            <a:r>
              <a:rPr lang="fr-BE" sz="1400" b="1" dirty="0">
                <a:solidFill>
                  <a:schemeClr val="accent2"/>
                </a:solidFill>
                <a:latin typeface="Calibri" charset="0"/>
              </a:rPr>
              <a:t>)</a:t>
            </a:r>
          </a:p>
        </p:txBody>
      </p:sp>
      <p:sp>
        <p:nvSpPr>
          <p:cNvPr id="17547" name="AutoShape 139"/>
          <p:cNvSpPr>
            <a:spLocks noChangeArrowheads="1"/>
          </p:cNvSpPr>
          <p:nvPr/>
        </p:nvSpPr>
        <p:spPr bwMode="auto">
          <a:xfrm>
            <a:off x="811213" y="2046288"/>
            <a:ext cx="1519237" cy="719137"/>
          </a:xfrm>
          <a:prstGeom prst="roundRect">
            <a:avLst>
              <a:gd name="adj" fmla="val 16667"/>
            </a:avLst>
          </a:prstGeom>
          <a:solidFill>
            <a:srgbClr val="009900"/>
          </a:solidFill>
          <a:ln w="9525">
            <a:solidFill>
              <a:schemeClr val="tx1"/>
            </a:solidFill>
            <a:round/>
            <a:headEnd/>
            <a:tailEnd/>
          </a:ln>
        </p:spPr>
        <p:txBody>
          <a:bodyPr wrap="none" anchor="ctr"/>
          <a:lstStyle/>
          <a:p>
            <a:pPr algn="ctr"/>
            <a:r>
              <a:rPr lang="fr-BE" b="1">
                <a:solidFill>
                  <a:schemeClr val="bg1"/>
                </a:solidFill>
                <a:latin typeface="Calibri" charset="0"/>
              </a:rPr>
              <a:t>Colonne </a:t>
            </a:r>
          </a:p>
          <a:p>
            <a:pPr algn="ctr"/>
            <a:r>
              <a:rPr lang="fr-BE" b="1">
                <a:solidFill>
                  <a:schemeClr val="bg1"/>
                </a:solidFill>
                <a:latin typeface="Calibri" charset="0"/>
              </a:rPr>
              <a:t>d’absorption</a:t>
            </a:r>
            <a:endParaRPr lang="fr-FR" sz="1600" b="1" dirty="0">
              <a:solidFill>
                <a:schemeClr val="bg1"/>
              </a:solidFill>
              <a:latin typeface="Calibri" charset="0"/>
            </a:endParaRPr>
          </a:p>
        </p:txBody>
      </p:sp>
      <p:sp>
        <p:nvSpPr>
          <p:cNvPr id="17548" name="AutoShape 140"/>
          <p:cNvSpPr>
            <a:spLocks noChangeArrowheads="1"/>
          </p:cNvSpPr>
          <p:nvPr/>
        </p:nvSpPr>
        <p:spPr bwMode="auto">
          <a:xfrm>
            <a:off x="6249988" y="3092450"/>
            <a:ext cx="1196975" cy="719138"/>
          </a:xfrm>
          <a:prstGeom prst="roundRect">
            <a:avLst>
              <a:gd name="adj" fmla="val 16667"/>
            </a:avLst>
          </a:prstGeom>
          <a:solidFill>
            <a:srgbClr val="009900"/>
          </a:solidFill>
          <a:ln w="9525">
            <a:solidFill>
              <a:schemeClr val="tx1"/>
            </a:solidFill>
            <a:round/>
            <a:headEnd/>
            <a:tailEnd/>
          </a:ln>
        </p:spPr>
        <p:txBody>
          <a:bodyPr wrap="none" anchor="ctr"/>
          <a:lstStyle/>
          <a:p>
            <a:pPr algn="ctr"/>
            <a:r>
              <a:rPr lang="fr-BE" b="1">
                <a:solidFill>
                  <a:schemeClr val="bg1"/>
                </a:solidFill>
                <a:latin typeface="Calibri" charset="0"/>
              </a:rPr>
              <a:t>Colonne </a:t>
            </a:r>
          </a:p>
          <a:p>
            <a:pPr algn="ctr"/>
            <a:r>
              <a:rPr lang="fr-BE" b="1">
                <a:solidFill>
                  <a:schemeClr val="bg1"/>
                </a:solidFill>
                <a:latin typeface="Calibri" charset="0"/>
              </a:rPr>
              <a:t>à distiller</a:t>
            </a:r>
            <a:endParaRPr lang="fr-FR" sz="1600" b="1" dirty="0">
              <a:solidFill>
                <a:schemeClr val="bg1"/>
              </a:solidFill>
              <a:latin typeface="Calibri" charset="0"/>
            </a:endParaRPr>
          </a:p>
        </p:txBody>
      </p:sp>
      <p:sp>
        <p:nvSpPr>
          <p:cNvPr id="17549" name="Freeform 141"/>
          <p:cNvSpPr>
            <a:spLocks/>
          </p:cNvSpPr>
          <p:nvPr/>
        </p:nvSpPr>
        <p:spPr bwMode="auto">
          <a:xfrm>
            <a:off x="5903913" y="4826000"/>
            <a:ext cx="869950" cy="250825"/>
          </a:xfrm>
          <a:custGeom>
            <a:avLst/>
            <a:gdLst>
              <a:gd name="T0" fmla="*/ 0 w 548"/>
              <a:gd name="T1" fmla="*/ 2147483647 h 158"/>
              <a:gd name="T2" fmla="*/ 2147483647 w 548"/>
              <a:gd name="T3" fmla="*/ 2147483647 h 158"/>
              <a:gd name="T4" fmla="*/ 2147483647 w 548"/>
              <a:gd name="T5" fmla="*/ 0 h 158"/>
              <a:gd name="T6" fmla="*/ 0 60000 65536"/>
              <a:gd name="T7" fmla="*/ 0 60000 65536"/>
              <a:gd name="T8" fmla="*/ 0 60000 65536"/>
              <a:gd name="T9" fmla="*/ 0 w 548"/>
              <a:gd name="T10" fmla="*/ 0 h 158"/>
              <a:gd name="T11" fmla="*/ 548 w 548"/>
              <a:gd name="T12" fmla="*/ 158 h 158"/>
            </a:gdLst>
            <a:ahLst/>
            <a:cxnLst>
              <a:cxn ang="T6">
                <a:pos x="T0" y="T1"/>
              </a:cxn>
              <a:cxn ang="T7">
                <a:pos x="T2" y="T3"/>
              </a:cxn>
              <a:cxn ang="T8">
                <a:pos x="T4" y="T5"/>
              </a:cxn>
            </a:cxnLst>
            <a:rect l="T9" t="T10" r="T11" b="T12"/>
            <a:pathLst>
              <a:path w="548" h="158">
                <a:moveTo>
                  <a:pt x="0" y="158"/>
                </a:moveTo>
                <a:lnTo>
                  <a:pt x="548" y="158"/>
                </a:lnTo>
                <a:lnTo>
                  <a:pt x="548" y="0"/>
                </a:lnTo>
              </a:path>
            </a:pathLst>
          </a:custGeom>
          <a:noFill/>
          <a:ln w="38100">
            <a:solidFill>
              <a:srgbClr val="0099FF"/>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fr-FR" dirty="0"/>
          </a:p>
        </p:txBody>
      </p:sp>
      <p:sp>
        <p:nvSpPr>
          <p:cNvPr id="17550" name="Line 142"/>
          <p:cNvSpPr>
            <a:spLocks noChangeShapeType="1"/>
          </p:cNvSpPr>
          <p:nvPr/>
        </p:nvSpPr>
        <p:spPr bwMode="auto">
          <a:xfrm>
            <a:off x="7026275" y="4843463"/>
            <a:ext cx="0" cy="449262"/>
          </a:xfrm>
          <a:prstGeom prst="line">
            <a:avLst/>
          </a:prstGeom>
          <a:noFill/>
          <a:ln w="38100">
            <a:solidFill>
              <a:srgbClr val="0099FF"/>
            </a:solidFill>
            <a:round/>
            <a:headEnd/>
            <a:tailEnd/>
          </a:ln>
          <a:extLst>
            <a:ext uri="{909E8E84-426E-40dd-AFC4-6F175D3DCCD1}">
              <a14:hiddenFill xmlns="" xmlns:a14="http://schemas.microsoft.com/office/drawing/2010/main">
                <a:noFill/>
              </a14:hiddenFill>
            </a:ext>
          </a:extLst>
        </p:spPr>
        <p:txBody>
          <a:bodyPr/>
          <a:lstStyle/>
          <a:p>
            <a:endParaRPr lang="fr-FR" dirty="0"/>
          </a:p>
        </p:txBody>
      </p:sp>
      <p:sp>
        <p:nvSpPr>
          <p:cNvPr id="17551" name="Line 143"/>
          <p:cNvSpPr>
            <a:spLocks noChangeShapeType="1"/>
          </p:cNvSpPr>
          <p:nvPr/>
        </p:nvSpPr>
        <p:spPr bwMode="auto">
          <a:xfrm>
            <a:off x="7473950" y="4359275"/>
            <a:ext cx="788988" cy="0"/>
          </a:xfrm>
          <a:prstGeom prst="line">
            <a:avLst/>
          </a:prstGeom>
          <a:noFill/>
          <a:ln w="3810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fr-FR" dirty="0"/>
          </a:p>
        </p:txBody>
      </p:sp>
      <p:sp>
        <p:nvSpPr>
          <p:cNvPr id="17552" name="Text Box 94"/>
          <p:cNvSpPr txBox="1">
            <a:spLocks noChangeArrowheads="1"/>
          </p:cNvSpPr>
          <p:nvPr/>
        </p:nvSpPr>
        <p:spPr bwMode="auto">
          <a:xfrm>
            <a:off x="5345113" y="5362575"/>
            <a:ext cx="1711325"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6655" tIns="48328" rIns="96655" bIns="48328">
            <a:spAutoFit/>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algn="ctr"/>
            <a:r>
              <a:rPr lang="fr-BE" sz="1400" b="1" dirty="0">
                <a:solidFill>
                  <a:srgbClr val="0099FF"/>
                </a:solidFill>
                <a:latin typeface="Calibri" charset="0"/>
              </a:rPr>
              <a:t>Liquide eau/amine </a:t>
            </a:r>
          </a:p>
          <a:p>
            <a:pPr algn="ctr"/>
            <a:r>
              <a:rPr lang="fr-BE" sz="1400" b="1" dirty="0">
                <a:solidFill>
                  <a:srgbClr val="0099FF"/>
                </a:solidFill>
                <a:latin typeface="Calibri" charset="0"/>
              </a:rPr>
              <a:t>(pauvre en CO</a:t>
            </a:r>
            <a:r>
              <a:rPr lang="fr-BE" sz="1400" b="1" baseline="-25000" dirty="0">
                <a:solidFill>
                  <a:srgbClr val="0099FF"/>
                </a:solidFill>
                <a:latin typeface="Calibri" charset="0"/>
              </a:rPr>
              <a:t>2</a:t>
            </a:r>
            <a:r>
              <a:rPr lang="fr-BE" sz="1400" b="1" dirty="0">
                <a:solidFill>
                  <a:srgbClr val="0099FF"/>
                </a:solidFill>
                <a:latin typeface="Calibri" charset="0"/>
              </a:rPr>
              <a:t>)</a:t>
            </a:r>
          </a:p>
        </p:txBody>
      </p:sp>
      <p:sp>
        <p:nvSpPr>
          <p:cNvPr id="20540"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fr-FR" sz="1300" dirty="0">
                <a:solidFill>
                  <a:srgbClr val="000000"/>
                </a:solidFill>
              </a:rPr>
              <a:t>Service TIPs</a:t>
            </a:r>
          </a:p>
          <a:p>
            <a:r>
              <a:rPr lang="fr-FR" sz="1300" dirty="0">
                <a:solidFill>
                  <a:srgbClr val="000000"/>
                </a:solidFill>
              </a:rPr>
              <a:t>Ecole Interfacultaire de Bioingénieurs, ULB</a:t>
            </a:r>
            <a:endParaRPr sz="1300" noProof="1">
              <a:solidFill>
                <a:srgbClr val="000000"/>
              </a:solidFill>
            </a:endParaRPr>
          </a:p>
        </p:txBody>
      </p:sp>
      <p:sp>
        <p:nvSpPr>
          <p:cNvPr id="119" name="AutoShape 139"/>
          <p:cNvSpPr>
            <a:spLocks noChangeArrowheads="1"/>
          </p:cNvSpPr>
          <p:nvPr/>
        </p:nvSpPr>
        <p:spPr bwMode="auto">
          <a:xfrm>
            <a:off x="723900" y="3932238"/>
            <a:ext cx="1112838" cy="495300"/>
          </a:xfrm>
          <a:prstGeom prst="roundRect">
            <a:avLst>
              <a:gd name="adj" fmla="val 16667"/>
            </a:avLst>
          </a:prstGeom>
          <a:solidFill>
            <a:srgbClr val="009900"/>
          </a:solidFill>
          <a:ln w="9525">
            <a:solidFill>
              <a:schemeClr val="tx1"/>
            </a:solidFill>
            <a:round/>
            <a:headEnd/>
            <a:tailEnd/>
          </a:ln>
        </p:spPr>
        <p:txBody>
          <a:bodyPr wrap="none" anchor="ctr"/>
          <a:lstStyle/>
          <a:p>
            <a:pPr algn="ctr"/>
            <a:r>
              <a:rPr lang="fr-BE" b="1">
                <a:solidFill>
                  <a:schemeClr val="bg1"/>
                </a:solidFill>
                <a:latin typeface="Calibri" charset="0"/>
              </a:rPr>
              <a:t>Cyclone</a:t>
            </a:r>
            <a:endParaRPr lang="fr-FR" sz="1600" b="1" dirty="0">
              <a:solidFill>
                <a:schemeClr val="bg1"/>
              </a:solidFill>
              <a:latin typeface="Calibri" charset="0"/>
            </a:endParaRPr>
          </a:p>
        </p:txBody>
      </p:sp>
      <p:grpSp>
        <p:nvGrpSpPr>
          <p:cNvPr id="14" name="Grouper 13"/>
          <p:cNvGrpSpPr>
            <a:grpSpLocks/>
          </p:cNvGrpSpPr>
          <p:nvPr/>
        </p:nvGrpSpPr>
        <p:grpSpPr bwMode="auto">
          <a:xfrm>
            <a:off x="1028700" y="4535488"/>
            <a:ext cx="465138" cy="1127125"/>
            <a:chOff x="1028700" y="4534988"/>
            <a:chExt cx="465668" cy="1128169"/>
          </a:xfrm>
        </p:grpSpPr>
        <p:sp>
          <p:nvSpPr>
            <p:cNvPr id="4" name="Trapèze 3"/>
            <p:cNvSpPr/>
            <p:nvPr/>
          </p:nvSpPr>
          <p:spPr>
            <a:xfrm flipV="1">
              <a:off x="1030290" y="5080004"/>
              <a:ext cx="462488" cy="583153"/>
            </a:xfrm>
            <a:prstGeom prst="trapezoid">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dirty="0"/>
            </a:p>
          </p:txBody>
        </p:sp>
        <p:sp>
          <p:nvSpPr>
            <p:cNvPr id="13" name="Rectangle 12"/>
            <p:cNvSpPr/>
            <p:nvPr/>
          </p:nvSpPr>
          <p:spPr>
            <a:xfrm>
              <a:off x="1028700" y="4534988"/>
              <a:ext cx="465668" cy="549784"/>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dirty="0"/>
            </a:p>
          </p:txBody>
        </p:sp>
      </p:grpSp>
      <p:sp>
        <p:nvSpPr>
          <p:cNvPr id="123" name="Text Box 95"/>
          <p:cNvSpPr txBox="1">
            <a:spLocks noChangeArrowheads="1"/>
          </p:cNvSpPr>
          <p:nvPr/>
        </p:nvSpPr>
        <p:spPr bwMode="auto">
          <a:xfrm>
            <a:off x="706438" y="5924550"/>
            <a:ext cx="1203325" cy="312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6655" tIns="48328" rIns="96655" bIns="48328">
            <a:spAutoFit/>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algn="ctr"/>
            <a:r>
              <a:rPr lang="fr-BE" sz="1400" b="1">
                <a:solidFill>
                  <a:srgbClr val="4D4D4D"/>
                </a:solidFill>
                <a:latin typeface="Calibri" charset="0"/>
              </a:rPr>
              <a:t>Poussières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1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4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50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1"/>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2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2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5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27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27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27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28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28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54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46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505"/>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752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752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752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544"/>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749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7493"/>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nodeType="clickEffect">
                                  <p:stCondLst>
                                    <p:cond delay="0"/>
                                  </p:stCondLst>
                                  <p:childTnLst>
                                    <p:set>
                                      <p:cBhvr>
                                        <p:cTn id="76" dur="1" fill="hold">
                                          <p:stCondLst>
                                            <p:cond delay="0"/>
                                          </p:stCondLst>
                                        </p:cTn>
                                        <p:tgtEl>
                                          <p:spTgt spid="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745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745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745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7548"/>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0"/>
                                          </p:stCondLst>
                                        </p:cTn>
                                        <p:tgtEl>
                                          <p:spTgt spid="924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9242"/>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747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747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747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747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7531"/>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745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7552"/>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7549"/>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7511"/>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7512"/>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7551"/>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9264"/>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7499"/>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34"/>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7501"/>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7503"/>
                                        </p:tgtEl>
                                        <p:attrNameLst>
                                          <p:attrName>style.visibility</p:attrName>
                                        </p:attrNameLst>
                                      </p:cBhvr>
                                      <p:to>
                                        <p:strVal val="visible"/>
                                      </p:to>
                                    </p:se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7465"/>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7550"/>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7455"/>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7466"/>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9"/>
                                        </p:tgtEl>
                                        <p:attrNameLst>
                                          <p:attrName>style.visibility</p:attrName>
                                        </p:attrNameLst>
                                      </p:cBhvr>
                                      <p:to>
                                        <p:strVal val="visible"/>
                                      </p:to>
                                    </p:set>
                                  </p:childTnLst>
                                </p:cTn>
                              </p:par>
                              <p:par>
                                <p:cTn id="149" presetID="1" presetClass="entr" presetSubtype="0" fill="hold" grpId="1" nodeType="withEffect">
                                  <p:stCondLst>
                                    <p:cond delay="0"/>
                                  </p:stCondLst>
                                  <p:childTnLst>
                                    <p:set>
                                      <p:cBhvr>
                                        <p:cTn id="150" dur="1" fill="hold">
                                          <p:stCondLst>
                                            <p:cond delay="0"/>
                                          </p:stCondLst>
                                        </p:cTn>
                                        <p:tgtEl>
                                          <p:spTgt spid="17467"/>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19"/>
                                        </p:tgtEl>
                                        <p:attrNameLst>
                                          <p:attrName>style.visibility</p:attrName>
                                        </p:attrNameLst>
                                      </p:cBhvr>
                                      <p:to>
                                        <p:strVal val="visible"/>
                                      </p:to>
                                    </p:se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1" presetClass="entr" presetSubtype="0" fill="hold" grpId="1" nodeType="clickEffect">
                                  <p:stCondLst>
                                    <p:cond delay="0"/>
                                  </p:stCondLst>
                                  <p:childTnLst>
                                    <p:set>
                                      <p:cBhvr>
                                        <p:cTn id="156" dur="1" fill="hold">
                                          <p:stCondLst>
                                            <p:cond delay="0"/>
                                          </p:stCondLst>
                                        </p:cTn>
                                        <p:tgtEl>
                                          <p:spTgt spid="121"/>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1" grpId="1" animBg="1"/>
      <p:bldP spid="9219" grpId="0" animBg="1"/>
      <p:bldP spid="9220" grpId="0" animBg="1"/>
      <p:bldP spid="9221" grpId="0" animBg="1"/>
      <p:bldP spid="17454" grpId="0" animBg="1"/>
      <p:bldP spid="17455" grpId="0" animBg="1"/>
      <p:bldP spid="17456" grpId="0" animBg="1"/>
      <p:bldP spid="17457" grpId="0" animBg="1"/>
      <p:bldP spid="17458" grpId="0" animBg="1"/>
      <p:bldP spid="17459" grpId="0" animBg="1"/>
      <p:bldP spid="17465" grpId="0" animBg="1"/>
      <p:bldP spid="17466" grpId="0" animBg="1"/>
      <p:bldP spid="17467" grpId="0" animBg="1"/>
      <p:bldP spid="17467" grpId="1" animBg="1"/>
      <p:bldP spid="17470" grpId="0" animBg="1"/>
      <p:bldP spid="17475" grpId="0" animBg="1"/>
      <p:bldP spid="17476" grpId="0" animBg="1"/>
      <p:bldP spid="17477" grpId="0" animBg="1"/>
      <p:bldP spid="17493" grpId="0"/>
      <p:bldP spid="9256" grpId="0" animBg="1"/>
      <p:bldP spid="9257" grpId="0" animBg="1"/>
      <p:bldP spid="17496" grpId="0" animBg="1"/>
      <p:bldP spid="17499" grpId="0"/>
      <p:bldP spid="17501" grpId="0" animBg="1"/>
      <p:bldP spid="17503" grpId="0"/>
      <p:bldP spid="17505" grpId="0"/>
      <p:bldP spid="17506" grpId="0"/>
      <p:bldP spid="17511" grpId="0" animBg="1"/>
      <p:bldP spid="17512" grpId="0" animBg="1"/>
      <p:bldP spid="17523" grpId="0" animBg="1"/>
      <p:bldP spid="17524" grpId="0" animBg="1"/>
      <p:bldP spid="17525" grpId="0" animBg="1"/>
      <p:bldP spid="17531" grpId="0"/>
      <p:bldP spid="9289" grpId="0" animBg="1"/>
      <p:bldP spid="17544" grpId="0"/>
      <p:bldP spid="17547" grpId="0" animBg="1"/>
      <p:bldP spid="17548" grpId="0" animBg="1"/>
      <p:bldP spid="17549" grpId="0" animBg="1"/>
      <p:bldP spid="17550" grpId="0" animBg="1"/>
      <p:bldP spid="17551" grpId="0" animBg="1"/>
      <p:bldP spid="17552" grpId="0"/>
      <p:bldP spid="119" grpId="0" animBg="1"/>
      <p:bldP spid="119" grpId="1" animBg="1"/>
      <p:bldP spid="123" grpId="0"/>
      <p:bldP spid="12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Line 44"/>
          <p:cNvSpPr>
            <a:spLocks noChangeShapeType="1"/>
          </p:cNvSpPr>
          <p:nvPr/>
        </p:nvSpPr>
        <p:spPr bwMode="auto">
          <a:xfrm rot="5400000" flipV="1">
            <a:off x="832644" y="5574506"/>
            <a:ext cx="884238" cy="9525"/>
          </a:xfrm>
          <a:prstGeom prst="line">
            <a:avLst/>
          </a:prstGeom>
          <a:noFill/>
          <a:ln w="38100">
            <a:solidFill>
              <a:srgbClr val="4D4D4D"/>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20482" name="Rectangle 2"/>
          <p:cNvSpPr>
            <a:spLocks noGrp="1" noChangeArrowheads="1"/>
          </p:cNvSpPr>
          <p:nvPr>
            <p:ph type="title"/>
          </p:nvPr>
        </p:nvSpPr>
        <p:spPr>
          <a:xfrm>
            <a:off x="1130300" y="26988"/>
            <a:ext cx="8229600" cy="1143000"/>
          </a:xfrm>
        </p:spPr>
        <p:txBody>
          <a:bodyPr/>
          <a:lstStyle/>
          <a:p>
            <a:pPr eaLnBrk="1" hangingPunct="1"/>
            <a:r>
              <a:rPr lang="fr-BE">
                <a:latin typeface="Arial" charset="0"/>
              </a:rPr>
              <a:t>Le procédé développé par Shell </a:t>
            </a:r>
            <a:endParaRPr lang="fr-FR" dirty="0">
              <a:latin typeface="Arial" charset="0"/>
            </a:endParaRPr>
          </a:p>
        </p:txBody>
      </p:sp>
      <p:sp>
        <p:nvSpPr>
          <p:cNvPr id="9219" name="Oval 2"/>
          <p:cNvSpPr>
            <a:spLocks noChangeArrowheads="1"/>
          </p:cNvSpPr>
          <p:nvPr/>
        </p:nvSpPr>
        <p:spPr bwMode="auto">
          <a:xfrm>
            <a:off x="2400300" y="4930775"/>
            <a:ext cx="473075" cy="274638"/>
          </a:xfrm>
          <a:prstGeom prst="ellipse">
            <a:avLst/>
          </a:prstGeom>
          <a:gradFill rotWithShape="1">
            <a:gsLst>
              <a:gs pos="0">
                <a:srgbClr val="BCBCBC"/>
              </a:gs>
              <a:gs pos="35001">
                <a:srgbClr val="D0D0D0"/>
              </a:gs>
              <a:gs pos="100000">
                <a:srgbClr val="EDEDED"/>
              </a:gs>
            </a:gsLst>
            <a:lin ang="16200000" scaled="1"/>
          </a:gradFill>
          <a:ln w="9525">
            <a:solidFill>
              <a:srgbClr val="000000"/>
            </a:solidFill>
            <a:round/>
            <a:headEnd/>
            <a:tailEnd/>
          </a:ln>
          <a:effectLst>
            <a:outerShdw blurRad="63500" dist="20000" dir="5400000" rotWithShape="0">
              <a:srgbClr val="000000">
                <a:alpha val="37999"/>
              </a:srgbClr>
            </a:outerShdw>
          </a:effectLst>
        </p:spPr>
        <p:txBody>
          <a:bodyPr wrap="none" anchor="ctr"/>
          <a:lstStyle/>
          <a:p>
            <a:pPr algn="ctr">
              <a:defRPr/>
            </a:pPr>
            <a:endParaRPr lang="en-US" dirty="0">
              <a:solidFill>
                <a:schemeClr val="dk1"/>
              </a:solidFill>
              <a:latin typeface="+mn-lt"/>
              <a:ea typeface="+mn-ea"/>
              <a:cs typeface="+mn-cs"/>
            </a:endParaRPr>
          </a:p>
        </p:txBody>
      </p:sp>
      <p:sp>
        <p:nvSpPr>
          <p:cNvPr id="9220" name="Rectangle 3"/>
          <p:cNvSpPr>
            <a:spLocks noChangeArrowheads="1"/>
          </p:cNvSpPr>
          <p:nvPr/>
        </p:nvSpPr>
        <p:spPr bwMode="auto">
          <a:xfrm>
            <a:off x="2397125" y="3027363"/>
            <a:ext cx="476250" cy="2041525"/>
          </a:xfrm>
          <a:prstGeom prst="rect">
            <a:avLst/>
          </a:prstGeom>
          <a:gradFill rotWithShape="1">
            <a:gsLst>
              <a:gs pos="0">
                <a:srgbClr val="BCBCBC"/>
              </a:gs>
              <a:gs pos="35001">
                <a:srgbClr val="D0D0D0"/>
              </a:gs>
              <a:gs pos="100000">
                <a:srgbClr val="EDEDED"/>
              </a:gs>
            </a:gsLst>
            <a:lin ang="16200000" scaled="1"/>
          </a:gradFill>
          <a:ln w="9525">
            <a:solidFill>
              <a:srgbClr val="000000"/>
            </a:solidFill>
            <a:miter lim="800000"/>
            <a:headEnd/>
            <a:tailEnd/>
          </a:ln>
          <a:effectLst>
            <a:outerShdw blurRad="63500" dist="20000" dir="5400000" rotWithShape="0">
              <a:srgbClr val="000000">
                <a:alpha val="37999"/>
              </a:srgbClr>
            </a:outerShdw>
          </a:effectLst>
        </p:spPr>
        <p:txBody>
          <a:bodyPr wrap="none" anchor="ctr"/>
          <a:lstStyle/>
          <a:p>
            <a:pPr algn="ctr">
              <a:defRPr/>
            </a:pPr>
            <a:endParaRPr lang="en-US" dirty="0">
              <a:solidFill>
                <a:schemeClr val="dk1"/>
              </a:solidFill>
              <a:latin typeface="+mn-lt"/>
              <a:ea typeface="+mn-ea"/>
              <a:cs typeface="+mn-cs"/>
            </a:endParaRPr>
          </a:p>
        </p:txBody>
      </p:sp>
      <p:sp>
        <p:nvSpPr>
          <p:cNvPr id="9221" name="Rectangle 4"/>
          <p:cNvSpPr>
            <a:spLocks noChangeArrowheads="1"/>
          </p:cNvSpPr>
          <p:nvPr/>
        </p:nvSpPr>
        <p:spPr bwMode="auto">
          <a:xfrm>
            <a:off x="2397125" y="2609850"/>
            <a:ext cx="476250" cy="420688"/>
          </a:xfrm>
          <a:prstGeom prst="rect">
            <a:avLst/>
          </a:prstGeom>
          <a:gradFill rotWithShape="1">
            <a:gsLst>
              <a:gs pos="0">
                <a:srgbClr val="BCBCBC"/>
              </a:gs>
              <a:gs pos="35001">
                <a:srgbClr val="D0D0D0"/>
              </a:gs>
              <a:gs pos="100000">
                <a:srgbClr val="EDEDED"/>
              </a:gs>
            </a:gsLst>
            <a:lin ang="16200000" scaled="1"/>
          </a:gradFill>
          <a:ln w="9525">
            <a:solidFill>
              <a:srgbClr val="000000"/>
            </a:solidFill>
            <a:miter lim="800000"/>
            <a:headEnd/>
            <a:tailEnd/>
          </a:ln>
          <a:effectLst>
            <a:outerShdw blurRad="63500" dist="20000" dir="5400000" rotWithShape="0">
              <a:srgbClr val="000000">
                <a:alpha val="37999"/>
              </a:srgbClr>
            </a:outerShdw>
          </a:effectLst>
        </p:spPr>
        <p:txBody>
          <a:bodyPr wrap="none" anchor="ctr"/>
          <a:lstStyle/>
          <a:p>
            <a:pPr algn="ctr">
              <a:defRPr/>
            </a:pPr>
            <a:endParaRPr lang="en-US" dirty="0">
              <a:solidFill>
                <a:schemeClr val="dk1"/>
              </a:solidFill>
              <a:latin typeface="+mn-lt"/>
              <a:ea typeface="+mn-ea"/>
              <a:cs typeface="+mn-cs"/>
            </a:endParaRPr>
          </a:p>
        </p:txBody>
      </p:sp>
      <p:grpSp>
        <p:nvGrpSpPr>
          <p:cNvPr id="2" name="Group 5"/>
          <p:cNvGrpSpPr>
            <a:grpSpLocks/>
          </p:cNvGrpSpPr>
          <p:nvPr/>
        </p:nvGrpSpPr>
        <p:grpSpPr bwMode="auto">
          <a:xfrm>
            <a:off x="2403475" y="3184525"/>
            <a:ext cx="468313" cy="223838"/>
            <a:chOff x="1279" y="2003"/>
            <a:chExt cx="401" cy="547"/>
          </a:xfrm>
        </p:grpSpPr>
        <p:sp>
          <p:nvSpPr>
            <p:cNvPr id="9347" name="Line 6"/>
            <p:cNvSpPr>
              <a:spLocks noChangeShapeType="1"/>
            </p:cNvSpPr>
            <p:nvPr/>
          </p:nvSpPr>
          <p:spPr bwMode="auto">
            <a:xfrm>
              <a:off x="1279" y="2003"/>
              <a:ext cx="397" cy="0"/>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sp>
          <p:nvSpPr>
            <p:cNvPr id="9348" name="Line 7"/>
            <p:cNvSpPr>
              <a:spLocks noChangeShapeType="1"/>
            </p:cNvSpPr>
            <p:nvPr/>
          </p:nvSpPr>
          <p:spPr bwMode="auto">
            <a:xfrm>
              <a:off x="1279" y="2007"/>
              <a:ext cx="400" cy="539"/>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sp>
          <p:nvSpPr>
            <p:cNvPr id="9349" name="Line 8"/>
            <p:cNvSpPr>
              <a:spLocks noChangeShapeType="1"/>
            </p:cNvSpPr>
            <p:nvPr/>
          </p:nvSpPr>
          <p:spPr bwMode="auto">
            <a:xfrm flipH="1">
              <a:off x="1279" y="2546"/>
              <a:ext cx="401" cy="0"/>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sp>
          <p:nvSpPr>
            <p:cNvPr id="9350" name="Line 9"/>
            <p:cNvSpPr>
              <a:spLocks noChangeShapeType="1"/>
            </p:cNvSpPr>
            <p:nvPr/>
          </p:nvSpPr>
          <p:spPr bwMode="auto">
            <a:xfrm flipV="1">
              <a:off x="1279" y="2007"/>
              <a:ext cx="400" cy="543"/>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grpSp>
      <p:grpSp>
        <p:nvGrpSpPr>
          <p:cNvPr id="3" name="Group 10"/>
          <p:cNvGrpSpPr>
            <a:grpSpLocks/>
          </p:cNvGrpSpPr>
          <p:nvPr/>
        </p:nvGrpSpPr>
        <p:grpSpPr bwMode="auto">
          <a:xfrm>
            <a:off x="5668963" y="2422525"/>
            <a:ext cx="476250" cy="1936750"/>
            <a:chOff x="2304" y="1656"/>
            <a:chExt cx="384" cy="1586"/>
          </a:xfrm>
        </p:grpSpPr>
        <p:sp>
          <p:nvSpPr>
            <p:cNvPr id="9335" name="Oval 11"/>
            <p:cNvSpPr>
              <a:spLocks noChangeArrowheads="1"/>
            </p:cNvSpPr>
            <p:nvPr/>
          </p:nvSpPr>
          <p:spPr bwMode="auto">
            <a:xfrm>
              <a:off x="2307" y="1656"/>
              <a:ext cx="381" cy="252"/>
            </a:xfrm>
            <a:prstGeom prst="ellipse">
              <a:avLst/>
            </a:prstGeom>
            <a:gradFill rotWithShape="1">
              <a:gsLst>
                <a:gs pos="0">
                  <a:srgbClr val="BCBCBC"/>
                </a:gs>
                <a:gs pos="35001">
                  <a:srgbClr val="D0D0D0"/>
                </a:gs>
                <a:gs pos="100000">
                  <a:srgbClr val="EDEDED"/>
                </a:gs>
              </a:gsLst>
              <a:lin ang="16200000" scaled="1"/>
            </a:gradFill>
            <a:ln w="9525">
              <a:solidFill>
                <a:srgbClr val="000000"/>
              </a:solidFill>
              <a:round/>
              <a:headEnd/>
              <a:tailEnd/>
            </a:ln>
            <a:effectLst>
              <a:outerShdw blurRad="63500" dist="20000" dir="5400000" rotWithShape="0">
                <a:srgbClr val="000000">
                  <a:alpha val="37999"/>
                </a:srgbClr>
              </a:outerShdw>
            </a:effectLst>
          </p:spPr>
          <p:txBody>
            <a:bodyPr wrap="none" anchor="ctr"/>
            <a:lstStyle/>
            <a:p>
              <a:pPr algn="ctr">
                <a:defRPr/>
              </a:pPr>
              <a:endParaRPr lang="en-US" dirty="0">
                <a:solidFill>
                  <a:schemeClr val="dk1"/>
                </a:solidFill>
                <a:latin typeface="+mn-lt"/>
                <a:ea typeface="+mn-ea"/>
                <a:cs typeface="+mn-cs"/>
              </a:endParaRPr>
            </a:p>
          </p:txBody>
        </p:sp>
        <p:sp>
          <p:nvSpPr>
            <p:cNvPr id="9336" name="Oval 12"/>
            <p:cNvSpPr>
              <a:spLocks noChangeArrowheads="1"/>
            </p:cNvSpPr>
            <p:nvPr/>
          </p:nvSpPr>
          <p:spPr bwMode="auto">
            <a:xfrm>
              <a:off x="2304" y="2990"/>
              <a:ext cx="384" cy="252"/>
            </a:xfrm>
            <a:prstGeom prst="ellipse">
              <a:avLst/>
            </a:prstGeom>
            <a:gradFill rotWithShape="1">
              <a:gsLst>
                <a:gs pos="0">
                  <a:srgbClr val="BCBCBC"/>
                </a:gs>
                <a:gs pos="35001">
                  <a:srgbClr val="D0D0D0"/>
                </a:gs>
                <a:gs pos="100000">
                  <a:srgbClr val="EDEDED"/>
                </a:gs>
              </a:gsLst>
              <a:lin ang="16200000" scaled="1"/>
            </a:gradFill>
            <a:ln w="9525">
              <a:solidFill>
                <a:srgbClr val="000000"/>
              </a:solidFill>
              <a:round/>
              <a:headEnd/>
              <a:tailEnd/>
            </a:ln>
            <a:effectLst>
              <a:outerShdw blurRad="63500" dist="20000" dir="5400000" rotWithShape="0">
                <a:srgbClr val="000000">
                  <a:alpha val="37999"/>
                </a:srgbClr>
              </a:outerShdw>
            </a:effectLst>
          </p:spPr>
          <p:txBody>
            <a:bodyPr wrap="none" anchor="ctr"/>
            <a:lstStyle/>
            <a:p>
              <a:pPr algn="ctr">
                <a:defRPr/>
              </a:pPr>
              <a:endParaRPr lang="en-US" dirty="0">
                <a:solidFill>
                  <a:schemeClr val="dk1"/>
                </a:solidFill>
                <a:latin typeface="+mn-lt"/>
                <a:ea typeface="+mn-ea"/>
                <a:cs typeface="+mn-cs"/>
              </a:endParaRPr>
            </a:p>
          </p:txBody>
        </p:sp>
        <p:sp>
          <p:nvSpPr>
            <p:cNvPr id="9337" name="Rectangle 13"/>
            <p:cNvSpPr>
              <a:spLocks noChangeArrowheads="1"/>
            </p:cNvSpPr>
            <p:nvPr/>
          </p:nvSpPr>
          <p:spPr bwMode="auto">
            <a:xfrm>
              <a:off x="2304" y="1789"/>
              <a:ext cx="384" cy="1326"/>
            </a:xfrm>
            <a:prstGeom prst="rect">
              <a:avLst/>
            </a:prstGeom>
            <a:gradFill rotWithShape="1">
              <a:gsLst>
                <a:gs pos="0">
                  <a:srgbClr val="BCBCBC"/>
                </a:gs>
                <a:gs pos="35001">
                  <a:srgbClr val="D0D0D0"/>
                </a:gs>
                <a:gs pos="100000">
                  <a:srgbClr val="EDEDED"/>
                </a:gs>
              </a:gsLst>
              <a:lin ang="16200000" scaled="1"/>
            </a:gradFill>
            <a:ln w="9525">
              <a:solidFill>
                <a:srgbClr val="000000"/>
              </a:solidFill>
              <a:miter lim="800000"/>
              <a:headEnd/>
              <a:tailEnd/>
            </a:ln>
            <a:effectLst>
              <a:outerShdw blurRad="63500" dist="20000" dir="5400000" rotWithShape="0">
                <a:srgbClr val="000000">
                  <a:alpha val="37999"/>
                </a:srgbClr>
              </a:outerShdw>
            </a:effectLst>
          </p:spPr>
          <p:txBody>
            <a:bodyPr wrap="none" anchor="ctr"/>
            <a:lstStyle/>
            <a:p>
              <a:pPr algn="ctr">
                <a:defRPr/>
              </a:pPr>
              <a:endParaRPr lang="en-US" dirty="0">
                <a:solidFill>
                  <a:schemeClr val="dk1"/>
                </a:solidFill>
                <a:latin typeface="+mn-lt"/>
                <a:ea typeface="+mn-ea"/>
                <a:cs typeface="+mn-cs"/>
              </a:endParaRPr>
            </a:p>
          </p:txBody>
        </p:sp>
        <p:sp>
          <p:nvSpPr>
            <p:cNvPr id="9338" name="Line 14"/>
            <p:cNvSpPr>
              <a:spLocks noChangeShapeType="1"/>
            </p:cNvSpPr>
            <p:nvPr/>
          </p:nvSpPr>
          <p:spPr bwMode="auto">
            <a:xfrm>
              <a:off x="2308" y="2320"/>
              <a:ext cx="378" cy="0"/>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sp>
          <p:nvSpPr>
            <p:cNvPr id="9339" name="Line 15"/>
            <p:cNvSpPr>
              <a:spLocks noChangeShapeType="1"/>
            </p:cNvSpPr>
            <p:nvPr/>
          </p:nvSpPr>
          <p:spPr bwMode="auto">
            <a:xfrm>
              <a:off x="2308" y="2323"/>
              <a:ext cx="380" cy="567"/>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sp>
          <p:nvSpPr>
            <p:cNvPr id="9340" name="Line 16"/>
            <p:cNvSpPr>
              <a:spLocks noChangeShapeType="1"/>
            </p:cNvSpPr>
            <p:nvPr/>
          </p:nvSpPr>
          <p:spPr bwMode="auto">
            <a:xfrm flipH="1">
              <a:off x="2308" y="2890"/>
              <a:ext cx="378" cy="0"/>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sp>
          <p:nvSpPr>
            <p:cNvPr id="9341" name="Line 17"/>
            <p:cNvSpPr>
              <a:spLocks noChangeShapeType="1"/>
            </p:cNvSpPr>
            <p:nvPr/>
          </p:nvSpPr>
          <p:spPr bwMode="auto">
            <a:xfrm flipV="1">
              <a:off x="2308" y="2323"/>
              <a:ext cx="380" cy="571"/>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grpSp>
          <p:nvGrpSpPr>
            <p:cNvPr id="20588" name="Group 18"/>
            <p:cNvGrpSpPr>
              <a:grpSpLocks/>
            </p:cNvGrpSpPr>
            <p:nvPr/>
          </p:nvGrpSpPr>
          <p:grpSpPr bwMode="auto">
            <a:xfrm>
              <a:off x="2306" y="1963"/>
              <a:ext cx="382" cy="241"/>
              <a:chOff x="2866" y="2042"/>
              <a:chExt cx="382" cy="436"/>
            </a:xfrm>
          </p:grpSpPr>
          <p:sp>
            <p:nvSpPr>
              <p:cNvPr id="9343" name="Line 19"/>
              <p:cNvSpPr>
                <a:spLocks noChangeShapeType="1"/>
              </p:cNvSpPr>
              <p:nvPr/>
            </p:nvSpPr>
            <p:spPr bwMode="auto">
              <a:xfrm>
                <a:off x="2869" y="2042"/>
                <a:ext cx="376" cy="0"/>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sp>
            <p:nvSpPr>
              <p:cNvPr id="9344" name="Line 20"/>
              <p:cNvSpPr>
                <a:spLocks noChangeShapeType="1"/>
              </p:cNvSpPr>
              <p:nvPr/>
            </p:nvSpPr>
            <p:spPr bwMode="auto">
              <a:xfrm>
                <a:off x="2869" y="2044"/>
                <a:ext cx="376" cy="435"/>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sp>
            <p:nvSpPr>
              <p:cNvPr id="9345" name="Line 21"/>
              <p:cNvSpPr>
                <a:spLocks noChangeShapeType="1"/>
              </p:cNvSpPr>
              <p:nvPr/>
            </p:nvSpPr>
            <p:spPr bwMode="auto">
              <a:xfrm flipH="1">
                <a:off x="2869" y="2479"/>
                <a:ext cx="379" cy="0"/>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sp>
            <p:nvSpPr>
              <p:cNvPr id="9346" name="Line 22"/>
              <p:cNvSpPr>
                <a:spLocks noChangeShapeType="1"/>
              </p:cNvSpPr>
              <p:nvPr/>
            </p:nvSpPr>
            <p:spPr bwMode="auto">
              <a:xfrm flipV="1">
                <a:off x="2869" y="2044"/>
                <a:ext cx="376" cy="435"/>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grpSp>
      </p:grpSp>
      <p:grpSp>
        <p:nvGrpSpPr>
          <p:cNvPr id="5" name="Group 23"/>
          <p:cNvGrpSpPr>
            <a:grpSpLocks/>
          </p:cNvGrpSpPr>
          <p:nvPr/>
        </p:nvGrpSpPr>
        <p:grpSpPr bwMode="auto">
          <a:xfrm>
            <a:off x="6342063" y="1722438"/>
            <a:ext cx="400050" cy="569912"/>
            <a:chOff x="2450" y="664"/>
            <a:chExt cx="322" cy="466"/>
          </a:xfrm>
        </p:grpSpPr>
        <p:sp>
          <p:nvSpPr>
            <p:cNvPr id="20575" name="Oval 24"/>
            <p:cNvSpPr>
              <a:spLocks noChangeArrowheads="1"/>
            </p:cNvSpPr>
            <p:nvPr/>
          </p:nvSpPr>
          <p:spPr bwMode="auto">
            <a:xfrm>
              <a:off x="2480" y="792"/>
              <a:ext cx="254" cy="240"/>
            </a:xfrm>
            <a:prstGeom prst="ellipse">
              <a:avLst/>
            </a:prstGeom>
            <a:gradFill rotWithShape="0">
              <a:gsLst>
                <a:gs pos="0">
                  <a:srgbClr val="3C34FF"/>
                </a:gs>
                <a:gs pos="100000">
                  <a:srgbClr val="FF5B5B"/>
                </a:gs>
              </a:gsLst>
              <a:lin ang="0" scaled="1"/>
            </a:gradFill>
            <a:ln w="9525">
              <a:solidFill>
                <a:schemeClr val="tx1"/>
              </a:solidFill>
              <a:round/>
              <a:headEnd/>
              <a:tailEnd/>
            </a:ln>
          </p:spPr>
          <p:txBody>
            <a:bodyPr wrap="none" anchor="ctr"/>
            <a:lstStyle/>
            <a:p>
              <a:pPr algn="ctr"/>
              <a:endParaRPr lang="en-US" dirty="0">
                <a:latin typeface="Futura Medium" charset="0"/>
                <a:cs typeface="Times New Roman" charset="0"/>
              </a:endParaRPr>
            </a:p>
          </p:txBody>
        </p:sp>
        <p:sp>
          <p:nvSpPr>
            <p:cNvPr id="20576" name="Line 25"/>
            <p:cNvSpPr>
              <a:spLocks noChangeShapeType="1"/>
            </p:cNvSpPr>
            <p:nvPr/>
          </p:nvSpPr>
          <p:spPr bwMode="auto">
            <a:xfrm flipV="1">
              <a:off x="2450" y="1010"/>
              <a:ext cx="84" cy="12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20577" name="Line 26"/>
            <p:cNvSpPr>
              <a:spLocks noChangeShapeType="1"/>
            </p:cNvSpPr>
            <p:nvPr/>
          </p:nvSpPr>
          <p:spPr bwMode="auto">
            <a:xfrm flipV="1">
              <a:off x="2534" y="906"/>
              <a:ext cx="0" cy="10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20578" name="Line 27"/>
            <p:cNvSpPr>
              <a:spLocks noChangeShapeType="1"/>
            </p:cNvSpPr>
            <p:nvPr/>
          </p:nvSpPr>
          <p:spPr bwMode="auto">
            <a:xfrm flipV="1">
              <a:off x="2676" y="812"/>
              <a:ext cx="0" cy="10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20579" name="Line 28"/>
            <p:cNvSpPr>
              <a:spLocks noChangeShapeType="1"/>
            </p:cNvSpPr>
            <p:nvPr/>
          </p:nvSpPr>
          <p:spPr bwMode="auto">
            <a:xfrm>
              <a:off x="2534" y="908"/>
              <a:ext cx="142" cy="1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15" name="Line 29"/>
            <p:cNvSpPr>
              <a:spLocks noChangeShapeType="1"/>
            </p:cNvSpPr>
            <p:nvPr/>
          </p:nvSpPr>
          <p:spPr bwMode="auto">
            <a:xfrm flipV="1">
              <a:off x="2676" y="664"/>
              <a:ext cx="96" cy="148"/>
            </a:xfrm>
            <a:prstGeom prst="line">
              <a:avLst/>
            </a:prstGeom>
            <a:noFill/>
            <a:ln w="9525">
              <a:solidFill>
                <a:schemeClr val="tx1"/>
              </a:solidFill>
              <a:round/>
              <a:headEnd/>
              <a:tailEnd type="triangle" w="sm" len="lg"/>
            </a:ln>
            <a:effectLst>
              <a:outerShdw blurRad="63500" dist="38099" dir="2700000" algn="ctr" rotWithShape="0">
                <a:srgbClr val="000000">
                  <a:alpha val="74998"/>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grpSp>
      <p:grpSp>
        <p:nvGrpSpPr>
          <p:cNvPr id="6" name="Group 30"/>
          <p:cNvGrpSpPr>
            <a:grpSpLocks/>
          </p:cNvGrpSpPr>
          <p:nvPr/>
        </p:nvGrpSpPr>
        <p:grpSpPr bwMode="auto">
          <a:xfrm>
            <a:off x="6450013" y="4497388"/>
            <a:ext cx="1127125" cy="303212"/>
            <a:chOff x="4184" y="1600"/>
            <a:chExt cx="1244" cy="328"/>
          </a:xfrm>
        </p:grpSpPr>
        <p:sp>
          <p:nvSpPr>
            <p:cNvPr id="9324" name="Oval 31"/>
            <p:cNvSpPr>
              <a:spLocks noChangeArrowheads="1"/>
            </p:cNvSpPr>
            <p:nvPr/>
          </p:nvSpPr>
          <p:spPr bwMode="auto">
            <a:xfrm rot="5400000">
              <a:off x="4092" y="1694"/>
              <a:ext cx="326" cy="142"/>
            </a:xfrm>
            <a:prstGeom prst="ellipse">
              <a:avLst/>
            </a:prstGeom>
            <a:gradFill rotWithShape="1">
              <a:gsLst>
                <a:gs pos="0">
                  <a:srgbClr val="BCBCBC"/>
                </a:gs>
                <a:gs pos="35001">
                  <a:srgbClr val="D0D0D0"/>
                </a:gs>
                <a:gs pos="100000">
                  <a:srgbClr val="EDEDED"/>
                </a:gs>
              </a:gsLst>
              <a:lin ang="16200000" scaled="1"/>
            </a:gradFill>
            <a:ln w="9525">
              <a:solidFill>
                <a:srgbClr val="000000"/>
              </a:solidFill>
              <a:round/>
              <a:headEnd/>
              <a:tailEnd/>
            </a:ln>
            <a:effectLst>
              <a:outerShdw blurRad="63500" dist="20000" dir="5400000" rotWithShape="0">
                <a:srgbClr val="000000">
                  <a:alpha val="37999"/>
                </a:srgbClr>
              </a:outerShdw>
            </a:effectLst>
          </p:spPr>
          <p:txBody>
            <a:bodyPr rot="10800000" vert="eaVert" wrap="none" anchor="ctr"/>
            <a:lstStyle/>
            <a:p>
              <a:pPr algn="ctr">
                <a:defRPr/>
              </a:pPr>
              <a:endParaRPr lang="en-US" dirty="0">
                <a:solidFill>
                  <a:schemeClr val="dk1"/>
                </a:solidFill>
                <a:latin typeface="+mn-lt"/>
                <a:ea typeface="+mn-ea"/>
                <a:cs typeface="+mn-cs"/>
              </a:endParaRPr>
            </a:p>
          </p:txBody>
        </p:sp>
        <p:sp>
          <p:nvSpPr>
            <p:cNvPr id="9325" name="Rectangle 32"/>
            <p:cNvSpPr>
              <a:spLocks noChangeArrowheads="1"/>
            </p:cNvSpPr>
            <p:nvPr/>
          </p:nvSpPr>
          <p:spPr bwMode="auto">
            <a:xfrm rot="5400000">
              <a:off x="4464" y="1393"/>
              <a:ext cx="328" cy="745"/>
            </a:xfrm>
            <a:prstGeom prst="rect">
              <a:avLst/>
            </a:prstGeom>
            <a:gradFill rotWithShape="1">
              <a:gsLst>
                <a:gs pos="0">
                  <a:srgbClr val="BCBCBC"/>
                </a:gs>
                <a:gs pos="35001">
                  <a:srgbClr val="D0D0D0"/>
                </a:gs>
                <a:gs pos="100000">
                  <a:srgbClr val="EDEDED"/>
                </a:gs>
              </a:gsLst>
              <a:lin ang="16200000" scaled="1"/>
            </a:gradFill>
            <a:ln w="9525">
              <a:solidFill>
                <a:srgbClr val="000000"/>
              </a:solidFill>
              <a:miter lim="800000"/>
              <a:headEnd/>
              <a:tailEnd/>
            </a:ln>
            <a:effectLst>
              <a:outerShdw blurRad="63500" dist="20000" dir="5400000" rotWithShape="0">
                <a:srgbClr val="000000">
                  <a:alpha val="37999"/>
                </a:srgbClr>
              </a:outerShdw>
            </a:effectLst>
          </p:spPr>
          <p:txBody>
            <a:bodyPr rot="10800000" vert="eaVert" wrap="none" anchor="ctr"/>
            <a:lstStyle/>
            <a:p>
              <a:pPr algn="ctr">
                <a:defRPr/>
              </a:pPr>
              <a:endParaRPr lang="en-US" dirty="0">
                <a:solidFill>
                  <a:schemeClr val="dk1"/>
                </a:solidFill>
                <a:latin typeface="+mn-lt"/>
                <a:ea typeface="+mn-ea"/>
                <a:cs typeface="+mn-cs"/>
              </a:endParaRPr>
            </a:p>
          </p:txBody>
        </p:sp>
        <p:sp>
          <p:nvSpPr>
            <p:cNvPr id="9326" name="AutoShape 33"/>
            <p:cNvSpPr>
              <a:spLocks noChangeArrowheads="1"/>
            </p:cNvSpPr>
            <p:nvPr/>
          </p:nvSpPr>
          <p:spPr bwMode="auto">
            <a:xfrm>
              <a:off x="5000" y="1600"/>
              <a:ext cx="428" cy="328"/>
            </a:xfrm>
            <a:prstGeom prst="triangle">
              <a:avLst>
                <a:gd name="adj" fmla="val 0"/>
              </a:avLst>
            </a:prstGeom>
            <a:gradFill rotWithShape="1">
              <a:gsLst>
                <a:gs pos="0">
                  <a:srgbClr val="BCBCBC"/>
                </a:gs>
                <a:gs pos="35001">
                  <a:srgbClr val="D0D0D0"/>
                </a:gs>
                <a:gs pos="100000">
                  <a:srgbClr val="EDEDED"/>
                </a:gs>
              </a:gsLst>
              <a:lin ang="16200000" scaled="1"/>
            </a:gradFill>
            <a:ln w="9525">
              <a:solidFill>
                <a:srgbClr val="000000"/>
              </a:solidFill>
              <a:miter lim="800000"/>
              <a:headEnd/>
              <a:tailEnd/>
            </a:ln>
            <a:effectLst>
              <a:outerShdw blurRad="63500" dist="20000" dir="5400000" rotWithShape="0">
                <a:srgbClr val="000000">
                  <a:alpha val="37999"/>
                </a:srgbClr>
              </a:outerShdw>
            </a:effectLst>
          </p:spPr>
          <p:txBody>
            <a:bodyPr wrap="none" anchor="ctr"/>
            <a:lstStyle/>
            <a:p>
              <a:pPr algn="ctr">
                <a:defRPr/>
              </a:pPr>
              <a:endParaRPr lang="en-US" dirty="0">
                <a:solidFill>
                  <a:schemeClr val="dk1"/>
                </a:solidFill>
                <a:latin typeface="+mn-lt"/>
                <a:ea typeface="+mn-ea"/>
                <a:cs typeface="+mn-cs"/>
              </a:endParaRPr>
            </a:p>
          </p:txBody>
        </p:sp>
        <p:sp>
          <p:nvSpPr>
            <p:cNvPr id="9327" name="Rectangle 34"/>
            <p:cNvSpPr>
              <a:spLocks noChangeArrowheads="1"/>
            </p:cNvSpPr>
            <p:nvPr/>
          </p:nvSpPr>
          <p:spPr bwMode="auto">
            <a:xfrm>
              <a:off x="5179" y="1741"/>
              <a:ext cx="249" cy="187"/>
            </a:xfrm>
            <a:prstGeom prst="rect">
              <a:avLst/>
            </a:prstGeom>
            <a:gradFill rotWithShape="1">
              <a:gsLst>
                <a:gs pos="0">
                  <a:srgbClr val="BCBCBC"/>
                </a:gs>
                <a:gs pos="35001">
                  <a:srgbClr val="D0D0D0"/>
                </a:gs>
                <a:gs pos="100000">
                  <a:srgbClr val="EDEDED"/>
                </a:gs>
              </a:gsLst>
              <a:lin ang="16200000" scaled="1"/>
            </a:gradFill>
            <a:ln w="9525">
              <a:solidFill>
                <a:srgbClr val="000000"/>
              </a:solidFill>
              <a:miter lim="800000"/>
              <a:headEnd/>
              <a:tailEnd/>
            </a:ln>
            <a:effectLst>
              <a:outerShdw blurRad="63500" dist="20000" dir="5400000" rotWithShape="0">
                <a:srgbClr val="000000">
                  <a:alpha val="37999"/>
                </a:srgbClr>
              </a:outerShdw>
            </a:effectLst>
          </p:spPr>
          <p:txBody>
            <a:bodyPr wrap="none" anchor="ctr"/>
            <a:lstStyle/>
            <a:p>
              <a:pPr algn="ctr">
                <a:defRPr/>
              </a:pPr>
              <a:endParaRPr lang="en-US" dirty="0">
                <a:solidFill>
                  <a:schemeClr val="dk1"/>
                </a:solidFill>
                <a:latin typeface="+mn-lt"/>
                <a:ea typeface="+mn-ea"/>
                <a:cs typeface="+mn-cs"/>
              </a:endParaRPr>
            </a:p>
          </p:txBody>
        </p:sp>
        <p:sp>
          <p:nvSpPr>
            <p:cNvPr id="9328" name="Line 35"/>
            <p:cNvSpPr>
              <a:spLocks noChangeShapeType="1"/>
            </p:cNvSpPr>
            <p:nvPr/>
          </p:nvSpPr>
          <p:spPr bwMode="auto">
            <a:xfrm>
              <a:off x="5179" y="1832"/>
              <a:ext cx="249" cy="2"/>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grpSp>
      <p:grpSp>
        <p:nvGrpSpPr>
          <p:cNvPr id="7" name="Group 36"/>
          <p:cNvGrpSpPr>
            <a:grpSpLocks/>
          </p:cNvGrpSpPr>
          <p:nvPr/>
        </p:nvGrpSpPr>
        <p:grpSpPr bwMode="auto">
          <a:xfrm>
            <a:off x="4575175" y="4835525"/>
            <a:ext cx="365125" cy="539750"/>
            <a:chOff x="3718" y="880"/>
            <a:chExt cx="294" cy="440"/>
          </a:xfrm>
        </p:grpSpPr>
        <p:sp>
          <p:nvSpPr>
            <p:cNvPr id="20563" name="Rectangle 37"/>
            <p:cNvSpPr>
              <a:spLocks noChangeArrowheads="1"/>
            </p:cNvSpPr>
            <p:nvPr/>
          </p:nvSpPr>
          <p:spPr bwMode="auto">
            <a:xfrm>
              <a:off x="3720" y="880"/>
              <a:ext cx="288" cy="440"/>
            </a:xfrm>
            <a:prstGeom prst="rect">
              <a:avLst/>
            </a:prstGeom>
            <a:gradFill rotWithShape="0">
              <a:gsLst>
                <a:gs pos="0">
                  <a:srgbClr val="3C34FF"/>
                </a:gs>
                <a:gs pos="100000">
                  <a:srgbClr val="FF5B5B"/>
                </a:gs>
              </a:gsLst>
              <a:lin ang="0" scaled="1"/>
            </a:gradFill>
            <a:ln w="9525">
              <a:solidFill>
                <a:schemeClr val="tx1"/>
              </a:solidFill>
              <a:miter lim="800000"/>
              <a:headEnd/>
              <a:tailEnd/>
            </a:ln>
          </p:spPr>
          <p:txBody>
            <a:bodyPr wrap="none" anchor="ctr"/>
            <a:lstStyle/>
            <a:p>
              <a:pPr algn="ctr"/>
              <a:endParaRPr lang="en-US" dirty="0">
                <a:latin typeface="Futura Medium" charset="0"/>
                <a:cs typeface="Times New Roman" charset="0"/>
              </a:endParaRPr>
            </a:p>
          </p:txBody>
        </p:sp>
        <p:sp>
          <p:nvSpPr>
            <p:cNvPr id="20564" name="Line 38"/>
            <p:cNvSpPr>
              <a:spLocks noChangeShapeType="1"/>
            </p:cNvSpPr>
            <p:nvPr/>
          </p:nvSpPr>
          <p:spPr bwMode="auto">
            <a:xfrm>
              <a:off x="3718" y="944"/>
              <a:ext cx="40" cy="0"/>
            </a:xfrm>
            <a:prstGeom prst="line">
              <a:avLst/>
            </a:prstGeom>
            <a:noFill/>
            <a:ln w="19050">
              <a:solidFill>
                <a:srgbClr val="F5FF1C"/>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20565" name="Line 39"/>
            <p:cNvSpPr>
              <a:spLocks noChangeShapeType="1"/>
            </p:cNvSpPr>
            <p:nvPr/>
          </p:nvSpPr>
          <p:spPr bwMode="auto">
            <a:xfrm>
              <a:off x="3972" y="1262"/>
              <a:ext cx="40" cy="0"/>
            </a:xfrm>
            <a:prstGeom prst="line">
              <a:avLst/>
            </a:prstGeom>
            <a:noFill/>
            <a:ln w="19050">
              <a:solidFill>
                <a:srgbClr val="F5FF1C"/>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20566" name="Line 40"/>
            <p:cNvSpPr>
              <a:spLocks noChangeShapeType="1"/>
            </p:cNvSpPr>
            <p:nvPr/>
          </p:nvSpPr>
          <p:spPr bwMode="auto">
            <a:xfrm>
              <a:off x="3970" y="942"/>
              <a:ext cx="40" cy="0"/>
            </a:xfrm>
            <a:prstGeom prst="line">
              <a:avLst/>
            </a:prstGeom>
            <a:noFill/>
            <a:ln w="19050">
              <a:solidFill>
                <a:srgbClr val="F5FF1C"/>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20567" name="Line 41"/>
            <p:cNvSpPr>
              <a:spLocks noChangeShapeType="1"/>
            </p:cNvSpPr>
            <p:nvPr/>
          </p:nvSpPr>
          <p:spPr bwMode="auto">
            <a:xfrm>
              <a:off x="3726" y="1262"/>
              <a:ext cx="40" cy="0"/>
            </a:xfrm>
            <a:prstGeom prst="line">
              <a:avLst/>
            </a:prstGeom>
            <a:noFill/>
            <a:ln w="19050">
              <a:solidFill>
                <a:srgbClr val="F5FF1C"/>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20568" name="Line 42"/>
            <p:cNvSpPr>
              <a:spLocks noChangeShapeType="1"/>
            </p:cNvSpPr>
            <p:nvPr/>
          </p:nvSpPr>
          <p:spPr bwMode="auto">
            <a:xfrm flipV="1">
              <a:off x="3768" y="940"/>
              <a:ext cx="202" cy="322"/>
            </a:xfrm>
            <a:prstGeom prst="line">
              <a:avLst/>
            </a:prstGeom>
            <a:noFill/>
            <a:ln w="19050">
              <a:solidFill>
                <a:srgbClr val="F5FF1C"/>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20569" name="Line 43"/>
            <p:cNvSpPr>
              <a:spLocks noChangeShapeType="1"/>
            </p:cNvSpPr>
            <p:nvPr/>
          </p:nvSpPr>
          <p:spPr bwMode="auto">
            <a:xfrm flipH="1" flipV="1">
              <a:off x="3760" y="942"/>
              <a:ext cx="202" cy="320"/>
            </a:xfrm>
            <a:prstGeom prst="line">
              <a:avLst/>
            </a:prstGeom>
            <a:noFill/>
            <a:ln w="19050">
              <a:solidFill>
                <a:srgbClr val="F5FF1C"/>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fr-FR" dirty="0"/>
            </a:p>
          </p:txBody>
        </p:sp>
      </p:grpSp>
      <p:sp>
        <p:nvSpPr>
          <p:cNvPr id="17454" name="Line 44"/>
          <p:cNvSpPr>
            <a:spLocks noChangeShapeType="1"/>
          </p:cNvSpPr>
          <p:nvPr/>
        </p:nvSpPr>
        <p:spPr bwMode="auto">
          <a:xfrm>
            <a:off x="153988" y="4870450"/>
            <a:ext cx="2247900" cy="6350"/>
          </a:xfrm>
          <a:prstGeom prst="line">
            <a:avLst/>
          </a:prstGeom>
          <a:noFill/>
          <a:ln w="38100">
            <a:solidFill>
              <a:srgbClr val="4D4D4D"/>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17455" name="Line 45"/>
          <p:cNvSpPr>
            <a:spLocks noChangeShapeType="1"/>
          </p:cNvSpPr>
          <p:nvPr/>
        </p:nvSpPr>
        <p:spPr bwMode="auto">
          <a:xfrm flipV="1">
            <a:off x="4341813" y="3132138"/>
            <a:ext cx="1587" cy="1782762"/>
          </a:xfrm>
          <a:prstGeom prst="line">
            <a:avLst/>
          </a:prstGeom>
          <a:noFill/>
          <a:ln w="38100">
            <a:solidFill>
              <a:srgbClr val="0099FF"/>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17456" name="Line 46"/>
          <p:cNvSpPr>
            <a:spLocks noChangeShapeType="1"/>
          </p:cNvSpPr>
          <p:nvPr/>
        </p:nvSpPr>
        <p:spPr bwMode="auto">
          <a:xfrm>
            <a:off x="4937125" y="4929188"/>
            <a:ext cx="230188" cy="0"/>
          </a:xfrm>
          <a:prstGeom prst="line">
            <a:avLst/>
          </a:prstGeom>
          <a:noFill/>
          <a:ln w="381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17457" name="Line 47"/>
          <p:cNvSpPr>
            <a:spLocks noChangeShapeType="1"/>
          </p:cNvSpPr>
          <p:nvPr/>
        </p:nvSpPr>
        <p:spPr bwMode="auto">
          <a:xfrm flipV="1">
            <a:off x="5157788" y="3159125"/>
            <a:ext cx="4762" cy="1757363"/>
          </a:xfrm>
          <a:prstGeom prst="line">
            <a:avLst/>
          </a:prstGeom>
          <a:noFill/>
          <a:ln w="381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17458" name="Line 48"/>
          <p:cNvSpPr>
            <a:spLocks noChangeShapeType="1"/>
          </p:cNvSpPr>
          <p:nvPr/>
        </p:nvSpPr>
        <p:spPr bwMode="auto">
          <a:xfrm>
            <a:off x="5168900" y="3175000"/>
            <a:ext cx="495300" cy="0"/>
          </a:xfrm>
          <a:prstGeom prst="line">
            <a:avLst/>
          </a:prstGeom>
          <a:noFill/>
          <a:ln w="381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17459" name="Line 49"/>
          <p:cNvSpPr>
            <a:spLocks noChangeShapeType="1"/>
          </p:cNvSpPr>
          <p:nvPr/>
        </p:nvSpPr>
        <p:spPr bwMode="auto">
          <a:xfrm>
            <a:off x="5907088" y="4360863"/>
            <a:ext cx="0" cy="927100"/>
          </a:xfrm>
          <a:prstGeom prst="line">
            <a:avLst/>
          </a:prstGeom>
          <a:noFill/>
          <a:ln w="38100">
            <a:solidFill>
              <a:srgbClr val="0099FF"/>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17465" name="Line 55"/>
          <p:cNvSpPr>
            <a:spLocks noChangeShapeType="1"/>
          </p:cNvSpPr>
          <p:nvPr/>
        </p:nvSpPr>
        <p:spPr bwMode="auto">
          <a:xfrm flipH="1">
            <a:off x="4940300" y="5300663"/>
            <a:ext cx="2101850" cy="0"/>
          </a:xfrm>
          <a:prstGeom prst="line">
            <a:avLst/>
          </a:prstGeom>
          <a:noFill/>
          <a:ln w="38100">
            <a:solidFill>
              <a:srgbClr val="0099FF"/>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17466" name="Line 56"/>
          <p:cNvSpPr>
            <a:spLocks noChangeShapeType="1"/>
          </p:cNvSpPr>
          <p:nvPr/>
        </p:nvSpPr>
        <p:spPr bwMode="auto">
          <a:xfrm flipH="1" flipV="1">
            <a:off x="4338638" y="4908550"/>
            <a:ext cx="233362" cy="0"/>
          </a:xfrm>
          <a:prstGeom prst="line">
            <a:avLst/>
          </a:prstGeom>
          <a:noFill/>
          <a:ln w="38100">
            <a:solidFill>
              <a:srgbClr val="0099FF"/>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17467" name="Line 57"/>
          <p:cNvSpPr>
            <a:spLocks noChangeShapeType="1"/>
          </p:cNvSpPr>
          <p:nvPr/>
        </p:nvSpPr>
        <p:spPr bwMode="auto">
          <a:xfrm flipH="1">
            <a:off x="2873375" y="3130550"/>
            <a:ext cx="1470025" cy="0"/>
          </a:xfrm>
          <a:prstGeom prst="line">
            <a:avLst/>
          </a:prstGeom>
          <a:noFill/>
          <a:ln w="38100">
            <a:solidFill>
              <a:srgbClr val="0099FF"/>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9241" name="Line 58"/>
          <p:cNvSpPr>
            <a:spLocks noChangeShapeType="1"/>
          </p:cNvSpPr>
          <p:nvPr/>
        </p:nvSpPr>
        <p:spPr bwMode="auto">
          <a:xfrm flipH="1" flipV="1">
            <a:off x="5910263" y="2012950"/>
            <a:ext cx="0" cy="409575"/>
          </a:xfrm>
          <a:prstGeom prst="line">
            <a:avLst/>
          </a:prstGeom>
          <a:noFill/>
          <a:ln w="38100">
            <a:solidFill>
              <a:srgbClr val="996633"/>
            </a:solidFill>
            <a:round/>
            <a:headEnd/>
            <a:tailEnd type="triangle" w="med" len="me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sp>
        <p:nvSpPr>
          <p:cNvPr id="9242" name="Line 59"/>
          <p:cNvSpPr>
            <a:spLocks noChangeShapeType="1"/>
          </p:cNvSpPr>
          <p:nvPr/>
        </p:nvSpPr>
        <p:spPr bwMode="auto">
          <a:xfrm>
            <a:off x="5907088" y="2019300"/>
            <a:ext cx="479425" cy="0"/>
          </a:xfrm>
          <a:prstGeom prst="line">
            <a:avLst/>
          </a:prstGeom>
          <a:noFill/>
          <a:ln w="38100">
            <a:solidFill>
              <a:srgbClr val="996633"/>
            </a:solidFill>
            <a:round/>
            <a:headEnd/>
            <a:tailEnd type="triangle" w="med" len="me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sp>
        <p:nvSpPr>
          <p:cNvPr id="17470" name="Line 60"/>
          <p:cNvSpPr>
            <a:spLocks noChangeShapeType="1"/>
          </p:cNvSpPr>
          <p:nvPr/>
        </p:nvSpPr>
        <p:spPr bwMode="auto">
          <a:xfrm>
            <a:off x="6697663" y="2020888"/>
            <a:ext cx="509587" cy="0"/>
          </a:xfrm>
          <a:prstGeom prst="line">
            <a:avLst/>
          </a:prstGeom>
          <a:noFill/>
          <a:ln w="38100">
            <a:solidFill>
              <a:srgbClr val="996633"/>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fr-FR" dirty="0"/>
          </a:p>
        </p:txBody>
      </p:sp>
      <p:grpSp>
        <p:nvGrpSpPr>
          <p:cNvPr id="8" name="Group 61"/>
          <p:cNvGrpSpPr>
            <a:grpSpLocks/>
          </p:cNvGrpSpPr>
          <p:nvPr/>
        </p:nvGrpSpPr>
        <p:grpSpPr bwMode="auto">
          <a:xfrm>
            <a:off x="7204075" y="1751013"/>
            <a:ext cx="320675" cy="554037"/>
            <a:chOff x="4152" y="2592"/>
            <a:chExt cx="386" cy="596"/>
          </a:xfrm>
        </p:grpSpPr>
        <p:sp>
          <p:nvSpPr>
            <p:cNvPr id="9314" name="Oval 62"/>
            <p:cNvSpPr>
              <a:spLocks noChangeArrowheads="1"/>
            </p:cNvSpPr>
            <p:nvPr/>
          </p:nvSpPr>
          <p:spPr bwMode="auto">
            <a:xfrm>
              <a:off x="4154" y="2592"/>
              <a:ext cx="382" cy="208"/>
            </a:xfrm>
            <a:prstGeom prst="ellipse">
              <a:avLst/>
            </a:prstGeom>
            <a:gradFill rotWithShape="1">
              <a:gsLst>
                <a:gs pos="0">
                  <a:srgbClr val="BCBCBC"/>
                </a:gs>
                <a:gs pos="35001">
                  <a:srgbClr val="D0D0D0"/>
                </a:gs>
                <a:gs pos="100000">
                  <a:srgbClr val="EDEDED"/>
                </a:gs>
              </a:gsLst>
              <a:lin ang="16200000" scaled="1"/>
            </a:gradFill>
            <a:ln w="9525">
              <a:solidFill>
                <a:srgbClr val="000000"/>
              </a:solidFill>
              <a:round/>
              <a:headEnd/>
              <a:tailEnd/>
            </a:ln>
            <a:effectLst>
              <a:outerShdw blurRad="63500" dist="20000" dir="5400000" rotWithShape="0">
                <a:srgbClr val="000000">
                  <a:alpha val="37999"/>
                </a:srgbClr>
              </a:outerShdw>
            </a:effectLst>
          </p:spPr>
          <p:txBody>
            <a:bodyPr wrap="none" anchor="ctr"/>
            <a:lstStyle/>
            <a:p>
              <a:pPr algn="ctr">
                <a:defRPr/>
              </a:pPr>
              <a:endParaRPr lang="en-US" dirty="0">
                <a:solidFill>
                  <a:schemeClr val="dk1"/>
                </a:solidFill>
                <a:latin typeface="+mn-lt"/>
                <a:ea typeface="+mn-ea"/>
                <a:cs typeface="+mn-cs"/>
              </a:endParaRPr>
            </a:p>
          </p:txBody>
        </p:sp>
        <p:sp>
          <p:nvSpPr>
            <p:cNvPr id="9315" name="Oval 63"/>
            <p:cNvSpPr>
              <a:spLocks noChangeArrowheads="1"/>
            </p:cNvSpPr>
            <p:nvPr/>
          </p:nvSpPr>
          <p:spPr bwMode="auto">
            <a:xfrm>
              <a:off x="4154" y="2980"/>
              <a:ext cx="384" cy="208"/>
            </a:xfrm>
            <a:prstGeom prst="ellipse">
              <a:avLst/>
            </a:prstGeom>
            <a:gradFill rotWithShape="1">
              <a:gsLst>
                <a:gs pos="0">
                  <a:srgbClr val="BCBCBC"/>
                </a:gs>
                <a:gs pos="35001">
                  <a:srgbClr val="D0D0D0"/>
                </a:gs>
                <a:gs pos="100000">
                  <a:srgbClr val="EDEDED"/>
                </a:gs>
              </a:gsLst>
              <a:lin ang="16200000" scaled="1"/>
            </a:gradFill>
            <a:ln w="9525">
              <a:solidFill>
                <a:srgbClr val="000000"/>
              </a:solidFill>
              <a:round/>
              <a:headEnd/>
              <a:tailEnd/>
            </a:ln>
            <a:effectLst>
              <a:outerShdw blurRad="63500" dist="20000" dir="5400000" rotWithShape="0">
                <a:srgbClr val="000000">
                  <a:alpha val="37999"/>
                </a:srgbClr>
              </a:outerShdw>
            </a:effectLst>
          </p:spPr>
          <p:txBody>
            <a:bodyPr wrap="none" anchor="ctr"/>
            <a:lstStyle/>
            <a:p>
              <a:pPr algn="ctr">
                <a:defRPr/>
              </a:pPr>
              <a:endParaRPr lang="en-US" dirty="0">
                <a:solidFill>
                  <a:schemeClr val="dk1"/>
                </a:solidFill>
                <a:latin typeface="+mn-lt"/>
                <a:ea typeface="+mn-ea"/>
                <a:cs typeface="+mn-cs"/>
              </a:endParaRPr>
            </a:p>
          </p:txBody>
        </p:sp>
        <p:sp>
          <p:nvSpPr>
            <p:cNvPr id="9316" name="Rectangle 64"/>
            <p:cNvSpPr>
              <a:spLocks noChangeArrowheads="1"/>
            </p:cNvSpPr>
            <p:nvPr/>
          </p:nvSpPr>
          <p:spPr bwMode="auto">
            <a:xfrm>
              <a:off x="4152" y="2700"/>
              <a:ext cx="384" cy="384"/>
            </a:xfrm>
            <a:prstGeom prst="rect">
              <a:avLst/>
            </a:prstGeom>
            <a:gradFill rotWithShape="1">
              <a:gsLst>
                <a:gs pos="0">
                  <a:srgbClr val="BCBCBC"/>
                </a:gs>
                <a:gs pos="35001">
                  <a:srgbClr val="D0D0D0"/>
                </a:gs>
                <a:gs pos="100000">
                  <a:srgbClr val="EDEDED"/>
                </a:gs>
              </a:gsLst>
              <a:lin ang="16200000" scaled="1"/>
            </a:gradFill>
            <a:ln w="9525">
              <a:solidFill>
                <a:srgbClr val="000000"/>
              </a:solidFill>
              <a:miter lim="800000"/>
              <a:headEnd/>
              <a:tailEnd/>
            </a:ln>
            <a:effectLst>
              <a:outerShdw blurRad="63500" dist="20000" dir="5400000" rotWithShape="0">
                <a:srgbClr val="000000">
                  <a:alpha val="37999"/>
                </a:srgbClr>
              </a:outerShdw>
            </a:effectLst>
          </p:spPr>
          <p:txBody>
            <a:bodyPr wrap="none" anchor="ctr"/>
            <a:lstStyle/>
            <a:p>
              <a:pPr algn="ctr">
                <a:defRPr/>
              </a:pPr>
              <a:endParaRPr lang="en-US" dirty="0">
                <a:solidFill>
                  <a:schemeClr val="dk1"/>
                </a:solidFill>
                <a:latin typeface="+mn-lt"/>
                <a:ea typeface="+mn-ea"/>
                <a:cs typeface="+mn-cs"/>
              </a:endParaRPr>
            </a:p>
          </p:txBody>
        </p:sp>
      </p:grpSp>
      <p:sp>
        <p:nvSpPr>
          <p:cNvPr id="17475" name="Line 65"/>
          <p:cNvSpPr>
            <a:spLocks noChangeShapeType="1"/>
          </p:cNvSpPr>
          <p:nvPr/>
        </p:nvSpPr>
        <p:spPr bwMode="auto">
          <a:xfrm>
            <a:off x="7358063" y="2309813"/>
            <a:ext cx="0" cy="325437"/>
          </a:xfrm>
          <a:prstGeom prst="line">
            <a:avLst/>
          </a:prstGeom>
          <a:noFill/>
          <a:ln w="38100">
            <a:solidFill>
              <a:srgbClr val="996633"/>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17476" name="Line 66"/>
          <p:cNvSpPr>
            <a:spLocks noChangeShapeType="1"/>
          </p:cNvSpPr>
          <p:nvPr/>
        </p:nvSpPr>
        <p:spPr bwMode="auto">
          <a:xfrm flipH="1">
            <a:off x="6134100" y="2622550"/>
            <a:ext cx="1227138" cy="0"/>
          </a:xfrm>
          <a:prstGeom prst="line">
            <a:avLst/>
          </a:prstGeom>
          <a:noFill/>
          <a:ln w="38100">
            <a:solidFill>
              <a:srgbClr val="996633"/>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17477" name="Freeform 67"/>
          <p:cNvSpPr>
            <a:spLocks/>
          </p:cNvSpPr>
          <p:nvPr/>
        </p:nvSpPr>
        <p:spPr bwMode="auto">
          <a:xfrm>
            <a:off x="7358063" y="1617663"/>
            <a:ext cx="488950" cy="123825"/>
          </a:xfrm>
          <a:custGeom>
            <a:avLst/>
            <a:gdLst>
              <a:gd name="T0" fmla="*/ 0 w 345"/>
              <a:gd name="T1" fmla="*/ 2147483647 h 88"/>
              <a:gd name="T2" fmla="*/ 0 w 345"/>
              <a:gd name="T3" fmla="*/ 2147483647 h 88"/>
              <a:gd name="T4" fmla="*/ 2147483647 w 345"/>
              <a:gd name="T5" fmla="*/ 0 h 88"/>
              <a:gd name="T6" fmla="*/ 0 60000 65536"/>
              <a:gd name="T7" fmla="*/ 0 60000 65536"/>
              <a:gd name="T8" fmla="*/ 0 60000 65536"/>
              <a:gd name="T9" fmla="*/ 0 w 345"/>
              <a:gd name="T10" fmla="*/ 0 h 88"/>
              <a:gd name="T11" fmla="*/ 345 w 345"/>
              <a:gd name="T12" fmla="*/ 88 h 88"/>
            </a:gdLst>
            <a:ahLst/>
            <a:cxnLst>
              <a:cxn ang="T6">
                <a:pos x="T0" y="T1"/>
              </a:cxn>
              <a:cxn ang="T7">
                <a:pos x="T2" y="T3"/>
              </a:cxn>
              <a:cxn ang="T8">
                <a:pos x="T4" y="T5"/>
              </a:cxn>
            </a:cxnLst>
            <a:rect l="T9" t="T10" r="T11" b="T12"/>
            <a:pathLst>
              <a:path w="345" h="88">
                <a:moveTo>
                  <a:pt x="0" y="88"/>
                </a:moveTo>
                <a:lnTo>
                  <a:pt x="0" y="4"/>
                </a:lnTo>
                <a:lnTo>
                  <a:pt x="345" y="0"/>
                </a:lnTo>
              </a:path>
            </a:pathLst>
          </a:custGeom>
          <a:noFill/>
          <a:ln w="38100">
            <a:solidFill>
              <a:srgbClr val="996633"/>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fr-FR" dirty="0"/>
          </a:p>
        </p:txBody>
      </p:sp>
      <p:grpSp>
        <p:nvGrpSpPr>
          <p:cNvPr id="9" name="Group 68"/>
          <p:cNvGrpSpPr>
            <a:grpSpLocks/>
          </p:cNvGrpSpPr>
          <p:nvPr/>
        </p:nvGrpSpPr>
        <p:grpSpPr bwMode="auto">
          <a:xfrm flipH="1" flipV="1">
            <a:off x="4141788" y="3816350"/>
            <a:ext cx="401637" cy="568325"/>
            <a:chOff x="2450" y="664"/>
            <a:chExt cx="322" cy="466"/>
          </a:xfrm>
        </p:grpSpPr>
        <p:sp>
          <p:nvSpPr>
            <p:cNvPr id="20554" name="Oval 69"/>
            <p:cNvSpPr>
              <a:spLocks noChangeArrowheads="1"/>
            </p:cNvSpPr>
            <p:nvPr/>
          </p:nvSpPr>
          <p:spPr bwMode="auto">
            <a:xfrm>
              <a:off x="2480" y="792"/>
              <a:ext cx="254" cy="240"/>
            </a:xfrm>
            <a:prstGeom prst="ellipse">
              <a:avLst/>
            </a:prstGeom>
            <a:gradFill rotWithShape="0">
              <a:gsLst>
                <a:gs pos="0">
                  <a:srgbClr val="3C34FF"/>
                </a:gs>
                <a:gs pos="100000">
                  <a:srgbClr val="FF5B5B"/>
                </a:gs>
              </a:gsLst>
              <a:lin ang="0" scaled="1"/>
            </a:gradFill>
            <a:ln w="9525">
              <a:solidFill>
                <a:schemeClr val="tx1"/>
              </a:solidFill>
              <a:round/>
              <a:headEnd/>
              <a:tailEnd/>
            </a:ln>
          </p:spPr>
          <p:txBody>
            <a:bodyPr rot="10800000" wrap="none" anchor="ctr"/>
            <a:lstStyle/>
            <a:p>
              <a:pPr algn="ctr"/>
              <a:endParaRPr lang="en-US" dirty="0">
                <a:latin typeface="Futura Medium" charset="0"/>
                <a:cs typeface="Times New Roman" charset="0"/>
              </a:endParaRPr>
            </a:p>
          </p:txBody>
        </p:sp>
        <p:sp>
          <p:nvSpPr>
            <p:cNvPr id="20555" name="Line 70"/>
            <p:cNvSpPr>
              <a:spLocks noChangeShapeType="1"/>
            </p:cNvSpPr>
            <p:nvPr/>
          </p:nvSpPr>
          <p:spPr bwMode="auto">
            <a:xfrm flipV="1">
              <a:off x="2450" y="1010"/>
              <a:ext cx="84" cy="12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20556" name="Line 71"/>
            <p:cNvSpPr>
              <a:spLocks noChangeShapeType="1"/>
            </p:cNvSpPr>
            <p:nvPr/>
          </p:nvSpPr>
          <p:spPr bwMode="auto">
            <a:xfrm flipV="1">
              <a:off x="2534" y="906"/>
              <a:ext cx="0" cy="10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20557" name="Line 72"/>
            <p:cNvSpPr>
              <a:spLocks noChangeShapeType="1"/>
            </p:cNvSpPr>
            <p:nvPr/>
          </p:nvSpPr>
          <p:spPr bwMode="auto">
            <a:xfrm flipV="1">
              <a:off x="2676" y="812"/>
              <a:ext cx="0" cy="10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20558" name="Line 73"/>
            <p:cNvSpPr>
              <a:spLocks noChangeShapeType="1"/>
            </p:cNvSpPr>
            <p:nvPr/>
          </p:nvSpPr>
          <p:spPr bwMode="auto">
            <a:xfrm>
              <a:off x="2534" y="908"/>
              <a:ext cx="142" cy="1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16" name="Line 74"/>
            <p:cNvSpPr>
              <a:spLocks noChangeShapeType="1"/>
            </p:cNvSpPr>
            <p:nvPr/>
          </p:nvSpPr>
          <p:spPr bwMode="auto">
            <a:xfrm flipV="1">
              <a:off x="2677" y="664"/>
              <a:ext cx="95" cy="148"/>
            </a:xfrm>
            <a:prstGeom prst="line">
              <a:avLst/>
            </a:prstGeom>
            <a:noFill/>
            <a:ln w="9525">
              <a:solidFill>
                <a:schemeClr val="tx1"/>
              </a:solidFill>
              <a:round/>
              <a:headEnd/>
              <a:tailEnd type="triangle" w="sm" len="lg"/>
            </a:ln>
            <a:effectLst>
              <a:outerShdw blurRad="63500" dist="38099" dir="2700000" algn="ctr" rotWithShape="0">
                <a:srgbClr val="000000">
                  <a:alpha val="74998"/>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grpSp>
      <p:sp>
        <p:nvSpPr>
          <p:cNvPr id="17493" name="Text Box 81"/>
          <p:cNvSpPr txBox="1">
            <a:spLocks noChangeArrowheads="1"/>
          </p:cNvSpPr>
          <p:nvPr/>
        </p:nvSpPr>
        <p:spPr bwMode="auto">
          <a:xfrm>
            <a:off x="2524125" y="1282700"/>
            <a:ext cx="113665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6655" tIns="48328" rIns="96655" bIns="48328">
            <a:spAutoFit/>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algn="ctr"/>
            <a:r>
              <a:rPr lang="fr-BE" sz="1400" b="1">
                <a:solidFill>
                  <a:srgbClr val="336600"/>
                </a:solidFill>
                <a:latin typeface="Calibri" charset="0"/>
              </a:rPr>
              <a:t>Gaz traité</a:t>
            </a:r>
          </a:p>
        </p:txBody>
      </p:sp>
      <p:sp>
        <p:nvSpPr>
          <p:cNvPr id="9256" name="AutoShape 82"/>
          <p:cNvSpPr>
            <a:spLocks noChangeArrowheads="1"/>
          </p:cNvSpPr>
          <p:nvPr/>
        </p:nvSpPr>
        <p:spPr bwMode="auto">
          <a:xfrm>
            <a:off x="2401888" y="2130425"/>
            <a:ext cx="476250" cy="481013"/>
          </a:xfrm>
          <a:prstGeom prst="triangle">
            <a:avLst>
              <a:gd name="adj" fmla="val 50000"/>
            </a:avLst>
          </a:prstGeom>
          <a:gradFill rotWithShape="1">
            <a:gsLst>
              <a:gs pos="0">
                <a:srgbClr val="BCBCBC"/>
              </a:gs>
              <a:gs pos="35001">
                <a:srgbClr val="D0D0D0"/>
              </a:gs>
              <a:gs pos="100000">
                <a:srgbClr val="EDEDED"/>
              </a:gs>
            </a:gsLst>
            <a:lin ang="16200000" scaled="1"/>
          </a:gradFill>
          <a:ln w="9525">
            <a:solidFill>
              <a:srgbClr val="000000"/>
            </a:solidFill>
            <a:miter lim="800000"/>
            <a:headEnd/>
            <a:tailEnd/>
          </a:ln>
          <a:effectLst>
            <a:outerShdw blurRad="63500" dist="20000" dir="5400000" rotWithShape="0">
              <a:srgbClr val="000000">
                <a:alpha val="37999"/>
              </a:srgbClr>
            </a:outerShdw>
          </a:effectLst>
        </p:spPr>
        <p:txBody>
          <a:bodyPr wrap="none" anchor="ctr"/>
          <a:lstStyle/>
          <a:p>
            <a:pPr algn="ctr">
              <a:defRPr/>
            </a:pPr>
            <a:endParaRPr lang="en-US" dirty="0">
              <a:solidFill>
                <a:schemeClr val="dk1"/>
              </a:solidFill>
              <a:latin typeface="+mn-lt"/>
              <a:ea typeface="+mn-ea"/>
              <a:cs typeface="+mn-cs"/>
            </a:endParaRPr>
          </a:p>
        </p:txBody>
      </p:sp>
      <p:sp>
        <p:nvSpPr>
          <p:cNvPr id="9257" name="Rectangle 83"/>
          <p:cNvSpPr>
            <a:spLocks noChangeArrowheads="1"/>
          </p:cNvSpPr>
          <p:nvPr/>
        </p:nvSpPr>
        <p:spPr bwMode="auto">
          <a:xfrm>
            <a:off x="2535238" y="1590675"/>
            <a:ext cx="209550" cy="758825"/>
          </a:xfrm>
          <a:prstGeom prst="rect">
            <a:avLst/>
          </a:prstGeom>
          <a:gradFill rotWithShape="1">
            <a:gsLst>
              <a:gs pos="0">
                <a:srgbClr val="BCBCBC"/>
              </a:gs>
              <a:gs pos="35001">
                <a:srgbClr val="D0D0D0"/>
              </a:gs>
              <a:gs pos="100000">
                <a:srgbClr val="EDEDED"/>
              </a:gs>
            </a:gsLst>
            <a:lin ang="16200000" scaled="1"/>
          </a:gradFill>
          <a:ln w="9525">
            <a:solidFill>
              <a:srgbClr val="000000"/>
            </a:solidFill>
            <a:miter lim="800000"/>
            <a:headEnd/>
            <a:tailEnd/>
          </a:ln>
          <a:effectLst>
            <a:outerShdw blurRad="63500" dist="20000" dir="5400000" rotWithShape="0">
              <a:srgbClr val="000000">
                <a:alpha val="37999"/>
              </a:srgbClr>
            </a:outerShdw>
          </a:effectLst>
        </p:spPr>
        <p:txBody>
          <a:bodyPr wrap="none" anchor="ctr"/>
          <a:lstStyle/>
          <a:p>
            <a:pPr algn="ctr">
              <a:defRPr/>
            </a:pPr>
            <a:endParaRPr lang="en-US" dirty="0">
              <a:solidFill>
                <a:schemeClr val="dk1"/>
              </a:solidFill>
              <a:latin typeface="+mn-lt"/>
              <a:ea typeface="+mn-ea"/>
              <a:cs typeface="+mn-cs"/>
            </a:endParaRPr>
          </a:p>
        </p:txBody>
      </p:sp>
      <p:sp>
        <p:nvSpPr>
          <p:cNvPr id="17496" name="Line 84"/>
          <p:cNvSpPr>
            <a:spLocks noChangeShapeType="1"/>
          </p:cNvSpPr>
          <p:nvPr/>
        </p:nvSpPr>
        <p:spPr bwMode="auto">
          <a:xfrm flipH="1" flipV="1">
            <a:off x="2635250" y="1289050"/>
            <a:ext cx="0" cy="304800"/>
          </a:xfrm>
          <a:prstGeom prst="line">
            <a:avLst/>
          </a:prstGeom>
          <a:noFill/>
          <a:ln w="38100">
            <a:solidFill>
              <a:srgbClr val="336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17499" name="Text Box 87"/>
          <p:cNvSpPr txBox="1">
            <a:spLocks noChangeArrowheads="1"/>
          </p:cNvSpPr>
          <p:nvPr/>
        </p:nvSpPr>
        <p:spPr bwMode="auto">
          <a:xfrm>
            <a:off x="7329488" y="4046538"/>
            <a:ext cx="1039812"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6655" tIns="48328" rIns="96655" bIns="48328">
            <a:spAutoFit/>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r>
              <a:rPr lang="fr-BE" sz="1400" b="1">
                <a:solidFill>
                  <a:srgbClr val="FF0000"/>
                </a:solidFill>
                <a:latin typeface="Calibri" charset="0"/>
              </a:rPr>
              <a:t>Vapeur</a:t>
            </a:r>
          </a:p>
        </p:txBody>
      </p:sp>
      <p:sp>
        <p:nvSpPr>
          <p:cNvPr id="17501" name="Line 89"/>
          <p:cNvSpPr>
            <a:spLocks noChangeShapeType="1"/>
          </p:cNvSpPr>
          <p:nvPr/>
        </p:nvSpPr>
        <p:spPr bwMode="auto">
          <a:xfrm>
            <a:off x="7526338" y="5176838"/>
            <a:ext cx="304800"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9264" name="Line 90"/>
          <p:cNvSpPr>
            <a:spLocks noChangeShapeType="1"/>
          </p:cNvSpPr>
          <p:nvPr/>
        </p:nvSpPr>
        <p:spPr bwMode="auto">
          <a:xfrm>
            <a:off x="7480300" y="4343400"/>
            <a:ext cx="0" cy="277813"/>
          </a:xfrm>
          <a:prstGeom prst="line">
            <a:avLst/>
          </a:prstGeom>
          <a:noFill/>
          <a:ln w="38100">
            <a:solidFill>
              <a:srgbClr val="FF0000"/>
            </a:solidFill>
            <a:round/>
            <a:headEnd/>
            <a:tailEnd type="triangle" w="med" len="me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sp>
        <p:nvSpPr>
          <p:cNvPr id="17503" name="Text Box 92"/>
          <p:cNvSpPr txBox="1">
            <a:spLocks noChangeArrowheads="1"/>
          </p:cNvSpPr>
          <p:nvPr/>
        </p:nvSpPr>
        <p:spPr bwMode="auto">
          <a:xfrm>
            <a:off x="7466013" y="5238750"/>
            <a:ext cx="1482725"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6655" tIns="48328" rIns="96655" bIns="48328">
            <a:spAutoFit/>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r>
              <a:rPr lang="fr-BE" sz="1400" b="1">
                <a:latin typeface="Calibri" charset="0"/>
              </a:rPr>
              <a:t>Condensat</a:t>
            </a:r>
          </a:p>
        </p:txBody>
      </p:sp>
      <p:sp>
        <p:nvSpPr>
          <p:cNvPr id="17505" name="Text Box 94"/>
          <p:cNvSpPr txBox="1">
            <a:spLocks noChangeArrowheads="1"/>
          </p:cNvSpPr>
          <p:nvPr/>
        </p:nvSpPr>
        <p:spPr bwMode="auto">
          <a:xfrm>
            <a:off x="2935288" y="2530475"/>
            <a:ext cx="2376487"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6655" tIns="48328" rIns="96655" bIns="48328">
            <a:spAutoFit/>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algn="ctr"/>
            <a:r>
              <a:rPr lang="fr-BE" sz="1400" b="1" dirty="0">
                <a:solidFill>
                  <a:srgbClr val="0099FF"/>
                </a:solidFill>
                <a:latin typeface="Calibri" charset="0"/>
              </a:rPr>
              <a:t>Liquide eau/amine </a:t>
            </a:r>
          </a:p>
          <a:p>
            <a:pPr algn="ctr"/>
            <a:r>
              <a:rPr lang="fr-BE" sz="1400" b="1" dirty="0">
                <a:solidFill>
                  <a:srgbClr val="0099FF"/>
                </a:solidFill>
                <a:latin typeface="Calibri" charset="0"/>
              </a:rPr>
              <a:t>(pauvre en CO</a:t>
            </a:r>
            <a:r>
              <a:rPr lang="fr-BE" sz="1400" b="1" baseline="-25000" dirty="0">
                <a:solidFill>
                  <a:srgbClr val="0099FF"/>
                </a:solidFill>
                <a:latin typeface="Calibri" charset="0"/>
              </a:rPr>
              <a:t>2</a:t>
            </a:r>
            <a:r>
              <a:rPr lang="fr-BE" sz="1400" b="1" dirty="0">
                <a:solidFill>
                  <a:srgbClr val="0099FF"/>
                </a:solidFill>
                <a:latin typeface="Calibri" charset="0"/>
              </a:rPr>
              <a:t>)</a:t>
            </a:r>
          </a:p>
        </p:txBody>
      </p:sp>
      <p:sp>
        <p:nvSpPr>
          <p:cNvPr id="17506" name="Text Box 95"/>
          <p:cNvSpPr txBox="1">
            <a:spLocks noChangeArrowheads="1"/>
          </p:cNvSpPr>
          <p:nvPr/>
        </p:nvSpPr>
        <p:spPr bwMode="auto">
          <a:xfrm>
            <a:off x="73025" y="4319588"/>
            <a:ext cx="957263" cy="528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6655" tIns="48328" rIns="96655" bIns="48328">
            <a:spAutoFit/>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r>
              <a:rPr lang="fr-BE" sz="1400" b="1">
                <a:solidFill>
                  <a:srgbClr val="4D4D4D"/>
                </a:solidFill>
                <a:latin typeface="Calibri" charset="0"/>
              </a:rPr>
              <a:t>Effluent gazeux</a:t>
            </a:r>
          </a:p>
        </p:txBody>
      </p:sp>
      <p:sp>
        <p:nvSpPr>
          <p:cNvPr id="17511" name="Line 101"/>
          <p:cNvSpPr>
            <a:spLocks noChangeShapeType="1"/>
          </p:cNvSpPr>
          <p:nvPr/>
        </p:nvSpPr>
        <p:spPr bwMode="auto">
          <a:xfrm flipV="1">
            <a:off x="6897688" y="4025900"/>
            <a:ext cx="0" cy="469900"/>
          </a:xfrm>
          <a:prstGeom prst="line">
            <a:avLst/>
          </a:prstGeom>
          <a:noFill/>
          <a:ln w="3810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17512" name="Line 102"/>
          <p:cNvSpPr>
            <a:spLocks noChangeShapeType="1"/>
          </p:cNvSpPr>
          <p:nvPr/>
        </p:nvSpPr>
        <p:spPr bwMode="auto">
          <a:xfrm flipH="1">
            <a:off x="6130925" y="4037013"/>
            <a:ext cx="766763" cy="0"/>
          </a:xfrm>
          <a:prstGeom prst="line">
            <a:avLst/>
          </a:prstGeom>
          <a:noFill/>
          <a:ln w="3810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9277" name="Line 103"/>
          <p:cNvSpPr>
            <a:spLocks noChangeShapeType="1"/>
          </p:cNvSpPr>
          <p:nvPr/>
        </p:nvSpPr>
        <p:spPr bwMode="auto">
          <a:xfrm flipV="1">
            <a:off x="2476500" y="2917825"/>
            <a:ext cx="0" cy="96838"/>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sp>
        <p:nvSpPr>
          <p:cNvPr id="9278" name="Line 104"/>
          <p:cNvSpPr>
            <a:spLocks noChangeShapeType="1"/>
          </p:cNvSpPr>
          <p:nvPr/>
        </p:nvSpPr>
        <p:spPr bwMode="auto">
          <a:xfrm flipV="1">
            <a:off x="2546350" y="2927350"/>
            <a:ext cx="0" cy="96838"/>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sp>
        <p:nvSpPr>
          <p:cNvPr id="9279" name="Line 105"/>
          <p:cNvSpPr>
            <a:spLocks noChangeShapeType="1"/>
          </p:cNvSpPr>
          <p:nvPr/>
        </p:nvSpPr>
        <p:spPr bwMode="auto">
          <a:xfrm flipV="1">
            <a:off x="2700338" y="2924175"/>
            <a:ext cx="0" cy="98425"/>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sp>
        <p:nvSpPr>
          <p:cNvPr id="9280" name="Line 106"/>
          <p:cNvSpPr>
            <a:spLocks noChangeShapeType="1"/>
          </p:cNvSpPr>
          <p:nvPr/>
        </p:nvSpPr>
        <p:spPr bwMode="auto">
          <a:xfrm flipV="1">
            <a:off x="2770188" y="2924175"/>
            <a:ext cx="0" cy="98425"/>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grpSp>
        <p:nvGrpSpPr>
          <p:cNvPr id="10" name="Group 107"/>
          <p:cNvGrpSpPr>
            <a:grpSpLocks/>
          </p:cNvGrpSpPr>
          <p:nvPr/>
        </p:nvGrpSpPr>
        <p:grpSpPr bwMode="auto">
          <a:xfrm>
            <a:off x="2441575" y="2873375"/>
            <a:ext cx="138113" cy="39688"/>
            <a:chOff x="1224" y="1572"/>
            <a:chExt cx="112" cy="32"/>
          </a:xfrm>
        </p:grpSpPr>
        <p:sp>
          <p:nvSpPr>
            <p:cNvPr id="9306" name="Line 108"/>
            <p:cNvSpPr>
              <a:spLocks noChangeShapeType="1"/>
            </p:cNvSpPr>
            <p:nvPr/>
          </p:nvSpPr>
          <p:spPr bwMode="auto">
            <a:xfrm flipH="1">
              <a:off x="1224" y="1572"/>
              <a:ext cx="57" cy="32"/>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sp>
          <p:nvSpPr>
            <p:cNvPr id="9307" name="Line 109"/>
            <p:cNvSpPr>
              <a:spLocks noChangeShapeType="1"/>
            </p:cNvSpPr>
            <p:nvPr/>
          </p:nvSpPr>
          <p:spPr bwMode="auto">
            <a:xfrm>
              <a:off x="1281" y="1572"/>
              <a:ext cx="55" cy="32"/>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grpSp>
      <p:grpSp>
        <p:nvGrpSpPr>
          <p:cNvPr id="11" name="Group 110"/>
          <p:cNvGrpSpPr>
            <a:grpSpLocks/>
          </p:cNvGrpSpPr>
          <p:nvPr/>
        </p:nvGrpSpPr>
        <p:grpSpPr bwMode="auto">
          <a:xfrm>
            <a:off x="2663825" y="2876550"/>
            <a:ext cx="141288" cy="38100"/>
            <a:chOff x="1224" y="1572"/>
            <a:chExt cx="112" cy="32"/>
          </a:xfrm>
        </p:grpSpPr>
        <p:sp>
          <p:nvSpPr>
            <p:cNvPr id="9304" name="Line 111"/>
            <p:cNvSpPr>
              <a:spLocks noChangeShapeType="1"/>
            </p:cNvSpPr>
            <p:nvPr/>
          </p:nvSpPr>
          <p:spPr bwMode="auto">
            <a:xfrm flipH="1">
              <a:off x="1224" y="1572"/>
              <a:ext cx="57" cy="32"/>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sp>
          <p:nvSpPr>
            <p:cNvPr id="9305" name="Line 112"/>
            <p:cNvSpPr>
              <a:spLocks noChangeShapeType="1"/>
            </p:cNvSpPr>
            <p:nvPr/>
          </p:nvSpPr>
          <p:spPr bwMode="auto">
            <a:xfrm>
              <a:off x="1281" y="1572"/>
              <a:ext cx="55" cy="32"/>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grpSp>
      <p:sp>
        <p:nvSpPr>
          <p:cNvPr id="17523" name="Line 113"/>
          <p:cNvSpPr>
            <a:spLocks noChangeShapeType="1"/>
          </p:cNvSpPr>
          <p:nvPr/>
        </p:nvSpPr>
        <p:spPr bwMode="auto">
          <a:xfrm>
            <a:off x="2876550" y="4259263"/>
            <a:ext cx="992188" cy="4762"/>
          </a:xfrm>
          <a:prstGeom prst="line">
            <a:avLst/>
          </a:prstGeom>
          <a:noFill/>
          <a:ln w="381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17524" name="Line 114"/>
          <p:cNvSpPr>
            <a:spLocks noChangeShapeType="1"/>
          </p:cNvSpPr>
          <p:nvPr/>
        </p:nvSpPr>
        <p:spPr bwMode="auto">
          <a:xfrm flipH="1">
            <a:off x="3856038" y="4279900"/>
            <a:ext cx="6350" cy="1025525"/>
          </a:xfrm>
          <a:prstGeom prst="line">
            <a:avLst/>
          </a:prstGeom>
          <a:noFill/>
          <a:ln w="38100">
            <a:solidFill>
              <a:schemeClr val="accent2"/>
            </a:solidFill>
            <a:round/>
            <a:headEnd type="none" w="sm" len="lg"/>
            <a:tailEnd type="triangle" w="med" len="med"/>
          </a:ln>
          <a:extLst>
            <a:ext uri="{909E8E84-426E-40dd-AFC4-6F175D3DCCD1}">
              <a14:hiddenFill xmlns="" xmlns:a14="http://schemas.microsoft.com/office/drawing/2010/main">
                <a:noFill/>
              </a14:hiddenFill>
            </a:ext>
          </a:extLst>
        </p:spPr>
        <p:txBody>
          <a:bodyPr wrap="none" anchor="ctr"/>
          <a:lstStyle/>
          <a:p>
            <a:endParaRPr lang="fr-FR" dirty="0"/>
          </a:p>
        </p:txBody>
      </p:sp>
      <p:sp>
        <p:nvSpPr>
          <p:cNvPr id="17525" name="Line 115"/>
          <p:cNvSpPr>
            <a:spLocks noChangeShapeType="1"/>
          </p:cNvSpPr>
          <p:nvPr/>
        </p:nvSpPr>
        <p:spPr bwMode="auto">
          <a:xfrm>
            <a:off x="3854450" y="5308600"/>
            <a:ext cx="706438" cy="0"/>
          </a:xfrm>
          <a:prstGeom prst="line">
            <a:avLst/>
          </a:prstGeom>
          <a:noFill/>
          <a:ln w="3810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fr-FR" dirty="0"/>
          </a:p>
        </p:txBody>
      </p:sp>
      <p:grpSp>
        <p:nvGrpSpPr>
          <p:cNvPr id="12" name="Group 116"/>
          <p:cNvGrpSpPr>
            <a:grpSpLocks/>
          </p:cNvGrpSpPr>
          <p:nvPr/>
        </p:nvGrpSpPr>
        <p:grpSpPr bwMode="auto">
          <a:xfrm>
            <a:off x="2400300" y="3616325"/>
            <a:ext cx="473075" cy="223838"/>
            <a:chOff x="1279" y="2003"/>
            <a:chExt cx="401" cy="547"/>
          </a:xfrm>
        </p:grpSpPr>
        <p:sp>
          <p:nvSpPr>
            <p:cNvPr id="9300" name="Line 117"/>
            <p:cNvSpPr>
              <a:spLocks noChangeShapeType="1"/>
            </p:cNvSpPr>
            <p:nvPr/>
          </p:nvSpPr>
          <p:spPr bwMode="auto">
            <a:xfrm>
              <a:off x="1279" y="2003"/>
              <a:ext cx="397" cy="0"/>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sp>
          <p:nvSpPr>
            <p:cNvPr id="9301" name="Line 118"/>
            <p:cNvSpPr>
              <a:spLocks noChangeShapeType="1"/>
            </p:cNvSpPr>
            <p:nvPr/>
          </p:nvSpPr>
          <p:spPr bwMode="auto">
            <a:xfrm>
              <a:off x="1279" y="2007"/>
              <a:ext cx="400" cy="539"/>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sp>
          <p:nvSpPr>
            <p:cNvPr id="9302" name="Line 119"/>
            <p:cNvSpPr>
              <a:spLocks noChangeShapeType="1"/>
            </p:cNvSpPr>
            <p:nvPr/>
          </p:nvSpPr>
          <p:spPr bwMode="auto">
            <a:xfrm flipH="1">
              <a:off x="1279" y="2546"/>
              <a:ext cx="401" cy="0"/>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sp>
          <p:nvSpPr>
            <p:cNvPr id="9303" name="Line 120"/>
            <p:cNvSpPr>
              <a:spLocks noChangeShapeType="1"/>
            </p:cNvSpPr>
            <p:nvPr/>
          </p:nvSpPr>
          <p:spPr bwMode="auto">
            <a:xfrm flipV="1">
              <a:off x="1279" y="2007"/>
              <a:ext cx="400" cy="543"/>
            </a:xfrm>
            <a:prstGeom prst="line">
              <a:avLst/>
            </a:prstGeom>
            <a:noFill/>
            <a:ln w="9525">
              <a:solidFill>
                <a:srgbClr val="000000"/>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grpSp>
      <p:sp>
        <p:nvSpPr>
          <p:cNvPr id="17531" name="Rectangle 121"/>
          <p:cNvSpPr>
            <a:spLocks noChangeArrowheads="1"/>
          </p:cNvSpPr>
          <p:nvPr/>
        </p:nvSpPr>
        <p:spPr bwMode="auto">
          <a:xfrm>
            <a:off x="7497763" y="1733550"/>
            <a:ext cx="1612900"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pPr algn="ctr" eaLnBrk="0" hangingPunct="0"/>
            <a:r>
              <a:rPr lang="fr-BE" sz="1400" b="1" dirty="0">
                <a:solidFill>
                  <a:srgbClr val="996633"/>
                </a:solidFill>
                <a:latin typeface="Calibri" charset="0"/>
              </a:rPr>
              <a:t>CO</a:t>
            </a:r>
            <a:r>
              <a:rPr lang="fr-BE" sz="1400" b="1" baseline="-25000" dirty="0">
                <a:solidFill>
                  <a:srgbClr val="996633"/>
                </a:solidFill>
                <a:latin typeface="Calibri" charset="0"/>
              </a:rPr>
              <a:t>2</a:t>
            </a:r>
            <a:r>
              <a:rPr lang="fr-BE" sz="1400" b="1" dirty="0">
                <a:solidFill>
                  <a:srgbClr val="996633"/>
                </a:solidFill>
                <a:latin typeface="Calibri" charset="0"/>
              </a:rPr>
              <a:t> quasiment pur</a:t>
            </a:r>
            <a:r>
              <a:rPr lang="fr-BE" sz="1400" b="1" dirty="0">
                <a:latin typeface="Calibri" charset="0"/>
              </a:rPr>
              <a:t> </a:t>
            </a:r>
          </a:p>
          <a:p>
            <a:pPr algn="ctr" eaLnBrk="0" hangingPunct="0"/>
            <a:r>
              <a:rPr lang="fr-BE" sz="1400" b="1" u="sng" dirty="0">
                <a:solidFill>
                  <a:srgbClr val="FF0000"/>
                </a:solidFill>
                <a:latin typeface="Calibri" charset="0"/>
              </a:rPr>
              <a:t>vers valorisation</a:t>
            </a:r>
          </a:p>
        </p:txBody>
      </p:sp>
      <p:sp>
        <p:nvSpPr>
          <p:cNvPr id="9289" name="Rectangle 123"/>
          <p:cNvSpPr>
            <a:spLocks noChangeArrowheads="1"/>
          </p:cNvSpPr>
          <p:nvPr/>
        </p:nvSpPr>
        <p:spPr bwMode="auto">
          <a:xfrm>
            <a:off x="2397125" y="4349750"/>
            <a:ext cx="476250" cy="722313"/>
          </a:xfrm>
          <a:prstGeom prst="rect">
            <a:avLst/>
          </a:prstGeom>
          <a:gradFill rotWithShape="1">
            <a:gsLst>
              <a:gs pos="0">
                <a:srgbClr val="BCBCBC"/>
              </a:gs>
              <a:gs pos="35001">
                <a:srgbClr val="D0D0D0"/>
              </a:gs>
              <a:gs pos="100000">
                <a:srgbClr val="EDEDED"/>
              </a:gs>
            </a:gsLst>
            <a:lin ang="16200000" scaled="1"/>
          </a:gradFill>
          <a:ln w="9525">
            <a:solidFill>
              <a:srgbClr val="000000"/>
            </a:solidFill>
            <a:miter lim="800000"/>
            <a:headEnd/>
            <a:tailEnd/>
          </a:ln>
          <a:effectLst>
            <a:outerShdw blurRad="63500" dist="20000" dir="5400000" rotWithShape="0">
              <a:srgbClr val="000000">
                <a:alpha val="37999"/>
              </a:srgbClr>
            </a:outerShdw>
          </a:effectLst>
        </p:spPr>
        <p:txBody>
          <a:bodyPr wrap="none" anchor="ctr"/>
          <a:lstStyle/>
          <a:p>
            <a:pPr algn="ctr">
              <a:defRPr/>
            </a:pPr>
            <a:endParaRPr lang="en-US" dirty="0">
              <a:solidFill>
                <a:schemeClr val="dk1"/>
              </a:solidFill>
              <a:latin typeface="+mn-lt"/>
              <a:ea typeface="+mn-ea"/>
              <a:cs typeface="+mn-cs"/>
            </a:endParaRPr>
          </a:p>
        </p:txBody>
      </p:sp>
      <p:sp>
        <p:nvSpPr>
          <p:cNvPr id="134" name="Line 90"/>
          <p:cNvSpPr>
            <a:spLocks noChangeShapeType="1"/>
          </p:cNvSpPr>
          <p:nvPr/>
        </p:nvSpPr>
        <p:spPr bwMode="auto">
          <a:xfrm>
            <a:off x="7526338" y="4795838"/>
            <a:ext cx="0" cy="381000"/>
          </a:xfrm>
          <a:prstGeom prst="line">
            <a:avLst/>
          </a:prstGeom>
          <a:noFill/>
          <a:ln w="38100">
            <a:solidFill>
              <a:srgbClr val="000000"/>
            </a:solidFill>
            <a:round/>
            <a:headEnd/>
            <a:tailEnd type="triangle" w="med" len="me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txBody>
          <a:bodyPr wrap="none" anchor="ctr"/>
          <a:lstStyle/>
          <a:p>
            <a:pPr>
              <a:defRPr/>
            </a:pPr>
            <a:endParaRPr lang="fr-FR" dirty="0"/>
          </a:p>
        </p:txBody>
      </p:sp>
      <p:sp>
        <p:nvSpPr>
          <p:cNvPr id="17544" name="Text Box 94"/>
          <p:cNvSpPr txBox="1">
            <a:spLocks noChangeArrowheads="1"/>
          </p:cNvSpPr>
          <p:nvPr/>
        </p:nvSpPr>
        <p:spPr bwMode="auto">
          <a:xfrm>
            <a:off x="3322638" y="5424488"/>
            <a:ext cx="2149475"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6655" tIns="48328" rIns="96655" bIns="48328">
            <a:spAutoFit/>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algn="ctr"/>
            <a:r>
              <a:rPr lang="fr-BE" sz="1400" b="1" dirty="0">
                <a:solidFill>
                  <a:schemeClr val="accent2"/>
                </a:solidFill>
                <a:latin typeface="Calibri" charset="0"/>
              </a:rPr>
              <a:t>Liquide eau/amine </a:t>
            </a:r>
          </a:p>
          <a:p>
            <a:pPr algn="ctr"/>
            <a:r>
              <a:rPr lang="fr-BE" sz="1400" b="1" dirty="0">
                <a:solidFill>
                  <a:schemeClr val="accent2"/>
                </a:solidFill>
                <a:latin typeface="Calibri" charset="0"/>
              </a:rPr>
              <a:t>(riche en CO</a:t>
            </a:r>
            <a:r>
              <a:rPr lang="fr-BE" sz="1400" b="1" baseline="-25000" dirty="0">
                <a:solidFill>
                  <a:schemeClr val="accent2"/>
                </a:solidFill>
                <a:latin typeface="Calibri" charset="0"/>
              </a:rPr>
              <a:t>2</a:t>
            </a:r>
            <a:r>
              <a:rPr lang="fr-BE" sz="1400" b="1" dirty="0">
                <a:solidFill>
                  <a:schemeClr val="accent2"/>
                </a:solidFill>
                <a:latin typeface="Calibri" charset="0"/>
              </a:rPr>
              <a:t>)</a:t>
            </a:r>
          </a:p>
        </p:txBody>
      </p:sp>
      <p:sp>
        <p:nvSpPr>
          <p:cNvPr id="17547" name="AutoShape 139"/>
          <p:cNvSpPr>
            <a:spLocks noChangeArrowheads="1"/>
          </p:cNvSpPr>
          <p:nvPr/>
        </p:nvSpPr>
        <p:spPr bwMode="auto">
          <a:xfrm>
            <a:off x="811213" y="2046288"/>
            <a:ext cx="1519237" cy="719137"/>
          </a:xfrm>
          <a:prstGeom prst="roundRect">
            <a:avLst>
              <a:gd name="adj" fmla="val 16667"/>
            </a:avLst>
          </a:prstGeom>
          <a:solidFill>
            <a:srgbClr val="009900"/>
          </a:solidFill>
          <a:ln w="9525">
            <a:solidFill>
              <a:schemeClr val="tx1"/>
            </a:solidFill>
            <a:round/>
            <a:headEnd/>
            <a:tailEnd/>
          </a:ln>
        </p:spPr>
        <p:txBody>
          <a:bodyPr wrap="none" anchor="ctr"/>
          <a:lstStyle/>
          <a:p>
            <a:pPr algn="ctr"/>
            <a:r>
              <a:rPr lang="fr-BE" b="1">
                <a:solidFill>
                  <a:schemeClr val="bg1"/>
                </a:solidFill>
                <a:latin typeface="Calibri" charset="0"/>
              </a:rPr>
              <a:t>Colonne </a:t>
            </a:r>
          </a:p>
          <a:p>
            <a:pPr algn="ctr"/>
            <a:r>
              <a:rPr lang="fr-BE" b="1">
                <a:solidFill>
                  <a:schemeClr val="bg1"/>
                </a:solidFill>
                <a:latin typeface="Calibri" charset="0"/>
              </a:rPr>
              <a:t>d’absorption</a:t>
            </a:r>
            <a:endParaRPr lang="fr-FR" sz="1600" b="1" dirty="0">
              <a:solidFill>
                <a:schemeClr val="bg1"/>
              </a:solidFill>
              <a:latin typeface="Calibri" charset="0"/>
            </a:endParaRPr>
          </a:p>
        </p:txBody>
      </p:sp>
      <p:sp>
        <p:nvSpPr>
          <p:cNvPr id="17548" name="AutoShape 140"/>
          <p:cNvSpPr>
            <a:spLocks noChangeArrowheads="1"/>
          </p:cNvSpPr>
          <p:nvPr/>
        </p:nvSpPr>
        <p:spPr bwMode="auto">
          <a:xfrm>
            <a:off x="6249988" y="3092450"/>
            <a:ext cx="1196975" cy="719138"/>
          </a:xfrm>
          <a:prstGeom prst="roundRect">
            <a:avLst>
              <a:gd name="adj" fmla="val 16667"/>
            </a:avLst>
          </a:prstGeom>
          <a:solidFill>
            <a:srgbClr val="009900"/>
          </a:solidFill>
          <a:ln w="9525">
            <a:solidFill>
              <a:schemeClr val="tx1"/>
            </a:solidFill>
            <a:round/>
            <a:headEnd/>
            <a:tailEnd/>
          </a:ln>
        </p:spPr>
        <p:txBody>
          <a:bodyPr wrap="none" anchor="ctr"/>
          <a:lstStyle/>
          <a:p>
            <a:pPr algn="ctr"/>
            <a:r>
              <a:rPr lang="fr-BE" b="1">
                <a:solidFill>
                  <a:schemeClr val="bg1"/>
                </a:solidFill>
                <a:latin typeface="Calibri" charset="0"/>
              </a:rPr>
              <a:t>Colonne </a:t>
            </a:r>
          </a:p>
          <a:p>
            <a:pPr algn="ctr"/>
            <a:r>
              <a:rPr lang="fr-BE" b="1">
                <a:solidFill>
                  <a:schemeClr val="bg1"/>
                </a:solidFill>
                <a:latin typeface="Calibri" charset="0"/>
              </a:rPr>
              <a:t>à distiller</a:t>
            </a:r>
            <a:endParaRPr lang="fr-FR" sz="1600" b="1" dirty="0">
              <a:solidFill>
                <a:schemeClr val="bg1"/>
              </a:solidFill>
              <a:latin typeface="Calibri" charset="0"/>
            </a:endParaRPr>
          </a:p>
        </p:txBody>
      </p:sp>
      <p:sp>
        <p:nvSpPr>
          <p:cNvPr id="17549" name="Freeform 141"/>
          <p:cNvSpPr>
            <a:spLocks/>
          </p:cNvSpPr>
          <p:nvPr/>
        </p:nvSpPr>
        <p:spPr bwMode="auto">
          <a:xfrm>
            <a:off x="5903913" y="4826000"/>
            <a:ext cx="869950" cy="250825"/>
          </a:xfrm>
          <a:custGeom>
            <a:avLst/>
            <a:gdLst>
              <a:gd name="T0" fmla="*/ 0 w 548"/>
              <a:gd name="T1" fmla="*/ 2147483647 h 158"/>
              <a:gd name="T2" fmla="*/ 2147483647 w 548"/>
              <a:gd name="T3" fmla="*/ 2147483647 h 158"/>
              <a:gd name="T4" fmla="*/ 2147483647 w 548"/>
              <a:gd name="T5" fmla="*/ 0 h 158"/>
              <a:gd name="T6" fmla="*/ 0 60000 65536"/>
              <a:gd name="T7" fmla="*/ 0 60000 65536"/>
              <a:gd name="T8" fmla="*/ 0 60000 65536"/>
              <a:gd name="T9" fmla="*/ 0 w 548"/>
              <a:gd name="T10" fmla="*/ 0 h 158"/>
              <a:gd name="T11" fmla="*/ 548 w 548"/>
              <a:gd name="T12" fmla="*/ 158 h 158"/>
            </a:gdLst>
            <a:ahLst/>
            <a:cxnLst>
              <a:cxn ang="T6">
                <a:pos x="T0" y="T1"/>
              </a:cxn>
              <a:cxn ang="T7">
                <a:pos x="T2" y="T3"/>
              </a:cxn>
              <a:cxn ang="T8">
                <a:pos x="T4" y="T5"/>
              </a:cxn>
            </a:cxnLst>
            <a:rect l="T9" t="T10" r="T11" b="T12"/>
            <a:pathLst>
              <a:path w="548" h="158">
                <a:moveTo>
                  <a:pt x="0" y="158"/>
                </a:moveTo>
                <a:lnTo>
                  <a:pt x="548" y="158"/>
                </a:lnTo>
                <a:lnTo>
                  <a:pt x="548" y="0"/>
                </a:lnTo>
              </a:path>
            </a:pathLst>
          </a:custGeom>
          <a:noFill/>
          <a:ln w="38100">
            <a:solidFill>
              <a:srgbClr val="0099FF"/>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fr-FR" dirty="0"/>
          </a:p>
        </p:txBody>
      </p:sp>
      <p:sp>
        <p:nvSpPr>
          <p:cNvPr id="17550" name="Line 142"/>
          <p:cNvSpPr>
            <a:spLocks noChangeShapeType="1"/>
          </p:cNvSpPr>
          <p:nvPr/>
        </p:nvSpPr>
        <p:spPr bwMode="auto">
          <a:xfrm>
            <a:off x="7026275" y="4843463"/>
            <a:ext cx="0" cy="449262"/>
          </a:xfrm>
          <a:prstGeom prst="line">
            <a:avLst/>
          </a:prstGeom>
          <a:noFill/>
          <a:ln w="38100">
            <a:solidFill>
              <a:srgbClr val="0099FF"/>
            </a:solidFill>
            <a:round/>
            <a:headEnd/>
            <a:tailEnd/>
          </a:ln>
          <a:extLst>
            <a:ext uri="{909E8E84-426E-40dd-AFC4-6F175D3DCCD1}">
              <a14:hiddenFill xmlns="" xmlns:a14="http://schemas.microsoft.com/office/drawing/2010/main">
                <a:noFill/>
              </a14:hiddenFill>
            </a:ext>
          </a:extLst>
        </p:spPr>
        <p:txBody>
          <a:bodyPr/>
          <a:lstStyle/>
          <a:p>
            <a:endParaRPr lang="fr-FR" dirty="0"/>
          </a:p>
        </p:txBody>
      </p:sp>
      <p:sp>
        <p:nvSpPr>
          <p:cNvPr id="17551" name="Line 143"/>
          <p:cNvSpPr>
            <a:spLocks noChangeShapeType="1"/>
          </p:cNvSpPr>
          <p:nvPr/>
        </p:nvSpPr>
        <p:spPr bwMode="auto">
          <a:xfrm>
            <a:off x="7473950" y="4359275"/>
            <a:ext cx="788988" cy="0"/>
          </a:xfrm>
          <a:prstGeom prst="line">
            <a:avLst/>
          </a:prstGeom>
          <a:noFill/>
          <a:ln w="3810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fr-FR" dirty="0"/>
          </a:p>
        </p:txBody>
      </p:sp>
      <p:sp>
        <p:nvSpPr>
          <p:cNvPr id="17552" name="Text Box 94"/>
          <p:cNvSpPr txBox="1">
            <a:spLocks noChangeArrowheads="1"/>
          </p:cNvSpPr>
          <p:nvPr/>
        </p:nvSpPr>
        <p:spPr bwMode="auto">
          <a:xfrm>
            <a:off x="5345113" y="5362575"/>
            <a:ext cx="1711325"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6655" tIns="48328" rIns="96655" bIns="48328">
            <a:spAutoFit/>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algn="ctr"/>
            <a:r>
              <a:rPr lang="fr-BE" sz="1400" b="1" dirty="0">
                <a:solidFill>
                  <a:srgbClr val="0099FF"/>
                </a:solidFill>
                <a:latin typeface="Calibri" charset="0"/>
              </a:rPr>
              <a:t>Liquide eau/amine </a:t>
            </a:r>
          </a:p>
          <a:p>
            <a:pPr algn="ctr"/>
            <a:r>
              <a:rPr lang="fr-BE" sz="1400" b="1" dirty="0">
                <a:solidFill>
                  <a:srgbClr val="0099FF"/>
                </a:solidFill>
                <a:latin typeface="Calibri" charset="0"/>
              </a:rPr>
              <a:t>(pauvre en CO</a:t>
            </a:r>
            <a:r>
              <a:rPr lang="fr-BE" sz="1400" b="1" baseline="-25000" dirty="0">
                <a:solidFill>
                  <a:srgbClr val="0099FF"/>
                </a:solidFill>
                <a:latin typeface="Calibri" charset="0"/>
              </a:rPr>
              <a:t>2</a:t>
            </a:r>
            <a:r>
              <a:rPr lang="fr-BE" sz="1400" b="1" dirty="0">
                <a:solidFill>
                  <a:srgbClr val="0099FF"/>
                </a:solidFill>
                <a:latin typeface="Calibri" charset="0"/>
              </a:rPr>
              <a:t>)</a:t>
            </a:r>
          </a:p>
        </p:txBody>
      </p:sp>
      <p:sp>
        <p:nvSpPr>
          <p:cNvPr id="20540"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fr-FR" sz="1300" dirty="0">
                <a:solidFill>
                  <a:srgbClr val="000000"/>
                </a:solidFill>
              </a:rPr>
              <a:t>Service TIPs</a:t>
            </a:r>
          </a:p>
          <a:p>
            <a:r>
              <a:rPr lang="fr-FR" sz="1300" dirty="0">
                <a:solidFill>
                  <a:srgbClr val="000000"/>
                </a:solidFill>
              </a:rPr>
              <a:t>Ecole Interfacultaire de Bioingénieurs, ULB</a:t>
            </a:r>
            <a:endParaRPr sz="1300" noProof="1">
              <a:solidFill>
                <a:srgbClr val="000000"/>
              </a:solidFill>
            </a:endParaRPr>
          </a:p>
        </p:txBody>
      </p:sp>
      <p:sp>
        <p:nvSpPr>
          <p:cNvPr id="119" name="AutoShape 139"/>
          <p:cNvSpPr>
            <a:spLocks noChangeArrowheads="1"/>
          </p:cNvSpPr>
          <p:nvPr/>
        </p:nvSpPr>
        <p:spPr bwMode="auto">
          <a:xfrm>
            <a:off x="723900" y="3932238"/>
            <a:ext cx="1112838" cy="495300"/>
          </a:xfrm>
          <a:prstGeom prst="roundRect">
            <a:avLst>
              <a:gd name="adj" fmla="val 16667"/>
            </a:avLst>
          </a:prstGeom>
          <a:solidFill>
            <a:srgbClr val="009900"/>
          </a:solidFill>
          <a:ln w="9525">
            <a:solidFill>
              <a:schemeClr val="tx1"/>
            </a:solidFill>
            <a:round/>
            <a:headEnd/>
            <a:tailEnd/>
          </a:ln>
        </p:spPr>
        <p:txBody>
          <a:bodyPr wrap="none" anchor="ctr"/>
          <a:lstStyle/>
          <a:p>
            <a:pPr algn="ctr"/>
            <a:r>
              <a:rPr lang="fr-BE" b="1">
                <a:solidFill>
                  <a:schemeClr val="bg1"/>
                </a:solidFill>
                <a:latin typeface="Calibri" charset="0"/>
              </a:rPr>
              <a:t>Cyclone</a:t>
            </a:r>
            <a:endParaRPr lang="fr-FR" sz="1600" b="1" dirty="0">
              <a:solidFill>
                <a:schemeClr val="bg1"/>
              </a:solidFill>
              <a:latin typeface="Calibri" charset="0"/>
            </a:endParaRPr>
          </a:p>
        </p:txBody>
      </p:sp>
      <p:grpSp>
        <p:nvGrpSpPr>
          <p:cNvPr id="14" name="Grouper 13"/>
          <p:cNvGrpSpPr>
            <a:grpSpLocks/>
          </p:cNvGrpSpPr>
          <p:nvPr/>
        </p:nvGrpSpPr>
        <p:grpSpPr bwMode="auto">
          <a:xfrm>
            <a:off x="1028700" y="4535488"/>
            <a:ext cx="465138" cy="1127125"/>
            <a:chOff x="1028700" y="4534988"/>
            <a:chExt cx="465668" cy="1128169"/>
          </a:xfrm>
        </p:grpSpPr>
        <p:sp>
          <p:nvSpPr>
            <p:cNvPr id="4" name="Trapèze 3"/>
            <p:cNvSpPr/>
            <p:nvPr/>
          </p:nvSpPr>
          <p:spPr>
            <a:xfrm flipV="1">
              <a:off x="1030290" y="5080004"/>
              <a:ext cx="462488" cy="583153"/>
            </a:xfrm>
            <a:prstGeom prst="trapezoid">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dirty="0"/>
            </a:p>
          </p:txBody>
        </p:sp>
        <p:sp>
          <p:nvSpPr>
            <p:cNvPr id="13" name="Rectangle 12"/>
            <p:cNvSpPr/>
            <p:nvPr/>
          </p:nvSpPr>
          <p:spPr>
            <a:xfrm>
              <a:off x="1028700" y="4534988"/>
              <a:ext cx="465668" cy="549784"/>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dirty="0"/>
            </a:p>
          </p:txBody>
        </p:sp>
      </p:grpSp>
      <p:sp>
        <p:nvSpPr>
          <p:cNvPr id="123" name="Text Box 95"/>
          <p:cNvSpPr txBox="1">
            <a:spLocks noChangeArrowheads="1"/>
          </p:cNvSpPr>
          <p:nvPr/>
        </p:nvSpPr>
        <p:spPr bwMode="auto">
          <a:xfrm>
            <a:off x="706438" y="5924550"/>
            <a:ext cx="1203325" cy="312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6655" tIns="48328" rIns="96655" bIns="48328">
            <a:spAutoFit/>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algn="ctr"/>
            <a:r>
              <a:rPr lang="fr-BE" sz="1400" b="1">
                <a:solidFill>
                  <a:srgbClr val="4D4D4D"/>
                </a:solidFill>
                <a:latin typeface="Calibri" charset="0"/>
              </a:rPr>
              <a:t>Poussières</a:t>
            </a:r>
          </a:p>
        </p:txBody>
      </p:sp>
    </p:spTree>
    <p:extLst>
      <p:ext uri="{BB962C8B-B14F-4D97-AF65-F5344CB8AC3E}">
        <p14:creationId xmlns:p14="http://schemas.microsoft.com/office/powerpoint/2010/main" val="1073454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1112838" y="4763"/>
            <a:ext cx="8229600" cy="1143000"/>
          </a:xfrm>
        </p:spPr>
        <p:txBody>
          <a:bodyPr/>
          <a:lstStyle/>
          <a:p>
            <a:pPr eaLnBrk="1" hangingPunct="1"/>
            <a:r>
              <a:rPr lang="fr-BE">
                <a:latin typeface="Arial" charset="0"/>
              </a:rPr>
              <a:t>Pourquoi un mélange liquide eau/amine ?</a:t>
            </a:r>
            <a:endParaRPr lang="fr-FR">
              <a:latin typeface="Arial" charset="0"/>
            </a:endParaRPr>
          </a:p>
        </p:txBody>
      </p:sp>
      <p:sp>
        <p:nvSpPr>
          <p:cNvPr id="22530" name="AutoShape 11"/>
          <p:cNvSpPr>
            <a:spLocks noChangeArrowheads="1"/>
          </p:cNvSpPr>
          <p:nvPr/>
        </p:nvSpPr>
        <p:spPr bwMode="auto">
          <a:xfrm>
            <a:off x="611188" y="1189038"/>
            <a:ext cx="7848600" cy="1119187"/>
          </a:xfrm>
          <a:prstGeom prst="roundRect">
            <a:avLst>
              <a:gd name="adj" fmla="val 16667"/>
            </a:avLst>
          </a:prstGeom>
          <a:solidFill>
            <a:srgbClr val="009900"/>
          </a:solidFill>
          <a:ln w="9525">
            <a:solidFill>
              <a:schemeClr val="tx1"/>
            </a:solidFill>
            <a:round/>
            <a:headEnd/>
            <a:tailEnd/>
          </a:ln>
        </p:spPr>
        <p:txBody>
          <a:bodyPr wrap="none" anchor="ctr"/>
          <a:lstStyle/>
          <a:p>
            <a:pPr algn="ctr"/>
            <a:r>
              <a:rPr lang="fr-BE" sz="2800" b="1" dirty="0">
                <a:solidFill>
                  <a:schemeClr val="bg1"/>
                </a:solidFill>
                <a:latin typeface="Calibri" charset="0"/>
              </a:rPr>
              <a:t>Les amines sont très solubles dans l’eau </a:t>
            </a:r>
          </a:p>
          <a:p>
            <a:pPr algn="ctr"/>
            <a:r>
              <a:rPr lang="fr-BE" sz="2800" b="1" dirty="0">
                <a:solidFill>
                  <a:schemeClr val="bg1"/>
                </a:solidFill>
                <a:latin typeface="Calibri" charset="0"/>
              </a:rPr>
              <a:t>et réagissent très rapidement avec le CO</a:t>
            </a:r>
            <a:r>
              <a:rPr lang="fr-BE" sz="2800" b="1" baseline="-25000" dirty="0">
                <a:solidFill>
                  <a:schemeClr val="bg1"/>
                </a:solidFill>
                <a:latin typeface="Calibri" charset="0"/>
              </a:rPr>
              <a:t>2</a:t>
            </a:r>
            <a:endParaRPr lang="fr-FR" sz="2800" b="1" baseline="-25000" dirty="0">
              <a:solidFill>
                <a:schemeClr val="bg1"/>
              </a:solidFill>
              <a:latin typeface="Calibri" charset="0"/>
            </a:endParaRPr>
          </a:p>
        </p:txBody>
      </p:sp>
      <p:grpSp>
        <p:nvGrpSpPr>
          <p:cNvPr id="22531" name="Group 33"/>
          <p:cNvGrpSpPr>
            <a:grpSpLocks/>
          </p:cNvGrpSpPr>
          <p:nvPr/>
        </p:nvGrpSpPr>
        <p:grpSpPr bwMode="auto">
          <a:xfrm>
            <a:off x="595313" y="2278063"/>
            <a:ext cx="1133475" cy="2009775"/>
            <a:chOff x="369" y="2454"/>
            <a:chExt cx="714" cy="1266"/>
          </a:xfrm>
        </p:grpSpPr>
        <p:sp>
          <p:nvSpPr>
            <p:cNvPr id="22587" name="Text Box 12"/>
            <p:cNvSpPr txBox="1">
              <a:spLocks noChangeArrowheads="1"/>
            </p:cNvSpPr>
            <p:nvPr/>
          </p:nvSpPr>
          <p:spPr bwMode="auto">
            <a:xfrm>
              <a:off x="777" y="2886"/>
              <a:ext cx="301" cy="3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3200" b="1">
                  <a:solidFill>
                    <a:schemeClr val="accent2"/>
                  </a:solidFill>
                </a:rPr>
                <a:t>N</a:t>
              </a:r>
              <a:endParaRPr lang="fr-FR" sz="3200" b="1">
                <a:solidFill>
                  <a:schemeClr val="accent2"/>
                </a:solidFill>
              </a:endParaRPr>
            </a:p>
          </p:txBody>
        </p:sp>
        <p:sp>
          <p:nvSpPr>
            <p:cNvPr id="22588" name="Text Box 13"/>
            <p:cNvSpPr txBox="1">
              <a:spLocks noChangeArrowheads="1"/>
            </p:cNvSpPr>
            <p:nvPr/>
          </p:nvSpPr>
          <p:spPr bwMode="auto">
            <a:xfrm>
              <a:off x="782" y="2454"/>
              <a:ext cx="301" cy="3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3200" b="1">
                  <a:solidFill>
                    <a:schemeClr val="accent2"/>
                  </a:solidFill>
                </a:rPr>
                <a:t>H</a:t>
              </a:r>
              <a:endParaRPr lang="fr-FR" sz="3200" b="1">
                <a:solidFill>
                  <a:schemeClr val="accent2"/>
                </a:solidFill>
              </a:endParaRPr>
            </a:p>
          </p:txBody>
        </p:sp>
        <p:sp>
          <p:nvSpPr>
            <p:cNvPr id="22589" name="Text Box 14"/>
            <p:cNvSpPr txBox="1">
              <a:spLocks noChangeArrowheads="1"/>
            </p:cNvSpPr>
            <p:nvPr/>
          </p:nvSpPr>
          <p:spPr bwMode="auto">
            <a:xfrm>
              <a:off x="777" y="3355"/>
              <a:ext cx="301" cy="3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3200" b="1">
                  <a:solidFill>
                    <a:schemeClr val="accent2"/>
                  </a:solidFill>
                </a:rPr>
                <a:t>H</a:t>
              </a:r>
              <a:endParaRPr lang="fr-FR" sz="3200" b="1">
                <a:solidFill>
                  <a:schemeClr val="accent2"/>
                </a:solidFill>
              </a:endParaRPr>
            </a:p>
          </p:txBody>
        </p:sp>
        <p:sp>
          <p:nvSpPr>
            <p:cNvPr id="22590" name="Text Box 15"/>
            <p:cNvSpPr txBox="1">
              <a:spLocks noChangeArrowheads="1"/>
            </p:cNvSpPr>
            <p:nvPr/>
          </p:nvSpPr>
          <p:spPr bwMode="auto">
            <a:xfrm>
              <a:off x="369" y="2886"/>
              <a:ext cx="301" cy="3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3200" b="1">
                  <a:solidFill>
                    <a:schemeClr val="accent2"/>
                  </a:solidFill>
                </a:rPr>
                <a:t>R</a:t>
              </a:r>
              <a:endParaRPr lang="fr-FR" sz="3200" b="1">
                <a:solidFill>
                  <a:schemeClr val="accent2"/>
                </a:solidFill>
              </a:endParaRPr>
            </a:p>
          </p:txBody>
        </p:sp>
        <p:cxnSp>
          <p:nvCxnSpPr>
            <p:cNvPr id="22591" name="AutoShape 20"/>
            <p:cNvCxnSpPr>
              <a:cxnSpLocks noChangeShapeType="1"/>
              <a:stCxn id="22587" idx="2"/>
              <a:endCxn id="22589" idx="0"/>
            </p:cNvCxnSpPr>
            <p:nvPr/>
          </p:nvCxnSpPr>
          <p:spPr bwMode="auto">
            <a:xfrm>
              <a:off x="928" y="3251"/>
              <a:ext cx="0" cy="136"/>
            </a:xfrm>
            <a:prstGeom prst="straightConnector1">
              <a:avLst/>
            </a:prstGeom>
            <a:noFill/>
            <a:ln w="28575">
              <a:solidFill>
                <a:schemeClr val="accent2"/>
              </a:solidFill>
              <a:round/>
              <a:headEnd/>
              <a:tailEnd/>
            </a:ln>
            <a:extLst>
              <a:ext uri="{909E8E84-426E-40dd-AFC4-6F175D3DCCD1}">
                <a14:hiddenFill xmlns="" xmlns:a14="http://schemas.microsoft.com/office/drawing/2010/main">
                  <a:noFill/>
                </a14:hiddenFill>
              </a:ext>
            </a:extLst>
          </p:spPr>
        </p:cxnSp>
        <p:cxnSp>
          <p:nvCxnSpPr>
            <p:cNvPr id="22592" name="AutoShape 21"/>
            <p:cNvCxnSpPr>
              <a:cxnSpLocks noChangeShapeType="1"/>
              <a:stCxn id="22587" idx="1"/>
              <a:endCxn id="22590" idx="3"/>
            </p:cNvCxnSpPr>
            <p:nvPr/>
          </p:nvCxnSpPr>
          <p:spPr bwMode="auto">
            <a:xfrm flipH="1">
              <a:off x="670" y="3069"/>
              <a:ext cx="107" cy="0"/>
            </a:xfrm>
            <a:prstGeom prst="straightConnector1">
              <a:avLst/>
            </a:prstGeom>
            <a:noFill/>
            <a:ln w="28575">
              <a:solidFill>
                <a:schemeClr val="accent2"/>
              </a:solidFill>
              <a:round/>
              <a:headEnd/>
              <a:tailEnd/>
            </a:ln>
            <a:extLst>
              <a:ext uri="{909E8E84-426E-40dd-AFC4-6F175D3DCCD1}">
                <a14:hiddenFill xmlns="" xmlns:a14="http://schemas.microsoft.com/office/drawing/2010/main">
                  <a:noFill/>
                </a14:hiddenFill>
              </a:ext>
            </a:extLst>
          </p:spPr>
        </p:cxnSp>
        <p:sp>
          <p:nvSpPr>
            <p:cNvPr id="22593" name="Line 23"/>
            <p:cNvSpPr>
              <a:spLocks noChangeShapeType="1"/>
            </p:cNvSpPr>
            <p:nvPr/>
          </p:nvSpPr>
          <p:spPr bwMode="auto">
            <a:xfrm rot="5400000">
              <a:off x="1000" y="3082"/>
              <a:ext cx="136" cy="0"/>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fr-FR"/>
            </a:p>
          </p:txBody>
        </p:sp>
      </p:grpSp>
      <p:sp>
        <p:nvSpPr>
          <p:cNvPr id="22532" name="Text Box 24"/>
          <p:cNvSpPr txBox="1">
            <a:spLocks noChangeArrowheads="1"/>
          </p:cNvSpPr>
          <p:nvPr/>
        </p:nvSpPr>
        <p:spPr bwMode="auto">
          <a:xfrm>
            <a:off x="1887538" y="3035300"/>
            <a:ext cx="392112"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2800" b="1"/>
              <a:t>+</a:t>
            </a:r>
            <a:endParaRPr lang="fr-FR" sz="2800" b="1"/>
          </a:p>
        </p:txBody>
      </p:sp>
      <p:sp>
        <p:nvSpPr>
          <p:cNvPr id="22533" name="Text Box 25"/>
          <p:cNvSpPr txBox="1">
            <a:spLocks noChangeArrowheads="1"/>
          </p:cNvSpPr>
          <p:nvPr/>
        </p:nvSpPr>
        <p:spPr bwMode="auto">
          <a:xfrm>
            <a:off x="2338388" y="2963863"/>
            <a:ext cx="2036762" cy="579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3200" b="1">
                <a:solidFill>
                  <a:schemeClr val="accent2"/>
                </a:solidFill>
              </a:rPr>
              <a:t>O = C = O</a:t>
            </a:r>
            <a:endParaRPr lang="fr-FR" sz="3200" b="1">
              <a:solidFill>
                <a:schemeClr val="accent2"/>
              </a:solidFill>
            </a:endParaRPr>
          </a:p>
        </p:txBody>
      </p:sp>
      <p:sp>
        <p:nvSpPr>
          <p:cNvPr id="22534" name="Line 29"/>
          <p:cNvSpPr>
            <a:spLocks noChangeShapeType="1"/>
          </p:cNvSpPr>
          <p:nvPr/>
        </p:nvSpPr>
        <p:spPr bwMode="auto">
          <a:xfrm>
            <a:off x="2389188" y="3386138"/>
            <a:ext cx="220662" cy="104775"/>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fr-FR"/>
          </a:p>
        </p:txBody>
      </p:sp>
      <p:sp>
        <p:nvSpPr>
          <p:cNvPr id="22535" name="Line 34"/>
          <p:cNvSpPr>
            <a:spLocks noChangeShapeType="1"/>
          </p:cNvSpPr>
          <p:nvPr/>
        </p:nvSpPr>
        <p:spPr bwMode="auto">
          <a:xfrm>
            <a:off x="4106863" y="3044825"/>
            <a:ext cx="220662" cy="104775"/>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fr-FR"/>
          </a:p>
        </p:txBody>
      </p:sp>
      <p:sp>
        <p:nvSpPr>
          <p:cNvPr id="22536" name="Line 35"/>
          <p:cNvSpPr>
            <a:spLocks noChangeShapeType="1"/>
          </p:cNvSpPr>
          <p:nvPr/>
        </p:nvSpPr>
        <p:spPr bwMode="auto">
          <a:xfrm flipV="1">
            <a:off x="4106863" y="3376613"/>
            <a:ext cx="220662" cy="104775"/>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fr-FR"/>
          </a:p>
        </p:txBody>
      </p:sp>
      <p:sp>
        <p:nvSpPr>
          <p:cNvPr id="22537" name="AutoShape 36"/>
          <p:cNvSpPr>
            <a:spLocks noChangeArrowheads="1"/>
          </p:cNvSpPr>
          <p:nvPr/>
        </p:nvSpPr>
        <p:spPr bwMode="auto">
          <a:xfrm>
            <a:off x="4497388" y="3179763"/>
            <a:ext cx="576262" cy="215900"/>
          </a:xfrm>
          <a:prstGeom prst="rightArrow">
            <a:avLst>
              <a:gd name="adj1" fmla="val 50000"/>
              <a:gd name="adj2" fmla="val 66728"/>
            </a:avLst>
          </a:prstGeom>
          <a:solidFill>
            <a:schemeClr val="tx1"/>
          </a:solidFill>
          <a:ln w="9525">
            <a:solidFill>
              <a:schemeClr val="tx1"/>
            </a:solidFill>
            <a:miter lim="800000"/>
            <a:headEnd/>
            <a:tailEnd/>
          </a:ln>
        </p:spPr>
        <p:txBody>
          <a:bodyPr wrap="none" anchor="ctr"/>
          <a:lstStyle/>
          <a:p>
            <a:endParaRPr lang="fr-FR"/>
          </a:p>
        </p:txBody>
      </p:sp>
      <p:sp>
        <p:nvSpPr>
          <p:cNvPr id="22538" name="Text Box 38"/>
          <p:cNvSpPr txBox="1">
            <a:spLocks noChangeArrowheads="1"/>
          </p:cNvSpPr>
          <p:nvPr/>
        </p:nvSpPr>
        <p:spPr bwMode="auto">
          <a:xfrm>
            <a:off x="5776913" y="2997200"/>
            <a:ext cx="477837" cy="579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3200" b="1">
                <a:solidFill>
                  <a:schemeClr val="accent2"/>
                </a:solidFill>
              </a:rPr>
              <a:t>N</a:t>
            </a:r>
            <a:endParaRPr lang="fr-FR" sz="3200" b="1">
              <a:solidFill>
                <a:schemeClr val="accent2"/>
              </a:solidFill>
            </a:endParaRPr>
          </a:p>
        </p:txBody>
      </p:sp>
      <p:sp>
        <p:nvSpPr>
          <p:cNvPr id="22539" name="Text Box 40"/>
          <p:cNvSpPr txBox="1">
            <a:spLocks noChangeArrowheads="1"/>
          </p:cNvSpPr>
          <p:nvPr/>
        </p:nvSpPr>
        <p:spPr bwMode="auto">
          <a:xfrm>
            <a:off x="5776913" y="3741738"/>
            <a:ext cx="477837" cy="579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3200" b="1">
                <a:solidFill>
                  <a:schemeClr val="accent2"/>
                </a:solidFill>
              </a:rPr>
              <a:t>H</a:t>
            </a:r>
            <a:endParaRPr lang="fr-FR" sz="3200" b="1">
              <a:solidFill>
                <a:schemeClr val="accent2"/>
              </a:solidFill>
            </a:endParaRPr>
          </a:p>
        </p:txBody>
      </p:sp>
      <p:sp>
        <p:nvSpPr>
          <p:cNvPr id="22540" name="Text Box 41"/>
          <p:cNvSpPr txBox="1">
            <a:spLocks noChangeArrowheads="1"/>
          </p:cNvSpPr>
          <p:nvPr/>
        </p:nvSpPr>
        <p:spPr bwMode="auto">
          <a:xfrm>
            <a:off x="5129213" y="2997200"/>
            <a:ext cx="477837" cy="579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3200" b="1">
                <a:solidFill>
                  <a:schemeClr val="accent2"/>
                </a:solidFill>
              </a:rPr>
              <a:t>R</a:t>
            </a:r>
            <a:endParaRPr lang="fr-FR" sz="3200" b="1">
              <a:solidFill>
                <a:schemeClr val="accent2"/>
              </a:solidFill>
            </a:endParaRPr>
          </a:p>
        </p:txBody>
      </p:sp>
      <p:cxnSp>
        <p:nvCxnSpPr>
          <p:cNvPr id="22541" name="AutoShape 43"/>
          <p:cNvCxnSpPr>
            <a:cxnSpLocks noChangeShapeType="1"/>
            <a:stCxn id="22538" idx="2"/>
            <a:endCxn id="22539" idx="0"/>
          </p:cNvCxnSpPr>
          <p:nvPr/>
        </p:nvCxnSpPr>
        <p:spPr bwMode="auto">
          <a:xfrm>
            <a:off x="6016625" y="3576638"/>
            <a:ext cx="0" cy="215900"/>
          </a:xfrm>
          <a:prstGeom prst="straightConnector1">
            <a:avLst/>
          </a:prstGeom>
          <a:noFill/>
          <a:ln w="28575">
            <a:solidFill>
              <a:schemeClr val="accent2"/>
            </a:solidFill>
            <a:round/>
            <a:headEnd/>
            <a:tailEnd/>
          </a:ln>
          <a:extLst>
            <a:ext uri="{909E8E84-426E-40dd-AFC4-6F175D3DCCD1}">
              <a14:hiddenFill xmlns="" xmlns:a14="http://schemas.microsoft.com/office/drawing/2010/main">
                <a:noFill/>
              </a14:hiddenFill>
            </a:ext>
          </a:extLst>
        </p:spPr>
      </p:cxnSp>
      <p:cxnSp>
        <p:nvCxnSpPr>
          <p:cNvPr id="22542" name="AutoShape 44"/>
          <p:cNvCxnSpPr>
            <a:cxnSpLocks noChangeShapeType="1"/>
            <a:stCxn id="22538" idx="1"/>
            <a:endCxn id="22540" idx="3"/>
          </p:cNvCxnSpPr>
          <p:nvPr/>
        </p:nvCxnSpPr>
        <p:spPr bwMode="auto">
          <a:xfrm flipH="1">
            <a:off x="5607050" y="3287713"/>
            <a:ext cx="169863" cy="0"/>
          </a:xfrm>
          <a:prstGeom prst="straightConnector1">
            <a:avLst/>
          </a:prstGeom>
          <a:noFill/>
          <a:ln w="28575">
            <a:solidFill>
              <a:schemeClr val="accent2"/>
            </a:solidFill>
            <a:round/>
            <a:headEnd/>
            <a:tailEnd/>
          </a:ln>
          <a:extLst>
            <a:ext uri="{909E8E84-426E-40dd-AFC4-6F175D3DCCD1}">
              <a14:hiddenFill xmlns="" xmlns:a14="http://schemas.microsoft.com/office/drawing/2010/main">
                <a:noFill/>
              </a14:hiddenFill>
            </a:ext>
          </a:extLst>
        </p:spPr>
      </p:cxnSp>
      <p:cxnSp>
        <p:nvCxnSpPr>
          <p:cNvPr id="22543" name="AutoShape 47"/>
          <p:cNvCxnSpPr>
            <a:cxnSpLocks noChangeShapeType="1"/>
            <a:stCxn id="22545" idx="1"/>
            <a:endCxn id="22538" idx="3"/>
          </p:cNvCxnSpPr>
          <p:nvPr/>
        </p:nvCxnSpPr>
        <p:spPr bwMode="auto">
          <a:xfrm flipH="1">
            <a:off x="6254750" y="3287713"/>
            <a:ext cx="196850" cy="0"/>
          </a:xfrm>
          <a:prstGeom prst="straightConnector1">
            <a:avLst/>
          </a:prstGeom>
          <a:noFill/>
          <a:ln w="28575">
            <a:solidFill>
              <a:schemeClr val="accent2"/>
            </a:solidFill>
            <a:round/>
            <a:headEnd/>
            <a:tailEnd/>
          </a:ln>
          <a:extLst>
            <a:ext uri="{909E8E84-426E-40dd-AFC4-6F175D3DCCD1}">
              <a14:hiddenFill xmlns="" xmlns:a14="http://schemas.microsoft.com/office/drawing/2010/main">
                <a:noFill/>
              </a14:hiddenFill>
            </a:ext>
          </a:extLst>
        </p:spPr>
      </p:cxnSp>
      <p:sp>
        <p:nvSpPr>
          <p:cNvPr id="22544" name="Text Box 48"/>
          <p:cNvSpPr txBox="1">
            <a:spLocks noChangeArrowheads="1"/>
          </p:cNvSpPr>
          <p:nvPr/>
        </p:nvSpPr>
        <p:spPr bwMode="auto">
          <a:xfrm>
            <a:off x="7004050" y="2638425"/>
            <a:ext cx="500063" cy="579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3200" b="1">
                <a:solidFill>
                  <a:schemeClr val="accent2"/>
                </a:solidFill>
              </a:rPr>
              <a:t>O</a:t>
            </a:r>
            <a:endParaRPr lang="fr-FR" sz="3200" b="1">
              <a:solidFill>
                <a:schemeClr val="accent2"/>
              </a:solidFill>
            </a:endParaRPr>
          </a:p>
        </p:txBody>
      </p:sp>
      <p:sp>
        <p:nvSpPr>
          <p:cNvPr id="22545" name="Text Box 49"/>
          <p:cNvSpPr txBox="1">
            <a:spLocks noChangeArrowheads="1"/>
          </p:cNvSpPr>
          <p:nvPr/>
        </p:nvSpPr>
        <p:spPr bwMode="auto">
          <a:xfrm>
            <a:off x="6451600" y="2997200"/>
            <a:ext cx="477838" cy="579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3200" b="1">
                <a:solidFill>
                  <a:schemeClr val="accent2"/>
                </a:solidFill>
              </a:rPr>
              <a:t>C</a:t>
            </a:r>
            <a:endParaRPr lang="fr-FR" sz="3200" b="1">
              <a:solidFill>
                <a:schemeClr val="accent2"/>
              </a:solidFill>
            </a:endParaRPr>
          </a:p>
        </p:txBody>
      </p:sp>
      <p:sp>
        <p:nvSpPr>
          <p:cNvPr id="22546" name="Text Box 50"/>
          <p:cNvSpPr txBox="1">
            <a:spLocks noChangeArrowheads="1"/>
          </p:cNvSpPr>
          <p:nvPr/>
        </p:nvSpPr>
        <p:spPr bwMode="auto">
          <a:xfrm>
            <a:off x="7004050" y="3354388"/>
            <a:ext cx="500063" cy="579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3200" b="1">
                <a:solidFill>
                  <a:schemeClr val="accent2"/>
                </a:solidFill>
              </a:rPr>
              <a:t>O</a:t>
            </a:r>
            <a:endParaRPr lang="fr-FR" sz="3200" b="1">
              <a:solidFill>
                <a:schemeClr val="accent2"/>
              </a:solidFill>
            </a:endParaRPr>
          </a:p>
        </p:txBody>
      </p:sp>
      <p:sp>
        <p:nvSpPr>
          <p:cNvPr id="22547" name="Text Box 51"/>
          <p:cNvSpPr txBox="1">
            <a:spLocks noChangeArrowheads="1"/>
          </p:cNvSpPr>
          <p:nvPr/>
        </p:nvSpPr>
        <p:spPr bwMode="auto">
          <a:xfrm rot="2402904">
            <a:off x="6784975" y="3179763"/>
            <a:ext cx="422275" cy="579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3200" b="1">
                <a:solidFill>
                  <a:schemeClr val="accent2"/>
                </a:solidFill>
              </a:rPr>
              <a:t>=</a:t>
            </a:r>
            <a:endParaRPr lang="fr-FR" sz="3200" b="1">
              <a:solidFill>
                <a:schemeClr val="accent2"/>
              </a:solidFill>
            </a:endParaRPr>
          </a:p>
        </p:txBody>
      </p:sp>
      <p:sp>
        <p:nvSpPr>
          <p:cNvPr id="22548" name="Line 52"/>
          <p:cNvSpPr>
            <a:spLocks noChangeShapeType="1"/>
          </p:cNvSpPr>
          <p:nvPr/>
        </p:nvSpPr>
        <p:spPr bwMode="auto">
          <a:xfrm flipV="1">
            <a:off x="2384425" y="3016250"/>
            <a:ext cx="220663" cy="104775"/>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fr-FR"/>
          </a:p>
        </p:txBody>
      </p:sp>
      <p:grpSp>
        <p:nvGrpSpPr>
          <p:cNvPr id="22549" name="Group 55"/>
          <p:cNvGrpSpPr>
            <a:grpSpLocks/>
          </p:cNvGrpSpPr>
          <p:nvPr/>
        </p:nvGrpSpPr>
        <p:grpSpPr bwMode="auto">
          <a:xfrm rot="2532815">
            <a:off x="7212013" y="3502025"/>
            <a:ext cx="220662" cy="436563"/>
            <a:chOff x="5163" y="2982"/>
            <a:chExt cx="139" cy="275"/>
          </a:xfrm>
        </p:grpSpPr>
        <p:sp>
          <p:nvSpPr>
            <p:cNvPr id="22585" name="Line 53"/>
            <p:cNvSpPr>
              <a:spLocks noChangeShapeType="1"/>
            </p:cNvSpPr>
            <p:nvPr/>
          </p:nvSpPr>
          <p:spPr bwMode="auto">
            <a:xfrm>
              <a:off x="5163" y="2982"/>
              <a:ext cx="139" cy="66"/>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fr-FR"/>
            </a:p>
          </p:txBody>
        </p:sp>
        <p:sp>
          <p:nvSpPr>
            <p:cNvPr id="22586" name="Line 54"/>
            <p:cNvSpPr>
              <a:spLocks noChangeShapeType="1"/>
            </p:cNvSpPr>
            <p:nvPr/>
          </p:nvSpPr>
          <p:spPr bwMode="auto">
            <a:xfrm flipV="1">
              <a:off x="5163" y="3191"/>
              <a:ext cx="139" cy="66"/>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fr-FR"/>
            </a:p>
          </p:txBody>
        </p:sp>
      </p:grpSp>
      <p:sp>
        <p:nvSpPr>
          <p:cNvPr id="22550" name="Line 56"/>
          <p:cNvSpPr>
            <a:spLocks noChangeShapeType="1"/>
          </p:cNvSpPr>
          <p:nvPr/>
        </p:nvSpPr>
        <p:spPr bwMode="auto">
          <a:xfrm flipV="1">
            <a:off x="6891338" y="3052763"/>
            <a:ext cx="217487" cy="171450"/>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fr-FR"/>
          </a:p>
        </p:txBody>
      </p:sp>
      <p:grpSp>
        <p:nvGrpSpPr>
          <p:cNvPr id="22551" name="Group 57"/>
          <p:cNvGrpSpPr>
            <a:grpSpLocks/>
          </p:cNvGrpSpPr>
          <p:nvPr/>
        </p:nvGrpSpPr>
        <p:grpSpPr bwMode="auto">
          <a:xfrm rot="-2966777">
            <a:off x="7204076" y="2643187"/>
            <a:ext cx="220662" cy="436563"/>
            <a:chOff x="5163" y="2982"/>
            <a:chExt cx="139" cy="275"/>
          </a:xfrm>
        </p:grpSpPr>
        <p:sp>
          <p:nvSpPr>
            <p:cNvPr id="22583" name="Line 58"/>
            <p:cNvSpPr>
              <a:spLocks noChangeShapeType="1"/>
            </p:cNvSpPr>
            <p:nvPr/>
          </p:nvSpPr>
          <p:spPr bwMode="auto">
            <a:xfrm>
              <a:off x="5163" y="2982"/>
              <a:ext cx="139" cy="66"/>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fr-FR"/>
            </a:p>
          </p:txBody>
        </p:sp>
        <p:sp>
          <p:nvSpPr>
            <p:cNvPr id="22584" name="Line 59"/>
            <p:cNvSpPr>
              <a:spLocks noChangeShapeType="1"/>
            </p:cNvSpPr>
            <p:nvPr/>
          </p:nvSpPr>
          <p:spPr bwMode="auto">
            <a:xfrm flipV="1">
              <a:off x="5163" y="3191"/>
              <a:ext cx="139" cy="66"/>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fr-FR"/>
            </a:p>
          </p:txBody>
        </p:sp>
      </p:grpSp>
      <p:sp>
        <p:nvSpPr>
          <p:cNvPr id="22552" name="Text Box 64"/>
          <p:cNvSpPr txBox="1">
            <a:spLocks noChangeArrowheads="1"/>
          </p:cNvSpPr>
          <p:nvPr/>
        </p:nvSpPr>
        <p:spPr bwMode="auto">
          <a:xfrm>
            <a:off x="6873875" y="2632075"/>
            <a:ext cx="287338"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b="1">
                <a:solidFill>
                  <a:schemeClr val="accent2"/>
                </a:solidFill>
              </a:rPr>
              <a:t>-</a:t>
            </a:r>
            <a:endParaRPr lang="fr-FR" b="1">
              <a:solidFill>
                <a:schemeClr val="accent2"/>
              </a:solidFill>
            </a:endParaRPr>
          </a:p>
        </p:txBody>
      </p:sp>
      <p:sp>
        <p:nvSpPr>
          <p:cNvPr id="22553" name="AutoShape 66"/>
          <p:cNvSpPr>
            <a:spLocks noChangeArrowheads="1"/>
          </p:cNvSpPr>
          <p:nvPr/>
        </p:nvSpPr>
        <p:spPr bwMode="auto">
          <a:xfrm>
            <a:off x="1722438" y="5975350"/>
            <a:ext cx="1416050" cy="431800"/>
          </a:xfrm>
          <a:prstGeom prst="rightArrow">
            <a:avLst>
              <a:gd name="adj1" fmla="val 50000"/>
              <a:gd name="adj2" fmla="val 81985"/>
            </a:avLst>
          </a:prstGeom>
          <a:solidFill>
            <a:schemeClr val="accent2"/>
          </a:solidFill>
          <a:ln w="9525">
            <a:solidFill>
              <a:schemeClr val="accent2"/>
            </a:solidFill>
            <a:miter lim="800000"/>
            <a:headEnd/>
            <a:tailEnd/>
          </a:ln>
        </p:spPr>
        <p:txBody>
          <a:bodyPr wrap="none" anchor="ctr"/>
          <a:lstStyle/>
          <a:p>
            <a:endParaRPr lang="fr-FR"/>
          </a:p>
        </p:txBody>
      </p:sp>
      <p:sp>
        <p:nvSpPr>
          <p:cNvPr id="22554" name="AutoShape 67"/>
          <p:cNvSpPr>
            <a:spLocks noChangeArrowheads="1"/>
          </p:cNvSpPr>
          <p:nvPr/>
        </p:nvSpPr>
        <p:spPr bwMode="auto">
          <a:xfrm>
            <a:off x="3260725" y="5616575"/>
            <a:ext cx="5756275" cy="995363"/>
          </a:xfrm>
          <a:prstGeom prst="roundRect">
            <a:avLst>
              <a:gd name="adj" fmla="val 16667"/>
            </a:avLst>
          </a:prstGeom>
          <a:solidFill>
            <a:schemeClr val="accent2"/>
          </a:solidFill>
          <a:ln w="9525">
            <a:solidFill>
              <a:schemeClr val="tx1"/>
            </a:solidFill>
            <a:round/>
            <a:headEnd/>
            <a:tailEnd/>
          </a:ln>
        </p:spPr>
        <p:txBody>
          <a:bodyPr wrap="none" anchor="ctr"/>
          <a:lstStyle/>
          <a:p>
            <a:pPr algn="ctr"/>
            <a:r>
              <a:rPr lang="fr-BE" sz="2400" b="1" dirty="0">
                <a:solidFill>
                  <a:schemeClr val="bg1"/>
                </a:solidFill>
                <a:latin typeface="Calibri" charset="0"/>
              </a:rPr>
              <a:t>Excellent choix de liquide pour absorber </a:t>
            </a:r>
          </a:p>
          <a:p>
            <a:pPr algn="ctr"/>
            <a:r>
              <a:rPr lang="fr-BE" sz="2400" b="1" dirty="0">
                <a:solidFill>
                  <a:schemeClr val="bg1"/>
                </a:solidFill>
                <a:latin typeface="Calibri" charset="0"/>
              </a:rPr>
              <a:t>rapidement beaucoup de CO</a:t>
            </a:r>
            <a:r>
              <a:rPr lang="fr-BE" sz="2400" b="1" baseline="-25000" dirty="0">
                <a:solidFill>
                  <a:schemeClr val="bg1"/>
                </a:solidFill>
                <a:latin typeface="Calibri" charset="0"/>
              </a:rPr>
              <a:t>2</a:t>
            </a:r>
            <a:endParaRPr lang="fr-FR" sz="2400" b="1" baseline="-25000" dirty="0">
              <a:solidFill>
                <a:schemeClr val="bg1"/>
              </a:solidFill>
              <a:latin typeface="Calibri" charset="0"/>
            </a:endParaRPr>
          </a:p>
        </p:txBody>
      </p:sp>
      <p:cxnSp>
        <p:nvCxnSpPr>
          <p:cNvPr id="22555" name="AutoShape 19"/>
          <p:cNvCxnSpPr>
            <a:cxnSpLocks noChangeShapeType="1"/>
          </p:cNvCxnSpPr>
          <p:nvPr/>
        </p:nvCxnSpPr>
        <p:spPr bwMode="auto">
          <a:xfrm rot="5400000">
            <a:off x="1390650" y="2911475"/>
            <a:ext cx="196850" cy="0"/>
          </a:xfrm>
          <a:prstGeom prst="straightConnector1">
            <a:avLst/>
          </a:prstGeom>
          <a:noFill/>
          <a:ln w="28575">
            <a:solidFill>
              <a:schemeClr val="accent2"/>
            </a:solidFill>
            <a:round/>
            <a:headEnd/>
            <a:tailEnd/>
          </a:ln>
          <a:extLst>
            <a:ext uri="{909E8E84-426E-40dd-AFC4-6F175D3DCCD1}">
              <a14:hiddenFill xmlns="" xmlns:a14="http://schemas.microsoft.com/office/drawing/2010/main">
                <a:noFill/>
              </a14:hiddenFill>
            </a:ext>
          </a:extLst>
        </p:spPr>
      </p:cxnSp>
      <p:sp>
        <p:nvSpPr>
          <p:cNvPr id="22556" name="Text Box 38"/>
          <p:cNvSpPr txBox="1">
            <a:spLocks noChangeArrowheads="1"/>
          </p:cNvSpPr>
          <p:nvPr/>
        </p:nvSpPr>
        <p:spPr bwMode="auto">
          <a:xfrm>
            <a:off x="2955925" y="4237038"/>
            <a:ext cx="477838" cy="579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3200" b="1">
                <a:solidFill>
                  <a:schemeClr val="accent2"/>
                </a:solidFill>
              </a:rPr>
              <a:t>N</a:t>
            </a:r>
            <a:endParaRPr lang="fr-FR" sz="3200" b="1">
              <a:solidFill>
                <a:schemeClr val="accent2"/>
              </a:solidFill>
            </a:endParaRPr>
          </a:p>
        </p:txBody>
      </p:sp>
      <p:sp>
        <p:nvSpPr>
          <p:cNvPr id="22557" name="Text Box 40"/>
          <p:cNvSpPr txBox="1">
            <a:spLocks noChangeArrowheads="1"/>
          </p:cNvSpPr>
          <p:nvPr/>
        </p:nvSpPr>
        <p:spPr bwMode="auto">
          <a:xfrm>
            <a:off x="2955925" y="4981575"/>
            <a:ext cx="477838" cy="579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3200" b="1">
                <a:solidFill>
                  <a:schemeClr val="accent2"/>
                </a:solidFill>
              </a:rPr>
              <a:t>H</a:t>
            </a:r>
            <a:endParaRPr lang="fr-FR" sz="3200" b="1">
              <a:solidFill>
                <a:schemeClr val="accent2"/>
              </a:solidFill>
            </a:endParaRPr>
          </a:p>
        </p:txBody>
      </p:sp>
      <p:sp>
        <p:nvSpPr>
          <p:cNvPr id="22558" name="Text Box 41"/>
          <p:cNvSpPr txBox="1">
            <a:spLocks noChangeArrowheads="1"/>
          </p:cNvSpPr>
          <p:nvPr/>
        </p:nvSpPr>
        <p:spPr bwMode="auto">
          <a:xfrm>
            <a:off x="2308225" y="4237038"/>
            <a:ext cx="477838" cy="579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3200" b="1">
                <a:solidFill>
                  <a:schemeClr val="accent2"/>
                </a:solidFill>
              </a:rPr>
              <a:t>R</a:t>
            </a:r>
            <a:endParaRPr lang="fr-FR" sz="3200" b="1">
              <a:solidFill>
                <a:schemeClr val="accent2"/>
              </a:solidFill>
            </a:endParaRPr>
          </a:p>
        </p:txBody>
      </p:sp>
      <p:cxnSp>
        <p:nvCxnSpPr>
          <p:cNvPr id="22559" name="AutoShape 42"/>
          <p:cNvCxnSpPr>
            <a:cxnSpLocks noChangeShapeType="1"/>
          </p:cNvCxnSpPr>
          <p:nvPr/>
        </p:nvCxnSpPr>
        <p:spPr bwMode="auto">
          <a:xfrm rot="16200000" flipV="1">
            <a:off x="3200400" y="4224338"/>
            <a:ext cx="0" cy="203200"/>
          </a:xfrm>
          <a:prstGeom prst="straightConnector1">
            <a:avLst/>
          </a:prstGeom>
          <a:noFill/>
          <a:ln w="28575">
            <a:solidFill>
              <a:schemeClr val="accent2"/>
            </a:solidFill>
            <a:round/>
            <a:headEnd/>
            <a:tailEnd/>
          </a:ln>
          <a:extLst>
            <a:ext uri="{909E8E84-426E-40dd-AFC4-6F175D3DCCD1}">
              <a14:hiddenFill xmlns="" xmlns:a14="http://schemas.microsoft.com/office/drawing/2010/main">
                <a:noFill/>
              </a14:hiddenFill>
            </a:ext>
          </a:extLst>
        </p:spPr>
      </p:cxnSp>
      <p:cxnSp>
        <p:nvCxnSpPr>
          <p:cNvPr id="22560" name="AutoShape 43"/>
          <p:cNvCxnSpPr>
            <a:cxnSpLocks noChangeShapeType="1"/>
            <a:stCxn id="22556" idx="2"/>
            <a:endCxn id="22557" idx="0"/>
          </p:cNvCxnSpPr>
          <p:nvPr/>
        </p:nvCxnSpPr>
        <p:spPr bwMode="auto">
          <a:xfrm>
            <a:off x="3195638" y="4816475"/>
            <a:ext cx="0" cy="215900"/>
          </a:xfrm>
          <a:prstGeom prst="straightConnector1">
            <a:avLst/>
          </a:prstGeom>
          <a:noFill/>
          <a:ln w="28575">
            <a:solidFill>
              <a:schemeClr val="accent2"/>
            </a:solidFill>
            <a:round/>
            <a:headEnd/>
            <a:tailEnd/>
          </a:ln>
          <a:extLst>
            <a:ext uri="{909E8E84-426E-40dd-AFC4-6F175D3DCCD1}">
              <a14:hiddenFill xmlns="" xmlns:a14="http://schemas.microsoft.com/office/drawing/2010/main">
                <a:noFill/>
              </a14:hiddenFill>
            </a:ext>
          </a:extLst>
        </p:spPr>
      </p:cxnSp>
      <p:cxnSp>
        <p:nvCxnSpPr>
          <p:cNvPr id="22561" name="AutoShape 44"/>
          <p:cNvCxnSpPr>
            <a:cxnSpLocks noChangeShapeType="1"/>
            <a:stCxn id="22556" idx="1"/>
            <a:endCxn id="22558" idx="3"/>
          </p:cNvCxnSpPr>
          <p:nvPr/>
        </p:nvCxnSpPr>
        <p:spPr bwMode="auto">
          <a:xfrm flipH="1">
            <a:off x="2786063" y="4527550"/>
            <a:ext cx="169862" cy="0"/>
          </a:xfrm>
          <a:prstGeom prst="straightConnector1">
            <a:avLst/>
          </a:prstGeom>
          <a:noFill/>
          <a:ln w="28575">
            <a:solidFill>
              <a:schemeClr val="accent2"/>
            </a:solidFill>
            <a:round/>
            <a:headEnd/>
            <a:tailEnd/>
          </a:ln>
          <a:extLst>
            <a:ext uri="{909E8E84-426E-40dd-AFC4-6F175D3DCCD1}">
              <a14:hiddenFill xmlns="" xmlns:a14="http://schemas.microsoft.com/office/drawing/2010/main">
                <a:noFill/>
              </a14:hiddenFill>
            </a:ext>
          </a:extLst>
        </p:spPr>
      </p:cxnSp>
      <p:cxnSp>
        <p:nvCxnSpPr>
          <p:cNvPr id="22562" name="AutoShape 47"/>
          <p:cNvCxnSpPr>
            <a:cxnSpLocks noChangeShapeType="1"/>
            <a:stCxn id="22564" idx="1"/>
            <a:endCxn id="22556" idx="3"/>
          </p:cNvCxnSpPr>
          <p:nvPr/>
        </p:nvCxnSpPr>
        <p:spPr bwMode="auto">
          <a:xfrm flipH="1">
            <a:off x="3433763" y="4527550"/>
            <a:ext cx="196850" cy="0"/>
          </a:xfrm>
          <a:prstGeom prst="straightConnector1">
            <a:avLst/>
          </a:prstGeom>
          <a:noFill/>
          <a:ln w="28575">
            <a:solidFill>
              <a:schemeClr val="accent2"/>
            </a:solidFill>
            <a:round/>
            <a:headEnd/>
            <a:tailEnd/>
          </a:ln>
          <a:extLst>
            <a:ext uri="{909E8E84-426E-40dd-AFC4-6F175D3DCCD1}">
              <a14:hiddenFill xmlns="" xmlns:a14="http://schemas.microsoft.com/office/drawing/2010/main">
                <a:noFill/>
              </a14:hiddenFill>
            </a:ext>
          </a:extLst>
        </p:spPr>
      </p:cxnSp>
      <p:sp>
        <p:nvSpPr>
          <p:cNvPr id="22563" name="Text Box 48"/>
          <p:cNvSpPr txBox="1">
            <a:spLocks noChangeArrowheads="1"/>
          </p:cNvSpPr>
          <p:nvPr/>
        </p:nvSpPr>
        <p:spPr bwMode="auto">
          <a:xfrm>
            <a:off x="4183063" y="3878263"/>
            <a:ext cx="500062" cy="579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3200" b="1">
                <a:solidFill>
                  <a:schemeClr val="accent2"/>
                </a:solidFill>
              </a:rPr>
              <a:t>O</a:t>
            </a:r>
            <a:endParaRPr lang="fr-FR" sz="3200" b="1">
              <a:solidFill>
                <a:schemeClr val="accent2"/>
              </a:solidFill>
            </a:endParaRPr>
          </a:p>
        </p:txBody>
      </p:sp>
      <p:sp>
        <p:nvSpPr>
          <p:cNvPr id="22564" name="Text Box 49"/>
          <p:cNvSpPr txBox="1">
            <a:spLocks noChangeArrowheads="1"/>
          </p:cNvSpPr>
          <p:nvPr/>
        </p:nvSpPr>
        <p:spPr bwMode="auto">
          <a:xfrm>
            <a:off x="3630613" y="4237038"/>
            <a:ext cx="477837" cy="579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3200" b="1">
                <a:solidFill>
                  <a:schemeClr val="accent2"/>
                </a:solidFill>
              </a:rPr>
              <a:t>C</a:t>
            </a:r>
            <a:endParaRPr lang="fr-FR" sz="3200" b="1">
              <a:solidFill>
                <a:schemeClr val="accent2"/>
              </a:solidFill>
            </a:endParaRPr>
          </a:p>
        </p:txBody>
      </p:sp>
      <p:sp>
        <p:nvSpPr>
          <p:cNvPr id="22565" name="Text Box 50"/>
          <p:cNvSpPr txBox="1">
            <a:spLocks noChangeArrowheads="1"/>
          </p:cNvSpPr>
          <p:nvPr/>
        </p:nvSpPr>
        <p:spPr bwMode="auto">
          <a:xfrm>
            <a:off x="4183063" y="4594225"/>
            <a:ext cx="500062" cy="579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3200" b="1">
                <a:solidFill>
                  <a:schemeClr val="accent2"/>
                </a:solidFill>
              </a:rPr>
              <a:t>O</a:t>
            </a:r>
            <a:endParaRPr lang="fr-FR" sz="3200" b="1">
              <a:solidFill>
                <a:schemeClr val="accent2"/>
              </a:solidFill>
            </a:endParaRPr>
          </a:p>
        </p:txBody>
      </p:sp>
      <p:sp>
        <p:nvSpPr>
          <p:cNvPr id="22566" name="Text Box 51"/>
          <p:cNvSpPr txBox="1">
            <a:spLocks noChangeArrowheads="1"/>
          </p:cNvSpPr>
          <p:nvPr/>
        </p:nvSpPr>
        <p:spPr bwMode="auto">
          <a:xfrm rot="2402904">
            <a:off x="3963988" y="4419600"/>
            <a:ext cx="422275" cy="579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3200" b="1">
                <a:solidFill>
                  <a:schemeClr val="accent2"/>
                </a:solidFill>
              </a:rPr>
              <a:t>=</a:t>
            </a:r>
            <a:endParaRPr lang="fr-FR" sz="3200" b="1">
              <a:solidFill>
                <a:schemeClr val="accent2"/>
              </a:solidFill>
            </a:endParaRPr>
          </a:p>
        </p:txBody>
      </p:sp>
      <p:grpSp>
        <p:nvGrpSpPr>
          <p:cNvPr id="22567" name="Group 55"/>
          <p:cNvGrpSpPr>
            <a:grpSpLocks/>
          </p:cNvGrpSpPr>
          <p:nvPr/>
        </p:nvGrpSpPr>
        <p:grpSpPr bwMode="auto">
          <a:xfrm rot="2532815">
            <a:off x="4391025" y="4741863"/>
            <a:ext cx="220663" cy="436562"/>
            <a:chOff x="5163" y="2982"/>
            <a:chExt cx="139" cy="275"/>
          </a:xfrm>
        </p:grpSpPr>
        <p:sp>
          <p:nvSpPr>
            <p:cNvPr id="22581" name="Line 53"/>
            <p:cNvSpPr>
              <a:spLocks noChangeShapeType="1"/>
            </p:cNvSpPr>
            <p:nvPr/>
          </p:nvSpPr>
          <p:spPr bwMode="auto">
            <a:xfrm>
              <a:off x="5163" y="2982"/>
              <a:ext cx="139" cy="66"/>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fr-FR"/>
            </a:p>
          </p:txBody>
        </p:sp>
        <p:sp>
          <p:nvSpPr>
            <p:cNvPr id="22582" name="Line 54"/>
            <p:cNvSpPr>
              <a:spLocks noChangeShapeType="1"/>
            </p:cNvSpPr>
            <p:nvPr/>
          </p:nvSpPr>
          <p:spPr bwMode="auto">
            <a:xfrm flipV="1">
              <a:off x="5163" y="3191"/>
              <a:ext cx="139" cy="66"/>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fr-FR"/>
            </a:p>
          </p:txBody>
        </p:sp>
      </p:grpSp>
      <p:sp>
        <p:nvSpPr>
          <p:cNvPr id="22568" name="Line 56"/>
          <p:cNvSpPr>
            <a:spLocks noChangeShapeType="1"/>
          </p:cNvSpPr>
          <p:nvPr/>
        </p:nvSpPr>
        <p:spPr bwMode="auto">
          <a:xfrm flipV="1">
            <a:off x="4070350" y="4292600"/>
            <a:ext cx="217488" cy="171450"/>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fr-FR"/>
          </a:p>
        </p:txBody>
      </p:sp>
      <p:grpSp>
        <p:nvGrpSpPr>
          <p:cNvPr id="22569" name="Group 57"/>
          <p:cNvGrpSpPr>
            <a:grpSpLocks/>
          </p:cNvGrpSpPr>
          <p:nvPr/>
        </p:nvGrpSpPr>
        <p:grpSpPr bwMode="auto">
          <a:xfrm rot="-2966777">
            <a:off x="4383087" y="3883026"/>
            <a:ext cx="220663" cy="436562"/>
            <a:chOff x="5163" y="2982"/>
            <a:chExt cx="139" cy="275"/>
          </a:xfrm>
        </p:grpSpPr>
        <p:sp>
          <p:nvSpPr>
            <p:cNvPr id="22579" name="Line 58"/>
            <p:cNvSpPr>
              <a:spLocks noChangeShapeType="1"/>
            </p:cNvSpPr>
            <p:nvPr/>
          </p:nvSpPr>
          <p:spPr bwMode="auto">
            <a:xfrm>
              <a:off x="5163" y="2982"/>
              <a:ext cx="139" cy="66"/>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fr-FR"/>
            </a:p>
          </p:txBody>
        </p:sp>
        <p:sp>
          <p:nvSpPr>
            <p:cNvPr id="22580" name="Line 59"/>
            <p:cNvSpPr>
              <a:spLocks noChangeShapeType="1"/>
            </p:cNvSpPr>
            <p:nvPr/>
          </p:nvSpPr>
          <p:spPr bwMode="auto">
            <a:xfrm flipV="1">
              <a:off x="5163" y="3191"/>
              <a:ext cx="139" cy="66"/>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fr-FR"/>
            </a:p>
          </p:txBody>
        </p:sp>
      </p:grpSp>
      <p:grpSp>
        <p:nvGrpSpPr>
          <p:cNvPr id="22570" name="Grouper 99"/>
          <p:cNvGrpSpPr>
            <a:grpSpLocks/>
          </p:cNvGrpSpPr>
          <p:nvPr/>
        </p:nvGrpSpPr>
        <p:grpSpPr bwMode="auto">
          <a:xfrm>
            <a:off x="5049838" y="4144963"/>
            <a:ext cx="622300" cy="654050"/>
            <a:chOff x="6732588" y="2519855"/>
            <a:chExt cx="621310" cy="653761"/>
          </a:xfrm>
        </p:grpSpPr>
        <p:sp>
          <p:nvSpPr>
            <p:cNvPr id="22577" name="Text Box 39"/>
            <p:cNvSpPr txBox="1">
              <a:spLocks noChangeArrowheads="1"/>
            </p:cNvSpPr>
            <p:nvPr/>
          </p:nvSpPr>
          <p:spPr bwMode="auto">
            <a:xfrm>
              <a:off x="6732588" y="2594179"/>
              <a:ext cx="477837" cy="579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3200" b="1">
                  <a:solidFill>
                    <a:schemeClr val="accent2"/>
                  </a:solidFill>
                </a:rPr>
                <a:t>H</a:t>
              </a:r>
              <a:endParaRPr lang="fr-FR" sz="3200" b="1">
                <a:solidFill>
                  <a:schemeClr val="accent2"/>
                </a:solidFill>
              </a:endParaRPr>
            </a:p>
          </p:txBody>
        </p:sp>
        <p:sp>
          <p:nvSpPr>
            <p:cNvPr id="22578" name="Text Box 62"/>
            <p:cNvSpPr txBox="1">
              <a:spLocks noChangeArrowheads="1"/>
            </p:cNvSpPr>
            <p:nvPr/>
          </p:nvSpPr>
          <p:spPr bwMode="auto">
            <a:xfrm>
              <a:off x="7022110" y="2519855"/>
              <a:ext cx="331788"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2000" b="1">
                  <a:solidFill>
                    <a:schemeClr val="accent2"/>
                  </a:solidFill>
                </a:rPr>
                <a:t>+</a:t>
              </a:r>
              <a:endParaRPr lang="fr-FR" sz="2000" b="1">
                <a:solidFill>
                  <a:schemeClr val="accent2"/>
                </a:solidFill>
              </a:endParaRPr>
            </a:p>
          </p:txBody>
        </p:sp>
      </p:grpSp>
      <p:sp>
        <p:nvSpPr>
          <p:cNvPr id="22571" name="Text Box 24"/>
          <p:cNvSpPr txBox="1">
            <a:spLocks noChangeArrowheads="1"/>
          </p:cNvSpPr>
          <p:nvPr/>
        </p:nvSpPr>
        <p:spPr bwMode="auto">
          <a:xfrm>
            <a:off x="4670425" y="4265613"/>
            <a:ext cx="392113"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2800" b="1"/>
              <a:t>+</a:t>
            </a:r>
            <a:endParaRPr lang="fr-FR" sz="2800" b="1"/>
          </a:p>
        </p:txBody>
      </p:sp>
      <p:cxnSp>
        <p:nvCxnSpPr>
          <p:cNvPr id="22572" name="AutoShape 43"/>
          <p:cNvCxnSpPr>
            <a:cxnSpLocks noChangeShapeType="1"/>
          </p:cNvCxnSpPr>
          <p:nvPr/>
        </p:nvCxnSpPr>
        <p:spPr bwMode="auto">
          <a:xfrm>
            <a:off x="6010275" y="2852738"/>
            <a:ext cx="0" cy="215900"/>
          </a:xfrm>
          <a:prstGeom prst="straightConnector1">
            <a:avLst/>
          </a:prstGeom>
          <a:noFill/>
          <a:ln w="28575">
            <a:solidFill>
              <a:schemeClr val="accent2"/>
            </a:solidFill>
            <a:round/>
            <a:headEnd/>
            <a:tailEnd/>
          </a:ln>
          <a:extLst>
            <a:ext uri="{909E8E84-426E-40dd-AFC4-6F175D3DCCD1}">
              <a14:hiddenFill xmlns="" xmlns:a14="http://schemas.microsoft.com/office/drawing/2010/main">
                <a:noFill/>
              </a14:hiddenFill>
            </a:ext>
          </a:extLst>
        </p:spPr>
      </p:cxnSp>
      <p:sp>
        <p:nvSpPr>
          <p:cNvPr id="22573" name="Text Box 40"/>
          <p:cNvSpPr txBox="1">
            <a:spLocks noChangeArrowheads="1"/>
          </p:cNvSpPr>
          <p:nvPr/>
        </p:nvSpPr>
        <p:spPr bwMode="auto">
          <a:xfrm>
            <a:off x="5770563" y="2332038"/>
            <a:ext cx="477837" cy="579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3200" b="1">
                <a:solidFill>
                  <a:schemeClr val="accent2"/>
                </a:solidFill>
              </a:rPr>
              <a:t>H</a:t>
            </a:r>
            <a:endParaRPr lang="fr-FR" sz="3200" b="1">
              <a:solidFill>
                <a:schemeClr val="accent2"/>
              </a:solidFill>
            </a:endParaRPr>
          </a:p>
        </p:txBody>
      </p:sp>
      <p:sp>
        <p:nvSpPr>
          <p:cNvPr id="22574" name="Text Box 62"/>
          <p:cNvSpPr txBox="1">
            <a:spLocks noChangeArrowheads="1"/>
          </p:cNvSpPr>
          <p:nvPr/>
        </p:nvSpPr>
        <p:spPr bwMode="auto">
          <a:xfrm>
            <a:off x="6040438" y="2940050"/>
            <a:ext cx="331787"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2000" b="1">
                <a:solidFill>
                  <a:schemeClr val="accent2"/>
                </a:solidFill>
              </a:rPr>
              <a:t>+</a:t>
            </a:r>
            <a:endParaRPr lang="fr-FR" sz="2000" b="1">
              <a:solidFill>
                <a:schemeClr val="accent2"/>
              </a:solidFill>
            </a:endParaRPr>
          </a:p>
        </p:txBody>
      </p:sp>
      <p:sp>
        <p:nvSpPr>
          <p:cNvPr id="22575" name="AutoShape 36"/>
          <p:cNvSpPr>
            <a:spLocks noChangeArrowheads="1"/>
          </p:cNvSpPr>
          <p:nvPr/>
        </p:nvSpPr>
        <p:spPr bwMode="auto">
          <a:xfrm>
            <a:off x="1608138" y="4443413"/>
            <a:ext cx="576262" cy="215900"/>
          </a:xfrm>
          <a:prstGeom prst="rightArrow">
            <a:avLst>
              <a:gd name="adj1" fmla="val 50000"/>
              <a:gd name="adj2" fmla="val 66728"/>
            </a:avLst>
          </a:prstGeom>
          <a:solidFill>
            <a:schemeClr val="tx1"/>
          </a:solidFill>
          <a:ln w="9525">
            <a:solidFill>
              <a:schemeClr val="tx1"/>
            </a:solidFill>
            <a:miter lim="800000"/>
            <a:headEnd/>
            <a:tailEnd/>
          </a:ln>
        </p:spPr>
        <p:txBody>
          <a:bodyPr wrap="none" anchor="ctr"/>
          <a:lstStyle/>
          <a:p>
            <a:endParaRPr lang="fr-FR"/>
          </a:p>
        </p:txBody>
      </p:sp>
      <p:sp>
        <p:nvSpPr>
          <p:cNvPr id="22576" name="Text Box 64"/>
          <p:cNvSpPr txBox="1">
            <a:spLocks noChangeArrowheads="1"/>
          </p:cNvSpPr>
          <p:nvPr/>
        </p:nvSpPr>
        <p:spPr bwMode="auto">
          <a:xfrm>
            <a:off x="4021138" y="3870325"/>
            <a:ext cx="287337"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b="1">
                <a:solidFill>
                  <a:schemeClr val="accent2"/>
                </a:solidFill>
              </a:rPr>
              <a:t>-</a:t>
            </a:r>
            <a:endParaRPr lang="fr-FR" b="1">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eaLnBrk="1" hangingPunct="1"/>
            <a:r>
              <a:rPr lang="fr-BE">
                <a:latin typeface="Arial" charset="0"/>
              </a:rPr>
              <a:t>Un exemple de réalisation</a:t>
            </a:r>
            <a:endParaRPr lang="fr-FR">
              <a:latin typeface="Arial" charset="0"/>
            </a:endParaRPr>
          </a:p>
        </p:txBody>
      </p:sp>
      <p:pic>
        <p:nvPicPr>
          <p:cNvPr id="24578" name="Picture 5" descr="exwall01"/>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9463" y="1489075"/>
            <a:ext cx="2217737" cy="1712913"/>
          </a:xfrm>
          <a:prstGeom prst="rect">
            <a:avLst/>
          </a:prstGeom>
          <a:noFill/>
          <a:ln w="38100">
            <a:solidFill>
              <a:srgbClr val="0095B8"/>
            </a:solidFill>
            <a:miter lim="800000"/>
            <a:headEnd/>
            <a:tailEnd/>
          </a:ln>
          <a:extLst>
            <a:ext uri="{909E8E84-426E-40dd-AFC4-6F175D3DCCD1}">
              <a14:hiddenFill xmlns="" xmlns:a14="http://schemas.microsoft.com/office/drawing/2010/main">
                <a:solidFill>
                  <a:srgbClr val="FFFFFF"/>
                </a:solidFill>
              </a14:hiddenFill>
            </a:ext>
          </a:extLst>
        </p:spPr>
      </p:pic>
      <p:pic>
        <p:nvPicPr>
          <p:cNvPr id="24579" name="Picture 2" descr="NorthEast"/>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803" y="3473450"/>
            <a:ext cx="4048125" cy="312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24580" name="AutoShape 8"/>
          <p:cNvSpPr>
            <a:spLocks noChangeArrowheads="1"/>
          </p:cNvSpPr>
          <p:nvPr/>
        </p:nvSpPr>
        <p:spPr bwMode="auto">
          <a:xfrm>
            <a:off x="627063" y="1701800"/>
            <a:ext cx="4217987" cy="1287463"/>
          </a:xfrm>
          <a:prstGeom prst="roundRect">
            <a:avLst>
              <a:gd name="adj" fmla="val 16667"/>
            </a:avLst>
          </a:prstGeom>
          <a:solidFill>
            <a:srgbClr val="009900"/>
          </a:solidFill>
          <a:ln w="9525">
            <a:solidFill>
              <a:schemeClr val="tx1"/>
            </a:solidFill>
            <a:round/>
            <a:headEnd/>
            <a:tailEnd/>
          </a:ln>
        </p:spPr>
        <p:txBody>
          <a:bodyPr wrap="none" anchor="ctr"/>
          <a:lstStyle/>
          <a:p>
            <a:pPr algn="ctr"/>
            <a:r>
              <a:rPr lang="fr-BE" sz="2800" b="1">
                <a:solidFill>
                  <a:schemeClr val="bg1"/>
                </a:solidFill>
                <a:latin typeface="Calibri" charset="0"/>
              </a:rPr>
              <a:t>SaskPower</a:t>
            </a:r>
          </a:p>
          <a:p>
            <a:pPr algn="ctr"/>
            <a:r>
              <a:rPr lang="en-US" b="1">
                <a:solidFill>
                  <a:schemeClr val="bg1"/>
                </a:solidFill>
                <a:latin typeface="Calibri" charset="0"/>
              </a:rPr>
              <a:t>Coal Power Plant </a:t>
            </a:r>
          </a:p>
          <a:p>
            <a:pPr algn="ctr"/>
            <a:r>
              <a:rPr lang="en-US" b="1">
                <a:solidFill>
                  <a:schemeClr val="bg1"/>
                </a:solidFill>
                <a:latin typeface="Calibri" charset="0"/>
              </a:rPr>
              <a:t>(Saskatchewan, Canada)</a:t>
            </a:r>
            <a:endParaRPr lang="fr-FR" b="1">
              <a:solidFill>
                <a:schemeClr val="bg1"/>
              </a:solidFill>
              <a:latin typeface="Calibri" charset="0"/>
            </a:endParaRPr>
          </a:p>
        </p:txBody>
      </p:sp>
      <p:sp>
        <p:nvSpPr>
          <p:cNvPr id="24581" name="AutoShape 9"/>
          <p:cNvSpPr>
            <a:spLocks noChangeArrowheads="1"/>
          </p:cNvSpPr>
          <p:nvPr/>
        </p:nvSpPr>
        <p:spPr bwMode="auto">
          <a:xfrm>
            <a:off x="4935538" y="3540125"/>
            <a:ext cx="4065587" cy="2844800"/>
          </a:xfrm>
          <a:prstGeom prst="roundRect">
            <a:avLst>
              <a:gd name="adj" fmla="val 16667"/>
            </a:avLst>
          </a:prstGeom>
          <a:solidFill>
            <a:schemeClr val="accent2"/>
          </a:solidFill>
          <a:ln w="9525">
            <a:solidFill>
              <a:schemeClr val="tx1"/>
            </a:solidFill>
            <a:round/>
            <a:headEnd/>
            <a:tailEnd/>
          </a:ln>
        </p:spPr>
        <p:txBody>
          <a:bodyPr wrap="none" anchor="ctr"/>
          <a:lstStyle/>
          <a:p>
            <a:pPr algn="ctr"/>
            <a:r>
              <a:rPr lang="en-US" sz="2000" b="1" dirty="0">
                <a:solidFill>
                  <a:schemeClr val="bg1"/>
                </a:solidFill>
                <a:latin typeface="Calibri" charset="0"/>
              </a:rPr>
              <a:t>Capture du CO</a:t>
            </a:r>
            <a:r>
              <a:rPr lang="en-US" sz="2000" b="1" baseline="-25000" dirty="0">
                <a:solidFill>
                  <a:schemeClr val="bg1"/>
                </a:solidFill>
                <a:latin typeface="Calibri" charset="0"/>
              </a:rPr>
              <a:t>2</a:t>
            </a:r>
            <a:r>
              <a:rPr lang="en-US" sz="2000" b="1" dirty="0">
                <a:solidFill>
                  <a:schemeClr val="bg1"/>
                </a:solidFill>
                <a:latin typeface="Calibri" charset="0"/>
              </a:rPr>
              <a:t> </a:t>
            </a:r>
            <a:r>
              <a:rPr lang="en-US" sz="2000" b="1" dirty="0" err="1">
                <a:solidFill>
                  <a:schemeClr val="bg1"/>
                </a:solidFill>
                <a:latin typeface="Calibri" charset="0"/>
              </a:rPr>
              <a:t>dans</a:t>
            </a:r>
            <a:r>
              <a:rPr lang="en-US" sz="2000" b="1" dirty="0">
                <a:solidFill>
                  <a:schemeClr val="bg1"/>
                </a:solidFill>
                <a:latin typeface="Calibri" charset="0"/>
              </a:rPr>
              <a:t> </a:t>
            </a:r>
            <a:r>
              <a:rPr lang="en-US" sz="2000" b="1" dirty="0" err="1">
                <a:solidFill>
                  <a:schemeClr val="bg1"/>
                </a:solidFill>
                <a:latin typeface="Calibri" charset="0"/>
              </a:rPr>
              <a:t>l’effluent</a:t>
            </a:r>
            <a:r>
              <a:rPr lang="en-US" sz="2000" b="1" dirty="0">
                <a:solidFill>
                  <a:schemeClr val="bg1"/>
                </a:solidFill>
                <a:latin typeface="Calibri" charset="0"/>
              </a:rPr>
              <a:t> </a:t>
            </a:r>
          </a:p>
          <a:p>
            <a:pPr algn="ctr"/>
            <a:r>
              <a:rPr lang="en-US" sz="2000" b="1" dirty="0" err="1">
                <a:solidFill>
                  <a:schemeClr val="bg1"/>
                </a:solidFill>
                <a:latin typeface="Calibri" charset="0"/>
              </a:rPr>
              <a:t>gazeux</a:t>
            </a:r>
            <a:r>
              <a:rPr lang="en-US" sz="2000" b="1" dirty="0">
                <a:solidFill>
                  <a:schemeClr val="bg1"/>
                </a:solidFill>
                <a:latin typeface="Calibri" charset="0"/>
              </a:rPr>
              <a:t> de </a:t>
            </a:r>
            <a:r>
              <a:rPr lang="en-US" sz="2000" b="1" dirty="0" err="1">
                <a:solidFill>
                  <a:schemeClr val="bg1"/>
                </a:solidFill>
                <a:latin typeface="Calibri" charset="0"/>
              </a:rPr>
              <a:t>l’Unité</a:t>
            </a:r>
            <a:r>
              <a:rPr lang="en-US" sz="2000" b="1" dirty="0">
                <a:solidFill>
                  <a:schemeClr val="bg1"/>
                </a:solidFill>
                <a:latin typeface="Calibri" charset="0"/>
              </a:rPr>
              <a:t> n°3 (100 MW)</a:t>
            </a:r>
          </a:p>
          <a:p>
            <a:pPr algn="ctr"/>
            <a:endParaRPr lang="en-US" sz="2000" b="1" dirty="0">
              <a:solidFill>
                <a:schemeClr val="bg1"/>
              </a:solidFill>
              <a:latin typeface="Calibri" charset="0"/>
            </a:endParaRPr>
          </a:p>
          <a:p>
            <a:pPr algn="ctr"/>
            <a:r>
              <a:rPr lang="en-US" sz="2000" b="1" dirty="0">
                <a:solidFill>
                  <a:schemeClr val="bg1"/>
                </a:solidFill>
                <a:latin typeface="Calibri" charset="0"/>
              </a:rPr>
              <a:t>3.500 </a:t>
            </a:r>
            <a:r>
              <a:rPr lang="en-US" sz="2000" b="1" dirty="0" err="1">
                <a:solidFill>
                  <a:schemeClr val="bg1"/>
                </a:solidFill>
                <a:latin typeface="Calibri" charset="0"/>
              </a:rPr>
              <a:t>tonnes</a:t>
            </a:r>
            <a:r>
              <a:rPr lang="en-US" sz="2000" b="1" dirty="0">
                <a:solidFill>
                  <a:schemeClr val="bg1"/>
                </a:solidFill>
                <a:latin typeface="Calibri" charset="0"/>
              </a:rPr>
              <a:t> de CO</a:t>
            </a:r>
            <a:r>
              <a:rPr lang="en-US" sz="2000" b="1" baseline="-25000" dirty="0">
                <a:solidFill>
                  <a:schemeClr val="bg1"/>
                </a:solidFill>
                <a:latin typeface="Calibri" charset="0"/>
              </a:rPr>
              <a:t>2</a:t>
            </a:r>
            <a:r>
              <a:rPr lang="en-US" sz="2000" b="1" dirty="0">
                <a:solidFill>
                  <a:schemeClr val="bg1"/>
                </a:solidFill>
                <a:latin typeface="Calibri" charset="0"/>
              </a:rPr>
              <a:t> par jour</a:t>
            </a:r>
          </a:p>
          <a:p>
            <a:pPr algn="ctr"/>
            <a:endParaRPr lang="en-US" sz="2000" b="1" dirty="0">
              <a:solidFill>
                <a:schemeClr val="bg1"/>
              </a:solidFill>
              <a:latin typeface="Calibri" charset="0"/>
            </a:endParaRPr>
          </a:p>
          <a:p>
            <a:pPr algn="ctr"/>
            <a:r>
              <a:rPr lang="en-US" sz="2000" b="1" dirty="0">
                <a:solidFill>
                  <a:schemeClr val="bg1"/>
                </a:solidFill>
                <a:latin typeface="Calibri" charset="0"/>
              </a:rPr>
              <a:t>Budget : 1.4 milliard </a:t>
            </a:r>
            <a:r>
              <a:rPr lang="en-US" sz="2000" b="1" dirty="0" err="1">
                <a:solidFill>
                  <a:schemeClr val="bg1"/>
                </a:solidFill>
                <a:latin typeface="Calibri" charset="0"/>
              </a:rPr>
              <a:t>d’euros</a:t>
            </a:r>
            <a:endParaRPr lang="en-US" sz="2000" b="1" dirty="0">
              <a:solidFill>
                <a:schemeClr val="bg1"/>
              </a:solidFill>
              <a:latin typeface="Calibri" charset="0"/>
            </a:endParaRPr>
          </a:p>
          <a:p>
            <a:pPr algn="ctr"/>
            <a:endParaRPr lang="en-US" sz="2000" b="1" dirty="0">
              <a:solidFill>
                <a:schemeClr val="bg1"/>
              </a:solidFill>
              <a:latin typeface="Calibri" charset="0"/>
            </a:endParaRPr>
          </a:p>
          <a:p>
            <a:pPr algn="ctr"/>
            <a:r>
              <a:rPr lang="en-US" sz="2000" b="1" dirty="0" err="1">
                <a:solidFill>
                  <a:schemeClr val="bg1"/>
                </a:solidFill>
                <a:latin typeface="Calibri" charset="0"/>
              </a:rPr>
              <a:t>Utilisation</a:t>
            </a:r>
            <a:r>
              <a:rPr lang="en-US" sz="2000" b="1" dirty="0">
                <a:solidFill>
                  <a:schemeClr val="bg1"/>
                </a:solidFill>
                <a:latin typeface="Calibri" charset="0"/>
              </a:rPr>
              <a:t> locale du CO</a:t>
            </a:r>
            <a:r>
              <a:rPr lang="en-US" sz="2000" b="1" baseline="-25000" dirty="0">
                <a:solidFill>
                  <a:schemeClr val="bg1"/>
                </a:solidFill>
                <a:latin typeface="Calibri" charset="0"/>
              </a:rPr>
              <a:t>2</a:t>
            </a:r>
            <a:r>
              <a:rPr lang="en-US" sz="2000" b="1" dirty="0">
                <a:solidFill>
                  <a:schemeClr val="bg1"/>
                </a:solidFill>
                <a:latin typeface="Calibri" charset="0"/>
              </a:rPr>
              <a:t> </a:t>
            </a:r>
            <a:r>
              <a:rPr lang="en-US" sz="2000" b="1" dirty="0" err="1">
                <a:solidFill>
                  <a:schemeClr val="bg1"/>
                </a:solidFill>
                <a:latin typeface="Calibri" charset="0"/>
              </a:rPr>
              <a:t>pur</a:t>
            </a:r>
            <a:r>
              <a:rPr lang="en-US" sz="2000" b="1" dirty="0">
                <a:solidFill>
                  <a:schemeClr val="bg1"/>
                </a:solidFill>
                <a:latin typeface="Calibri" charset="0"/>
              </a:rPr>
              <a:t> </a:t>
            </a:r>
            <a:r>
              <a:rPr lang="en-US" sz="2000" b="1" dirty="0" err="1">
                <a:solidFill>
                  <a:schemeClr val="bg1"/>
                </a:solidFill>
                <a:latin typeface="Calibri" charset="0"/>
              </a:rPr>
              <a:t>produit</a:t>
            </a:r>
            <a:r>
              <a:rPr lang="en-US" sz="2000" b="1" dirty="0">
                <a:solidFill>
                  <a:schemeClr val="bg1"/>
                </a:solidFill>
                <a:latin typeface="Calibri" charset="0"/>
              </a:rPr>
              <a:t> : </a:t>
            </a:r>
          </a:p>
          <a:p>
            <a:pPr algn="ctr"/>
            <a:r>
              <a:rPr lang="en-US" sz="2000" b="1" dirty="0">
                <a:solidFill>
                  <a:schemeClr val="bg1"/>
                </a:solidFill>
                <a:latin typeface="Calibri" charset="0"/>
              </a:rPr>
              <a:t>E</a:t>
            </a:r>
            <a:r>
              <a:rPr lang="fr-FR" sz="2000" b="1" dirty="0" err="1">
                <a:solidFill>
                  <a:schemeClr val="bg1"/>
                </a:solidFill>
                <a:latin typeface="Calibri" charset="0"/>
              </a:rPr>
              <a:t>nhanced</a:t>
            </a:r>
            <a:r>
              <a:rPr lang="fr-FR" sz="2000" b="1" dirty="0">
                <a:solidFill>
                  <a:schemeClr val="bg1"/>
                </a:solidFill>
                <a:latin typeface="Calibri" charset="0"/>
              </a:rPr>
              <a:t> </a:t>
            </a:r>
            <a:r>
              <a:rPr lang="fr-FR" sz="2000" b="1" dirty="0" err="1">
                <a:solidFill>
                  <a:schemeClr val="bg1"/>
                </a:solidFill>
                <a:latin typeface="Calibri" charset="0"/>
              </a:rPr>
              <a:t>oil</a:t>
            </a:r>
            <a:r>
              <a:rPr lang="fr-FR" sz="2000" b="1" dirty="0">
                <a:solidFill>
                  <a:schemeClr val="bg1"/>
                </a:solidFill>
                <a:latin typeface="Calibri" charset="0"/>
              </a:rPr>
              <a:t> </a:t>
            </a:r>
            <a:r>
              <a:rPr lang="fr-FR" sz="2000" b="1" dirty="0" err="1">
                <a:solidFill>
                  <a:schemeClr val="bg1"/>
                </a:solidFill>
                <a:latin typeface="Calibri" charset="0"/>
              </a:rPr>
              <a:t>recovery</a:t>
            </a:r>
            <a:r>
              <a:rPr lang="fr-FR" sz="2000" b="1" dirty="0">
                <a:solidFill>
                  <a:schemeClr val="bg1"/>
                </a:solidFill>
                <a:latin typeface="Calibri"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5"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fr-FR" sz="1300" dirty="0">
                <a:solidFill>
                  <a:srgbClr val="000000"/>
                </a:solidFill>
              </a:rPr>
              <a:t>Service TIPs</a:t>
            </a:r>
          </a:p>
          <a:p>
            <a:r>
              <a:rPr lang="fr-FR" sz="1300" dirty="0">
                <a:solidFill>
                  <a:srgbClr val="000000"/>
                </a:solidFill>
              </a:rPr>
              <a:t>Ecole Interfacultaire de Bioingénieurs, ULB</a:t>
            </a:r>
            <a:endParaRPr sz="1300" noProof="1">
              <a:solidFill>
                <a:srgbClr val="000000"/>
              </a:solidFill>
            </a:endParaRPr>
          </a:p>
        </p:txBody>
      </p:sp>
      <p:sp>
        <p:nvSpPr>
          <p:cNvPr id="67586" name="Slide Number Placeholder 4"/>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FR" sz="1400"/>
              <a:t>Page </a:t>
            </a:r>
            <a:fld id="{5DE0C4DA-FDF4-0742-90B1-0A587A083DB1}" type="slidenum">
              <a:rPr lang="fr-FR" sz="1400"/>
              <a:pPr eaLnBrk="1" hangingPunct="1"/>
              <a:t>7</a:t>
            </a:fld>
            <a:endParaRPr lang="fr-FR" sz="1400"/>
          </a:p>
        </p:txBody>
      </p:sp>
      <p:sp>
        <p:nvSpPr>
          <p:cNvPr id="67587" name="Rectangle 2"/>
          <p:cNvSpPr>
            <a:spLocks noGrp="1" noChangeArrowheads="1"/>
          </p:cNvSpPr>
          <p:nvPr>
            <p:ph type="title"/>
          </p:nvPr>
        </p:nvSpPr>
        <p:spPr/>
        <p:txBody>
          <a:bodyPr/>
          <a:lstStyle/>
          <a:p>
            <a:pPr eaLnBrk="1" hangingPunct="1"/>
            <a:r>
              <a:rPr lang="fr-BE" dirty="0">
                <a:latin typeface="Arial" charset="0"/>
              </a:rPr>
              <a:t>Plan de cette leçon – l’absorption G/L</a:t>
            </a:r>
            <a:endParaRPr lang="fr-FR" dirty="0">
              <a:latin typeface="Arial" charset="0"/>
            </a:endParaRPr>
          </a:p>
        </p:txBody>
      </p:sp>
      <p:sp>
        <p:nvSpPr>
          <p:cNvPr id="67588" name="Rectangle 3"/>
          <p:cNvSpPr>
            <a:spLocks noGrp="1" noChangeArrowheads="1"/>
          </p:cNvSpPr>
          <p:nvPr>
            <p:ph type="body" idx="1"/>
          </p:nvPr>
        </p:nvSpPr>
        <p:spPr/>
        <p:txBody>
          <a:bodyPr/>
          <a:lstStyle/>
          <a:p>
            <a:pPr eaLnBrk="1" hangingPunct="1"/>
            <a:endParaRPr lang="fr-BE" dirty="0">
              <a:solidFill>
                <a:srgbClr val="990000"/>
              </a:solidFill>
              <a:latin typeface="Arial" charset="0"/>
            </a:endParaRPr>
          </a:p>
          <a:p>
            <a:pPr marL="0" indent="0" eaLnBrk="1" hangingPunct="1">
              <a:buNone/>
            </a:pPr>
            <a:endParaRPr lang="fr-BE" dirty="0">
              <a:latin typeface="Arial"/>
              <a:cs typeface="Arial"/>
            </a:endParaRPr>
          </a:p>
          <a:p>
            <a:pPr eaLnBrk="1" hangingPunct="1"/>
            <a:r>
              <a:rPr lang="fr-BE" dirty="0">
                <a:latin typeface="Arial"/>
                <a:cs typeface="Arial"/>
              </a:rPr>
              <a:t>Introduction (principe, objectifs, applications et appareillages)</a:t>
            </a:r>
          </a:p>
          <a:p>
            <a:pPr eaLnBrk="1" hangingPunct="1"/>
            <a:r>
              <a:rPr lang="fr-BE" dirty="0">
                <a:latin typeface="Arial"/>
                <a:cs typeface="Arial"/>
              </a:rPr>
              <a:t>Ecoulement des phases et transfert de matière dans les colonnes à garnissage</a:t>
            </a:r>
          </a:p>
          <a:p>
            <a:pPr eaLnBrk="1" hangingPunct="1"/>
            <a:r>
              <a:rPr lang="fr-BE" dirty="0">
                <a:latin typeface="Arial"/>
                <a:cs typeface="Arial"/>
              </a:rPr>
              <a:t>Problème à résoudre en groupe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5"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fr-FR" sz="1300" dirty="0">
                <a:solidFill>
                  <a:srgbClr val="000000"/>
                </a:solidFill>
              </a:rPr>
              <a:t>Service TIPs</a:t>
            </a:r>
          </a:p>
          <a:p>
            <a:r>
              <a:rPr lang="fr-FR" sz="1300" dirty="0">
                <a:solidFill>
                  <a:srgbClr val="000000"/>
                </a:solidFill>
              </a:rPr>
              <a:t>Ecole Interfacultaire de Bioingénieurs, ULB</a:t>
            </a:r>
            <a:endParaRPr sz="1300" noProof="1">
              <a:solidFill>
                <a:srgbClr val="000000"/>
              </a:solidFill>
            </a:endParaRPr>
          </a:p>
        </p:txBody>
      </p:sp>
      <p:sp>
        <p:nvSpPr>
          <p:cNvPr id="67586" name="Slide Number Placeholder 4"/>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FR" sz="1400"/>
              <a:t>Page </a:t>
            </a:r>
            <a:fld id="{5DE0C4DA-FDF4-0742-90B1-0A587A083DB1}" type="slidenum">
              <a:rPr lang="fr-FR" sz="1400"/>
              <a:pPr eaLnBrk="1" hangingPunct="1"/>
              <a:t>8</a:t>
            </a:fld>
            <a:endParaRPr lang="fr-FR" sz="1400"/>
          </a:p>
        </p:txBody>
      </p:sp>
      <p:sp>
        <p:nvSpPr>
          <p:cNvPr id="67587" name="Rectangle 2"/>
          <p:cNvSpPr>
            <a:spLocks noGrp="1" noChangeArrowheads="1"/>
          </p:cNvSpPr>
          <p:nvPr>
            <p:ph type="title"/>
          </p:nvPr>
        </p:nvSpPr>
        <p:spPr/>
        <p:txBody>
          <a:bodyPr/>
          <a:lstStyle/>
          <a:p>
            <a:pPr eaLnBrk="1" hangingPunct="1"/>
            <a:r>
              <a:rPr lang="fr-BE" dirty="0">
                <a:latin typeface="Arial" charset="0"/>
              </a:rPr>
              <a:t>Plan de cette leçon – l’absorption G/L</a:t>
            </a:r>
            <a:endParaRPr lang="fr-FR" dirty="0">
              <a:latin typeface="Arial" charset="0"/>
            </a:endParaRPr>
          </a:p>
        </p:txBody>
      </p:sp>
      <p:sp>
        <p:nvSpPr>
          <p:cNvPr id="67588" name="Rectangle 3"/>
          <p:cNvSpPr>
            <a:spLocks noGrp="1" noChangeArrowheads="1"/>
          </p:cNvSpPr>
          <p:nvPr>
            <p:ph type="body" idx="1"/>
          </p:nvPr>
        </p:nvSpPr>
        <p:spPr/>
        <p:txBody>
          <a:bodyPr/>
          <a:lstStyle/>
          <a:p>
            <a:pPr eaLnBrk="1" hangingPunct="1"/>
            <a:endParaRPr lang="fr-BE" dirty="0">
              <a:solidFill>
                <a:srgbClr val="990000"/>
              </a:solidFill>
              <a:latin typeface="Arial" charset="0"/>
            </a:endParaRPr>
          </a:p>
          <a:p>
            <a:pPr marL="0" indent="0" eaLnBrk="1" hangingPunct="1">
              <a:buNone/>
            </a:pPr>
            <a:endParaRPr lang="fr-BE" dirty="0">
              <a:solidFill>
                <a:srgbClr val="FF0000"/>
              </a:solidFill>
              <a:latin typeface="Arial"/>
              <a:cs typeface="Arial"/>
            </a:endParaRPr>
          </a:p>
          <a:p>
            <a:pPr eaLnBrk="1" hangingPunct="1"/>
            <a:r>
              <a:rPr lang="fr-BE" dirty="0">
                <a:solidFill>
                  <a:srgbClr val="FF0000"/>
                </a:solidFill>
                <a:latin typeface="Arial"/>
                <a:cs typeface="Arial"/>
              </a:rPr>
              <a:t>Introduction (principe, objectifs, applications et appareillages)</a:t>
            </a:r>
            <a:endParaRPr lang="fr-BE" dirty="0">
              <a:latin typeface="Arial"/>
              <a:cs typeface="Arial"/>
            </a:endParaRPr>
          </a:p>
          <a:p>
            <a:pPr eaLnBrk="1" hangingPunct="1"/>
            <a:r>
              <a:rPr lang="fr-BE" dirty="0">
                <a:latin typeface="Arial"/>
                <a:cs typeface="Arial"/>
              </a:rPr>
              <a:t>Ecoulement des phases et transfert de matière dans les colonnes à garnissage</a:t>
            </a:r>
          </a:p>
          <a:p>
            <a:pPr eaLnBrk="1" hangingPunct="1"/>
            <a:r>
              <a:rPr lang="fr-BE" dirty="0">
                <a:cs typeface="Arial"/>
              </a:rPr>
              <a:t>Problème à résoudre en groupe</a:t>
            </a:r>
          </a:p>
          <a:p>
            <a:pPr marL="0" indent="0" eaLnBrk="1" hangingPunct="1">
              <a:buNone/>
            </a:pPr>
            <a:endParaRPr lang="fr-BE" dirty="0">
              <a:latin typeface="Arial"/>
              <a:cs typeface="Arial"/>
            </a:endParaRPr>
          </a:p>
        </p:txBody>
      </p:sp>
    </p:spTree>
    <p:extLst>
      <p:ext uri="{BB962C8B-B14F-4D97-AF65-F5344CB8AC3E}">
        <p14:creationId xmlns:p14="http://schemas.microsoft.com/office/powerpoint/2010/main" val="4172164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7"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fr-FR" sz="1300" dirty="0">
                <a:solidFill>
                  <a:srgbClr val="000000"/>
                </a:solidFill>
              </a:rPr>
              <a:t>Service TIPs</a:t>
            </a:r>
          </a:p>
          <a:p>
            <a:r>
              <a:rPr lang="fr-FR" sz="1300" dirty="0">
                <a:solidFill>
                  <a:srgbClr val="000000"/>
                </a:solidFill>
              </a:rPr>
              <a:t>Ecole Interfacultaire de Bioingénieurs, ULB</a:t>
            </a:r>
            <a:endParaRPr sz="1300" noProof="1">
              <a:solidFill>
                <a:srgbClr val="000000"/>
              </a:solidFill>
            </a:endParaRPr>
          </a:p>
        </p:txBody>
      </p:sp>
      <p:sp>
        <p:nvSpPr>
          <p:cNvPr id="137218"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FR" sz="1400"/>
              <a:t>Page </a:t>
            </a:r>
            <a:fld id="{57138587-B955-5E48-9EE7-E83F1E049722}" type="slidenum">
              <a:rPr lang="fr-FR" sz="1400"/>
              <a:pPr eaLnBrk="1" hangingPunct="1"/>
              <a:t>9</a:t>
            </a:fld>
            <a:endParaRPr lang="fr-FR" sz="1400"/>
          </a:p>
        </p:txBody>
      </p:sp>
      <p:grpSp>
        <p:nvGrpSpPr>
          <p:cNvPr id="137219" name="Group 2"/>
          <p:cNvGrpSpPr>
            <a:grpSpLocks/>
          </p:cNvGrpSpPr>
          <p:nvPr/>
        </p:nvGrpSpPr>
        <p:grpSpPr bwMode="auto">
          <a:xfrm rot="-1935627">
            <a:off x="168275" y="2763838"/>
            <a:ext cx="3475038" cy="3530600"/>
            <a:chOff x="5420" y="1117"/>
            <a:chExt cx="2189" cy="2224"/>
          </a:xfrm>
        </p:grpSpPr>
        <p:sp>
          <p:nvSpPr>
            <p:cNvPr id="137232" name="AutoShape 3"/>
            <p:cNvSpPr>
              <a:spLocks noChangeAspect="1" noChangeArrowheads="1"/>
            </p:cNvSpPr>
            <p:nvPr/>
          </p:nvSpPr>
          <p:spPr bwMode="auto">
            <a:xfrm>
              <a:off x="5420" y="1117"/>
              <a:ext cx="2189" cy="218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1600 w 21600"/>
                <a:gd name="T13" fmla="*/ 10805 h 21600"/>
                <a:gd name="T14" fmla="*/ 0 w 21600"/>
                <a:gd name="T15" fmla="*/ 21600 h 21600"/>
              </a:gdLst>
              <a:ahLst/>
              <a:cxnLst>
                <a:cxn ang="T8">
                  <a:pos x="T0" y="T1"/>
                </a:cxn>
                <a:cxn ang="T9">
                  <a:pos x="T2" y="T3"/>
                </a:cxn>
                <a:cxn ang="T10">
                  <a:pos x="T4" y="T5"/>
                </a:cxn>
                <a:cxn ang="T11">
                  <a:pos x="T6" y="T7"/>
                </a:cxn>
              </a:cxnLst>
              <a:rect l="T12" t="T13" r="T14" b="T15"/>
              <a:pathLst>
                <a:path w="21600" h="21600">
                  <a:moveTo>
                    <a:pt x="10838" y="10800"/>
                  </a:moveTo>
                  <a:cubicBezTo>
                    <a:pt x="10838" y="10820"/>
                    <a:pt x="10820" y="10838"/>
                    <a:pt x="10800" y="10838"/>
                  </a:cubicBezTo>
                  <a:cubicBezTo>
                    <a:pt x="10779" y="10838"/>
                    <a:pt x="10762" y="10820"/>
                    <a:pt x="10762" y="10800"/>
                  </a:cubicBezTo>
                  <a:lnTo>
                    <a:pt x="0" y="10800"/>
                  </a:lnTo>
                  <a:cubicBezTo>
                    <a:pt x="0" y="16764"/>
                    <a:pt x="4835" y="21600"/>
                    <a:pt x="10800" y="21600"/>
                  </a:cubicBezTo>
                  <a:cubicBezTo>
                    <a:pt x="16764" y="21600"/>
                    <a:pt x="21600" y="16764"/>
                    <a:pt x="21600" y="10800"/>
                  </a:cubicBezTo>
                  <a:lnTo>
                    <a:pt x="10838" y="10800"/>
                  </a:lnTo>
                  <a:close/>
                </a:path>
              </a:pathLst>
            </a:cu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fr-FR"/>
            </a:p>
          </p:txBody>
        </p:sp>
        <p:sp>
          <p:nvSpPr>
            <p:cNvPr id="137233" name="AutoShape 4"/>
            <p:cNvSpPr>
              <a:spLocks noChangeAspect="1" noChangeArrowheads="1"/>
            </p:cNvSpPr>
            <p:nvPr/>
          </p:nvSpPr>
          <p:spPr bwMode="auto">
            <a:xfrm flipV="1">
              <a:off x="5420" y="1152"/>
              <a:ext cx="2189" cy="218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1600 w 21600"/>
                <a:gd name="T13" fmla="*/ 10805 h 21600"/>
                <a:gd name="T14" fmla="*/ 0 w 21600"/>
                <a:gd name="T15" fmla="*/ 21600 h 21600"/>
              </a:gdLst>
              <a:ahLst/>
              <a:cxnLst>
                <a:cxn ang="T8">
                  <a:pos x="T0" y="T1"/>
                </a:cxn>
                <a:cxn ang="T9">
                  <a:pos x="T2" y="T3"/>
                </a:cxn>
                <a:cxn ang="T10">
                  <a:pos x="T4" y="T5"/>
                </a:cxn>
                <a:cxn ang="T11">
                  <a:pos x="T6" y="T7"/>
                </a:cxn>
              </a:cxnLst>
              <a:rect l="T12" t="T13" r="T14" b="T15"/>
              <a:pathLst>
                <a:path w="21600" h="21600">
                  <a:moveTo>
                    <a:pt x="10838" y="10800"/>
                  </a:moveTo>
                  <a:cubicBezTo>
                    <a:pt x="10838" y="10820"/>
                    <a:pt x="10820" y="10838"/>
                    <a:pt x="10800" y="10838"/>
                  </a:cubicBezTo>
                  <a:cubicBezTo>
                    <a:pt x="10779" y="10838"/>
                    <a:pt x="10762" y="10820"/>
                    <a:pt x="10762" y="10800"/>
                  </a:cubicBezTo>
                  <a:lnTo>
                    <a:pt x="0" y="10800"/>
                  </a:lnTo>
                  <a:cubicBezTo>
                    <a:pt x="0" y="16764"/>
                    <a:pt x="4835" y="21600"/>
                    <a:pt x="10800" y="21600"/>
                  </a:cubicBezTo>
                  <a:cubicBezTo>
                    <a:pt x="16764" y="21600"/>
                    <a:pt x="21600" y="16764"/>
                    <a:pt x="21600" y="10800"/>
                  </a:cubicBezTo>
                  <a:lnTo>
                    <a:pt x="10838" y="10800"/>
                  </a:lnTo>
                  <a:close/>
                </a:path>
              </a:pathLst>
            </a:cu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fr-FR"/>
            </a:p>
          </p:txBody>
        </p:sp>
      </p:grpSp>
      <p:sp>
        <p:nvSpPr>
          <p:cNvPr id="137220" name="Rectangle 5"/>
          <p:cNvSpPr>
            <a:spLocks noGrp="1" noChangeArrowheads="1"/>
          </p:cNvSpPr>
          <p:nvPr>
            <p:ph type="title"/>
          </p:nvPr>
        </p:nvSpPr>
        <p:spPr/>
        <p:txBody>
          <a:bodyPr/>
          <a:lstStyle/>
          <a:p>
            <a:pPr eaLnBrk="1" hangingPunct="1"/>
            <a:r>
              <a:rPr lang="fr-BE" dirty="0">
                <a:latin typeface="Arial" charset="0"/>
              </a:rPr>
              <a:t>Principe : équation de Henry</a:t>
            </a:r>
            <a:endParaRPr lang="fr-FR" dirty="0">
              <a:latin typeface="Arial" charset="0"/>
            </a:endParaRPr>
          </a:p>
        </p:txBody>
      </p:sp>
      <p:sp>
        <p:nvSpPr>
          <p:cNvPr id="137221" name="Rectangle 6"/>
          <p:cNvSpPr>
            <a:spLocks noGrp="1" noChangeArrowheads="1"/>
          </p:cNvSpPr>
          <p:nvPr>
            <p:ph type="body" idx="1"/>
          </p:nvPr>
        </p:nvSpPr>
        <p:spPr>
          <a:xfrm>
            <a:off x="696913" y="1295400"/>
            <a:ext cx="8447087" cy="5302250"/>
          </a:xfrm>
        </p:spPr>
        <p:txBody>
          <a:bodyPr/>
          <a:lstStyle/>
          <a:p>
            <a:pPr eaLnBrk="1" hangingPunct="1"/>
            <a:r>
              <a:rPr lang="fr-BE" dirty="0">
                <a:latin typeface="Arial" charset="0"/>
              </a:rPr>
              <a:t>Equilibre entre une phase gazeuse (parfaite) et une phase liquide échangeant un composé A (fortement dilué dans la phase liquide)</a:t>
            </a:r>
          </a:p>
        </p:txBody>
      </p:sp>
      <p:sp>
        <p:nvSpPr>
          <p:cNvPr id="137222" name="Text Box 7"/>
          <p:cNvSpPr txBox="1">
            <a:spLocks noChangeArrowheads="1"/>
          </p:cNvSpPr>
          <p:nvPr/>
        </p:nvSpPr>
        <p:spPr bwMode="auto">
          <a:xfrm>
            <a:off x="1200150" y="5634038"/>
            <a:ext cx="12509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b="1">
                <a:solidFill>
                  <a:schemeClr val="bg1"/>
                </a:solidFill>
              </a:rPr>
              <a:t>Phase l</a:t>
            </a:r>
            <a:endParaRPr lang="fr-FR" b="1">
              <a:solidFill>
                <a:schemeClr val="bg1"/>
              </a:solidFill>
            </a:endParaRPr>
          </a:p>
        </p:txBody>
      </p:sp>
      <p:sp>
        <p:nvSpPr>
          <p:cNvPr id="137223" name="Text Box 8"/>
          <p:cNvSpPr txBox="1">
            <a:spLocks noChangeArrowheads="1"/>
          </p:cNvSpPr>
          <p:nvPr/>
        </p:nvSpPr>
        <p:spPr bwMode="auto">
          <a:xfrm>
            <a:off x="1287463" y="3092450"/>
            <a:ext cx="1352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b="1"/>
              <a:t>Phase g</a:t>
            </a:r>
            <a:endParaRPr lang="fr-FR" b="1"/>
          </a:p>
        </p:txBody>
      </p:sp>
      <p:sp>
        <p:nvSpPr>
          <p:cNvPr id="137224" name="Text Box 9"/>
          <p:cNvSpPr txBox="1">
            <a:spLocks noChangeArrowheads="1"/>
          </p:cNvSpPr>
          <p:nvPr/>
        </p:nvSpPr>
        <p:spPr bwMode="auto">
          <a:xfrm>
            <a:off x="322263" y="3640138"/>
            <a:ext cx="19478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fr-BE" b="1"/>
              <a:t>p</a:t>
            </a:r>
            <a:r>
              <a:rPr lang="fr-BE" b="1" baseline="-25000"/>
              <a:t>A</a:t>
            </a:r>
            <a:r>
              <a:rPr lang="fr-BE" b="1"/>
              <a:t>, y</a:t>
            </a:r>
            <a:r>
              <a:rPr lang="fr-BE" b="1" baseline="-25000"/>
              <a:t>A</a:t>
            </a:r>
            <a:r>
              <a:rPr lang="fr-BE" b="1"/>
              <a:t> = p</a:t>
            </a:r>
            <a:r>
              <a:rPr lang="fr-BE" b="1" baseline="-25000"/>
              <a:t>A</a:t>
            </a:r>
            <a:r>
              <a:rPr lang="fr-BE" b="1"/>
              <a:t>/p</a:t>
            </a:r>
            <a:endParaRPr lang="fr-FR" b="1" baseline="-25000"/>
          </a:p>
        </p:txBody>
      </p:sp>
      <p:sp>
        <p:nvSpPr>
          <p:cNvPr id="137225" name="Text Box 10"/>
          <p:cNvSpPr txBox="1">
            <a:spLocks noChangeArrowheads="1"/>
          </p:cNvSpPr>
          <p:nvPr/>
        </p:nvSpPr>
        <p:spPr bwMode="auto">
          <a:xfrm>
            <a:off x="2597150" y="4862513"/>
            <a:ext cx="500063"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endParaRPr lang="fr-BE" b="1">
              <a:solidFill>
                <a:schemeClr val="bg1"/>
              </a:solidFill>
            </a:endParaRPr>
          </a:p>
          <a:p>
            <a:pPr algn="ctr" eaLnBrk="1" hangingPunct="1"/>
            <a:r>
              <a:rPr lang="fr-BE" b="1">
                <a:solidFill>
                  <a:schemeClr val="bg1"/>
                </a:solidFill>
              </a:rPr>
              <a:t>x</a:t>
            </a:r>
            <a:r>
              <a:rPr lang="fr-BE" b="1" baseline="-25000">
                <a:solidFill>
                  <a:schemeClr val="bg1"/>
                </a:solidFill>
              </a:rPr>
              <a:t>A</a:t>
            </a:r>
            <a:endParaRPr lang="fr-FR" b="1" baseline="-25000">
              <a:solidFill>
                <a:schemeClr val="bg1"/>
              </a:solidFill>
            </a:endParaRPr>
          </a:p>
        </p:txBody>
      </p:sp>
      <p:sp>
        <p:nvSpPr>
          <p:cNvPr id="137226" name="Line 11"/>
          <p:cNvSpPr>
            <a:spLocks noChangeShapeType="1"/>
          </p:cNvSpPr>
          <p:nvPr/>
        </p:nvSpPr>
        <p:spPr bwMode="auto">
          <a:xfrm>
            <a:off x="2516188" y="3917950"/>
            <a:ext cx="500062" cy="585788"/>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fr-FR"/>
          </a:p>
        </p:txBody>
      </p:sp>
      <p:sp>
        <p:nvSpPr>
          <p:cNvPr id="137227" name="Line 12"/>
          <p:cNvSpPr>
            <a:spLocks noChangeShapeType="1"/>
          </p:cNvSpPr>
          <p:nvPr/>
        </p:nvSpPr>
        <p:spPr bwMode="auto">
          <a:xfrm flipH="1" flipV="1">
            <a:off x="2697163" y="3684588"/>
            <a:ext cx="552450" cy="639762"/>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fr-FR"/>
          </a:p>
        </p:txBody>
      </p:sp>
      <p:sp>
        <p:nvSpPr>
          <p:cNvPr id="137228" name="Text Box 13"/>
          <p:cNvSpPr txBox="1">
            <a:spLocks noChangeArrowheads="1"/>
          </p:cNvSpPr>
          <p:nvPr/>
        </p:nvSpPr>
        <p:spPr bwMode="auto">
          <a:xfrm>
            <a:off x="2579688" y="4330700"/>
            <a:ext cx="3683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2000" b="1">
                <a:solidFill>
                  <a:srgbClr val="FF0000"/>
                </a:solidFill>
              </a:rPr>
              <a:t>A</a:t>
            </a:r>
            <a:endParaRPr lang="fr-FR" sz="2000" b="1">
              <a:solidFill>
                <a:srgbClr val="FF0000"/>
              </a:solidFill>
            </a:endParaRPr>
          </a:p>
        </p:txBody>
      </p:sp>
      <p:graphicFrame>
        <p:nvGraphicFramePr>
          <p:cNvPr id="920590" name="Object 2"/>
          <p:cNvGraphicFramePr>
            <a:graphicFrameLocks noChangeAspect="1"/>
          </p:cNvGraphicFramePr>
          <p:nvPr/>
        </p:nvGraphicFramePr>
        <p:xfrm>
          <a:off x="5494338" y="3536950"/>
          <a:ext cx="1522412" cy="639763"/>
        </p:xfrm>
        <a:graphic>
          <a:graphicData uri="http://schemas.openxmlformats.org/presentationml/2006/ole">
            <mc:AlternateContent xmlns:mc="http://schemas.openxmlformats.org/markup-compatibility/2006">
              <mc:Choice xmlns:v="urn:schemas-microsoft-com:vml" Requires="v">
                <p:oleObj spid="_x0000_s268294" name="…quation" r:id="rId4" imgW="635000" imgH="266700" progId="Equation.3">
                  <p:embed/>
                </p:oleObj>
              </mc:Choice>
              <mc:Fallback>
                <p:oleObj name="…quation" r:id="rId4" imgW="635000" imgH="266700" progId="Equation.3">
                  <p:embed/>
                  <p:pic>
                    <p:nvPicPr>
                      <p:cNvPr id="92059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4338" y="3536950"/>
                        <a:ext cx="1522412" cy="6397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7230" name="Text Box 16"/>
          <p:cNvSpPr txBox="1">
            <a:spLocks noChangeArrowheads="1"/>
          </p:cNvSpPr>
          <p:nvPr/>
        </p:nvSpPr>
        <p:spPr bwMode="auto">
          <a:xfrm>
            <a:off x="742950" y="4914900"/>
            <a:ext cx="635000" cy="39687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BE" sz="2000" b="1"/>
              <a:t>T, p</a:t>
            </a:r>
            <a:endParaRPr lang="fr-FR" sz="2000" b="1"/>
          </a:p>
        </p:txBody>
      </p:sp>
      <p:sp>
        <p:nvSpPr>
          <p:cNvPr id="920593" name="Text Box 17"/>
          <p:cNvSpPr txBox="1">
            <a:spLocks noChangeArrowheads="1"/>
          </p:cNvSpPr>
          <p:nvPr/>
        </p:nvSpPr>
        <p:spPr bwMode="auto">
          <a:xfrm>
            <a:off x="3324225" y="3028950"/>
            <a:ext cx="5700713" cy="427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Tx/>
              <a:buChar char="•"/>
            </a:pPr>
            <a:r>
              <a:rPr lang="fr-BE" sz="2200">
                <a:solidFill>
                  <a:schemeClr val="tx2"/>
                </a:solidFill>
                <a:latin typeface="Tahoma" charset="0"/>
              </a:rPr>
              <a:t> Formulation mathématique de l’équilibre :</a:t>
            </a:r>
            <a:endParaRPr lang="fr-FR" sz="2200">
              <a:solidFill>
                <a:schemeClr val="tx2"/>
              </a:solidFill>
              <a:latin typeface="Tahoma" charset="0"/>
            </a:endParaRPr>
          </a:p>
        </p:txBody>
      </p:sp>
    </p:spTree>
    <p:extLst>
      <p:ext uri="{BB962C8B-B14F-4D97-AF65-F5344CB8AC3E}">
        <p14:creationId xmlns:p14="http://schemas.microsoft.com/office/powerpoint/2010/main" val="16512794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05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05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0593" grpId="0"/>
    </p:bldLst>
  </p:timing>
</p:sld>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Modèle par défaut">
  <a:themeElements>
    <a:clrScheme name="1_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Modèle par défa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19608</TotalTime>
  <Words>5634</Words>
  <Application>Microsoft Macintosh PowerPoint</Application>
  <PresentationFormat>Affichage à l'écran (4:3)</PresentationFormat>
  <Paragraphs>497</Paragraphs>
  <Slides>28</Slides>
  <Notes>26</Notes>
  <HiddenSlides>0</HiddenSlides>
  <MMClips>0</MMClips>
  <ScaleCrop>false</ScaleCrop>
  <HeadingPairs>
    <vt:vector size="8" baseType="variant">
      <vt:variant>
        <vt:lpstr>Polices utilisées</vt:lpstr>
      </vt:variant>
      <vt:variant>
        <vt:i4>8</vt:i4>
      </vt:variant>
      <vt:variant>
        <vt:lpstr>Thème</vt:lpstr>
      </vt:variant>
      <vt:variant>
        <vt:i4>2</vt:i4>
      </vt:variant>
      <vt:variant>
        <vt:lpstr>Serveurs OLE incorporés</vt:lpstr>
      </vt:variant>
      <vt:variant>
        <vt:i4>1</vt:i4>
      </vt:variant>
      <vt:variant>
        <vt:lpstr>Titres des diapositives</vt:lpstr>
      </vt:variant>
      <vt:variant>
        <vt:i4>28</vt:i4>
      </vt:variant>
    </vt:vector>
  </HeadingPairs>
  <TitlesOfParts>
    <vt:vector size="39" baseType="lpstr">
      <vt:lpstr>Arial</vt:lpstr>
      <vt:lpstr>Calibri</vt:lpstr>
      <vt:lpstr>Cambria Math</vt:lpstr>
      <vt:lpstr>Courier New</vt:lpstr>
      <vt:lpstr>Futura Medium</vt:lpstr>
      <vt:lpstr>Symbol</vt:lpstr>
      <vt:lpstr>Tahoma</vt:lpstr>
      <vt:lpstr>Wingdings</vt:lpstr>
      <vt:lpstr>Modèle par défaut</vt:lpstr>
      <vt:lpstr>1_Modèle par défaut</vt:lpstr>
      <vt:lpstr>…quation</vt:lpstr>
      <vt:lpstr>Présentation PowerPoint</vt:lpstr>
      <vt:lpstr>Mise en contexte </vt:lpstr>
      <vt:lpstr>Le procédé développé par Shell </vt:lpstr>
      <vt:lpstr>Le procédé développé par Shell </vt:lpstr>
      <vt:lpstr>Pourquoi un mélange liquide eau/amine ?</vt:lpstr>
      <vt:lpstr>Un exemple de réalisation</vt:lpstr>
      <vt:lpstr>Plan de cette leçon – l’absorption G/L</vt:lpstr>
      <vt:lpstr>Plan de cette leçon – l’absorption G/L</vt:lpstr>
      <vt:lpstr>Principe : équation de Henry</vt:lpstr>
      <vt:lpstr>Principe : équation de Henry</vt:lpstr>
      <vt:lpstr>Principe : équation de Henry</vt:lpstr>
      <vt:lpstr>Quelques constantes de Henry</vt:lpstr>
      <vt:lpstr>Principe : équation de Henry</vt:lpstr>
      <vt:lpstr>Principe : transfert gaz – liquide </vt:lpstr>
      <vt:lpstr>Principe : transfert gaz – liquide </vt:lpstr>
      <vt:lpstr>Principe : transfert gaz – liquide </vt:lpstr>
      <vt:lpstr>Principe de l’absorption gaz-liquide</vt:lpstr>
      <vt:lpstr>2 grands types d’objectifs/applications</vt:lpstr>
      <vt:lpstr>Appareillages</vt:lpstr>
      <vt:lpstr>Appareillages : colonnes à garnissage</vt:lpstr>
      <vt:lpstr>Plan de cette leçon – l’absorption G/L</vt:lpstr>
      <vt:lpstr>a dans les colonnes à garnissage ?</vt:lpstr>
      <vt:lpstr>KGL dans les colonnes à garnissage ?</vt:lpstr>
      <vt:lpstr>Aire minimale de la base d’une colonne à garnissage ?</vt:lpstr>
      <vt:lpstr>Aire minimale de la base d’une colonne à garnissage ?</vt:lpstr>
      <vt:lpstr>Aire minimale de la base d’une colonne à garnissage ?</vt:lpstr>
      <vt:lpstr>Aire minimale de la base d’une colonne à garnissage ?</vt:lpstr>
      <vt:lpstr>Plan de cette leçon – l’absorption G/L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U.L.B.</dc:creator>
  <cp:lastModifiedBy>HAUT  Benoit</cp:lastModifiedBy>
  <cp:revision>1355</cp:revision>
  <cp:lastPrinted>2017-01-27T10:52:17Z</cp:lastPrinted>
  <dcterms:created xsi:type="dcterms:W3CDTF">2007-02-02T16:32:37Z</dcterms:created>
  <dcterms:modified xsi:type="dcterms:W3CDTF">2022-01-25T11:41:26Z</dcterms:modified>
</cp:coreProperties>
</file>