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60" r:id="rId5"/>
    <p:sldId id="264"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1026FE15-D351-46F0-9A69-F26526023399}" type="datetimeFigureOut">
              <a:rPr lang="en-US" smtClean="0"/>
              <a:t>6/11/2024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F447589-0FF7-4C06-B769-26BDA66980AE}" type="slidenum">
              <a:rPr lang="en-US" smtClean="0"/>
              <a:t>‹N°›</a:t>
            </a:fld>
            <a:endParaRPr lang="en-US"/>
          </a:p>
        </p:txBody>
      </p:sp>
    </p:spTree>
    <p:extLst>
      <p:ext uri="{BB962C8B-B14F-4D97-AF65-F5344CB8AC3E}">
        <p14:creationId xmlns:p14="http://schemas.microsoft.com/office/powerpoint/2010/main" val="390189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026FE15-D351-46F0-9A69-F26526023399}" type="datetimeFigureOut">
              <a:rPr lang="en-US" smtClean="0"/>
              <a:t>6/11/2024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F447589-0FF7-4C06-B769-26BDA66980AE}" type="slidenum">
              <a:rPr lang="en-US" smtClean="0"/>
              <a:t>‹N°›</a:t>
            </a:fld>
            <a:endParaRPr lang="en-US"/>
          </a:p>
        </p:txBody>
      </p:sp>
    </p:spTree>
    <p:extLst>
      <p:ext uri="{BB962C8B-B14F-4D97-AF65-F5344CB8AC3E}">
        <p14:creationId xmlns:p14="http://schemas.microsoft.com/office/powerpoint/2010/main" val="238441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026FE15-D351-46F0-9A69-F26526023399}" type="datetimeFigureOut">
              <a:rPr lang="en-US" smtClean="0"/>
              <a:t>6/11/2024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F447589-0FF7-4C06-B769-26BDA66980AE}" type="slidenum">
              <a:rPr lang="en-US" smtClean="0"/>
              <a:t>‹N°›</a:t>
            </a:fld>
            <a:endParaRPr lang="en-US"/>
          </a:p>
        </p:txBody>
      </p:sp>
    </p:spTree>
    <p:extLst>
      <p:ext uri="{BB962C8B-B14F-4D97-AF65-F5344CB8AC3E}">
        <p14:creationId xmlns:p14="http://schemas.microsoft.com/office/powerpoint/2010/main" val="1482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026FE15-D351-46F0-9A69-F26526023399}" type="datetimeFigureOut">
              <a:rPr lang="en-US" smtClean="0"/>
              <a:t>6/11/2024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F447589-0FF7-4C06-B769-26BDA66980AE}" type="slidenum">
              <a:rPr lang="en-US" smtClean="0"/>
              <a:t>‹N°›</a:t>
            </a:fld>
            <a:endParaRPr lang="en-US"/>
          </a:p>
        </p:txBody>
      </p:sp>
    </p:spTree>
    <p:extLst>
      <p:ext uri="{BB962C8B-B14F-4D97-AF65-F5344CB8AC3E}">
        <p14:creationId xmlns:p14="http://schemas.microsoft.com/office/powerpoint/2010/main" val="358861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026FE15-D351-46F0-9A69-F26526023399}" type="datetimeFigureOut">
              <a:rPr lang="en-US" smtClean="0"/>
              <a:t>6/11/2024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F447589-0FF7-4C06-B769-26BDA66980AE}" type="slidenum">
              <a:rPr lang="en-US" smtClean="0"/>
              <a:t>‹N°›</a:t>
            </a:fld>
            <a:endParaRPr lang="en-US"/>
          </a:p>
        </p:txBody>
      </p:sp>
    </p:spTree>
    <p:extLst>
      <p:ext uri="{BB962C8B-B14F-4D97-AF65-F5344CB8AC3E}">
        <p14:creationId xmlns:p14="http://schemas.microsoft.com/office/powerpoint/2010/main" val="393578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1026FE15-D351-46F0-9A69-F26526023399}" type="datetimeFigureOut">
              <a:rPr lang="en-US" smtClean="0"/>
              <a:t>6/11/2024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F447589-0FF7-4C06-B769-26BDA66980AE}" type="slidenum">
              <a:rPr lang="en-US" smtClean="0"/>
              <a:t>‹N°›</a:t>
            </a:fld>
            <a:endParaRPr lang="en-US"/>
          </a:p>
        </p:txBody>
      </p:sp>
    </p:spTree>
    <p:extLst>
      <p:ext uri="{BB962C8B-B14F-4D97-AF65-F5344CB8AC3E}">
        <p14:creationId xmlns:p14="http://schemas.microsoft.com/office/powerpoint/2010/main" val="163114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1026FE15-D351-46F0-9A69-F26526023399}" type="datetimeFigureOut">
              <a:rPr lang="en-US" smtClean="0"/>
              <a:t>6/11/2024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AF447589-0FF7-4C06-B769-26BDA66980AE}" type="slidenum">
              <a:rPr lang="en-US" smtClean="0"/>
              <a:t>‹N°›</a:t>
            </a:fld>
            <a:endParaRPr lang="en-US"/>
          </a:p>
        </p:txBody>
      </p:sp>
    </p:spTree>
    <p:extLst>
      <p:ext uri="{BB962C8B-B14F-4D97-AF65-F5344CB8AC3E}">
        <p14:creationId xmlns:p14="http://schemas.microsoft.com/office/powerpoint/2010/main" val="409636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1026FE15-D351-46F0-9A69-F26526023399}" type="datetimeFigureOut">
              <a:rPr lang="en-US" smtClean="0"/>
              <a:t>6/11/2024</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AF447589-0FF7-4C06-B769-26BDA66980AE}" type="slidenum">
              <a:rPr lang="en-US" smtClean="0"/>
              <a:t>‹N°›</a:t>
            </a:fld>
            <a:endParaRPr lang="en-US"/>
          </a:p>
        </p:txBody>
      </p:sp>
    </p:spTree>
    <p:extLst>
      <p:ext uri="{BB962C8B-B14F-4D97-AF65-F5344CB8AC3E}">
        <p14:creationId xmlns:p14="http://schemas.microsoft.com/office/powerpoint/2010/main" val="47182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026FE15-D351-46F0-9A69-F26526023399}" type="datetimeFigureOut">
              <a:rPr lang="en-US" smtClean="0"/>
              <a:t>6/11/2024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AF447589-0FF7-4C06-B769-26BDA66980AE}" type="slidenum">
              <a:rPr lang="en-US" smtClean="0"/>
              <a:t>‹N°›</a:t>
            </a:fld>
            <a:endParaRPr lang="en-US"/>
          </a:p>
        </p:txBody>
      </p:sp>
    </p:spTree>
    <p:extLst>
      <p:ext uri="{BB962C8B-B14F-4D97-AF65-F5344CB8AC3E}">
        <p14:creationId xmlns:p14="http://schemas.microsoft.com/office/powerpoint/2010/main" val="81133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026FE15-D351-46F0-9A69-F26526023399}" type="datetimeFigureOut">
              <a:rPr lang="en-US" smtClean="0"/>
              <a:t>6/11/2024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F447589-0FF7-4C06-B769-26BDA66980AE}" type="slidenum">
              <a:rPr lang="en-US" smtClean="0"/>
              <a:t>‹N°›</a:t>
            </a:fld>
            <a:endParaRPr lang="en-US"/>
          </a:p>
        </p:txBody>
      </p:sp>
    </p:spTree>
    <p:extLst>
      <p:ext uri="{BB962C8B-B14F-4D97-AF65-F5344CB8AC3E}">
        <p14:creationId xmlns:p14="http://schemas.microsoft.com/office/powerpoint/2010/main" val="338033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026FE15-D351-46F0-9A69-F26526023399}" type="datetimeFigureOut">
              <a:rPr lang="en-US" smtClean="0"/>
              <a:t>6/11/2024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F447589-0FF7-4C06-B769-26BDA66980AE}" type="slidenum">
              <a:rPr lang="en-US" smtClean="0"/>
              <a:t>‹N°›</a:t>
            </a:fld>
            <a:endParaRPr lang="en-US"/>
          </a:p>
        </p:txBody>
      </p:sp>
    </p:spTree>
    <p:extLst>
      <p:ext uri="{BB962C8B-B14F-4D97-AF65-F5344CB8AC3E}">
        <p14:creationId xmlns:p14="http://schemas.microsoft.com/office/powerpoint/2010/main" val="314464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6FE15-D351-46F0-9A69-F26526023399}" type="datetimeFigureOut">
              <a:rPr lang="en-US" smtClean="0"/>
              <a:t>6/11/2024</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47589-0FF7-4C06-B769-26BDA66980AE}" type="slidenum">
              <a:rPr lang="en-US" smtClean="0"/>
              <a:t>‹N°›</a:t>
            </a:fld>
            <a:endParaRPr lang="en-US"/>
          </a:p>
        </p:txBody>
      </p:sp>
    </p:spTree>
    <p:extLst>
      <p:ext uri="{BB962C8B-B14F-4D97-AF65-F5344CB8AC3E}">
        <p14:creationId xmlns:p14="http://schemas.microsoft.com/office/powerpoint/2010/main" val="2960683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u="sng" dirty="0" smtClean="0">
                <a:solidFill>
                  <a:srgbClr val="FF0000"/>
                </a:solidFill>
              </a:rPr>
              <a:t>SQL  and  NoSQL</a:t>
            </a:r>
            <a:endParaRPr lang="en-US" u="sng" dirty="0">
              <a:solidFill>
                <a:srgbClr val="FF0000"/>
              </a:solidFill>
            </a:endParaRPr>
          </a:p>
        </p:txBody>
      </p:sp>
      <p:sp>
        <p:nvSpPr>
          <p:cNvPr id="3" name="Sous-titr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8292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u="sng" dirty="0" smtClean="0"/>
              <a:t>SQL</a:t>
            </a:r>
            <a:endParaRPr lang="en-US" dirty="0"/>
          </a:p>
        </p:txBody>
      </p:sp>
      <p:sp>
        <p:nvSpPr>
          <p:cNvPr id="3" name="Espace réservé du contenu 2"/>
          <p:cNvSpPr>
            <a:spLocks noGrp="1"/>
          </p:cNvSpPr>
          <p:nvPr>
            <p:ph idx="1"/>
          </p:nvPr>
        </p:nvSpPr>
        <p:spPr/>
        <p:txBody>
          <a:bodyPr/>
          <a:lstStyle/>
          <a:p>
            <a:pPr marL="0" lvl="0" indent="0" eaLnBrk="0" fontAlgn="base" hangingPunct="0">
              <a:lnSpc>
                <a:spcPct val="100000"/>
              </a:lnSpc>
              <a:spcBef>
                <a:spcPct val="0"/>
              </a:spcBef>
              <a:spcAft>
                <a:spcPct val="0"/>
              </a:spcAft>
              <a:buNone/>
            </a:pPr>
            <a:endParaRPr lang="en-US" altLang="en-US" sz="1800" dirty="0" smtClean="0">
              <a:solidFill>
                <a:srgbClr val="202122"/>
              </a:solidFill>
              <a:latin typeface="+mn-lt"/>
              <a:cs typeface="Arial" panose="020B0604020202020204" pitchFamily="34" charset="0"/>
            </a:endParaRPr>
          </a:p>
          <a:p>
            <a:pPr lvl="0">
              <a:lnSpc>
                <a:spcPct val="100000"/>
              </a:lnSpc>
            </a:pPr>
            <a:r>
              <a:rPr lang="en-US" dirty="0" smtClean="0">
                <a:latin typeface="+mn-lt"/>
                <a:cs typeface="Arial" panose="020B0604020202020204" pitchFamily="34" charset="0"/>
              </a:rPr>
              <a:t>Structured Query Language (SQL) refers to a standard programming language utilized to extract, organize, </a:t>
            </a:r>
            <a:r>
              <a:rPr lang="en-US" sz="3200" dirty="0" smtClean="0">
                <a:latin typeface="+mn-lt"/>
                <a:cs typeface="Arial" panose="020B0604020202020204" pitchFamily="34" charset="0"/>
              </a:rPr>
              <a:t>manage</a:t>
            </a:r>
            <a:r>
              <a:rPr lang="en-US" dirty="0" smtClean="0">
                <a:latin typeface="+mn-lt"/>
                <a:cs typeface="Arial" panose="020B0604020202020204" pitchFamily="34" charset="0"/>
              </a:rPr>
              <a:t>, and manipulate data stored in relational databases. SQL is thereby referred to as a database language that can execute activities on databases that consist of tables made up of rows and columns.</a:t>
            </a:r>
            <a:endParaRPr kumimoji="0" lang="en-US" altLang="en-US" sz="1800" i="0" u="none" strike="noStrike" cap="none" normalizeH="0" baseline="0" dirty="0" smtClean="0">
              <a:ln>
                <a:noFill/>
              </a:ln>
              <a:solidFill>
                <a:srgbClr val="202122"/>
              </a:solidFill>
              <a:effectLst/>
              <a:latin typeface="+mn-lt"/>
              <a:cs typeface="Arial" panose="020B0604020202020204" pitchFamily="34" charset="0"/>
            </a:endParaRPr>
          </a:p>
        </p:txBody>
      </p:sp>
    </p:spTree>
    <p:extLst>
      <p:ext uri="{BB962C8B-B14F-4D97-AF65-F5344CB8AC3E}">
        <p14:creationId xmlns:p14="http://schemas.microsoft.com/office/powerpoint/2010/main" val="290370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u="sng" dirty="0" smtClean="0"/>
              <a:t>Using SQL in Your Web Site</a:t>
            </a:r>
            <a:endParaRPr lang="en-US" u="sng" dirty="0"/>
          </a:p>
        </p:txBody>
      </p:sp>
      <p:sp>
        <p:nvSpPr>
          <p:cNvPr id="3" name="Espace réservé du contenu 2"/>
          <p:cNvSpPr>
            <a:spLocks noGrp="1"/>
          </p:cNvSpPr>
          <p:nvPr>
            <p:ph idx="1"/>
          </p:nvPr>
        </p:nvSpPr>
        <p:spPr/>
        <p:txBody>
          <a:bodyPr/>
          <a:lstStyle/>
          <a:p>
            <a:pPr marL="0" indent="0">
              <a:buNone/>
            </a:pPr>
            <a:r>
              <a:rPr lang="en-US" dirty="0" smtClean="0"/>
              <a:t>To </a:t>
            </a:r>
            <a:r>
              <a:rPr lang="en-US" dirty="0"/>
              <a:t>build a web site that shows data from a database, you will need:</a:t>
            </a:r>
          </a:p>
          <a:p>
            <a:r>
              <a:rPr lang="en-US" dirty="0"/>
              <a:t>An RDBMS database program (i.e. MS Access, SQL Server, MySQL)</a:t>
            </a:r>
          </a:p>
          <a:p>
            <a:r>
              <a:rPr lang="en-US" dirty="0"/>
              <a:t>To use a server-side scripting language, like PHP or ASP</a:t>
            </a:r>
          </a:p>
          <a:p>
            <a:r>
              <a:rPr lang="en-US" dirty="0"/>
              <a:t>To use SQL to get the data you want</a:t>
            </a:r>
          </a:p>
          <a:p>
            <a:r>
              <a:rPr lang="en-US" dirty="0"/>
              <a:t>To use HTML / CSS to style the page</a:t>
            </a:r>
          </a:p>
        </p:txBody>
      </p:sp>
    </p:spTree>
    <p:extLst>
      <p:ext uri="{BB962C8B-B14F-4D97-AF65-F5344CB8AC3E}">
        <p14:creationId xmlns:p14="http://schemas.microsoft.com/office/powerpoint/2010/main" val="391217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u="sng" dirty="0" smtClean="0"/>
              <a:t>NoSQL</a:t>
            </a:r>
            <a:endParaRPr lang="en-US" dirty="0"/>
          </a:p>
        </p:txBody>
      </p:sp>
      <p:sp>
        <p:nvSpPr>
          <p:cNvPr id="3" name="Espace réservé du contenu 2"/>
          <p:cNvSpPr>
            <a:spLocks noGrp="1"/>
          </p:cNvSpPr>
          <p:nvPr>
            <p:ph idx="1"/>
          </p:nvPr>
        </p:nvSpPr>
        <p:spPr/>
        <p:txBody>
          <a:bodyPr/>
          <a:lstStyle/>
          <a:p>
            <a:r>
              <a:rPr lang="en-US" dirty="0"/>
              <a:t>NoSQL is a type of database management system (DBMS) that is designed to handle and store large volumes of unstructured and semi-structured data. Unlike traditional relational databases that use tables with pre-defined schemas to store data, NoSQL databases use flexible data models that can adapt to changes in data structures and are capable of scaling horizontally to handle growing amounts of data.</a:t>
            </a:r>
          </a:p>
        </p:txBody>
      </p:sp>
    </p:spTree>
    <p:extLst>
      <p:ext uri="{BB962C8B-B14F-4D97-AF65-F5344CB8AC3E}">
        <p14:creationId xmlns:p14="http://schemas.microsoft.com/office/powerpoint/2010/main" val="2251847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u="sng" dirty="0" smtClean="0"/>
              <a:t>What are the benefits of NoSQL databases</a:t>
            </a:r>
            <a:r>
              <a:rPr lang="en-US" dirty="0" smtClean="0"/>
              <a:t>?</a:t>
            </a:r>
            <a:endParaRPr lang="en-US" dirty="0"/>
          </a:p>
        </p:txBody>
      </p:sp>
      <p:sp>
        <p:nvSpPr>
          <p:cNvPr id="3" name="Espace réservé du contenu 2"/>
          <p:cNvSpPr>
            <a:spLocks noGrp="1"/>
          </p:cNvSpPr>
          <p:nvPr>
            <p:ph idx="1"/>
          </p:nvPr>
        </p:nvSpPr>
        <p:spPr/>
        <p:txBody>
          <a:bodyPr/>
          <a:lstStyle/>
          <a:p>
            <a:pPr marL="0" indent="0">
              <a:buNone/>
            </a:pPr>
            <a:endParaRPr lang="en-US" dirty="0"/>
          </a:p>
          <a:p>
            <a:r>
              <a:rPr lang="en-US" dirty="0"/>
              <a:t>NoSQL databases offer many benefits over relational databases. NoSQL databases have flexible data models, scale horizontally, have incredibly fast queries, and are easy for developers to work with.</a:t>
            </a:r>
          </a:p>
          <a:p>
            <a:endParaRPr lang="en-US" dirty="0"/>
          </a:p>
        </p:txBody>
      </p:sp>
    </p:spTree>
    <p:extLst>
      <p:ext uri="{BB962C8B-B14F-4D97-AF65-F5344CB8AC3E}">
        <p14:creationId xmlns:p14="http://schemas.microsoft.com/office/powerpoint/2010/main" val="917453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854075"/>
          </a:xfrm>
        </p:spPr>
        <p:txBody>
          <a:bodyPr>
            <a:normAutofit fontScale="90000"/>
          </a:bodyPr>
          <a:lstStyle/>
          <a:p>
            <a:pPr algn="ctr"/>
            <a:r>
              <a:rPr lang="en-US" u="sng" dirty="0"/>
              <a:t>Differences between SQL and NoSQL</a:t>
            </a:r>
            <a:r>
              <a:rPr lang="en-US" dirty="0"/>
              <a:t/>
            </a:r>
            <a:br>
              <a:rPr lang="en-US" dirty="0"/>
            </a:br>
            <a:endParaRPr lang="en-US"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125567260"/>
              </p:ext>
            </p:extLst>
          </p:nvPr>
        </p:nvGraphicFramePr>
        <p:xfrm>
          <a:off x="838200" y="1000125"/>
          <a:ext cx="10515600" cy="5932303"/>
        </p:xfrm>
        <a:graphic>
          <a:graphicData uri="http://schemas.openxmlformats.org/drawingml/2006/table">
            <a:tbl>
              <a:tblPr firstRow="1" bandRow="1">
                <a:tableStyleId>{5DA37D80-6434-44D0-A028-1B22A696006F}</a:tableStyleId>
              </a:tblPr>
              <a:tblGrid>
                <a:gridCol w="3505200">
                  <a:extLst>
                    <a:ext uri="{9D8B030D-6E8A-4147-A177-3AD203B41FA5}">
                      <a16:colId xmlns:a16="http://schemas.microsoft.com/office/drawing/2014/main" val="677358793"/>
                    </a:ext>
                  </a:extLst>
                </a:gridCol>
                <a:gridCol w="3505200">
                  <a:extLst>
                    <a:ext uri="{9D8B030D-6E8A-4147-A177-3AD203B41FA5}">
                      <a16:colId xmlns:a16="http://schemas.microsoft.com/office/drawing/2014/main" val="3303547996"/>
                    </a:ext>
                  </a:extLst>
                </a:gridCol>
                <a:gridCol w="3505200">
                  <a:extLst>
                    <a:ext uri="{9D8B030D-6E8A-4147-A177-3AD203B41FA5}">
                      <a16:colId xmlns:a16="http://schemas.microsoft.com/office/drawing/2014/main" val="632335098"/>
                    </a:ext>
                  </a:extLst>
                </a:gridCol>
              </a:tblGrid>
              <a:tr h="463124">
                <a:tc>
                  <a:txBody>
                    <a:bodyPr/>
                    <a:lstStyle/>
                    <a:p>
                      <a:endParaRPr lang="en-US" dirty="0"/>
                    </a:p>
                  </a:txBody>
                  <a:tcPr/>
                </a:tc>
                <a:tc>
                  <a:txBody>
                    <a:bodyPr/>
                    <a:lstStyle/>
                    <a:p>
                      <a:r>
                        <a:rPr lang="en-US" sz="1800" b="0" i="0" kern="1200" dirty="0" smtClean="0">
                          <a:solidFill>
                            <a:schemeClr val="tx1"/>
                          </a:solidFill>
                          <a:effectLst/>
                          <a:latin typeface="+mn-lt"/>
                          <a:ea typeface="+mn-ea"/>
                          <a:cs typeface="+mn-cs"/>
                        </a:rPr>
                        <a:t>SQL Databases</a:t>
                      </a:r>
                      <a:endParaRPr lang="en-US" dirty="0"/>
                    </a:p>
                  </a:txBody>
                  <a:tcPr/>
                </a:tc>
                <a:tc>
                  <a:txBody>
                    <a:bodyPr/>
                    <a:lstStyle/>
                    <a:p>
                      <a:r>
                        <a:rPr lang="en-US" sz="1800" b="0" i="0" kern="1200" dirty="0" smtClean="0">
                          <a:solidFill>
                            <a:schemeClr val="tx1"/>
                          </a:solidFill>
                          <a:effectLst/>
                          <a:latin typeface="+mn-lt"/>
                          <a:ea typeface="+mn-ea"/>
                          <a:cs typeface="+mn-cs"/>
                        </a:rPr>
                        <a:t>NoSQL Databases</a:t>
                      </a:r>
                      <a:endParaRPr lang="en-US" dirty="0"/>
                    </a:p>
                  </a:txBody>
                  <a:tcPr/>
                </a:tc>
                <a:extLst>
                  <a:ext uri="{0D108BD9-81ED-4DB2-BD59-A6C34878D82A}">
                    <a16:rowId xmlns:a16="http://schemas.microsoft.com/office/drawing/2014/main" val="1824627143"/>
                  </a:ext>
                </a:extLst>
              </a:tr>
              <a:tr h="1594276">
                <a:tc>
                  <a:txBody>
                    <a:bodyPr/>
                    <a:lstStyle/>
                    <a:p>
                      <a:r>
                        <a:rPr lang="en-US" sz="1800" b="0" i="0" kern="1200" dirty="0" smtClean="0">
                          <a:solidFill>
                            <a:schemeClr val="tx1"/>
                          </a:solidFill>
                          <a:effectLst/>
                          <a:latin typeface="+mn-lt"/>
                          <a:ea typeface="+mn-ea"/>
                          <a:cs typeface="+mn-cs"/>
                        </a:rPr>
                        <a:t>Data Storage Model</a:t>
                      </a:r>
                      <a:endParaRPr lang="en-US" dirty="0"/>
                    </a:p>
                  </a:txBody>
                  <a:tcPr/>
                </a:tc>
                <a:tc>
                  <a:txBody>
                    <a:bodyPr/>
                    <a:lstStyle/>
                    <a:p>
                      <a:r>
                        <a:rPr lang="en-US" sz="1800" b="0" i="0" kern="1200" dirty="0" smtClean="0">
                          <a:solidFill>
                            <a:schemeClr val="tx1"/>
                          </a:solidFill>
                          <a:effectLst/>
                          <a:latin typeface="+mn-lt"/>
                          <a:ea typeface="+mn-ea"/>
                          <a:cs typeface="+mn-cs"/>
                        </a:rPr>
                        <a:t>Tables with fixed rows and columns</a:t>
                      </a:r>
                      <a:endParaRPr lang="en-US" dirty="0"/>
                    </a:p>
                  </a:txBody>
                  <a:tcPr/>
                </a:tc>
                <a:tc>
                  <a:txBody>
                    <a:bodyPr/>
                    <a:lstStyle/>
                    <a:p>
                      <a:r>
                        <a:rPr lang="en-US" sz="1800" b="0" i="0" kern="1200" dirty="0" smtClean="0">
                          <a:solidFill>
                            <a:schemeClr val="tx1"/>
                          </a:solidFill>
                          <a:effectLst/>
                          <a:latin typeface="+mn-lt"/>
                          <a:ea typeface="+mn-ea"/>
                          <a:cs typeface="+mn-cs"/>
                        </a:rPr>
                        <a:t>Document: JSON documents, Key-value: key-value pairs, Wide-column: tables with rows and dynamic columns, Graph: nodes and edges</a:t>
                      </a:r>
                      <a:endParaRPr lang="en-US" dirty="0"/>
                    </a:p>
                  </a:txBody>
                  <a:tcPr/>
                </a:tc>
                <a:extLst>
                  <a:ext uri="{0D108BD9-81ED-4DB2-BD59-A6C34878D82A}">
                    <a16:rowId xmlns:a16="http://schemas.microsoft.com/office/drawing/2014/main" val="1124828280"/>
                  </a:ext>
                </a:extLst>
              </a:tr>
              <a:tr h="463124">
                <a:tc>
                  <a:txBody>
                    <a:bodyPr/>
                    <a:lstStyle/>
                    <a:p>
                      <a:r>
                        <a:rPr lang="en-US" sz="1800" b="0" i="0" kern="1200" dirty="0" smtClean="0">
                          <a:solidFill>
                            <a:schemeClr val="tx1"/>
                          </a:solidFill>
                          <a:effectLst/>
                          <a:latin typeface="+mn-lt"/>
                          <a:ea typeface="+mn-ea"/>
                          <a:cs typeface="+mn-cs"/>
                        </a:rPr>
                        <a:t>Examples</a:t>
                      </a:r>
                      <a:endParaRPr lang="en-US" dirty="0"/>
                    </a:p>
                  </a:txBody>
                  <a:tcPr/>
                </a:tc>
                <a:tc>
                  <a:txBody>
                    <a:bodyPr/>
                    <a:lstStyle/>
                    <a:p>
                      <a:r>
                        <a:rPr lang="en-US" sz="1800" b="0" i="0" kern="1200" dirty="0" smtClean="0">
                          <a:solidFill>
                            <a:schemeClr val="tx1"/>
                          </a:solidFill>
                          <a:effectLst/>
                          <a:latin typeface="+mn-lt"/>
                          <a:ea typeface="+mn-ea"/>
                          <a:cs typeface="+mn-cs"/>
                        </a:rPr>
                        <a:t>Oracle, MySQL, Microsoft SQL Server, and PostgreSQL</a:t>
                      </a:r>
                      <a:endParaRPr lang="en-US" dirty="0"/>
                    </a:p>
                  </a:txBody>
                  <a:tcPr/>
                </a:tc>
                <a:tc>
                  <a:txBody>
                    <a:bodyPr/>
                    <a:lstStyle/>
                    <a:p>
                      <a:r>
                        <a:rPr lang="en-US" sz="1800" b="0" i="0" kern="1200" dirty="0" smtClean="0">
                          <a:solidFill>
                            <a:schemeClr val="tx1"/>
                          </a:solidFill>
                          <a:effectLst/>
                          <a:latin typeface="+mn-lt"/>
                          <a:ea typeface="+mn-ea"/>
                          <a:cs typeface="+mn-cs"/>
                        </a:rPr>
                        <a:t>Document: MongoDB and </a:t>
                      </a:r>
                      <a:r>
                        <a:rPr lang="en-US" sz="1800" b="0" i="0" kern="1200" dirty="0" err="1" smtClean="0">
                          <a:solidFill>
                            <a:schemeClr val="tx1"/>
                          </a:solidFill>
                          <a:effectLst/>
                          <a:latin typeface="+mn-lt"/>
                          <a:ea typeface="+mn-ea"/>
                          <a:cs typeface="+mn-cs"/>
                        </a:rPr>
                        <a:t>CouchDB</a:t>
                      </a:r>
                      <a:r>
                        <a:rPr lang="en-US" sz="1800" b="0" i="0" kern="1200" dirty="0" smtClean="0">
                          <a:solidFill>
                            <a:schemeClr val="tx1"/>
                          </a:solidFill>
                          <a:effectLst/>
                          <a:latin typeface="+mn-lt"/>
                          <a:ea typeface="+mn-ea"/>
                          <a:cs typeface="+mn-cs"/>
                        </a:rPr>
                        <a:t>, Key-value: </a:t>
                      </a:r>
                      <a:r>
                        <a:rPr lang="en-US" sz="1800" b="0" i="0" kern="1200" dirty="0" err="1" smtClean="0">
                          <a:solidFill>
                            <a:schemeClr val="tx1"/>
                          </a:solidFill>
                          <a:effectLst/>
                          <a:latin typeface="+mn-lt"/>
                          <a:ea typeface="+mn-ea"/>
                          <a:cs typeface="+mn-cs"/>
                        </a:rPr>
                        <a:t>Redis</a:t>
                      </a:r>
                      <a:r>
                        <a:rPr lang="en-US" sz="1800" b="0" i="0" kern="1200" dirty="0" smtClean="0">
                          <a:solidFill>
                            <a:schemeClr val="tx1"/>
                          </a:solidFill>
                          <a:effectLst/>
                          <a:latin typeface="+mn-lt"/>
                          <a:ea typeface="+mn-ea"/>
                          <a:cs typeface="+mn-cs"/>
                        </a:rPr>
                        <a:t> and </a:t>
                      </a:r>
                      <a:r>
                        <a:rPr lang="en-US" sz="1800" b="0" i="0" kern="1200" dirty="0" err="1" smtClean="0">
                          <a:solidFill>
                            <a:schemeClr val="tx1"/>
                          </a:solidFill>
                          <a:effectLst/>
                          <a:latin typeface="+mn-lt"/>
                          <a:ea typeface="+mn-ea"/>
                          <a:cs typeface="+mn-cs"/>
                        </a:rPr>
                        <a:t>DynamoDB</a:t>
                      </a:r>
                      <a:r>
                        <a:rPr lang="en-US" sz="1800" b="0" i="0" kern="1200" dirty="0" smtClean="0">
                          <a:solidFill>
                            <a:schemeClr val="tx1"/>
                          </a:solidFill>
                          <a:effectLst/>
                          <a:latin typeface="+mn-lt"/>
                          <a:ea typeface="+mn-ea"/>
                          <a:cs typeface="+mn-cs"/>
                        </a:rPr>
                        <a:t>, Wide-column: Cassandra and </a:t>
                      </a:r>
                      <a:r>
                        <a:rPr lang="en-US" sz="1800" b="0" i="0" kern="1200" dirty="0" err="1" smtClean="0">
                          <a:solidFill>
                            <a:schemeClr val="tx1"/>
                          </a:solidFill>
                          <a:effectLst/>
                          <a:latin typeface="+mn-lt"/>
                          <a:ea typeface="+mn-ea"/>
                          <a:cs typeface="+mn-cs"/>
                        </a:rPr>
                        <a:t>HBase</a:t>
                      </a:r>
                      <a:r>
                        <a:rPr lang="en-US" sz="1800" b="0" i="0" kern="1200" dirty="0" smtClean="0">
                          <a:solidFill>
                            <a:schemeClr val="tx1"/>
                          </a:solidFill>
                          <a:effectLst/>
                          <a:latin typeface="+mn-lt"/>
                          <a:ea typeface="+mn-ea"/>
                          <a:cs typeface="+mn-cs"/>
                        </a:rPr>
                        <a:t>, Graph: Neo4j and Amazon Neptune</a:t>
                      </a:r>
                      <a:endParaRPr lang="en-US" dirty="0"/>
                    </a:p>
                  </a:txBody>
                  <a:tcPr/>
                </a:tc>
                <a:extLst>
                  <a:ext uri="{0D108BD9-81ED-4DB2-BD59-A6C34878D82A}">
                    <a16:rowId xmlns:a16="http://schemas.microsoft.com/office/drawing/2014/main" val="1036915710"/>
                  </a:ext>
                </a:extLst>
              </a:tr>
              <a:tr h="583063">
                <a:tc>
                  <a:txBody>
                    <a:bodyPr/>
                    <a:lstStyle/>
                    <a:p>
                      <a:r>
                        <a:rPr lang="en-US" sz="1800" b="0" i="0" kern="1200" dirty="0" smtClean="0">
                          <a:solidFill>
                            <a:schemeClr val="tx1"/>
                          </a:solidFill>
                          <a:effectLst/>
                          <a:latin typeface="+mn-lt"/>
                          <a:ea typeface="+mn-ea"/>
                          <a:cs typeface="+mn-cs"/>
                        </a:rPr>
                        <a:t>Schemas</a:t>
                      </a:r>
                      <a:endParaRPr lang="en-US" dirty="0"/>
                    </a:p>
                  </a:txBody>
                  <a:tcPr/>
                </a:tc>
                <a:tc>
                  <a:txBody>
                    <a:bodyPr/>
                    <a:lstStyle/>
                    <a:p>
                      <a:r>
                        <a:rPr lang="en-US" dirty="0" smtClean="0">
                          <a:effectLst/>
                        </a:rPr>
                        <a:t>Rigid</a:t>
                      </a:r>
                      <a:endParaRPr lang="en-US" dirty="0">
                        <a:effectLst/>
                      </a:endParaRPr>
                    </a:p>
                  </a:txBody>
                  <a:tcPr marL="95250" marR="95250" marT="142875" marB="142875" anchor="ctr"/>
                </a:tc>
                <a:tc>
                  <a:txBody>
                    <a:bodyPr/>
                    <a:lstStyle/>
                    <a:p>
                      <a:r>
                        <a:rPr lang="en-US" sz="1800" b="0" i="0" kern="1200" dirty="0" smtClean="0">
                          <a:solidFill>
                            <a:schemeClr val="tx1"/>
                          </a:solidFill>
                          <a:effectLst/>
                          <a:latin typeface="+mn-lt"/>
                          <a:ea typeface="+mn-ea"/>
                          <a:cs typeface="+mn-cs"/>
                        </a:rPr>
                        <a:t>Flexible</a:t>
                      </a:r>
                      <a:endParaRPr lang="en-US" dirty="0"/>
                    </a:p>
                  </a:txBody>
                  <a:tcPr/>
                </a:tc>
                <a:extLst>
                  <a:ext uri="{0D108BD9-81ED-4DB2-BD59-A6C34878D82A}">
                    <a16:rowId xmlns:a16="http://schemas.microsoft.com/office/drawing/2014/main" val="233330031"/>
                  </a:ext>
                </a:extLst>
              </a:tr>
              <a:tr h="463124">
                <a:tc>
                  <a:txBody>
                    <a:bodyPr/>
                    <a:lstStyle/>
                    <a:p>
                      <a:r>
                        <a:rPr lang="en-US" sz="1800" b="0" i="0" kern="1200" dirty="0" smtClean="0">
                          <a:solidFill>
                            <a:schemeClr val="tx1"/>
                          </a:solidFill>
                          <a:effectLst/>
                          <a:latin typeface="+mn-lt"/>
                          <a:ea typeface="+mn-ea"/>
                          <a:cs typeface="+mn-cs"/>
                        </a:rPr>
                        <a:t>Scaling</a:t>
                      </a:r>
                      <a:endParaRPr lang="en-US" dirty="0"/>
                    </a:p>
                  </a:txBody>
                  <a:tcPr/>
                </a:tc>
                <a:tc>
                  <a:txBody>
                    <a:bodyPr/>
                    <a:lstStyle/>
                    <a:p>
                      <a:r>
                        <a:rPr lang="en-US" sz="1800" b="0" i="0" kern="1200" dirty="0" smtClean="0">
                          <a:solidFill>
                            <a:schemeClr val="tx1"/>
                          </a:solidFill>
                          <a:effectLst/>
                          <a:latin typeface="+mn-lt"/>
                          <a:ea typeface="+mn-ea"/>
                          <a:cs typeface="+mn-cs"/>
                        </a:rPr>
                        <a:t>Vertical (scale-up with a larger server)</a:t>
                      </a:r>
                      <a:endParaRPr lang="en-US" dirty="0"/>
                    </a:p>
                  </a:txBody>
                  <a:tcPr/>
                </a:tc>
                <a:tc>
                  <a:txBody>
                    <a:bodyPr/>
                    <a:lstStyle/>
                    <a:p>
                      <a:r>
                        <a:rPr lang="en-US" sz="1800" b="0" i="0" kern="1200" dirty="0" smtClean="0">
                          <a:solidFill>
                            <a:schemeClr val="tx1"/>
                          </a:solidFill>
                          <a:effectLst/>
                          <a:latin typeface="+mn-lt"/>
                          <a:ea typeface="+mn-ea"/>
                          <a:cs typeface="+mn-cs"/>
                        </a:rPr>
                        <a:t>Horizontal (scale-out across commodity servers)</a:t>
                      </a:r>
                      <a:endParaRPr lang="en-US" dirty="0"/>
                    </a:p>
                  </a:txBody>
                  <a:tcPr/>
                </a:tc>
                <a:extLst>
                  <a:ext uri="{0D108BD9-81ED-4DB2-BD59-A6C34878D82A}">
                    <a16:rowId xmlns:a16="http://schemas.microsoft.com/office/drawing/2014/main" val="3277930338"/>
                  </a:ext>
                </a:extLst>
              </a:tr>
              <a:tr h="463124">
                <a:tc>
                  <a:txBody>
                    <a:bodyPr/>
                    <a:lstStyle/>
                    <a:p>
                      <a:r>
                        <a:rPr lang="en-US" sz="1800" b="0" i="0" kern="1200" dirty="0" smtClean="0">
                          <a:solidFill>
                            <a:schemeClr val="tx1"/>
                          </a:solidFill>
                          <a:effectLst/>
                          <a:latin typeface="+mn-lt"/>
                          <a:ea typeface="+mn-ea"/>
                          <a:cs typeface="+mn-cs"/>
                        </a:rPr>
                        <a:t>Data to Object Mapping</a:t>
                      </a:r>
                      <a:endParaRPr lang="en-US" dirty="0"/>
                    </a:p>
                  </a:txBody>
                  <a:tcPr/>
                </a:tc>
                <a:tc>
                  <a:txBody>
                    <a:bodyPr/>
                    <a:lstStyle/>
                    <a:p>
                      <a:r>
                        <a:rPr lang="en-US" sz="1800" b="0" i="0" kern="1200" dirty="0" smtClean="0">
                          <a:solidFill>
                            <a:schemeClr val="tx1"/>
                          </a:solidFill>
                          <a:effectLst/>
                          <a:latin typeface="+mn-lt"/>
                          <a:ea typeface="+mn-ea"/>
                          <a:cs typeface="+mn-cs"/>
                        </a:rPr>
                        <a:t>Requires ORM (object-relational mapping)</a:t>
                      </a:r>
                      <a:endParaRPr lang="en-US" dirty="0"/>
                    </a:p>
                  </a:txBody>
                  <a:tcPr/>
                </a:tc>
                <a:tc>
                  <a:txBody>
                    <a:bodyPr/>
                    <a:lstStyle/>
                    <a:p>
                      <a:r>
                        <a:rPr lang="en-US" sz="1800" b="0" i="0" kern="1200" dirty="0" smtClean="0">
                          <a:solidFill>
                            <a:schemeClr val="tx1"/>
                          </a:solidFill>
                          <a:effectLst/>
                          <a:latin typeface="+mn-lt"/>
                          <a:ea typeface="+mn-ea"/>
                          <a:cs typeface="+mn-cs"/>
                        </a:rPr>
                        <a:t>Many do not require ORMs. MongoDB documents map directly to data structures in most popular programming languages.</a:t>
                      </a:r>
                      <a:endParaRPr lang="en-US" dirty="0"/>
                    </a:p>
                  </a:txBody>
                  <a:tcPr/>
                </a:tc>
                <a:extLst>
                  <a:ext uri="{0D108BD9-81ED-4DB2-BD59-A6C34878D82A}">
                    <a16:rowId xmlns:a16="http://schemas.microsoft.com/office/drawing/2014/main" val="757919274"/>
                  </a:ext>
                </a:extLst>
              </a:tr>
            </a:tbl>
          </a:graphicData>
        </a:graphic>
      </p:graphicFrame>
    </p:spTree>
    <p:extLst>
      <p:ext uri="{BB962C8B-B14F-4D97-AF65-F5344CB8AC3E}">
        <p14:creationId xmlns:p14="http://schemas.microsoft.com/office/powerpoint/2010/main" val="35231476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358</Words>
  <Application>Microsoft Office PowerPoint</Application>
  <PresentationFormat>Grand écran</PresentationFormat>
  <Paragraphs>33</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SQL  and  NoSQL</vt:lpstr>
      <vt:lpstr>SQL</vt:lpstr>
      <vt:lpstr>Using SQL in Your Web Site</vt:lpstr>
      <vt:lpstr>NoSQL</vt:lpstr>
      <vt:lpstr>What are the benefits of NoSQL databases?</vt:lpstr>
      <vt:lpstr>Differences between SQL and NoSQL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and  NoSQL</dc:title>
  <dc:creator>Romdhani</dc:creator>
  <cp:lastModifiedBy>Romdhani</cp:lastModifiedBy>
  <cp:revision>10</cp:revision>
  <dcterms:created xsi:type="dcterms:W3CDTF">2024-06-10T10:31:49Z</dcterms:created>
  <dcterms:modified xsi:type="dcterms:W3CDTF">2024-06-11T07:43:41Z</dcterms:modified>
</cp:coreProperties>
</file>