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7DF0-5DCE-44E4-8998-BB46E454AB2A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6A82-DE1C-4CEF-9E11-D0D634C92398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Schaetzung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personen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Haushalt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 descr="cluster_7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79096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04248" y="260648"/>
            <a:ext cx="25922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Gefullte</a:t>
            </a:r>
            <a:r>
              <a:rPr lang="en-US" b="1" dirty="0" smtClean="0"/>
              <a:t> </a:t>
            </a:r>
            <a:r>
              <a:rPr lang="en-US" b="1" dirty="0" err="1" smtClean="0"/>
              <a:t>Kreis</a:t>
            </a:r>
            <a:r>
              <a:rPr lang="en-US" b="1" dirty="0" smtClean="0"/>
              <a:t>= </a:t>
            </a:r>
            <a:r>
              <a:rPr lang="en-US" b="1" dirty="0" err="1" smtClean="0"/>
              <a:t>tatschliche</a:t>
            </a:r>
            <a:r>
              <a:rPr lang="en-US" b="1" dirty="0" smtClean="0"/>
              <a:t> </a:t>
            </a:r>
            <a:r>
              <a:rPr lang="en-US" b="1" dirty="0" err="1" smtClean="0"/>
              <a:t>anzahl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Kreuze</a:t>
            </a:r>
            <a:r>
              <a:rPr lang="en-US" b="1" dirty="0" smtClean="0"/>
              <a:t> </a:t>
            </a:r>
            <a:r>
              <a:rPr lang="en-US" b="1" dirty="0" err="1" smtClean="0"/>
              <a:t>markieren</a:t>
            </a:r>
            <a:r>
              <a:rPr lang="en-US" b="1" dirty="0" smtClean="0"/>
              <a:t> </a:t>
            </a:r>
            <a:r>
              <a:rPr lang="en-US" b="1" dirty="0" err="1" smtClean="0"/>
              <a:t>klassenzugehoerigkeit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Davidsterne</a:t>
            </a:r>
            <a:r>
              <a:rPr lang="en-US" b="1" dirty="0" smtClean="0"/>
              <a:t>=</a:t>
            </a:r>
            <a:r>
              <a:rPr lang="en-US" b="1" dirty="0" err="1" smtClean="0"/>
              <a:t>klassenzentren</a:t>
            </a:r>
            <a:endParaRPr lang="de-DE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clustern</a:t>
            </a:r>
            <a:r>
              <a:rPr lang="en-US" dirty="0" smtClean="0"/>
              <a:t> ca 30 </a:t>
            </a:r>
            <a:r>
              <a:rPr lang="en-US" dirty="0" err="1" smtClean="0"/>
              <a:t>bis</a:t>
            </a:r>
            <a:r>
              <a:rPr lang="en-US" dirty="0" smtClean="0"/>
              <a:t> 50%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richtig</a:t>
            </a:r>
            <a:r>
              <a:rPr lang="en-US" dirty="0" smtClean="0"/>
              <a:t> </a:t>
            </a:r>
            <a:r>
              <a:rPr lang="en-US" dirty="0" err="1" smtClean="0"/>
              <a:t>classifiziert</a:t>
            </a:r>
            <a:endParaRPr lang="en-US" dirty="0" smtClean="0"/>
          </a:p>
          <a:p>
            <a:r>
              <a:rPr lang="en-US" dirty="0" err="1" smtClean="0"/>
              <a:t>Ist</a:t>
            </a:r>
            <a:r>
              <a:rPr lang="en-US" dirty="0" smtClean="0"/>
              <a:t> das gut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Bei</a:t>
            </a:r>
            <a:r>
              <a:rPr lang="en-US" dirty="0" smtClean="0"/>
              <a:t> 4 </a:t>
            </a:r>
            <a:r>
              <a:rPr lang="en-US" dirty="0" err="1" smtClean="0"/>
              <a:t>klassen</a:t>
            </a:r>
            <a:r>
              <a:rPr lang="en-US" dirty="0" smtClean="0"/>
              <a:t> (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HH von 1-4) </a:t>
            </a:r>
            <a:r>
              <a:rPr lang="en-US" dirty="0" err="1" smtClean="0"/>
              <a:t>waere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raten</a:t>
            </a:r>
            <a:r>
              <a:rPr lang="en-US" dirty="0" smtClean="0"/>
              <a:t> ca ¼ = 25%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erwarten</a:t>
            </a:r>
            <a:endParaRPr lang="en-US" dirty="0" smtClean="0"/>
          </a:p>
          <a:p>
            <a:r>
              <a:rPr lang="en-US" dirty="0" smtClean="0"/>
              <a:t>Dh </a:t>
            </a:r>
            <a:r>
              <a:rPr lang="en-US" dirty="0" err="1"/>
              <a:t>c</a:t>
            </a:r>
            <a:r>
              <a:rPr lang="en-US" dirty="0" err="1" smtClean="0"/>
              <a:t>lustern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allem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KW und HZ </a:t>
            </a:r>
            <a:r>
              <a:rPr lang="en-US" dirty="0" err="1" smtClean="0"/>
              <a:t>ebene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Multinomielle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/Regression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multinomielle</a:t>
            </a:r>
            <a:r>
              <a:rPr lang="en-US" dirty="0" smtClean="0"/>
              <a:t> Regression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mlogit</a:t>
            </a:r>
            <a:r>
              <a:rPr lang="en-US" dirty="0" smtClean="0"/>
              <a:t> package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aufwendig</a:t>
            </a:r>
            <a:r>
              <a:rPr lang="en-US" dirty="0" smtClean="0"/>
              <a:t> und </a:t>
            </a:r>
            <a:r>
              <a:rPr lang="en-US" dirty="0" err="1" smtClean="0"/>
              <a:t>muehsam</a:t>
            </a:r>
            <a:endParaRPr lang="en-US" dirty="0" smtClean="0"/>
          </a:p>
          <a:p>
            <a:r>
              <a:rPr lang="en-US" dirty="0" err="1" smtClean="0"/>
              <a:t>Mit</a:t>
            </a:r>
            <a:r>
              <a:rPr lang="en-US" dirty="0" smtClean="0"/>
              <a:t> neuronal net package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neuronaler</a:t>
            </a:r>
            <a:r>
              <a:rPr lang="en-US" dirty="0" smtClean="0"/>
              <a:t> </a:t>
            </a:r>
            <a:r>
              <a:rPr lang="en-US" dirty="0" err="1" smtClean="0"/>
              <a:t>netze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fitten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 err="1" smtClean="0"/>
              <a:t>limitiertes</a:t>
            </a:r>
            <a:r>
              <a:rPr lang="en-US" dirty="0" smtClean="0"/>
              <a:t> </a:t>
            </a:r>
            <a:r>
              <a:rPr lang="en-US" dirty="0" err="1" smtClean="0"/>
              <a:t>trainingsset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120 </a:t>
            </a:r>
            <a:r>
              <a:rPr lang="en-US" dirty="0" err="1" smtClean="0"/>
              <a:t>bzw</a:t>
            </a:r>
            <a:r>
              <a:rPr lang="en-US" dirty="0" smtClean="0"/>
              <a:t> (110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entfrenung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doppelzaehlungen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Verdopple</a:t>
            </a:r>
            <a:r>
              <a:rPr lang="en-US" dirty="0" smtClean="0"/>
              <a:t> das set </a:t>
            </a:r>
            <a:r>
              <a:rPr lang="en-US" dirty="0" err="1" smtClean="0"/>
              <a:t>indem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r>
              <a:rPr lang="en-US" dirty="0" smtClean="0"/>
              <a:t> 15/16 und 16/17 </a:t>
            </a:r>
            <a:r>
              <a:rPr lang="en-US" dirty="0" err="1" smtClean="0"/>
              <a:t>betrachtet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,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unabhaengig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underfitting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Teile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in Trainings und Test/</a:t>
            </a:r>
            <a:r>
              <a:rPr lang="en-US" dirty="0" err="1" smtClean="0"/>
              <a:t>Validierungsset</a:t>
            </a:r>
            <a:endParaRPr lang="en-US" dirty="0" smtClean="0"/>
          </a:p>
          <a:p>
            <a:r>
              <a:rPr lang="en-US" dirty="0" err="1" smtClean="0"/>
              <a:t>Trainiere</a:t>
            </a:r>
            <a:r>
              <a:rPr lang="en-US" dirty="0" smtClean="0"/>
              <a:t>/ </a:t>
            </a:r>
            <a:r>
              <a:rPr lang="en-US" dirty="0" err="1" smtClean="0"/>
              <a:t>Schaetze</a:t>
            </a:r>
            <a:r>
              <a:rPr lang="en-US" dirty="0" smtClean="0"/>
              <a:t> model auf trainings set</a:t>
            </a:r>
          </a:p>
          <a:p>
            <a:r>
              <a:rPr lang="en-US" dirty="0" err="1" smtClean="0"/>
              <a:t>Crossvalidation</a:t>
            </a:r>
            <a:r>
              <a:rPr lang="en-US" dirty="0" smtClean="0"/>
              <a:t> auf Test set</a:t>
            </a:r>
          </a:p>
          <a:p>
            <a:r>
              <a:rPr lang="en-US" dirty="0" err="1" smtClean="0"/>
              <a:t>Teile</a:t>
            </a:r>
            <a:r>
              <a:rPr lang="en-US" dirty="0" smtClean="0"/>
              <a:t> </a:t>
            </a:r>
            <a:r>
              <a:rPr lang="en-US" dirty="0" err="1" smtClean="0"/>
              <a:t>datensatz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zufalliges</a:t>
            </a:r>
            <a:r>
              <a:rPr lang="en-US" dirty="0" smtClean="0"/>
              <a:t> </a:t>
            </a:r>
            <a:r>
              <a:rPr lang="en-US" dirty="0" err="1" smtClean="0"/>
              <a:t>samplen</a:t>
            </a:r>
            <a:r>
              <a:rPr lang="en-US" dirty="0" smtClean="0"/>
              <a:t> in Training und Test set auf</a:t>
            </a:r>
          </a:p>
          <a:p>
            <a:r>
              <a:rPr lang="en-US" dirty="0" err="1" smtClean="0"/>
              <a:t>Trainiere</a:t>
            </a:r>
            <a:r>
              <a:rPr lang="en-US" dirty="0" smtClean="0"/>
              <a:t> mod auf trainings set und </a:t>
            </a:r>
            <a:r>
              <a:rPr lang="en-US" dirty="0" err="1" smtClean="0"/>
              <a:t>ueberpruefe</a:t>
            </a:r>
            <a:r>
              <a:rPr lang="en-US" dirty="0" smtClean="0"/>
              <a:t> auf Test set</a:t>
            </a:r>
          </a:p>
          <a:p>
            <a:r>
              <a:rPr lang="en-US" dirty="0" err="1" smtClean="0"/>
              <a:t>Wiederhole</a:t>
            </a:r>
            <a:r>
              <a:rPr lang="en-US" dirty="0" smtClean="0"/>
              <a:t> das </a:t>
            </a:r>
            <a:r>
              <a:rPr lang="en-US" dirty="0" err="1" smtClean="0"/>
              <a:t>ganze</a:t>
            </a:r>
            <a:r>
              <a:rPr lang="en-US" dirty="0" smtClean="0"/>
              <a:t> of um </a:t>
            </a:r>
            <a:r>
              <a:rPr lang="en-US" dirty="0" err="1" smtClean="0"/>
              <a:t>verteilung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Content Placeholder 3" descr="mult_reg_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6036303" cy="5373216"/>
          </a:xfrm>
        </p:spPr>
      </p:pic>
      <p:sp>
        <p:nvSpPr>
          <p:cNvPr id="5" name="TextBox 4"/>
          <p:cNvSpPr txBox="1"/>
          <p:nvPr/>
        </p:nvSpPr>
        <p:spPr>
          <a:xfrm>
            <a:off x="6300192" y="1340768"/>
            <a:ext cx="2843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ersichtlich</a:t>
            </a:r>
            <a:r>
              <a:rPr lang="en-US" dirty="0" smtClean="0"/>
              <a:t> das </a:t>
            </a:r>
            <a:r>
              <a:rPr lang="en-US" dirty="0" err="1" smtClean="0"/>
              <a:t>overfitting</a:t>
            </a:r>
            <a:r>
              <a:rPr lang="en-US" dirty="0" smtClean="0"/>
              <a:t> grosses problem </a:t>
            </a:r>
            <a:r>
              <a:rPr lang="en-US" dirty="0" err="1" smtClean="0"/>
              <a:t>bei</a:t>
            </a:r>
            <a:r>
              <a:rPr lang="en-US" dirty="0" smtClean="0"/>
              <a:t> “</a:t>
            </a:r>
            <a:r>
              <a:rPr lang="en-US" dirty="0" err="1" smtClean="0"/>
              <a:t>kleinen</a:t>
            </a:r>
            <a:r>
              <a:rPr lang="en-US" dirty="0" smtClean="0"/>
              <a:t>” </a:t>
            </a:r>
            <a:r>
              <a:rPr lang="en-US" dirty="0" err="1" smtClean="0"/>
              <a:t>traingset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 0-24 </a:t>
            </a:r>
            <a:r>
              <a:rPr lang="en-US" dirty="0" err="1" smtClean="0"/>
              <a:t>profil</a:t>
            </a:r>
            <a:r>
              <a:rPr lang="en-US" dirty="0" smtClean="0"/>
              <a:t> muss 25 </a:t>
            </a:r>
            <a:r>
              <a:rPr lang="en-US" dirty="0" err="1" smtClean="0"/>
              <a:t>Parameterschaetzen</a:t>
            </a:r>
            <a:r>
              <a:rPr lang="en-US" dirty="0" smtClean="0"/>
              <a:t>. Auf </a:t>
            </a:r>
            <a:r>
              <a:rPr lang="en-US" dirty="0" err="1" smtClean="0"/>
              <a:t>Trainingset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ca 90% </a:t>
            </a:r>
            <a:r>
              <a:rPr lang="en-US" dirty="0" err="1" smtClean="0"/>
              <a:t>richtig</a:t>
            </a:r>
            <a:r>
              <a:rPr lang="en-US" dirty="0" smtClean="0"/>
              <a:t> </a:t>
            </a:r>
            <a:r>
              <a:rPr lang="en-US" dirty="0" err="1" smtClean="0"/>
              <a:t>classifiziert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test set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das </a:t>
            </a:r>
            <a:r>
              <a:rPr lang="en-US" dirty="0" err="1" smtClean="0"/>
              <a:t>schlechteste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vorteil</a:t>
            </a:r>
            <a:r>
              <a:rPr lang="en-US" dirty="0" smtClean="0"/>
              <a:t> von dim reduction (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PCA) </a:t>
            </a:r>
            <a:r>
              <a:rPr lang="en-US" dirty="0" err="1" smtClean="0"/>
              <a:t>verbessert</a:t>
            </a:r>
            <a:r>
              <a:rPr lang="en-US" dirty="0" smtClean="0"/>
              <a:t> performance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Underfitting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performen</a:t>
            </a:r>
            <a:r>
              <a:rPr lang="en-US" dirty="0" smtClean="0"/>
              <a:t> </a:t>
            </a:r>
            <a:r>
              <a:rPr lang="en-US" dirty="0" err="1" smtClean="0"/>
              <a:t>einfachere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besssr</a:t>
            </a:r>
            <a:r>
              <a:rPr lang="en-US" dirty="0" smtClean="0"/>
              <a:t>\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multinomieller</a:t>
            </a:r>
            <a:r>
              <a:rPr lang="en-US" dirty="0" smtClean="0"/>
              <a:t> regression </a:t>
            </a:r>
            <a:r>
              <a:rPr lang="en-US" dirty="0" err="1" smtClean="0"/>
              <a:t>bzw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 ca 55-70% </a:t>
            </a:r>
            <a:r>
              <a:rPr lang="en-US" dirty="0" err="1" smtClean="0"/>
              <a:t>der</a:t>
            </a:r>
            <a:r>
              <a:rPr lang="en-US" dirty="0" smtClean="0"/>
              <a:t> HH in Test set </a:t>
            </a:r>
            <a:r>
              <a:rPr lang="en-US" dirty="0" err="1" smtClean="0"/>
              <a:t>richtig</a:t>
            </a:r>
            <a:r>
              <a:rPr lang="en-US" dirty="0" smtClean="0"/>
              <a:t> </a:t>
            </a:r>
            <a:r>
              <a:rPr lang="en-US" dirty="0" err="1" smtClean="0"/>
              <a:t>klassifiziert</a:t>
            </a:r>
            <a:r>
              <a:rPr lang="en-US" dirty="0" smtClean="0"/>
              <a:t>/ </a:t>
            </a:r>
            <a:r>
              <a:rPr lang="en-US" dirty="0" err="1" smtClean="0"/>
              <a:t>vorhergesagt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nachste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Quardratmeteranzahl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die </a:t>
            </a:r>
            <a:r>
              <a:rPr lang="en-US" dirty="0" err="1" smtClean="0"/>
              <a:t>prognose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 descr="mult_reg_2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3871"/>
            <a:ext cx="8820472" cy="673413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Ungenauigkeiten</a:t>
            </a:r>
            <a:r>
              <a:rPr lang="en-US" dirty="0" smtClean="0"/>
              <a:t> </a:t>
            </a:r>
            <a:r>
              <a:rPr lang="en-US" dirty="0" err="1" smtClean="0"/>
              <a:t>awahrscheinlich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auf </a:t>
            </a:r>
            <a:r>
              <a:rPr lang="en-US" dirty="0" err="1" smtClean="0"/>
              <a:t>grund</a:t>
            </a:r>
            <a:r>
              <a:rPr lang="en-US" dirty="0" smtClean="0"/>
              <a:t> von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arten</a:t>
            </a:r>
            <a:r>
              <a:rPr lang="en-US" dirty="0" smtClean="0"/>
              <a:t> von </a:t>
            </a:r>
            <a:r>
              <a:rPr lang="en-US" dirty="0" err="1" smtClean="0"/>
              <a:t>personen</a:t>
            </a:r>
            <a:r>
              <a:rPr lang="en-US" dirty="0" smtClean="0"/>
              <a:t> (</a:t>
            </a:r>
            <a:r>
              <a:rPr lang="en-US" dirty="0" err="1" smtClean="0"/>
              <a:t>zB</a:t>
            </a:r>
            <a:r>
              <a:rPr lang="en-US" dirty="0" smtClean="0"/>
              <a:t> kind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erwachsener</a:t>
            </a:r>
            <a:r>
              <a:rPr lang="en-US" dirty="0" smtClean="0"/>
              <a:t>) </a:t>
            </a:r>
            <a:r>
              <a:rPr lang="en-US" dirty="0" err="1" smtClean="0"/>
              <a:t>beeinflussen</a:t>
            </a:r>
            <a:r>
              <a:rPr lang="en-US" dirty="0" smtClean="0"/>
              <a:t> </a:t>
            </a:r>
            <a:r>
              <a:rPr lang="en-US" dirty="0" err="1" smtClean="0"/>
              <a:t>Verbrauch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smtClean="0"/>
              <a:t>unterschieldich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Schaetzung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Personenzahl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Ziel</a:t>
            </a:r>
            <a:r>
              <a:rPr lang="en-US" dirty="0" smtClean="0"/>
              <a:t>: Aus </a:t>
            </a:r>
            <a:r>
              <a:rPr lang="en-US" dirty="0" err="1" smtClean="0"/>
              <a:t>Verbrauchsdaten</a:t>
            </a:r>
            <a:r>
              <a:rPr lang="en-US" dirty="0" smtClean="0"/>
              <a:t> die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personen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HH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endParaRPr lang="en-US" dirty="0" smtClean="0"/>
          </a:p>
          <a:p>
            <a:r>
              <a:rPr lang="en-US" dirty="0" err="1" smtClean="0"/>
              <a:t>Daten</a:t>
            </a:r>
            <a:r>
              <a:rPr lang="en-US" dirty="0" smtClean="0"/>
              <a:t>: </a:t>
            </a:r>
            <a:r>
              <a:rPr lang="en-US" dirty="0" err="1" smtClean="0"/>
              <a:t>verwende</a:t>
            </a:r>
            <a:r>
              <a:rPr lang="en-US" dirty="0" smtClean="0"/>
              <a:t> Strom, KW, WW und HZ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gut </a:t>
            </a:r>
            <a:r>
              <a:rPr lang="en-US" dirty="0" err="1" smtClean="0"/>
              <a:t>funktioniert</a:t>
            </a:r>
            <a:r>
              <a:rPr lang="en-US" dirty="0" smtClean="0"/>
              <a:t> das? Dh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hoch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Prozentsatz</a:t>
            </a:r>
            <a:r>
              <a:rPr lang="en-US" dirty="0" smtClean="0"/>
              <a:t> an </a:t>
            </a:r>
            <a:r>
              <a:rPr lang="en-US" dirty="0" err="1" smtClean="0"/>
              <a:t>richtig</a:t>
            </a:r>
            <a:r>
              <a:rPr lang="en-US" dirty="0" smtClean="0"/>
              <a:t> </a:t>
            </a:r>
            <a:r>
              <a:rPr lang="en-US" dirty="0" err="1" smtClean="0"/>
              <a:t>classifizierten</a:t>
            </a:r>
            <a:r>
              <a:rPr lang="en-US" dirty="0" smtClean="0"/>
              <a:t> HH</a:t>
            </a:r>
          </a:p>
          <a:p>
            <a:r>
              <a:rPr lang="en-US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Welche</a:t>
            </a:r>
            <a:r>
              <a:rPr lang="en-US" dirty="0" smtClean="0"/>
              <a:t> HH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liefern</a:t>
            </a:r>
            <a:r>
              <a:rPr lang="en-US" dirty="0" smtClean="0"/>
              <a:t> </a:t>
            </a:r>
            <a:r>
              <a:rPr lang="en-US" dirty="0" err="1" smtClean="0"/>
              <a:t>bestes</a:t>
            </a:r>
            <a:r>
              <a:rPr lang="en-US" dirty="0" smtClean="0"/>
              <a:t> </a:t>
            </a:r>
            <a:r>
              <a:rPr lang="en-US" dirty="0" err="1" smtClean="0"/>
              <a:t>Ergebnis</a:t>
            </a:r>
            <a:r>
              <a:rPr lang="en-US" dirty="0" smtClean="0"/>
              <a:t>? (</a:t>
            </a:r>
            <a:r>
              <a:rPr lang="en-US" dirty="0" err="1" smtClean="0"/>
              <a:t>durch</a:t>
            </a:r>
            <a:r>
              <a:rPr lang="en-US" dirty="0" smtClean="0"/>
              <a:t>. Strom-(KW,WW </a:t>
            </a:r>
            <a:r>
              <a:rPr lang="en-US" dirty="0" err="1" smtClean="0"/>
              <a:t>oder</a:t>
            </a:r>
            <a:r>
              <a:rPr lang="en-US" dirty="0" smtClean="0"/>
              <a:t> HZ) </a:t>
            </a:r>
            <a:r>
              <a:rPr lang="en-US" dirty="0" err="1" smtClean="0"/>
              <a:t>verbrauch</a:t>
            </a:r>
            <a:r>
              <a:rPr lang="en-US" dirty="0" smtClean="0"/>
              <a:t> pro Tag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raffiniertere</a:t>
            </a:r>
            <a:r>
              <a:rPr lang="en-US" dirty="0" smtClean="0"/>
              <a:t> </a:t>
            </a:r>
            <a:r>
              <a:rPr lang="en-US" dirty="0" err="1" smtClean="0"/>
              <a:t>Konzepte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durchschnittliches</a:t>
            </a:r>
            <a:r>
              <a:rPr lang="en-US" dirty="0" smtClean="0"/>
              <a:t> 0-24 Std </a:t>
            </a:r>
            <a:r>
              <a:rPr lang="en-US" dirty="0" err="1" smtClean="0"/>
              <a:t>Verbrauchsprofil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Schaetzung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Personenzahl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von D12 ID 1-120 </a:t>
            </a:r>
            <a:r>
              <a:rPr lang="en-US" dirty="0" err="1" smtClean="0"/>
              <a:t>als</a:t>
            </a:r>
            <a:r>
              <a:rPr lang="en-US" dirty="0" smtClean="0"/>
              <a:t> Trainings/Test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Bekannt</a:t>
            </a:r>
            <a:r>
              <a:rPr lang="en-US" dirty="0" smtClean="0"/>
              <a:t>: </a:t>
            </a:r>
            <a:r>
              <a:rPr lang="en-US" dirty="0" err="1" smtClean="0"/>
              <a:t>Verbrauchsdaten</a:t>
            </a:r>
            <a:r>
              <a:rPr lang="en-US" dirty="0" smtClean="0"/>
              <a:t> auf HH-</a:t>
            </a:r>
            <a:r>
              <a:rPr lang="en-US" dirty="0" err="1" smtClean="0"/>
              <a:t>ebene</a:t>
            </a:r>
            <a:r>
              <a:rPr lang="en-US" dirty="0" smtClean="0"/>
              <a:t> und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HH</a:t>
            </a:r>
          </a:p>
          <a:p>
            <a:r>
              <a:rPr lang="en-US" dirty="0" err="1" smtClean="0"/>
              <a:t>Leider</a:t>
            </a:r>
            <a:r>
              <a:rPr lang="en-US" dirty="0" smtClean="0"/>
              <a:t> </a:t>
            </a:r>
            <a:r>
              <a:rPr lang="en-US" dirty="0" err="1" smtClean="0"/>
              <a:t>beschraenkte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unabhaengigen</a:t>
            </a:r>
            <a:r>
              <a:rPr lang="en-US" dirty="0" smtClean="0"/>
              <a:t> </a:t>
            </a:r>
            <a:r>
              <a:rPr lang="en-US" dirty="0" err="1" smtClean="0"/>
              <a:t>Trainingsdaten</a:t>
            </a:r>
            <a:endParaRPr lang="en-US" dirty="0" smtClean="0"/>
          </a:p>
          <a:p>
            <a:r>
              <a:rPr lang="en-US" dirty="0" smtClean="0"/>
              <a:t>-&gt; dh </a:t>
            </a:r>
            <a:r>
              <a:rPr lang="en-US" dirty="0" err="1" smtClean="0"/>
              <a:t>verwendete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duerfen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komplex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um </a:t>
            </a:r>
            <a:r>
              <a:rPr lang="en-US" dirty="0" err="1" smtClean="0"/>
              <a:t>overfitting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verhindern</a:t>
            </a:r>
            <a:r>
              <a:rPr lang="en-US" dirty="0" smtClean="0"/>
              <a:t> (</a:t>
            </a:r>
            <a:r>
              <a:rPr lang="en-US" dirty="0" err="1" smtClean="0"/>
              <a:t>zB</a:t>
            </a:r>
            <a:r>
              <a:rPr lang="en-US" dirty="0" smtClean="0"/>
              <a:t>: </a:t>
            </a:r>
            <a:r>
              <a:rPr lang="en-US" dirty="0" err="1" smtClean="0"/>
              <a:t>schaetzung</a:t>
            </a:r>
            <a:r>
              <a:rPr lang="en-US" dirty="0" smtClean="0"/>
              <a:t> von 25 </a:t>
            </a:r>
            <a:r>
              <a:rPr lang="en-US" dirty="0" err="1" smtClean="0"/>
              <a:t>Parametern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120 </a:t>
            </a:r>
            <a:r>
              <a:rPr lang="en-US" dirty="0" err="1" smtClean="0"/>
              <a:t>Trainingsdaten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toll)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Schaetzung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Personenzahl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Erster</a:t>
            </a:r>
            <a:r>
              <a:rPr lang="en-US" dirty="0" smtClean="0"/>
              <a:t> </a:t>
            </a:r>
            <a:r>
              <a:rPr lang="en-US" dirty="0" err="1" smtClean="0"/>
              <a:t>Ansatz</a:t>
            </a:r>
            <a:r>
              <a:rPr lang="en-US" dirty="0" smtClean="0"/>
              <a:t>: Clustering (k-means, </a:t>
            </a:r>
            <a:r>
              <a:rPr lang="en-US" dirty="0" err="1" smtClean="0"/>
              <a:t>usw</a:t>
            </a:r>
            <a:r>
              <a:rPr lang="en-US" dirty="0" smtClean="0"/>
              <a:t>…)</a:t>
            </a:r>
          </a:p>
          <a:p>
            <a:r>
              <a:rPr lang="en-US" dirty="0" err="1" smtClean="0"/>
              <a:t>Zweiter</a:t>
            </a:r>
            <a:r>
              <a:rPr lang="en-US" dirty="0" smtClean="0"/>
              <a:t> </a:t>
            </a:r>
            <a:r>
              <a:rPr lang="en-US" dirty="0" err="1" smtClean="0"/>
              <a:t>Ansatz</a:t>
            </a:r>
            <a:r>
              <a:rPr lang="en-US" dirty="0" smtClean="0"/>
              <a:t>: </a:t>
            </a:r>
            <a:r>
              <a:rPr lang="en-US" dirty="0" err="1" smtClean="0"/>
              <a:t>Klassifizierung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multinomieller</a:t>
            </a:r>
            <a:r>
              <a:rPr lang="en-US" dirty="0" smtClean="0"/>
              <a:t> </a:t>
            </a:r>
            <a:r>
              <a:rPr lang="en-US" dirty="0" err="1" smtClean="0"/>
              <a:t>Klassifizierung</a:t>
            </a:r>
            <a:r>
              <a:rPr lang="en-US" dirty="0" smtClean="0"/>
              <a:t> (</a:t>
            </a:r>
            <a:r>
              <a:rPr lang="en-US" dirty="0" err="1" smtClean="0"/>
              <a:t>anpassung</a:t>
            </a:r>
            <a:r>
              <a:rPr lang="en-US" dirty="0" smtClean="0"/>
              <a:t> </a:t>
            </a:r>
            <a:r>
              <a:rPr lang="en-US" dirty="0" err="1" smtClean="0"/>
              <a:t>ueber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</a:t>
            </a:r>
            <a:r>
              <a:rPr lang="en-US" dirty="0" err="1" smtClean="0"/>
              <a:t>Netze</a:t>
            </a:r>
            <a:r>
              <a:rPr lang="en-US" dirty="0" smtClean="0"/>
              <a:t>), </a:t>
            </a:r>
            <a:r>
              <a:rPr lang="en-US" dirty="0" err="1" smtClean="0"/>
              <a:t>bzw</a:t>
            </a:r>
            <a:r>
              <a:rPr lang="en-US" dirty="0" smtClean="0"/>
              <a:t> </a:t>
            </a:r>
            <a:r>
              <a:rPr lang="en-US" dirty="0" err="1" smtClean="0"/>
              <a:t>multinomieller</a:t>
            </a:r>
            <a:r>
              <a:rPr lang="en-US" dirty="0" smtClean="0"/>
              <a:t> Regression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: Clustering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Zielvorgabe</a:t>
            </a:r>
            <a:r>
              <a:rPr lang="en-US" dirty="0" smtClean="0"/>
              <a:t> und </a:t>
            </a:r>
            <a:r>
              <a:rPr lang="en-US" dirty="0" err="1" smtClean="0"/>
              <a:t>hoffentlich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auf </a:t>
            </a:r>
            <a:r>
              <a:rPr lang="en-US" dirty="0" err="1" smtClean="0"/>
              <a:t>Grund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untershiedlichen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zahl</a:t>
            </a:r>
            <a:r>
              <a:rPr lang="en-US" dirty="0" smtClean="0"/>
              <a:t> in </a:t>
            </a:r>
            <a:r>
              <a:rPr lang="en-US" dirty="0" err="1" smtClean="0"/>
              <a:t>natuerliche</a:t>
            </a:r>
            <a:r>
              <a:rPr lang="en-US" dirty="0" smtClean="0"/>
              <a:t> cluster die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erkennt</a:t>
            </a:r>
            <a:r>
              <a:rPr lang="en-US" dirty="0" smtClean="0"/>
              <a:t> (dh </a:t>
            </a:r>
            <a:r>
              <a:rPr lang="en-US" dirty="0" err="1" smtClean="0"/>
              <a:t>verwende</a:t>
            </a:r>
            <a:r>
              <a:rPr lang="en-US" dirty="0" smtClean="0"/>
              <a:t> in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die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Personen</a:t>
            </a:r>
            <a:endParaRPr lang="en-US" dirty="0" smtClean="0"/>
          </a:p>
          <a:p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durchschnittlichen</a:t>
            </a:r>
            <a:r>
              <a:rPr lang="en-US" dirty="0" smtClean="0"/>
              <a:t> KW, WW, HZ und </a:t>
            </a:r>
            <a:r>
              <a:rPr lang="en-US" dirty="0" err="1" smtClean="0"/>
              <a:t>Stromverbrauch</a:t>
            </a:r>
            <a:r>
              <a:rPr lang="en-US" dirty="0" smtClean="0"/>
              <a:t> in 1 </a:t>
            </a:r>
            <a:r>
              <a:rPr lang="en-US" dirty="0" err="1" smtClean="0"/>
              <a:t>Periode</a:t>
            </a:r>
            <a:r>
              <a:rPr lang="en-US" dirty="0" smtClean="0"/>
              <a:t> (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r>
              <a:rPr lang="en-US" dirty="0" smtClean="0"/>
              <a:t>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uster_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78" y="404664"/>
            <a:ext cx="8274438" cy="6317252"/>
          </a:xfrm>
        </p:spPr>
      </p:pic>
      <p:sp>
        <p:nvSpPr>
          <p:cNvPr id="7" name="TextBox 6"/>
          <p:cNvSpPr txBox="1"/>
          <p:nvPr/>
        </p:nvSpPr>
        <p:spPr>
          <a:xfrm>
            <a:off x="7092280" y="908720"/>
            <a:ext cx="1800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Keine</a:t>
            </a:r>
            <a:r>
              <a:rPr lang="en-US" dirty="0" smtClean="0"/>
              <a:t> cluster </a:t>
            </a:r>
            <a:r>
              <a:rPr lang="en-US" dirty="0" err="1" smtClean="0"/>
              <a:t>erkennbar</a:t>
            </a:r>
            <a:r>
              <a:rPr lang="en-US" dirty="0" smtClean="0"/>
              <a:t> in </a:t>
            </a:r>
            <a:r>
              <a:rPr lang="en-US" dirty="0" err="1" smtClean="0"/>
              <a:t>diesen</a:t>
            </a:r>
            <a:r>
              <a:rPr lang="en-US" dirty="0" smtClean="0"/>
              <a:t> </a:t>
            </a:r>
            <a:r>
              <a:rPr lang="en-US" dirty="0" err="1" smtClean="0"/>
              <a:t>dimensionen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 descr="cluster_2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77" y="28814"/>
            <a:ext cx="8603577" cy="6568538"/>
          </a:xfrm>
        </p:spPr>
      </p:pic>
      <p:sp>
        <p:nvSpPr>
          <p:cNvPr id="5" name="TextBox 4"/>
          <p:cNvSpPr txBox="1"/>
          <p:nvPr/>
        </p:nvSpPr>
        <p:spPr>
          <a:xfrm>
            <a:off x="6444208" y="0"/>
            <a:ext cx="269979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Ringe</a:t>
            </a:r>
            <a:r>
              <a:rPr lang="en-US" b="1" dirty="0" smtClean="0"/>
              <a:t> =</a:t>
            </a:r>
            <a:r>
              <a:rPr lang="en-US" b="1" dirty="0" err="1" smtClean="0"/>
              <a:t>anzahl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Farbe</a:t>
            </a:r>
            <a:r>
              <a:rPr lang="en-US" b="1" dirty="0" smtClean="0"/>
              <a:t> </a:t>
            </a:r>
            <a:r>
              <a:rPr lang="en-US" b="1" dirty="0" err="1" smtClean="0"/>
              <a:t>der</a:t>
            </a:r>
            <a:r>
              <a:rPr lang="en-US" b="1" dirty="0" smtClean="0"/>
              <a:t> </a:t>
            </a:r>
            <a:r>
              <a:rPr lang="en-US" b="1" dirty="0" err="1" smtClean="0"/>
              <a:t>kreuze</a:t>
            </a:r>
            <a:r>
              <a:rPr lang="en-US" b="1" dirty="0" smtClean="0"/>
              <a:t> </a:t>
            </a:r>
            <a:r>
              <a:rPr lang="en-US" b="1" dirty="0" err="1" smtClean="0"/>
              <a:t>zeigen</a:t>
            </a:r>
            <a:r>
              <a:rPr lang="en-US" b="1" dirty="0" smtClean="0"/>
              <a:t> cluster </a:t>
            </a:r>
            <a:r>
              <a:rPr lang="en-US" b="1" dirty="0" err="1" smtClean="0"/>
              <a:t>zugehoerigkeit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Gefuellte</a:t>
            </a:r>
            <a:r>
              <a:rPr lang="en-US" b="1" dirty="0" smtClean="0"/>
              <a:t> </a:t>
            </a:r>
            <a:r>
              <a:rPr lang="en-US" b="1" dirty="0" err="1" smtClean="0"/>
              <a:t>Vierecke</a:t>
            </a:r>
            <a:r>
              <a:rPr lang="en-US" b="1" dirty="0"/>
              <a:t> </a:t>
            </a:r>
            <a:r>
              <a:rPr lang="en-US" b="1" dirty="0" err="1" smtClean="0"/>
              <a:t>sind</a:t>
            </a:r>
            <a:r>
              <a:rPr lang="en-US" b="1" dirty="0" smtClean="0"/>
              <a:t>  </a:t>
            </a:r>
            <a:r>
              <a:rPr lang="en-US" b="1" dirty="0" err="1" smtClean="0"/>
              <a:t>clusterzentren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 descr="cluster_5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892480" cy="6789105"/>
          </a:xfrm>
        </p:spPr>
      </p:pic>
      <p:sp>
        <p:nvSpPr>
          <p:cNvPr id="5" name="TextBox 4"/>
          <p:cNvSpPr txBox="1"/>
          <p:nvPr/>
        </p:nvSpPr>
        <p:spPr>
          <a:xfrm>
            <a:off x="6804248" y="260648"/>
            <a:ext cx="25922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Gefullte</a:t>
            </a:r>
            <a:r>
              <a:rPr lang="en-US" b="1" dirty="0" smtClean="0"/>
              <a:t> </a:t>
            </a:r>
            <a:r>
              <a:rPr lang="en-US" b="1" dirty="0" err="1" smtClean="0"/>
              <a:t>Kreis</a:t>
            </a:r>
            <a:r>
              <a:rPr lang="en-US" b="1" dirty="0" smtClean="0"/>
              <a:t>= </a:t>
            </a:r>
            <a:r>
              <a:rPr lang="en-US" b="1" dirty="0" err="1" smtClean="0"/>
              <a:t>tatschliche</a:t>
            </a:r>
            <a:r>
              <a:rPr lang="en-US" b="1" dirty="0" smtClean="0"/>
              <a:t> </a:t>
            </a:r>
            <a:r>
              <a:rPr lang="en-US" b="1" dirty="0" err="1" smtClean="0"/>
              <a:t>anzahl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Kreuze</a:t>
            </a:r>
            <a:r>
              <a:rPr lang="en-US" b="1" dirty="0" smtClean="0"/>
              <a:t> </a:t>
            </a:r>
            <a:r>
              <a:rPr lang="en-US" b="1" dirty="0" err="1" smtClean="0"/>
              <a:t>markieren</a:t>
            </a:r>
            <a:r>
              <a:rPr lang="en-US" b="1" dirty="0" smtClean="0"/>
              <a:t> </a:t>
            </a:r>
            <a:r>
              <a:rPr lang="en-US" b="1" dirty="0" err="1" smtClean="0"/>
              <a:t>klassenzugehoerigkeit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Davidsterne</a:t>
            </a:r>
            <a:r>
              <a:rPr lang="en-US" b="1" dirty="0" smtClean="0"/>
              <a:t>=</a:t>
            </a:r>
            <a:r>
              <a:rPr lang="en-US" b="1" dirty="0" err="1" smtClean="0"/>
              <a:t>klassenzentren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Verwende</a:t>
            </a:r>
            <a:r>
              <a:rPr lang="en-US" b="1" dirty="0" smtClean="0"/>
              <a:t> </a:t>
            </a:r>
            <a:r>
              <a:rPr lang="en-US" b="1" dirty="0" err="1" smtClean="0"/>
              <a:t>nur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4 </a:t>
            </a:r>
            <a:r>
              <a:rPr lang="en-US" b="1" dirty="0" err="1" smtClean="0"/>
              <a:t>Klassen</a:t>
            </a:r>
            <a:r>
              <a:rPr lang="en-US" b="1" dirty="0" smtClean="0"/>
              <a:t> (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nur</a:t>
            </a:r>
            <a:r>
              <a:rPr lang="en-US" b="1" dirty="0" smtClean="0"/>
              <a:t> 1 </a:t>
            </a:r>
            <a:r>
              <a:rPr lang="en-US" b="1" dirty="0" err="1" smtClean="0"/>
              <a:t>Pkt</a:t>
            </a:r>
            <a:r>
              <a:rPr lang="en-US" b="1" dirty="0" smtClean="0"/>
              <a:t> </a:t>
            </a:r>
            <a:r>
              <a:rPr lang="en-US" b="1" dirty="0" err="1" smtClean="0"/>
              <a:t>mit</a:t>
            </a:r>
            <a:r>
              <a:rPr lang="en-US" b="1" dirty="0" smtClean="0"/>
              <a:t> </a:t>
            </a:r>
            <a:r>
              <a:rPr lang="en-US" b="1" dirty="0" err="1" smtClean="0"/>
              <a:t>anzahl</a:t>
            </a:r>
            <a:r>
              <a:rPr lang="en-US" b="1" dirty="0" smtClean="0"/>
              <a:t> 5 </a:t>
            </a:r>
            <a:r>
              <a:rPr lang="en-US" b="1" dirty="0" err="1" smtClean="0"/>
              <a:t>existiert</a:t>
            </a:r>
            <a:endParaRPr lang="de-D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_6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7682746" cy="6336704"/>
          </a:xfrm>
        </p:spPr>
      </p:pic>
      <p:sp>
        <p:nvSpPr>
          <p:cNvPr id="5" name="TextBox 4"/>
          <p:cNvSpPr txBox="1"/>
          <p:nvPr/>
        </p:nvSpPr>
        <p:spPr>
          <a:xfrm>
            <a:off x="5580112" y="3326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KW und HZ </a:t>
            </a:r>
            <a:r>
              <a:rPr lang="en-US" dirty="0" err="1" smtClean="0"/>
              <a:t>Ebene</a:t>
            </a:r>
            <a:endParaRPr lang="de-DE" dirty="0"/>
          </a:p>
        </p:txBody>
      </p:sp>
      <p:pic>
        <p:nvPicPr>
          <p:cNvPr id="6" name="Picture 5" descr="cluster_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4632461"/>
            <a:ext cx="2915047" cy="2225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1872" y="4725144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</a:t>
            </a:r>
            <a:r>
              <a:rPr lang="en-US" dirty="0" err="1" smtClean="0"/>
              <a:t>pic</a:t>
            </a:r>
            <a:r>
              <a:rPr lang="en-US" dirty="0" smtClean="0"/>
              <a:t> with different symbols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Schaetzung der Anzahl an personen in einem Haushalt</vt:lpstr>
      <vt:lpstr>Schaetzung der Personenzahl</vt:lpstr>
      <vt:lpstr>Schaetzung der Personenzahl</vt:lpstr>
      <vt:lpstr>Schaetzung der Personenzahl</vt:lpstr>
      <vt:lpstr>Clustering</vt:lpstr>
      <vt:lpstr>Slide 6</vt:lpstr>
      <vt:lpstr>Slide 7</vt:lpstr>
      <vt:lpstr>Slide 8</vt:lpstr>
      <vt:lpstr>Slide 9</vt:lpstr>
      <vt:lpstr>Slide 10</vt:lpstr>
      <vt:lpstr>Cluster</vt:lpstr>
      <vt:lpstr>Multinomielle Klassifikation/Regression</vt:lpstr>
      <vt:lpstr>Over vs underfitting</vt:lpstr>
      <vt:lpstr>Slide 14</vt:lpstr>
      <vt:lpstr>Over vs Underfitting</vt:lpstr>
      <vt:lpstr>Slide 16</vt:lpstr>
      <vt:lpstr>Slide 17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Schaetzung der Anzahl an personen in einem Haushalt</dc:title>
  <dc:creator>Lukas Fertl</dc:creator>
  <cp:lastModifiedBy>Lukas Fertl</cp:lastModifiedBy>
  <cp:revision>3</cp:revision>
  <dcterms:created xsi:type="dcterms:W3CDTF">2017-09-15T08:10:29Z</dcterms:created>
  <dcterms:modified xsi:type="dcterms:W3CDTF">2017-09-15T12:53:45Z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136698527</vt:i4>
  </property>
  <property fmtid="{D5CDD505-2E9C-101B-9397-08002B2CF9AE}" pid="3" name="_NewReviewCycle">
    <vt:lpwstr/>
  </property>
  <property fmtid="{D5CDD505-2E9C-101B-9397-08002B2CF9AE}" pid="4" name="_EmailSubject">
    <vt:lpwstr>klassifizierung</vt:lpwstr>
  </property>
  <property fmtid="{D5CDD505-2E9C-101B-9397-08002B2CF9AE}" pid="5" name="_AuthorEmail">
    <vt:lpwstr>lukas.fertl@siemens.com</vt:lpwstr>
  </property>
  <property fmtid="{D5CDD505-2E9C-101B-9397-08002B2CF9AE}" pid="6" name="_AuthorEmailDisplayName">
    <vt:lpwstr>Fertl, Lukas (CT RDA BAM CON-AT)</vt:lpwstr>
  </property>
</Properties>
</file>