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eckner_e\Desktop\Projekte\ASCR\UC%20Benchmarks\2017-06%20Quick%20Wins\Quick%20Wi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eckner_e\Desktop\Projekte\ASCR\UC%20Benchmarks\2017-06%20Quick%20Wins\Quick%20Win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oeckner_e\Desktop\Projekte\ASCR\UC%20Benchmarks\2017-06%20Quick%20Wins\Quick%20Wi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de-AT" sz="1600" dirty="0" smtClean="0"/>
              <a:t>D12:</a:t>
            </a:r>
            <a:r>
              <a:rPr lang="de-AT" sz="1600" baseline="0" dirty="0" smtClean="0"/>
              <a:t> </a:t>
            </a:r>
            <a:r>
              <a:rPr lang="de-AT" sz="1600" baseline="0" dirty="0"/>
              <a:t>Wärmeversorgung</a:t>
            </a:r>
            <a:endParaRPr lang="de-AT" sz="1600" dirty="0"/>
          </a:p>
        </c:rich>
      </c:tx>
      <c:layout>
        <c:manualLayout>
          <c:xMode val="edge"/>
          <c:yMode val="edge"/>
          <c:x val="0.26883495201031693"/>
          <c:y val="1.49477476176782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992373985303925"/>
          <c:y val="0.18252455295053238"/>
          <c:w val="0.59804788697031597"/>
          <c:h val="0.60652938017065539"/>
        </c:manualLayout>
      </c:layout>
      <c:areaChart>
        <c:grouping val="stacked"/>
        <c:varyColors val="0"/>
        <c:ser>
          <c:idx val="1"/>
          <c:order val="0"/>
          <c:tx>
            <c:strRef>
              <c:f>ein_Jahr!$E$2</c:f>
              <c:strCache>
                <c:ptCount val="1"/>
                <c:pt idx="0">
                  <c:v>HT</c:v>
                </c:pt>
              </c:strCache>
            </c:strRef>
          </c:tx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ein_Jahr!$E$3:$E$14</c:f>
              <c:numCache>
                <c:formatCode>#,##0.00</c:formatCode>
                <c:ptCount val="12"/>
                <c:pt idx="0">
                  <c:v>46830</c:v>
                </c:pt>
                <c:pt idx="1">
                  <c:v>43220</c:v>
                </c:pt>
                <c:pt idx="2">
                  <c:v>43380</c:v>
                </c:pt>
                <c:pt idx="3">
                  <c:v>43970</c:v>
                </c:pt>
                <c:pt idx="4">
                  <c:v>56490</c:v>
                </c:pt>
                <c:pt idx="5">
                  <c:v>58800</c:v>
                </c:pt>
                <c:pt idx="6">
                  <c:v>63020</c:v>
                </c:pt>
                <c:pt idx="7">
                  <c:v>64690</c:v>
                </c:pt>
                <c:pt idx="8">
                  <c:v>58900</c:v>
                </c:pt>
                <c:pt idx="9">
                  <c:v>61400</c:v>
                </c:pt>
                <c:pt idx="10">
                  <c:v>56440</c:v>
                </c:pt>
                <c:pt idx="11">
                  <c:v>54280</c:v>
                </c:pt>
              </c:numCache>
            </c:numRef>
          </c:val>
        </c:ser>
        <c:ser>
          <c:idx val="0"/>
          <c:order val="1"/>
          <c:tx>
            <c:strRef>
              <c:f>ein_Jahr!$C$2</c:f>
              <c:strCache>
                <c:ptCount val="1"/>
                <c:pt idx="0">
                  <c:v>NT</c:v>
                </c:pt>
              </c:strCache>
            </c:strRef>
          </c:tx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ein_Jahr!$C$3:$C$14</c:f>
              <c:numCache>
                <c:formatCode>#,##0.00</c:formatCode>
                <c:ptCount val="12"/>
                <c:pt idx="0">
                  <c:v>1130</c:v>
                </c:pt>
                <c:pt idx="1">
                  <c:v>1010</c:v>
                </c:pt>
                <c:pt idx="2">
                  <c:v>1160</c:v>
                </c:pt>
                <c:pt idx="3">
                  <c:v>1420</c:v>
                </c:pt>
                <c:pt idx="4">
                  <c:v>43620</c:v>
                </c:pt>
                <c:pt idx="5">
                  <c:v>85460</c:v>
                </c:pt>
                <c:pt idx="6">
                  <c:v>121570</c:v>
                </c:pt>
                <c:pt idx="7">
                  <c:v>156720</c:v>
                </c:pt>
                <c:pt idx="8">
                  <c:v>93010</c:v>
                </c:pt>
                <c:pt idx="9">
                  <c:v>41220</c:v>
                </c:pt>
                <c:pt idx="10">
                  <c:v>25670</c:v>
                </c:pt>
                <c:pt idx="11">
                  <c:v>6290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704960"/>
        <c:axId val="95706496"/>
      </c:areaChart>
      <c:lineChart>
        <c:grouping val="standard"/>
        <c:varyColors val="0"/>
        <c:ser>
          <c:idx val="2"/>
          <c:order val="2"/>
          <c:tx>
            <c:strRef>
              <c:f>ein_Jahr!$H$2</c:f>
              <c:strCache>
                <c:ptCount val="1"/>
                <c:pt idx="0">
                  <c:v>Strom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ein_Jahr!$H$3:$H$14</c:f>
              <c:numCache>
                <c:formatCode>General</c:formatCode>
                <c:ptCount val="12"/>
                <c:pt idx="3" formatCode="#,##0.00">
                  <c:v>14894.14</c:v>
                </c:pt>
                <c:pt idx="4" formatCode="#,##0.00">
                  <c:v>28906.760000000002</c:v>
                </c:pt>
                <c:pt idx="5" formatCode="#,##0.00">
                  <c:v>37895.279999999992</c:v>
                </c:pt>
                <c:pt idx="6" formatCode="#,##0.00">
                  <c:v>46703.749999999993</c:v>
                </c:pt>
                <c:pt idx="7" formatCode="#,##0.00">
                  <c:v>55565.049999999996</c:v>
                </c:pt>
                <c:pt idx="8" formatCode="#,##0.00">
                  <c:v>39634.6</c:v>
                </c:pt>
                <c:pt idx="9" formatCode="#,##0.00">
                  <c:v>30263.3</c:v>
                </c:pt>
                <c:pt idx="10" formatCode="#,##0.00">
                  <c:v>25353.420000000002</c:v>
                </c:pt>
                <c:pt idx="11" formatCode="#,##0.00">
                  <c:v>19580.800000000003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04960"/>
        <c:axId val="95706496"/>
      </c:lineChart>
      <c:lineChart>
        <c:grouping val="standard"/>
        <c:varyColors val="0"/>
        <c:ser>
          <c:idx val="3"/>
          <c:order val="3"/>
          <c:tx>
            <c:strRef>
              <c:f>ein_Jahr!$L$2</c:f>
              <c:strCache>
                <c:ptCount val="1"/>
                <c:pt idx="0">
                  <c:v>COP ges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ein_Jahr!$L$3:$L$14</c:f>
              <c:numCache>
                <c:formatCode>General</c:formatCode>
                <c:ptCount val="12"/>
                <c:pt idx="3">
                  <c:v>3.0475072746731264</c:v>
                </c:pt>
                <c:pt idx="4">
                  <c:v>3.4632037627184782</c:v>
                </c:pt>
                <c:pt idx="5">
                  <c:v>3.8068065468839398</c:v>
                </c:pt>
                <c:pt idx="6">
                  <c:v>3.9523592859245782</c:v>
                </c:pt>
                <c:pt idx="7">
                  <c:v>3.9846990149383474</c:v>
                </c:pt>
                <c:pt idx="8">
                  <c:v>3.832762283459402</c:v>
                </c:pt>
                <c:pt idx="9">
                  <c:v>3.3909058166161654</c:v>
                </c:pt>
                <c:pt idx="10">
                  <c:v>3.2386163286846505</c:v>
                </c:pt>
                <c:pt idx="11">
                  <c:v>3.0933363294655987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14304"/>
        <c:axId val="95712768"/>
      </c:lineChart>
      <c:dateAx>
        <c:axId val="9570496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crossAx val="95706496"/>
        <c:crosses val="autoZero"/>
        <c:auto val="1"/>
        <c:lblOffset val="100"/>
        <c:baseTimeUnit val="months"/>
      </c:dateAx>
      <c:valAx>
        <c:axId val="957064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kWh</a:t>
                </a:r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crossAx val="95704960"/>
        <c:crosses val="autoZero"/>
        <c:crossBetween val="between"/>
      </c:valAx>
      <c:valAx>
        <c:axId val="95712768"/>
        <c:scaling>
          <c:orientation val="minMax"/>
          <c:min val="2"/>
        </c:scaling>
        <c:delete val="0"/>
        <c:axPos val="r"/>
        <c:numFmt formatCode="General" sourceLinked="1"/>
        <c:majorTickMark val="out"/>
        <c:minorTickMark val="none"/>
        <c:tickLblPos val="nextTo"/>
        <c:crossAx val="95714304"/>
        <c:crosses val="max"/>
        <c:crossBetween val="between"/>
      </c:valAx>
      <c:dateAx>
        <c:axId val="9571430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one"/>
        <c:crossAx val="95712768"/>
        <c:crosses val="autoZero"/>
        <c:auto val="1"/>
        <c:lblOffset val="100"/>
        <c:baseTimeUnit val="months"/>
      </c:date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de-AT" sz="1600"/>
              <a:t>D12:</a:t>
            </a:r>
            <a:r>
              <a:rPr lang="de-AT" sz="1600" baseline="0"/>
              <a:t>  Direkte solare Nutzung (PV und ST)</a:t>
            </a:r>
            <a:endParaRPr lang="de-AT" sz="1600"/>
          </a:p>
        </c:rich>
      </c:tx>
      <c:layout/>
      <c:overlay val="0"/>
    </c:title>
    <c:autoTitleDeleted val="0"/>
    <c:plotArea>
      <c:layout/>
      <c:areaChart>
        <c:grouping val="stacked"/>
        <c:varyColors val="0"/>
        <c:ser>
          <c:idx val="1"/>
          <c:order val="0"/>
          <c:tx>
            <c:strRef>
              <c:f>ein_Jahr!$F$2</c:f>
              <c:strCache>
                <c:ptCount val="1"/>
                <c:pt idx="0">
                  <c:v>HT Solar</c:v>
                </c:pt>
              </c:strCache>
            </c:strRef>
          </c:tx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ein_Jahr!$F$3:$F$14</c:f>
              <c:numCache>
                <c:formatCode>#,##0.00</c:formatCode>
                <c:ptCount val="12"/>
                <c:pt idx="0">
                  <c:v>3500</c:v>
                </c:pt>
                <c:pt idx="1">
                  <c:v>3940</c:v>
                </c:pt>
                <c:pt idx="2">
                  <c:v>3960</c:v>
                </c:pt>
                <c:pt idx="3">
                  <c:v>4120</c:v>
                </c:pt>
                <c:pt idx="4">
                  <c:v>160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90</c:v>
                </c:pt>
                <c:pt idx="10">
                  <c:v>0</c:v>
                </c:pt>
                <c:pt idx="11">
                  <c:v>1540</c:v>
                </c:pt>
              </c:numCache>
            </c:numRef>
          </c:val>
        </c:ser>
        <c:ser>
          <c:idx val="0"/>
          <c:order val="1"/>
          <c:tx>
            <c:strRef>
              <c:f>ein_Jahr!$D$2</c:f>
              <c:strCache>
                <c:ptCount val="1"/>
                <c:pt idx="0">
                  <c:v>NT Solar</c:v>
                </c:pt>
              </c:strCache>
            </c:strRef>
          </c:tx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ein_Jahr!$D$3:$D$14</c:f>
              <c:numCache>
                <c:formatCode>#,##0.00</c:formatCode>
                <c:ptCount val="12"/>
                <c:pt idx="0">
                  <c:v>1060</c:v>
                </c:pt>
                <c:pt idx="1">
                  <c:v>460</c:v>
                </c:pt>
                <c:pt idx="2">
                  <c:v>170</c:v>
                </c:pt>
                <c:pt idx="3">
                  <c:v>1000</c:v>
                </c:pt>
                <c:pt idx="4">
                  <c:v>1980</c:v>
                </c:pt>
                <c:pt idx="5">
                  <c:v>1720</c:v>
                </c:pt>
                <c:pt idx="6">
                  <c:v>1100</c:v>
                </c:pt>
                <c:pt idx="7">
                  <c:v>810</c:v>
                </c:pt>
                <c:pt idx="8">
                  <c:v>2500</c:v>
                </c:pt>
                <c:pt idx="9">
                  <c:v>5270</c:v>
                </c:pt>
                <c:pt idx="10">
                  <c:v>4310</c:v>
                </c:pt>
                <c:pt idx="11">
                  <c:v>3870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753344"/>
        <c:axId val="95754880"/>
      </c:areaChart>
      <c:lineChart>
        <c:grouping val="standard"/>
        <c:varyColors val="0"/>
        <c:ser>
          <c:idx val="2"/>
          <c:order val="2"/>
          <c:tx>
            <c:strRef>
              <c:f>ein_Jahr!$I$2</c:f>
              <c:strCache>
                <c:ptCount val="1"/>
                <c:pt idx="0">
                  <c:v>PV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ein_Jahr!$B$3:$B$14</c:f>
              <c:numCache>
                <c:formatCode>mmm\-yy</c:formatCode>
                <c:ptCount val="12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  <c:pt idx="5">
                  <c:v>42675</c:v>
                </c:pt>
                <c:pt idx="6">
                  <c:v>42705</c:v>
                </c:pt>
                <c:pt idx="7">
                  <c:v>42736</c:v>
                </c:pt>
                <c:pt idx="8">
                  <c:v>42767</c:v>
                </c:pt>
                <c:pt idx="9">
                  <c:v>42795</c:v>
                </c:pt>
                <c:pt idx="10">
                  <c:v>42826</c:v>
                </c:pt>
                <c:pt idx="11">
                  <c:v>42856</c:v>
                </c:pt>
              </c:numCache>
            </c:numRef>
          </c:cat>
          <c:val>
            <c:numRef>
              <c:f>ein_Jahr!$I$3:$I$14</c:f>
              <c:numCache>
                <c:formatCode>General</c:formatCode>
                <c:ptCount val="12"/>
                <c:pt idx="3" formatCode="#,##0.00">
                  <c:v>4921.0199999999995</c:v>
                </c:pt>
                <c:pt idx="4" formatCode="#,##0.00">
                  <c:v>2074.7800000000002</c:v>
                </c:pt>
                <c:pt idx="5" formatCode="#,##0.00">
                  <c:v>1379.17</c:v>
                </c:pt>
                <c:pt idx="6" formatCode="#,##0.00">
                  <c:v>852.79</c:v>
                </c:pt>
                <c:pt idx="7" formatCode="#,##0.00">
                  <c:v>1052.49</c:v>
                </c:pt>
                <c:pt idx="8" formatCode="#,##0.00">
                  <c:v>1861.3999999999996</c:v>
                </c:pt>
                <c:pt idx="9" formatCode="#,##0.00">
                  <c:v>4092.7400000000007</c:v>
                </c:pt>
                <c:pt idx="10" formatCode="#,##0.00">
                  <c:v>4264.29</c:v>
                </c:pt>
                <c:pt idx="11" formatCode="#,##0.00">
                  <c:v>5889.83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53344"/>
        <c:axId val="95754880"/>
      </c:lineChart>
      <c:dateAx>
        <c:axId val="9575334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crossAx val="95754880"/>
        <c:crosses val="autoZero"/>
        <c:auto val="1"/>
        <c:lblOffset val="100"/>
        <c:baseTimeUnit val="months"/>
      </c:dateAx>
      <c:valAx>
        <c:axId val="957548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AT"/>
                  <a:t>kWh</a:t>
                </a:r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crossAx val="95753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ein_Jahr!$N$2:$R$2</c:f>
              <c:strCache>
                <c:ptCount val="5"/>
                <c:pt idx="0">
                  <c:v>100% Gas</c:v>
                </c:pt>
                <c:pt idx="1">
                  <c:v>Ist (OE-Mix)</c:v>
                </c:pt>
                <c:pt idx="2">
                  <c:v>100% FW</c:v>
                </c:pt>
                <c:pt idx="3">
                  <c:v>100% FW abzgl EE (OE-Mix)</c:v>
                </c:pt>
                <c:pt idx="4">
                  <c:v>Ist (Ökostrom)</c:v>
                </c:pt>
              </c:strCache>
            </c:strRef>
          </c:cat>
          <c:val>
            <c:numRef>
              <c:f>ein_Jahr!$N$16:$R$16</c:f>
              <c:numCache>
                <c:formatCode>#,##0.0</c:formatCode>
                <c:ptCount val="5"/>
                <c:pt idx="0">
                  <c:v>333352.62222222221</c:v>
                </c:pt>
                <c:pt idx="1">
                  <c:v>95047.159600000014</c:v>
                </c:pt>
                <c:pt idx="2">
                  <c:v>25425.200000000001</c:v>
                </c:pt>
                <c:pt idx="3">
                  <c:v>17310.771239999998</c:v>
                </c:pt>
                <c:pt idx="4">
                  <c:v>5854.3540333333322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777536"/>
        <c:axId val="95779072"/>
      </c:barChart>
      <c:catAx>
        <c:axId val="957775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 b="1"/>
            </a:pPr>
            <a:endParaRPr lang="de-DE"/>
          </a:p>
        </c:txPr>
        <c:crossAx val="95779072"/>
        <c:crosses val="autoZero"/>
        <c:auto val="1"/>
        <c:lblAlgn val="ctr"/>
        <c:lblOffset val="100"/>
        <c:noMultiLvlLbl val="0"/>
      </c:catAx>
      <c:valAx>
        <c:axId val="957790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de-AT" sz="1200"/>
                  <a:t>kg CO2 pro Jahr</a:t>
                </a:r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crossAx val="95777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0.40816</cdr:x>
      <cdr:y>0.11667</cdr:y>
    </cdr:from>
    <cdr:to>
      <cdr:x>0.87755</cdr:x>
      <cdr:y>0.45</cdr:y>
    </cdr:to>
    <cdr:sp macro="" textlink="">
      <cdr:nvSpPr>
        <cdr:cNvPr id="4" name="Textfeld 3"/>
        <cdr:cNvSpPr txBox="1"/>
      </cdr:nvSpPr>
      <cdr:spPr>
        <a:xfrm xmlns:a="http://schemas.openxmlformats.org/drawingml/2006/main">
          <a:off x="2880320" y="504056"/>
          <a:ext cx="3312368" cy="14401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A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81905-AEE0-408E-9BF6-7DAF66C8FA10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9473-BDBE-429B-880B-9CE0C141365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904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9473-BDBE-429B-880B-9CE0C141365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09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09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2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120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75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0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14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39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038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8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258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74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1BCB-04A4-4084-A0A2-0016EA504B2C}" type="datetimeFigureOut">
              <a:rPr lang="de-AT" smtClean="0"/>
              <a:t>14.06.2017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BEC4-4F60-4A10-8738-F64DB698D2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22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ASCR Quick </a:t>
            </a:r>
            <a:r>
              <a:rPr lang="de-AT" dirty="0" err="1" smtClean="0"/>
              <a:t>Wins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D12: CO2-Emissionen für Wärmeversorgung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40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D12: Wärmeversorgungsring</a:t>
            </a:r>
            <a:endParaRPr lang="de-AT" dirty="0"/>
          </a:p>
        </p:txBody>
      </p:sp>
      <p:sp>
        <p:nvSpPr>
          <p:cNvPr id="4" name="Rad 3"/>
          <p:cNvSpPr/>
          <p:nvPr/>
        </p:nvSpPr>
        <p:spPr>
          <a:xfrm>
            <a:off x="2699792" y="2311700"/>
            <a:ext cx="3528392" cy="3205532"/>
          </a:xfrm>
          <a:prstGeom prst="donut">
            <a:avLst>
              <a:gd name="adj" fmla="val 56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5" name="Rad 4"/>
          <p:cNvSpPr/>
          <p:nvPr/>
        </p:nvSpPr>
        <p:spPr>
          <a:xfrm>
            <a:off x="2987824" y="2564904"/>
            <a:ext cx="2952328" cy="2681710"/>
          </a:xfrm>
          <a:prstGeom prst="donut">
            <a:avLst>
              <a:gd name="adj" fmla="val 85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6" name="Legende mit Pfeil nach rechts 5"/>
          <p:cNvSpPr/>
          <p:nvPr/>
        </p:nvSpPr>
        <p:spPr>
          <a:xfrm rot="20743178">
            <a:off x="1264178" y="4252506"/>
            <a:ext cx="1368152" cy="79208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Luft</a:t>
            </a:r>
            <a:endParaRPr lang="de-AT" dirty="0"/>
          </a:p>
        </p:txBody>
      </p:sp>
      <p:sp>
        <p:nvSpPr>
          <p:cNvPr id="8" name="Legende mit Pfeil nach rechts 7"/>
          <p:cNvSpPr/>
          <p:nvPr/>
        </p:nvSpPr>
        <p:spPr>
          <a:xfrm rot="18969660">
            <a:off x="1775335" y="5204489"/>
            <a:ext cx="1368152" cy="79208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Sole</a:t>
            </a:r>
            <a:endParaRPr lang="de-AT" dirty="0"/>
          </a:p>
        </p:txBody>
      </p:sp>
      <p:sp>
        <p:nvSpPr>
          <p:cNvPr id="9" name="Legende mit Pfeil nach rechts 8"/>
          <p:cNvSpPr/>
          <p:nvPr/>
        </p:nvSpPr>
        <p:spPr>
          <a:xfrm rot="829373">
            <a:off x="1261699" y="3076324"/>
            <a:ext cx="1363209" cy="79208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Grundwasser</a:t>
            </a:r>
            <a:endParaRPr lang="de-AT" dirty="0"/>
          </a:p>
        </p:txBody>
      </p:sp>
      <p:sp>
        <p:nvSpPr>
          <p:cNvPr id="10" name="Legende mit Pfeil nach rechts 9"/>
          <p:cNvSpPr/>
          <p:nvPr/>
        </p:nvSpPr>
        <p:spPr>
          <a:xfrm rot="2386406">
            <a:off x="1740634" y="1974788"/>
            <a:ext cx="1368152" cy="79208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Solar</a:t>
            </a:r>
            <a:endParaRPr lang="de-AT" dirty="0"/>
          </a:p>
        </p:txBody>
      </p:sp>
      <p:sp>
        <p:nvSpPr>
          <p:cNvPr id="12" name="Eingekerbter Pfeil nach rechts 11"/>
          <p:cNvSpPr/>
          <p:nvPr/>
        </p:nvSpPr>
        <p:spPr>
          <a:xfrm>
            <a:off x="6372200" y="3360451"/>
            <a:ext cx="1512168" cy="10801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Kunden</a:t>
            </a:r>
            <a:endParaRPr lang="de-AT" dirty="0"/>
          </a:p>
        </p:txBody>
      </p:sp>
      <p:sp>
        <p:nvSpPr>
          <p:cNvPr id="13" name="Textfeld 12"/>
          <p:cNvSpPr txBox="1"/>
          <p:nvPr/>
        </p:nvSpPr>
        <p:spPr>
          <a:xfrm>
            <a:off x="3599892" y="35464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smtClean="0">
                <a:solidFill>
                  <a:schemeClr val="accent6">
                    <a:lumMod val="75000"/>
                  </a:schemeClr>
                </a:solidFill>
              </a:rPr>
              <a:t>Heizung</a:t>
            </a:r>
          </a:p>
          <a:p>
            <a:pPr algn="ctr"/>
            <a:r>
              <a:rPr lang="de-AT" b="1" dirty="0" smtClean="0">
                <a:solidFill>
                  <a:schemeClr val="accent2">
                    <a:lumMod val="75000"/>
                  </a:schemeClr>
                </a:solidFill>
              </a:rPr>
              <a:t>Warmwasser</a:t>
            </a:r>
            <a:endParaRPr lang="de-AT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D12: Wärmebedarf und Solarer Ertrag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93605"/>
              </p:ext>
            </p:extLst>
          </p:nvPr>
        </p:nvGraphicFramePr>
        <p:xfrm>
          <a:off x="457200" y="1600201"/>
          <a:ext cx="4906888" cy="254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332990"/>
              </p:ext>
            </p:extLst>
          </p:nvPr>
        </p:nvGraphicFramePr>
        <p:xfrm>
          <a:off x="467544" y="4077072"/>
          <a:ext cx="4896544" cy="2478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508104" y="1988840"/>
            <a:ext cx="324036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600" b="1" u="sng" dirty="0" smtClean="0"/>
              <a:t>Gesamt-COP (HT+NT über alle WP):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Winter: bis zu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Sommer: etwa 3</a:t>
            </a:r>
            <a:endParaRPr lang="de-AT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5510084" y="4509120"/>
            <a:ext cx="324036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600" b="1" u="sng" dirty="0" smtClean="0"/>
              <a:t>Solare Nutzung: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Winter: geringer Ertrag für Heizung (NT)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Sommer: keine Heizung (NT), </a:t>
            </a:r>
            <a:br>
              <a:rPr lang="de-AT" sz="1600" dirty="0" smtClean="0"/>
            </a:br>
            <a:r>
              <a:rPr lang="de-AT" sz="1600" dirty="0" smtClean="0"/>
              <a:t>HT-Ertrag für WW-Aufbereitung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809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D12: CO2-Emissionen für Wärmeversorgung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695261"/>
              </p:ext>
            </p:extLst>
          </p:nvPr>
        </p:nvGraphicFramePr>
        <p:xfrm>
          <a:off x="971600" y="1772816"/>
          <a:ext cx="705678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872146" y="2132856"/>
            <a:ext cx="3940214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71 % Reduktion mit österreichischem </a:t>
            </a:r>
            <a:r>
              <a:rPr lang="de-AT" sz="1600" dirty="0" err="1" smtClean="0"/>
              <a:t>Strommix</a:t>
            </a:r>
            <a:r>
              <a:rPr lang="de-AT" sz="1600" dirty="0" smtClean="0"/>
              <a:t> (inkl. Import) im Vergleich zu Gaskessel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98% Reduktion mit Ökostrommix im Vergleich zu Gaskessel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77% Reduktion mit Ökostrommix im Vergleich zu Fernwärme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 smtClean="0"/>
              <a:t>55% Reduktion mit Ökostrommix im Vergleich zu Fernwärme mit PV+ST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42003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Back </a:t>
            </a:r>
            <a:r>
              <a:rPr lang="de-AT" dirty="0" err="1" smtClean="0"/>
              <a:t>Up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676141"/>
              </p:ext>
            </p:extLst>
          </p:nvPr>
        </p:nvGraphicFramePr>
        <p:xfrm>
          <a:off x="552450" y="2726849"/>
          <a:ext cx="80391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1"/>
                <a:gridCol w="2477717"/>
                <a:gridCol w="723329"/>
                <a:gridCol w="4010033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100" b="1" u="none" strike="noStrike" dirty="0">
                          <a:effectLst/>
                        </a:rPr>
                        <a:t>Bezeichnung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b="1" u="none" strike="noStrike" dirty="0">
                          <a:effectLst/>
                        </a:rPr>
                        <a:t>CO2</a:t>
                      </a:r>
                      <a:br>
                        <a:rPr lang="de-AT" sz="1100" b="1" u="none" strike="noStrike" dirty="0">
                          <a:effectLst/>
                        </a:rPr>
                      </a:br>
                      <a:r>
                        <a:rPr lang="de-AT" sz="1100" b="1" u="none" strike="noStrike" dirty="0">
                          <a:effectLst/>
                        </a:rPr>
                        <a:t>[g/kWh]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AT" sz="1100" b="1" u="none" strike="noStrike" dirty="0">
                          <a:effectLst/>
                        </a:rPr>
                        <a:t>Quelle und Bemerkungen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e-AT" sz="1100" b="1" i="0" u="none" strike="noStrike" dirty="0">
                          <a:effectLst/>
                        </a:rPr>
                        <a:t>Strom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 err="1">
                          <a:effectLst/>
                        </a:rPr>
                        <a:t>Strommix</a:t>
                      </a:r>
                      <a:r>
                        <a:rPr lang="de-AT" sz="1100" u="none" strike="noStrike" dirty="0">
                          <a:effectLst/>
                        </a:rPr>
                        <a:t> Österreich (inkl. Import)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276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 smtClean="0">
                          <a:effectLst/>
                        </a:rPr>
                        <a:t> OIB </a:t>
                      </a:r>
                      <a:r>
                        <a:rPr lang="de-DE" sz="800" u="none" strike="noStrike" dirty="0" err="1">
                          <a:effectLst/>
                        </a:rPr>
                        <a:t>Richtilinie</a:t>
                      </a:r>
                      <a:r>
                        <a:rPr lang="de-DE" sz="800" u="none" strike="noStrike" dirty="0">
                          <a:effectLst/>
                        </a:rPr>
                        <a:t> 6 (2015); (OIB-</a:t>
                      </a:r>
                      <a:r>
                        <a:rPr lang="de-DE" sz="800" u="none" strike="noStrike" dirty="0" err="1">
                          <a:effectLst/>
                        </a:rPr>
                        <a:t>Richlinie</a:t>
                      </a:r>
                      <a:r>
                        <a:rPr lang="de-DE" sz="800" u="none" strike="noStrike" dirty="0">
                          <a:effectLst/>
                        </a:rPr>
                        <a:t> 6 (2011):417);  (Umweltbundesamt: 366)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 err="1">
                          <a:effectLst/>
                        </a:rPr>
                        <a:t>Strommix</a:t>
                      </a:r>
                      <a:r>
                        <a:rPr lang="de-AT" sz="1100" u="none" strike="noStrike" dirty="0">
                          <a:effectLst/>
                        </a:rPr>
                        <a:t> Österreich (exkl. Import)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157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Österreichs </a:t>
                      </a:r>
                      <a:r>
                        <a:rPr lang="de-AT" sz="800" u="none" strike="noStrike" dirty="0">
                          <a:effectLst/>
                        </a:rPr>
                        <a:t>Energie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Ökostrom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17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Umweltbundesamt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Wien Energie Vertrieb Mix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136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E-Control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e-AT" sz="1100" b="1" i="0" u="none" strike="noStrike" dirty="0">
                          <a:effectLst/>
                        </a:rPr>
                        <a:t>Wärme</a:t>
                      </a:r>
                      <a:endParaRPr lang="de-A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Erdgas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236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OIB </a:t>
                      </a:r>
                      <a:r>
                        <a:rPr lang="de-AT" sz="800" u="none" strike="noStrike" dirty="0">
                          <a:effectLst/>
                        </a:rPr>
                        <a:t>Richtlinie 6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Heizöl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311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OIB </a:t>
                      </a:r>
                      <a:r>
                        <a:rPr lang="de-AT" sz="800" u="none" strike="noStrike" dirty="0">
                          <a:effectLst/>
                        </a:rPr>
                        <a:t>Richtlinie 6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>
                          <a:effectLst/>
                        </a:rPr>
                        <a:t>Kohle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337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OIB </a:t>
                      </a:r>
                      <a:r>
                        <a:rPr lang="de-AT" sz="800" u="none" strike="noStrike" dirty="0">
                          <a:effectLst/>
                        </a:rPr>
                        <a:t>Richtlinie 6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100" u="none" strike="noStrike" dirty="0">
                          <a:effectLst/>
                        </a:rPr>
                        <a:t>Fernwärme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20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800" u="none" strike="noStrike" dirty="0" smtClean="0">
                          <a:effectLst/>
                        </a:rPr>
                        <a:t> OIB </a:t>
                      </a:r>
                      <a:r>
                        <a:rPr lang="de-AT" sz="800" u="none" strike="noStrike" dirty="0">
                          <a:effectLst/>
                        </a:rPr>
                        <a:t>Richtlinie 6</a:t>
                      </a:r>
                      <a:endParaRPr lang="de-AT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611560" y="2195572"/>
            <a:ext cx="37444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 smtClean="0"/>
              <a:t>CO2-Emissionsfaktoren und Quellen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92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Bildschirmpräsentation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ASCR Quick Wins</vt:lpstr>
      <vt:lpstr>D12: Wärmeversorgungsring</vt:lpstr>
      <vt:lpstr>D12: Wärmebedarf und Solarer Ertrag</vt:lpstr>
      <vt:lpstr>D12: CO2-Emissionen für Wärmeversorgung</vt:lpstr>
      <vt:lpstr>Back Up</vt:lpstr>
    </vt:vector>
  </TitlesOfParts>
  <Company>Wiener Stadtwerke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ASCR Quick Wins</dc:title>
  <dc:creator>Höckner Ernst</dc:creator>
  <cp:lastModifiedBy>Höckner Ernst</cp:lastModifiedBy>
  <cp:revision>5</cp:revision>
  <dcterms:created xsi:type="dcterms:W3CDTF">2017-06-14T12:16:44Z</dcterms:created>
  <dcterms:modified xsi:type="dcterms:W3CDTF">2017-06-14T14:12:48Z</dcterms:modified>
</cp:coreProperties>
</file>