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997CDF-E136-4DD3-BFF8-EF9690C6A1CB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D3B686-613F-4654-94E6-0D9C3F5774D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Diploma</a:t>
            </a:r>
            <a:r>
              <a:rPr lang="de-AT" dirty="0" smtClean="0"/>
              <a:t> Thesis</a:t>
            </a:r>
            <a:br>
              <a:rPr lang="de-AT" dirty="0" smtClean="0"/>
            </a:br>
            <a:r>
              <a:rPr lang="de-AT" dirty="0" smtClean="0"/>
              <a:t>Topic </a:t>
            </a:r>
            <a:r>
              <a:rPr lang="de-AT" dirty="0" err="1" smtClean="0"/>
              <a:t>description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221088"/>
            <a:ext cx="6858000" cy="536798"/>
          </a:xfrm>
        </p:spPr>
        <p:txBody>
          <a:bodyPr>
            <a:normAutofit fontScale="55000" lnSpcReduction="20000"/>
          </a:bodyPr>
          <a:lstStyle/>
          <a:p>
            <a:r>
              <a:rPr lang="de-AT" dirty="0" smtClean="0"/>
              <a:t>Romana Jakob</a:t>
            </a:r>
          </a:p>
          <a:p>
            <a:r>
              <a:rPr lang="de-AT" dirty="0" err="1" smtClean="0"/>
              <a:t>Supervised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Prof. Margit Pohl </a:t>
            </a:r>
            <a:r>
              <a:rPr lang="de-AT" dirty="0" err="1" smtClean="0"/>
              <a:t>and</a:t>
            </a:r>
            <a:r>
              <a:rPr lang="de-AT" dirty="0" smtClean="0"/>
              <a:t> Dr. Gerhard Engelbrecht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now</a:t>
            </a:r>
            <a:r>
              <a:rPr lang="de-AT" dirty="0" smtClean="0"/>
              <a:t> – 31.3. -&gt; Abstract</a:t>
            </a:r>
          </a:p>
          <a:p>
            <a:r>
              <a:rPr lang="de-AT" dirty="0" smtClean="0"/>
              <a:t>1.4. – 30.4. -&gt; </a:t>
            </a:r>
            <a:r>
              <a:rPr lang="de-AT" dirty="0" err="1" smtClean="0"/>
              <a:t>Implementation</a:t>
            </a:r>
            <a:r>
              <a:rPr lang="de-AT" dirty="0" smtClean="0"/>
              <a:t>/Development plan, Architektur, Konzept (~ 3 Chapter)</a:t>
            </a:r>
          </a:p>
          <a:p>
            <a:r>
              <a:rPr lang="de-AT" dirty="0" smtClean="0"/>
              <a:t>3.5. </a:t>
            </a:r>
            <a:r>
              <a:rPr lang="de-AT" dirty="0" err="1" smtClean="0"/>
              <a:t>Presentation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Proposal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Feedback </a:t>
            </a:r>
            <a:r>
              <a:rPr lang="de-AT" dirty="0" err="1" smtClean="0"/>
              <a:t>from</a:t>
            </a:r>
            <a:r>
              <a:rPr lang="de-AT" dirty="0" smtClean="0"/>
              <a:t> Reviews</a:t>
            </a:r>
            <a:endParaRPr lang="de-AT" dirty="0" smtClean="0"/>
          </a:p>
          <a:p>
            <a:r>
              <a:rPr lang="de-AT" dirty="0" smtClean="0"/>
              <a:t>1.5. – 31.7. -&gt; Entwicklungszeit (~ 1 Chapter)</a:t>
            </a:r>
          </a:p>
          <a:p>
            <a:r>
              <a:rPr lang="de-AT" dirty="0" smtClean="0"/>
              <a:t>1.8. – 31.9.  -&gt; </a:t>
            </a:r>
            <a:r>
              <a:rPr lang="de-AT" dirty="0" err="1" smtClean="0"/>
              <a:t>Implementation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r>
              <a:rPr lang="de-AT" dirty="0" smtClean="0"/>
              <a:t>, </a:t>
            </a:r>
            <a:r>
              <a:rPr lang="de-AT" dirty="0" smtClean="0"/>
              <a:t>Validation, Evaluation</a:t>
            </a:r>
          </a:p>
          <a:p>
            <a:endParaRPr lang="de-AT" dirty="0" smtClean="0"/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Schedule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Define</a:t>
            </a:r>
            <a:r>
              <a:rPr lang="de-AT" dirty="0" smtClean="0"/>
              <a:t>…</a:t>
            </a:r>
            <a:endParaRPr lang="de-AT" dirty="0"/>
          </a:p>
          <a:p>
            <a:pPr lvl="1"/>
            <a:r>
              <a:rPr lang="de-AT" dirty="0" err="1" smtClean="0"/>
              <a:t>research</a:t>
            </a:r>
            <a:r>
              <a:rPr lang="de-AT" dirty="0" smtClean="0"/>
              <a:t> </a:t>
            </a:r>
            <a:r>
              <a:rPr lang="de-AT" dirty="0" err="1" smtClean="0"/>
              <a:t>question</a:t>
            </a:r>
            <a:endParaRPr lang="de-AT" dirty="0" smtClean="0"/>
          </a:p>
          <a:p>
            <a:pPr lvl="1"/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/>
              <a:t>results</a:t>
            </a:r>
            <a:endParaRPr lang="de-AT" dirty="0" smtClean="0"/>
          </a:p>
          <a:p>
            <a:r>
              <a:rPr lang="de-AT" dirty="0" smtClean="0"/>
              <a:t>Start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proposal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Next </a:t>
            </a:r>
            <a:r>
              <a:rPr lang="de-AT" dirty="0" err="1" smtClean="0"/>
              <a:t>steps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Mobile App Development</a:t>
            </a:r>
          </a:p>
          <a:p>
            <a:pPr lvl="0"/>
            <a:r>
              <a:rPr lang="en-US" sz="2400" dirty="0" smtClean="0"/>
              <a:t>Information visualization</a:t>
            </a:r>
          </a:p>
          <a:p>
            <a:pPr lvl="0"/>
            <a:r>
              <a:rPr lang="en-US" sz="2400" dirty="0" smtClean="0"/>
              <a:t>Human-centered visualization</a:t>
            </a:r>
          </a:p>
          <a:p>
            <a:pPr lvl="0"/>
            <a:r>
              <a:rPr lang="en-US" sz="2400" dirty="0" smtClean="0"/>
              <a:t>Human Computer Interaction</a:t>
            </a:r>
          </a:p>
          <a:p>
            <a:pPr lvl="0"/>
            <a:r>
              <a:rPr lang="en-US" sz="2400" dirty="0" smtClean="0"/>
              <a:t>Social computing</a:t>
            </a:r>
          </a:p>
          <a:p>
            <a:pPr lvl="0"/>
            <a:r>
              <a:rPr lang="en-US" sz="2400" dirty="0" smtClean="0"/>
              <a:t>Smart </a:t>
            </a:r>
            <a:r>
              <a:rPr lang="en-US" sz="2400" dirty="0" smtClean="0"/>
              <a:t>Home, Smart Building, Smart </a:t>
            </a:r>
            <a:r>
              <a:rPr lang="en-US" sz="2400" dirty="0" smtClean="0"/>
              <a:t>Cities</a:t>
            </a:r>
          </a:p>
          <a:p>
            <a:r>
              <a:rPr lang="en-US" sz="2400" dirty="0" smtClean="0"/>
              <a:t>Perhaps Progressive Web App instead of native App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Key </a:t>
            </a:r>
            <a:r>
              <a:rPr lang="de-AT" dirty="0" err="1" smtClean="0"/>
              <a:t>words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title: My CO</a:t>
            </a:r>
            <a:r>
              <a:rPr lang="en-US" baseline="-25000" dirty="0" smtClean="0"/>
              <a:t>2</a:t>
            </a:r>
            <a:r>
              <a:rPr lang="en-US" dirty="0" smtClean="0"/>
              <a:t> Footprint</a:t>
            </a:r>
          </a:p>
          <a:p>
            <a:r>
              <a:rPr lang="en-US" dirty="0" smtClean="0"/>
              <a:t>General App accessible for all but with the basic idea of the </a:t>
            </a:r>
            <a:r>
              <a:rPr lang="en-US" dirty="0" err="1" smtClean="0"/>
              <a:t>Aspern</a:t>
            </a:r>
            <a:r>
              <a:rPr lang="en-US" dirty="0" smtClean="0"/>
              <a:t> </a:t>
            </a:r>
            <a:r>
              <a:rPr lang="en-US" dirty="0" err="1" smtClean="0"/>
              <a:t>Seestadt</a:t>
            </a:r>
            <a:endParaRPr lang="en-US" dirty="0" smtClean="0"/>
          </a:p>
          <a:p>
            <a:r>
              <a:rPr lang="en-US" dirty="0" smtClean="0"/>
              <a:t>Provides information to a user about consumption of</a:t>
            </a:r>
          </a:p>
          <a:p>
            <a:pPr lvl="1"/>
            <a:r>
              <a:rPr lang="en-US" dirty="0" smtClean="0"/>
              <a:t>Electricity</a:t>
            </a:r>
          </a:p>
          <a:p>
            <a:pPr lvl="1"/>
            <a:r>
              <a:rPr lang="en-US" dirty="0" smtClean="0"/>
              <a:t>Gas</a:t>
            </a:r>
          </a:p>
          <a:p>
            <a:pPr lvl="1"/>
            <a:r>
              <a:rPr lang="en-US" dirty="0" smtClean="0"/>
              <a:t>Heating/warmth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Gives advice if switching to another energy provider is useful</a:t>
            </a:r>
          </a:p>
          <a:p>
            <a:endParaRPr lang="de-AT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Mobile </a:t>
            </a:r>
            <a:r>
              <a:rPr lang="de-AT" dirty="0" err="1" smtClean="0"/>
              <a:t>App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/>
          </a:bodyPr>
          <a:lstStyle/>
          <a:p>
            <a:r>
              <a:rPr lang="en-US" dirty="0" smtClean="0"/>
              <a:t>Background:  There are different types of users concerning energy consumption:</a:t>
            </a:r>
          </a:p>
          <a:p>
            <a:pPr lvl="1"/>
            <a:r>
              <a:rPr lang="en-US" dirty="0" smtClean="0"/>
              <a:t>Some might care about their exact rate of consumption (Green)</a:t>
            </a:r>
          </a:p>
          <a:p>
            <a:pPr lvl="1"/>
            <a:r>
              <a:rPr lang="en-US" dirty="0" smtClean="0"/>
              <a:t>Some might want to waste less energy but do not care about their exact rate of consumption (Cozy)</a:t>
            </a:r>
          </a:p>
          <a:p>
            <a:pPr lvl="1"/>
            <a:r>
              <a:rPr lang="en-US" dirty="0" smtClean="0"/>
              <a:t>Some only want to know if they are doing ok in general (Lazy)</a:t>
            </a:r>
          </a:p>
          <a:p>
            <a:pPr lvl="1"/>
            <a:r>
              <a:rPr lang="en-US" dirty="0" smtClean="0"/>
              <a:t>…and maybe more</a:t>
            </a:r>
          </a:p>
          <a:p>
            <a:r>
              <a:rPr lang="en-US" dirty="0" smtClean="0"/>
              <a:t>App customizes itself due to some questions that appear when first using the App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100" dirty="0" smtClean="0"/>
              <a:t>example question: </a:t>
            </a:r>
            <a:r>
              <a:rPr lang="en-US" sz="2000" dirty="0" smtClean="0"/>
              <a:t>Vienna has a negative energy balance.</a:t>
            </a:r>
            <a:endParaRPr lang="en-US" dirty="0" smtClean="0"/>
          </a:p>
          <a:p>
            <a:pPr lvl="1">
              <a:buNone/>
            </a:pPr>
            <a:r>
              <a:rPr lang="en-US" sz="1400" dirty="0" smtClean="0"/>
              <a:t>	</a:t>
            </a:r>
            <a:r>
              <a:rPr lang="en-US" sz="1700" dirty="0" smtClean="0"/>
              <a:t>O That‘s great! O I do not care O Awesome! How can I help to improve that even further?</a:t>
            </a: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Self-customizable</a:t>
            </a:r>
            <a:r>
              <a:rPr lang="de-AT" dirty="0" smtClean="0"/>
              <a:t> mobile </a:t>
            </a:r>
            <a:r>
              <a:rPr lang="de-AT" dirty="0" err="1" smtClean="0"/>
              <a:t>App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categorization of the user into the different consumer types might also depend on following factors</a:t>
            </a:r>
          </a:p>
          <a:p>
            <a:pPr lvl="1"/>
            <a:r>
              <a:rPr lang="en-US" dirty="0" smtClean="0"/>
              <a:t>Means of transportation used</a:t>
            </a:r>
          </a:p>
          <a:p>
            <a:pPr lvl="1"/>
            <a:r>
              <a:rPr lang="en-US" dirty="0" smtClean="0"/>
              <a:t>m² of the flat/house he/she is living in</a:t>
            </a:r>
          </a:p>
          <a:p>
            <a:pPr lvl="1"/>
            <a:r>
              <a:rPr lang="en-US" dirty="0" smtClean="0"/>
              <a:t>place of living</a:t>
            </a:r>
          </a:p>
          <a:p>
            <a:pPr lvl="1"/>
            <a:r>
              <a:rPr lang="en-US" dirty="0" smtClean="0"/>
              <a:t>Family/Single household</a:t>
            </a:r>
          </a:p>
          <a:p>
            <a:pPr lvl="1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Self-customizable</a:t>
            </a:r>
            <a:r>
              <a:rPr lang="de-AT" dirty="0" smtClean="0"/>
              <a:t> mobile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ctd</a:t>
            </a:r>
            <a:r>
              <a:rPr lang="de-AT" dirty="0" smtClean="0"/>
              <a:t>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The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changes</a:t>
            </a:r>
            <a:r>
              <a:rPr lang="de-AT" dirty="0" smtClean="0"/>
              <a:t> </a:t>
            </a:r>
            <a:r>
              <a:rPr lang="de-AT" dirty="0" err="1" smtClean="0"/>
              <a:t>it‘s</a:t>
            </a:r>
            <a:r>
              <a:rPr lang="de-AT" dirty="0" smtClean="0"/>
              <a:t> </a:t>
            </a:r>
            <a:r>
              <a:rPr lang="de-AT" dirty="0" err="1" smtClean="0"/>
              <a:t>appearance</a:t>
            </a:r>
            <a:r>
              <a:rPr lang="de-AT" dirty="0" smtClean="0"/>
              <a:t>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according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type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endParaRPr lang="de-AT" dirty="0" smtClean="0"/>
          </a:p>
          <a:p>
            <a:pPr lvl="1"/>
            <a:r>
              <a:rPr lang="de-AT" dirty="0" smtClean="0"/>
              <a:t>A „Green“-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gets</a:t>
            </a:r>
            <a:r>
              <a:rPr lang="de-AT" dirty="0" smtClean="0"/>
              <a:t> a </a:t>
            </a:r>
            <a:r>
              <a:rPr lang="de-AT" dirty="0" err="1" smtClean="0"/>
              <a:t>detailed</a:t>
            </a:r>
            <a:r>
              <a:rPr lang="de-AT" dirty="0" smtClean="0"/>
              <a:t> </a:t>
            </a:r>
            <a:r>
              <a:rPr lang="de-AT" dirty="0" err="1" smtClean="0"/>
              <a:t>chart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consumption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all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fields</a:t>
            </a:r>
            <a:endParaRPr lang="de-AT" dirty="0" smtClean="0"/>
          </a:p>
          <a:p>
            <a:pPr lvl="1"/>
            <a:r>
              <a:rPr lang="de-AT" dirty="0" smtClean="0"/>
              <a:t>A „</a:t>
            </a:r>
            <a:r>
              <a:rPr lang="de-AT" dirty="0" err="1" smtClean="0"/>
              <a:t>Cozy</a:t>
            </a:r>
            <a:r>
              <a:rPr lang="de-AT" dirty="0" smtClean="0"/>
              <a:t>“-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gets</a:t>
            </a:r>
            <a:r>
              <a:rPr lang="de-AT" dirty="0" smtClean="0"/>
              <a:t> an </a:t>
            </a:r>
            <a:r>
              <a:rPr lang="de-AT" dirty="0" err="1" smtClean="0"/>
              <a:t>overall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what</a:t>
            </a:r>
            <a:r>
              <a:rPr lang="de-AT" dirty="0" smtClean="0"/>
              <a:t> he/</a:t>
            </a:r>
            <a:r>
              <a:rPr lang="de-AT" dirty="0" err="1" smtClean="0"/>
              <a:t>she</a:t>
            </a:r>
            <a:r>
              <a:rPr lang="de-AT" dirty="0" smtClean="0"/>
              <a:t> </a:t>
            </a:r>
            <a:r>
              <a:rPr lang="de-AT" dirty="0" err="1" smtClean="0"/>
              <a:t>consumed</a:t>
            </a:r>
            <a:r>
              <a:rPr lang="de-AT" dirty="0" smtClean="0"/>
              <a:t> (not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detailed</a:t>
            </a:r>
            <a:r>
              <a:rPr lang="de-AT" dirty="0" smtClean="0"/>
              <a:t>)</a:t>
            </a:r>
            <a:endParaRPr lang="de-AT" dirty="0" smtClean="0"/>
          </a:p>
          <a:p>
            <a:pPr lvl="1"/>
            <a:r>
              <a:rPr lang="de-AT" dirty="0" smtClean="0"/>
              <a:t>A „</a:t>
            </a:r>
            <a:r>
              <a:rPr lang="de-AT" dirty="0" err="1" smtClean="0"/>
              <a:t>Lazy</a:t>
            </a:r>
            <a:r>
              <a:rPr lang="de-AT" dirty="0" smtClean="0"/>
              <a:t>“-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gets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 a </a:t>
            </a:r>
            <a:r>
              <a:rPr lang="de-AT" dirty="0" err="1" smtClean="0"/>
              <a:t>green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red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,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rate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consumption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ok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above</a:t>
            </a:r>
            <a:r>
              <a:rPr lang="de-AT" dirty="0" smtClean="0"/>
              <a:t> </a:t>
            </a:r>
            <a:r>
              <a:rPr lang="de-AT" dirty="0" err="1" smtClean="0"/>
              <a:t>average</a:t>
            </a:r>
            <a:endParaRPr lang="de-AT" dirty="0" smtClean="0"/>
          </a:p>
          <a:p>
            <a:r>
              <a:rPr lang="de-AT" dirty="0" smtClean="0"/>
              <a:t>The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also </a:t>
            </a:r>
            <a:r>
              <a:rPr lang="de-AT" dirty="0" err="1" smtClean="0"/>
              <a:t>give</a:t>
            </a:r>
            <a:r>
              <a:rPr lang="de-AT" dirty="0" smtClean="0"/>
              <a:t> </a:t>
            </a:r>
            <a:r>
              <a:rPr lang="de-AT" dirty="0" err="1" smtClean="0"/>
              <a:t>advice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provider</a:t>
            </a:r>
            <a:r>
              <a:rPr lang="de-AT" dirty="0" smtClean="0"/>
              <a:t> </a:t>
            </a:r>
            <a:r>
              <a:rPr lang="de-AT" dirty="0" smtClean="0"/>
              <a:t>e.g. a „Green“-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get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advice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switch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„Ökostrom“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Self-customizable</a:t>
            </a:r>
            <a:r>
              <a:rPr lang="de-AT" dirty="0" smtClean="0"/>
              <a:t> mobile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ctd</a:t>
            </a:r>
            <a:r>
              <a:rPr lang="de-AT" dirty="0" smtClean="0"/>
              <a:t>.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 Ressource</a:t>
            </a:r>
            <a:endParaRPr lang="de-DE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3568" y="1412776"/>
            <a:ext cx="1224136" cy="115212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3707904" y="1988840"/>
            <a:ext cx="1944216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4572000" y="4725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923928" y="2276872"/>
            <a:ext cx="151216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83568" y="386104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Manual </a:t>
            </a:r>
            <a:r>
              <a:rPr lang="de-AT" sz="1400" dirty="0" err="1" smtClean="0"/>
              <a:t>user</a:t>
            </a:r>
            <a:r>
              <a:rPr lang="de-AT" sz="1400" dirty="0" smtClean="0"/>
              <a:t> </a:t>
            </a:r>
            <a:r>
              <a:rPr lang="de-AT" sz="1400" dirty="0" err="1" smtClean="0"/>
              <a:t>input</a:t>
            </a:r>
            <a:endParaRPr lang="de-DE" sz="1400" dirty="0"/>
          </a:p>
        </p:txBody>
      </p:sp>
      <p:sp>
        <p:nvSpPr>
          <p:cNvPr id="16386" name="AutoShape 2" descr="Bildergebnis für han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388" name="AutoShape 4" descr="Bildergebnis für han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6390" name="Picture 6" descr="https://d30y9cdsu7xlg0.cloudfront.net/png/101206-200.png"/>
          <p:cNvPicPr>
            <a:picLocks noChangeAspect="1" noChangeArrowheads="1"/>
          </p:cNvPicPr>
          <p:nvPr/>
        </p:nvPicPr>
        <p:blipFill>
          <a:blip r:embed="rId2" cstate="print"/>
          <a:srcRect l="22680" t="15120" r="20621" b="13061"/>
          <a:stretch>
            <a:fillRect/>
          </a:stretch>
        </p:blipFill>
        <p:spPr bwMode="auto">
          <a:xfrm>
            <a:off x="899592" y="2852936"/>
            <a:ext cx="864096" cy="109452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99592" y="19888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ASCR</a:t>
            </a:r>
            <a:endParaRPr lang="de-DE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683568" y="4293096"/>
            <a:ext cx="1224136" cy="115212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472514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Smart Meter</a:t>
            </a:r>
          </a:p>
          <a:p>
            <a:pPr algn="ctr"/>
            <a:r>
              <a:rPr lang="de-AT" sz="1400" dirty="0" smtClean="0"/>
              <a:t>Wiener Netze</a:t>
            </a:r>
          </a:p>
          <a:p>
            <a:pPr algn="ctr"/>
            <a:r>
              <a:rPr lang="de-AT" sz="1400" dirty="0" smtClean="0"/>
              <a:t>…</a:t>
            </a:r>
            <a:endParaRPr lang="de-DE" sz="1400" dirty="0"/>
          </a:p>
        </p:txBody>
      </p:sp>
      <p:sp>
        <p:nvSpPr>
          <p:cNvPr id="19" name="Rectangle 18"/>
          <p:cNvSpPr/>
          <p:nvPr/>
        </p:nvSpPr>
        <p:spPr>
          <a:xfrm>
            <a:off x="3960096" y="2420888"/>
            <a:ext cx="144000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dirty="0" err="1" smtClean="0"/>
              <a:t>My</a:t>
            </a:r>
            <a:r>
              <a:rPr lang="de-AT" sz="1100" dirty="0" smtClean="0"/>
              <a:t> CO</a:t>
            </a:r>
            <a:r>
              <a:rPr lang="de-AT" sz="1100" baseline="-25000" dirty="0" smtClean="0"/>
              <a:t>2</a:t>
            </a:r>
            <a:r>
              <a:rPr lang="de-AT" sz="1100" dirty="0" smtClean="0"/>
              <a:t> </a:t>
            </a:r>
            <a:r>
              <a:rPr lang="de-AT" sz="1100" dirty="0" err="1" smtClean="0"/>
              <a:t>Footprint</a:t>
            </a:r>
            <a:endParaRPr lang="de-DE" sz="1100" dirty="0"/>
          </a:p>
        </p:txBody>
      </p:sp>
      <p:pic>
        <p:nvPicPr>
          <p:cNvPr id="16391" name="Picture 7" descr="C:\Users\z003dpsr\Desktop\tree_co2_consumption.gif"/>
          <p:cNvPicPr>
            <a:picLocks noChangeAspect="1" noChangeArrowheads="1"/>
          </p:cNvPicPr>
          <p:nvPr/>
        </p:nvPicPr>
        <p:blipFill>
          <a:blip r:embed="rId3" cstate="print"/>
          <a:srcRect l="861" t="4641" r="8421" b="4641"/>
          <a:stretch>
            <a:fillRect/>
          </a:stretch>
        </p:blipFill>
        <p:spPr bwMode="auto">
          <a:xfrm>
            <a:off x="3950263" y="2924944"/>
            <a:ext cx="1440161" cy="108012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5868144" y="306896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1720" y="357301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979712" y="4221088"/>
            <a:ext cx="158417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6804248" y="2492896"/>
            <a:ext cx="542572" cy="864096"/>
            <a:chOff x="6372200" y="1988840"/>
            <a:chExt cx="1944216" cy="3096344"/>
          </a:xfrm>
        </p:grpSpPr>
        <p:sp>
          <p:nvSpPr>
            <p:cNvPr id="29" name="Rounded Rectangle 28"/>
            <p:cNvSpPr/>
            <p:nvPr/>
          </p:nvSpPr>
          <p:spPr>
            <a:xfrm>
              <a:off x="6372200" y="1988840"/>
              <a:ext cx="1944216" cy="3096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7236296" y="47251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88224" y="2276872"/>
              <a:ext cx="1512168" cy="23042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56648" y="2645296"/>
            <a:ext cx="542572" cy="864096"/>
            <a:chOff x="6372200" y="1988840"/>
            <a:chExt cx="1944216" cy="3096344"/>
          </a:xfrm>
        </p:grpSpPr>
        <p:sp>
          <p:nvSpPr>
            <p:cNvPr id="34" name="Rounded Rectangle 33"/>
            <p:cNvSpPr/>
            <p:nvPr/>
          </p:nvSpPr>
          <p:spPr>
            <a:xfrm>
              <a:off x="6372200" y="1988840"/>
              <a:ext cx="1944216" cy="3096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7236296" y="47251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88224" y="2276872"/>
              <a:ext cx="1512168" cy="23042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7109048" y="2797696"/>
            <a:ext cx="542572" cy="864096"/>
            <a:chOff x="6372200" y="1988840"/>
            <a:chExt cx="1944216" cy="3096344"/>
          </a:xfrm>
        </p:grpSpPr>
        <p:sp>
          <p:nvSpPr>
            <p:cNvPr id="38" name="Rounded Rectangle 37"/>
            <p:cNvSpPr/>
            <p:nvPr/>
          </p:nvSpPr>
          <p:spPr>
            <a:xfrm>
              <a:off x="6372200" y="1988840"/>
              <a:ext cx="1944216" cy="3096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Oval 38"/>
            <p:cNvSpPr/>
            <p:nvPr/>
          </p:nvSpPr>
          <p:spPr>
            <a:xfrm>
              <a:off x="7236296" y="47251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88224" y="2276872"/>
              <a:ext cx="1512168" cy="23042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228184" y="3789040"/>
            <a:ext cx="2043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Connection </a:t>
            </a:r>
            <a:r>
              <a:rPr lang="de-AT" sz="1400" dirty="0" err="1" smtClean="0"/>
              <a:t>to</a:t>
            </a:r>
            <a:r>
              <a:rPr lang="de-AT" sz="1400" dirty="0" smtClean="0"/>
              <a:t> </a:t>
            </a:r>
            <a:r>
              <a:rPr lang="de-AT" sz="1400" dirty="0" err="1" smtClean="0"/>
              <a:t>other</a:t>
            </a:r>
            <a:r>
              <a:rPr lang="de-AT" sz="1400" dirty="0" smtClean="0"/>
              <a:t> </a:t>
            </a:r>
            <a:r>
              <a:rPr lang="de-AT" sz="1400" dirty="0" err="1" smtClean="0"/>
              <a:t>apps</a:t>
            </a:r>
            <a:endParaRPr lang="de-AT" sz="1400" dirty="0" smtClean="0"/>
          </a:p>
          <a:p>
            <a:r>
              <a:rPr lang="de-AT" sz="1400" dirty="0" smtClean="0"/>
              <a:t> </a:t>
            </a:r>
            <a:r>
              <a:rPr lang="de-AT" sz="1400" dirty="0" err="1" smtClean="0"/>
              <a:t>like</a:t>
            </a:r>
            <a:endParaRPr lang="de-DE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32112" y="2141240"/>
            <a:ext cx="1287760" cy="85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396752"/>
          </a:xfrm>
        </p:spPr>
        <p:txBody>
          <a:bodyPr/>
          <a:lstStyle/>
          <a:p>
            <a:r>
              <a:rPr lang="de-AT" dirty="0" err="1" smtClean="0"/>
              <a:t>Visualizations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simply</a:t>
            </a:r>
            <a:r>
              <a:rPr lang="de-AT" dirty="0" smtClean="0"/>
              <a:t> </a:t>
            </a:r>
            <a:r>
              <a:rPr lang="de-AT" dirty="0" err="1" smtClean="0"/>
              <a:t>show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consumption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Playful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endParaRPr lang="de-DE" dirty="0"/>
          </a:p>
        </p:txBody>
      </p:sp>
      <p:pic>
        <p:nvPicPr>
          <p:cNvPr id="4" name="Picture 7" descr="C:\Users\z003dpsr\Desktop\tree_co2_consumption.gif"/>
          <p:cNvPicPr>
            <a:picLocks noChangeAspect="1" noChangeArrowheads="1"/>
          </p:cNvPicPr>
          <p:nvPr/>
        </p:nvPicPr>
        <p:blipFill>
          <a:blip r:embed="rId2" cstate="print"/>
          <a:srcRect l="861" t="4641" r="8421" b="4641"/>
          <a:stretch>
            <a:fillRect/>
          </a:stretch>
        </p:blipFill>
        <p:spPr bwMode="auto">
          <a:xfrm>
            <a:off x="6012160" y="3284984"/>
            <a:ext cx="2976001" cy="2232000"/>
          </a:xfrm>
          <a:prstGeom prst="rect">
            <a:avLst/>
          </a:prstGeom>
          <a:noFill/>
        </p:spPr>
      </p:pic>
      <p:pic>
        <p:nvPicPr>
          <p:cNvPr id="32770" name="Picture 2" descr="C:\Users\z003dpsr\Desktop\tree_co2_consumption_start.gif"/>
          <p:cNvPicPr>
            <a:picLocks noChangeAspect="1" noChangeArrowheads="1"/>
          </p:cNvPicPr>
          <p:nvPr/>
        </p:nvPicPr>
        <p:blipFill>
          <a:blip r:embed="rId3" cstate="print"/>
          <a:srcRect t="3259" r="7115" b="5485"/>
          <a:stretch>
            <a:fillRect/>
          </a:stretch>
        </p:blipFill>
        <p:spPr bwMode="auto">
          <a:xfrm>
            <a:off x="3203847" y="3284984"/>
            <a:ext cx="3029142" cy="2232000"/>
          </a:xfrm>
          <a:prstGeom prst="rect">
            <a:avLst/>
          </a:prstGeom>
          <a:noFill/>
        </p:spPr>
      </p:pic>
      <p:pic>
        <p:nvPicPr>
          <p:cNvPr id="32771" name="Picture 3" descr="C:\Users\z003dpsr\Desktop\tree_co2_consumption_nodataprovided.gif"/>
          <p:cNvPicPr>
            <a:picLocks noChangeAspect="1" noChangeArrowheads="1"/>
          </p:cNvPicPr>
          <p:nvPr/>
        </p:nvPicPr>
        <p:blipFill>
          <a:blip r:embed="rId4" cstate="print"/>
          <a:srcRect t="5919" r="7678" b="6155"/>
          <a:stretch>
            <a:fillRect/>
          </a:stretch>
        </p:blipFill>
        <p:spPr bwMode="auto">
          <a:xfrm>
            <a:off x="107504" y="3212976"/>
            <a:ext cx="3124800" cy="223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order </a:t>
            </a:r>
            <a:r>
              <a:rPr lang="de-AT" dirty="0" err="1" smtClean="0"/>
              <a:t>to</a:t>
            </a:r>
            <a:r>
              <a:rPr lang="de-AT" dirty="0" smtClean="0"/>
              <a:t> check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acceptance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development</a:t>
            </a:r>
            <a:r>
              <a:rPr lang="de-AT" dirty="0" smtClean="0"/>
              <a:t> </a:t>
            </a:r>
            <a:r>
              <a:rPr lang="de-AT" dirty="0" err="1" smtClean="0"/>
              <a:t>circle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Supersede</a:t>
            </a:r>
            <a:r>
              <a:rPr lang="de-AT" dirty="0" smtClean="0"/>
              <a:t> Feedback </a:t>
            </a:r>
            <a:r>
              <a:rPr lang="de-AT" dirty="0" err="1" smtClean="0"/>
              <a:t>Mechanism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applied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Supersede</a:t>
            </a:r>
            <a:r>
              <a:rPr lang="de-AT" dirty="0" smtClean="0"/>
              <a:t> Feedback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436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Diploma Thesis Topic description</vt:lpstr>
      <vt:lpstr>Key words</vt:lpstr>
      <vt:lpstr>Mobile App</vt:lpstr>
      <vt:lpstr>Self-customizable mobile App</vt:lpstr>
      <vt:lpstr>Self-customizable mobile App ctd.</vt:lpstr>
      <vt:lpstr>Self-customizable mobile App ctd.</vt:lpstr>
      <vt:lpstr>Data Ressource</vt:lpstr>
      <vt:lpstr>Playful approach</vt:lpstr>
      <vt:lpstr>Supersede Feedback</vt:lpstr>
      <vt:lpstr>Schedule</vt:lpstr>
      <vt:lpstr>Next steps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Thesis Topic description</dc:title>
  <dc:creator>z003dpsr</dc:creator>
  <cp:lastModifiedBy>z003dpsr</cp:lastModifiedBy>
  <cp:revision>71</cp:revision>
  <dcterms:created xsi:type="dcterms:W3CDTF">2017-02-21T12:12:01Z</dcterms:created>
  <dcterms:modified xsi:type="dcterms:W3CDTF">2017-03-02T14:49:03Z</dcterms:modified>
</cp:coreProperties>
</file>