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70" r:id="rId9"/>
    <p:sldId id="271" r:id="rId10"/>
    <p:sldId id="260" r:id="rId11"/>
    <p:sldId id="272" r:id="rId12"/>
    <p:sldId id="261" r:id="rId13"/>
    <p:sldId id="262" r:id="rId14"/>
    <p:sldId id="263" r:id="rId15"/>
    <p:sldId id="264" r:id="rId16"/>
    <p:sldId id="265" r:id="rId17"/>
    <p:sldId id="266" r:id="rId18"/>
    <p:sldId id="273"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7F52E7-EDC2-679E-AB9B-0F66D940FF74}" v="547" dt="2024-04-21T21:15:34.376"/>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a:t>
            </a:r>
            <a:r>
              <a:rPr lang="en-US" sz="1850" i="1" dirty="0"/>
              <a:t>[Romario Gustave]</a:t>
            </a:r>
            <a:endParaRPr dirty="0"/>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r>
              <a:rPr lang="en-US" dirty="0"/>
              <a:t>[Complete this template by replacing the bracketed text with the relevant information.]</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a:buSzPts val="2400"/>
            </a:pPr>
            <a:r>
              <a:rPr lang="en-US" sz="2400">
                <a:solidFill>
                  <a:srgbClr val="FFFFFF"/>
                </a:solidFill>
              </a:rPr>
              <a:t>Authentication Policies:</a:t>
            </a:r>
            <a:endParaRPr lang="en-US">
              <a:solidFill>
                <a:srgbClr val="FFFFFF"/>
              </a:solidFill>
            </a:endParaRPr>
          </a:p>
          <a:p>
            <a:pPr marL="114300" indent="0">
              <a:buSzPts val="2400"/>
              <a:buNone/>
            </a:pPr>
            <a:r>
              <a:rPr lang="en-US" sz="2400">
                <a:solidFill>
                  <a:srgbClr val="FFFFFF"/>
                </a:solidFill>
              </a:rPr>
              <a:t>Verify user or entity identities using credentials like passwords or biometric data. Implement strong authentication methods such as multi-factor authentication (MFA) for enhanced security.</a:t>
            </a:r>
            <a:endParaRPr lang="en-US"/>
          </a:p>
          <a:p>
            <a:pPr>
              <a:buSzPts val="2400"/>
            </a:pPr>
            <a:r>
              <a:rPr lang="en-US" sz="2400">
                <a:solidFill>
                  <a:srgbClr val="FFFFFF"/>
                </a:solidFill>
              </a:rPr>
              <a:t>Authorization Policies:</a:t>
            </a:r>
            <a:endParaRPr lang="en-US"/>
          </a:p>
          <a:p>
            <a:pPr marL="114300" indent="0">
              <a:buSzPts val="2400"/>
              <a:buNone/>
            </a:pPr>
            <a:r>
              <a:rPr lang="en-US" sz="2400">
                <a:solidFill>
                  <a:srgbClr val="FFFFFF"/>
                </a:solidFill>
              </a:rPr>
              <a:t>Define user permissions based on roles or attributes. Utilize access control mechanisms like role-based access control (RBAC) to restrict access to authorized resources.</a:t>
            </a:r>
            <a:endParaRPr lang="en-US"/>
          </a:p>
          <a:p>
            <a:pPr>
              <a:buSzPts val="2400"/>
            </a:pPr>
            <a:r>
              <a:rPr lang="en-US" sz="2400" dirty="0">
                <a:solidFill>
                  <a:srgbClr val="FFFFFF"/>
                </a:solidFill>
              </a:rPr>
              <a:t>Accounting Policies:</a:t>
            </a:r>
            <a:endParaRPr lang="en-US" dirty="0"/>
          </a:p>
          <a:p>
            <a:pPr marL="0" indent="0">
              <a:spcBef>
                <a:spcPts val="0"/>
              </a:spcBef>
              <a:buSzPts val="2400"/>
              <a:buNone/>
            </a:pPr>
            <a:r>
              <a:rPr lang="en-US" sz="2400">
                <a:solidFill>
                  <a:srgbClr val="FFFFFF"/>
                </a:solidFill>
              </a:rPr>
              <a:t>Log and monitor user activities for auditing and accountability. Maintain detailed audit trails to detect suspicious behavior and ensure compliance with regulations.</a:t>
            </a:r>
            <a:endParaRPr lang="en-US"/>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540124" y="1712707"/>
            <a:ext cx="10820400" cy="4696552"/>
          </a:xfrm>
          <a:prstGeom prst="rect">
            <a:avLst/>
          </a:prstGeom>
          <a:noFill/>
          <a:ln>
            <a:noFill/>
          </a:ln>
        </p:spPr>
        <p:txBody>
          <a:bodyPr spcFirstLastPara="1" wrap="square" lIns="91425" tIns="45700" rIns="91425" bIns="45700" anchor="t" anchorCtr="0">
            <a:noAutofit/>
          </a:bodyPr>
          <a:lstStyle/>
          <a:p>
            <a:pPr>
              <a:buNone/>
            </a:pPr>
            <a:r>
              <a:rPr lang="en-US" sz="1200" b="1"/>
              <a:t>1. SQL Injection Test</a:t>
            </a:r>
            <a:endParaRPr lang="en-US"/>
          </a:p>
          <a:p>
            <a:pPr>
              <a:buNone/>
            </a:pPr>
            <a:r>
              <a:rPr lang="en-US" sz="1200">
                <a:solidFill>
                  <a:srgbClr val="ECECEC"/>
                </a:solidFill>
              </a:rPr>
              <a:t>Question: Can the application resist SQL injection attempts?</a:t>
            </a:r>
          </a:p>
          <a:p>
            <a:pPr>
              <a:buNone/>
            </a:pPr>
            <a:r>
              <a:rPr lang="en-US" sz="1200" dirty="0">
                <a:solidFill>
                  <a:srgbClr val="ECECEC"/>
                </a:solidFill>
              </a:rPr>
              <a:t>Positive: Successful injection retrieves unauthorized </a:t>
            </a:r>
            <a:r>
              <a:rPr lang="en-US" sz="1200">
                <a:solidFill>
                  <a:srgbClr val="ECECEC"/>
                </a:solidFill>
              </a:rPr>
              <a:t>data.</a:t>
            </a:r>
            <a:endParaRPr lang="en-US">
              <a:solidFill>
                <a:srgbClr val="FFFFFF"/>
              </a:solidFill>
            </a:endParaRPr>
          </a:p>
          <a:p>
            <a:pPr>
              <a:buNone/>
            </a:pPr>
            <a:r>
              <a:rPr lang="en-US" sz="1200">
                <a:solidFill>
                  <a:srgbClr val="ECECEC"/>
                </a:solidFill>
              </a:rPr>
              <a:t>Negative: Proper input validation prevents injection, securing the application.</a:t>
            </a:r>
            <a:endParaRPr lang="en-US" dirty="0"/>
          </a:p>
          <a:p>
            <a:pPr>
              <a:buNone/>
            </a:pPr>
            <a:r>
              <a:rPr lang="en-US" sz="1200" b="1"/>
              <a:t>2. Cross-Site Scripting (XSS) Test</a:t>
            </a:r>
            <a:endParaRPr lang="en-US"/>
          </a:p>
          <a:p>
            <a:pPr>
              <a:buNone/>
            </a:pPr>
            <a:r>
              <a:rPr lang="en-US" sz="1200">
                <a:solidFill>
                  <a:srgbClr val="ECECEC"/>
                </a:solidFill>
              </a:rPr>
              <a:t>Question: Does the application sanitize input to prevent XSS attacks?</a:t>
            </a:r>
            <a:endParaRPr lang="en-US">
              <a:solidFill>
                <a:srgbClr val="FFFFFF"/>
              </a:solidFill>
            </a:endParaRPr>
          </a:p>
          <a:p>
            <a:pPr>
              <a:buNone/>
            </a:pPr>
            <a:r>
              <a:rPr lang="en-US" sz="1200" dirty="0">
                <a:solidFill>
                  <a:srgbClr val="ECECEC"/>
                </a:solidFill>
              </a:rPr>
              <a:t>Positive: Injected script executes, indicating </a:t>
            </a:r>
            <a:r>
              <a:rPr lang="en-US" sz="1200">
                <a:solidFill>
                  <a:srgbClr val="ECECEC"/>
                </a:solidFill>
              </a:rPr>
              <a:t>vulnerability.</a:t>
            </a:r>
            <a:endParaRPr lang="en-US">
              <a:solidFill>
                <a:srgbClr val="FFFFFF"/>
              </a:solidFill>
            </a:endParaRPr>
          </a:p>
          <a:p>
            <a:pPr>
              <a:buNone/>
            </a:pPr>
            <a:r>
              <a:rPr lang="en-US" sz="1200">
                <a:solidFill>
                  <a:srgbClr val="ECECEC"/>
                </a:solidFill>
              </a:rPr>
              <a:t>Negative: Sanitization prevents script execution, ensuring security.</a:t>
            </a:r>
            <a:endParaRPr lang="en-US"/>
          </a:p>
          <a:p>
            <a:pPr>
              <a:buNone/>
            </a:pPr>
            <a:r>
              <a:rPr lang="en-US" sz="1200" b="1"/>
              <a:t>3. Authentication Bypass Test</a:t>
            </a:r>
            <a:endParaRPr lang="en-US">
              <a:solidFill>
                <a:srgbClr val="FFFFFF"/>
              </a:solidFill>
            </a:endParaRPr>
          </a:p>
          <a:p>
            <a:pPr>
              <a:buNone/>
            </a:pPr>
            <a:r>
              <a:rPr lang="en-US" sz="1200" dirty="0">
                <a:solidFill>
                  <a:srgbClr val="ECECEC"/>
                </a:solidFill>
              </a:rPr>
              <a:t>Question: Can authentication be bypassed?</a:t>
            </a:r>
            <a:endParaRPr lang="en-US" dirty="0">
              <a:solidFill>
                <a:srgbClr val="FFFFFF"/>
              </a:solidFill>
            </a:endParaRPr>
          </a:p>
          <a:p>
            <a:pPr>
              <a:buNone/>
            </a:pPr>
            <a:r>
              <a:rPr lang="en-US" sz="1200" dirty="0">
                <a:solidFill>
                  <a:srgbClr val="ECECEC"/>
                </a:solidFill>
              </a:rPr>
              <a:t>Positive: Exploited flaw grants access without authentication.</a:t>
            </a:r>
            <a:endParaRPr lang="en-US" dirty="0"/>
          </a:p>
          <a:p>
            <a:pPr>
              <a:buNone/>
            </a:pPr>
            <a:r>
              <a:rPr lang="en-US" sz="1200" dirty="0">
                <a:solidFill>
                  <a:srgbClr val="ECECEC"/>
                </a:solidFill>
              </a:rPr>
              <a:t>Negative: Authentication mechanisms block unauthorized access.</a:t>
            </a:r>
            <a:endParaRPr lang="en-US" dirty="0"/>
          </a:p>
          <a:p>
            <a:pPr>
              <a:buNone/>
            </a:pPr>
            <a:r>
              <a:rPr lang="en-US" sz="1200" b="1" dirty="0"/>
              <a:t>4. Buffer Overflow Test</a:t>
            </a:r>
            <a:endParaRPr lang="en-US" sz="1200" dirty="0"/>
          </a:p>
          <a:p>
            <a:pPr>
              <a:buNone/>
            </a:pPr>
            <a:r>
              <a:rPr lang="en-US" sz="1200">
                <a:solidFill>
                  <a:srgbClr val="ECECEC"/>
                </a:solidFill>
              </a:rPr>
              <a:t>Question: Does the application handle buffer overflow securely?</a:t>
            </a:r>
            <a:endParaRPr lang="en-US" sz="1200">
              <a:solidFill>
                <a:srgbClr val="FFFFFF"/>
              </a:solidFill>
            </a:endParaRPr>
          </a:p>
          <a:p>
            <a:pPr>
              <a:buNone/>
            </a:pPr>
            <a:r>
              <a:rPr lang="en-US" sz="1200" dirty="0">
                <a:solidFill>
                  <a:srgbClr val="ECECEC"/>
                </a:solidFill>
              </a:rPr>
              <a:t>Positive: Overflow exploit compromises system integrity.</a:t>
            </a:r>
            <a:endParaRPr lang="en-US" sz="1200" dirty="0"/>
          </a:p>
          <a:p>
            <a:pPr>
              <a:buNone/>
            </a:pPr>
            <a:r>
              <a:rPr lang="en-US" sz="1200" dirty="0">
                <a:solidFill>
                  <a:srgbClr val="ECECEC"/>
                </a:solidFill>
              </a:rPr>
              <a:t>Negative: Proper input validation prevents overflow, maintaining stability.</a:t>
            </a:r>
            <a:endParaRPr lang="en-US" sz="1200" dirty="0"/>
          </a:p>
          <a:p>
            <a:pPr marL="0" indent="0">
              <a:buNone/>
            </a:pP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1600650"/>
            <a:ext cx="10831605" cy="5155917"/>
          </a:xfrm>
          <a:prstGeom prst="rect">
            <a:avLst/>
          </a:prstGeom>
          <a:noFill/>
          <a:ln>
            <a:noFill/>
          </a:ln>
        </p:spPr>
        <p:txBody>
          <a:bodyPr spcFirstLastPara="1" wrap="square" lIns="91425" tIns="45700" rIns="91425" bIns="45700" anchor="t" anchorCtr="0">
            <a:normAutofit fontScale="77500" lnSpcReduction="20000"/>
          </a:bodyPr>
          <a:lstStyle/>
          <a:p>
            <a:pPr marL="571500" lvl="1" indent="0">
              <a:buSzPts val="2000"/>
              <a:buNone/>
            </a:pPr>
            <a:r>
              <a:rPr lang="en-US"/>
              <a:t>The </a:t>
            </a:r>
            <a:r>
              <a:rPr lang="en-US" err="1"/>
              <a:t>DevSecOps</a:t>
            </a:r>
            <a:r>
              <a:rPr lang="en-US"/>
              <a:t> pipeline integrates development, security, and operations practices, emphasizing collaboration and automation throughout the software development lifecycle (SDLC).</a:t>
            </a:r>
            <a:endParaRPr lang="en-US" sz="1600"/>
          </a:p>
          <a:p>
            <a:pPr marL="571500" lvl="1" indent="0">
              <a:buSzPts val="2000"/>
              <a:buNone/>
            </a:pPr>
            <a:endParaRPr lang="en-US"/>
          </a:p>
          <a:p>
            <a:pPr marL="571500" lvl="1" indent="0">
              <a:buSzPts val="2000"/>
              <a:buNone/>
            </a:pPr>
            <a:r>
              <a:rPr lang="en-US" dirty="0"/>
              <a:t>Summarizing External Tools:</a:t>
            </a:r>
          </a:p>
          <a:p>
            <a:pPr lvl="1">
              <a:buSzPts val="2000"/>
            </a:pPr>
            <a:r>
              <a:rPr lang="en-US" dirty="0"/>
              <a:t>Static Application Security Testing (SAST) Tools:</a:t>
            </a:r>
          </a:p>
          <a:p>
            <a:pPr lvl="1">
              <a:buSzPts val="2000"/>
            </a:pPr>
            <a:r>
              <a:rPr lang="en-US" dirty="0"/>
              <a:t>Purpose: Identify code vulnerabilities.</a:t>
            </a:r>
          </a:p>
          <a:p>
            <a:pPr lvl="1">
              <a:buSzPts val="2000"/>
            </a:pPr>
            <a:r>
              <a:rPr lang="en-US" dirty="0"/>
              <a:t>Usage: Integrated into CI, scanning code repositories for flaws.</a:t>
            </a:r>
          </a:p>
          <a:p>
            <a:pPr lvl="1">
              <a:buSzPts val="2000"/>
            </a:pPr>
            <a:r>
              <a:rPr lang="en-US" dirty="0"/>
              <a:t>Dynamic Application Security Testing (DAST) Tools:</a:t>
            </a:r>
          </a:p>
          <a:p>
            <a:pPr lvl="1">
              <a:buSzPts val="2000"/>
            </a:pPr>
            <a:r>
              <a:rPr lang="en-US" dirty="0"/>
              <a:t>Purpose: Assess running app security.</a:t>
            </a:r>
          </a:p>
          <a:p>
            <a:pPr lvl="1">
              <a:buSzPts val="2000"/>
            </a:pPr>
            <a:r>
              <a:rPr lang="en-US" dirty="0"/>
              <a:t>Usage: Deployed during testing and QA, simulating attacks.</a:t>
            </a:r>
          </a:p>
          <a:p>
            <a:pPr lvl="1">
              <a:buSzPts val="2000"/>
            </a:pPr>
            <a:r>
              <a:rPr lang="en-US" dirty="0"/>
              <a:t>Software Composition Analysis (SCA) Tools:</a:t>
            </a:r>
          </a:p>
          <a:p>
            <a:pPr lvl="1">
              <a:buSzPts val="2000"/>
            </a:pPr>
            <a:r>
              <a:rPr lang="en-US" dirty="0"/>
              <a:t>Purpose: Manage open-source components.</a:t>
            </a:r>
          </a:p>
          <a:p>
            <a:pPr lvl="1">
              <a:buSzPts val="2000"/>
            </a:pPr>
            <a:r>
              <a:rPr lang="en-US" dirty="0"/>
              <a:t>Usage: Integrated into CI/CD, scanning for vulnerabilities.</a:t>
            </a:r>
          </a:p>
          <a:p>
            <a:pPr lvl="1">
              <a:buSzPts val="2000"/>
            </a:pPr>
            <a:r>
              <a:rPr lang="en-US" dirty="0"/>
              <a:t>Container Security Scanning Tools:</a:t>
            </a:r>
          </a:p>
          <a:p>
            <a:pPr lvl="1">
              <a:buSzPts val="2000"/>
            </a:pPr>
            <a:r>
              <a:rPr lang="en-US" dirty="0"/>
              <a:t>Purpose: Analyze container image security.</a:t>
            </a:r>
          </a:p>
          <a:p>
            <a:pPr lvl="1">
              <a:buSzPts val="2000"/>
            </a:pPr>
            <a:r>
              <a:rPr lang="en-US" dirty="0"/>
              <a:t>Usage: Integrated into CI/CD, scanning for vulnerabilities in images.</a:t>
            </a:r>
          </a:p>
          <a:p>
            <a:pPr lvl="1">
              <a:buSzPts val="2000"/>
            </a:pPr>
            <a:r>
              <a:rPr lang="en-US" dirty="0"/>
              <a:t>Infrastructure as Code (</a:t>
            </a:r>
            <a:r>
              <a:rPr lang="en-US" dirty="0" err="1"/>
              <a:t>IaC</a:t>
            </a:r>
            <a:r>
              <a:rPr lang="en-US" dirty="0"/>
              <a:t>) Security Tools:</a:t>
            </a:r>
          </a:p>
          <a:p>
            <a:pPr lvl="1">
              <a:buSzPts val="2000"/>
            </a:pPr>
            <a:r>
              <a:rPr lang="en-US" dirty="0"/>
              <a:t>Purpose: Assess infrastructure code security.</a:t>
            </a:r>
          </a:p>
          <a:p>
            <a:pPr lvl="1">
              <a:buSzPts val="2000"/>
            </a:pPr>
            <a:r>
              <a:rPr lang="en-US" dirty="0"/>
              <a:t>Usage: Integrated into CI/CD, analyzing code for misconfigurations and risks.</a:t>
            </a:r>
          </a:p>
          <a:p>
            <a:pPr lvl="1">
              <a:buSzPts val="2000"/>
            </a:pPr>
            <a:endParaRPr lang="en-US" dirty="0"/>
          </a:p>
          <a:p>
            <a:pPr marL="457200" lvl="1" indent="0">
              <a:spcBef>
                <a:spcPts val="0"/>
              </a:spcBef>
              <a:buSzPts val="2000"/>
              <a:buNone/>
            </a:pPr>
            <a:r>
              <a:rPr lang="en-US" dirty="0"/>
              <a:t>These tools automate security checks and ensure the delivery of secure software applications.</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114300" indent="0">
              <a:buSzPts val="2000"/>
              <a:buNone/>
            </a:pPr>
            <a:r>
              <a:rPr lang="en-US" sz="2000" dirty="0">
                <a:solidFill>
                  <a:srgbClr val="FFFFFF"/>
                </a:solidFill>
              </a:rPr>
              <a:t>Problems:</a:t>
            </a:r>
            <a:endParaRPr lang="en-US" dirty="0">
              <a:solidFill>
                <a:srgbClr val="FFFFFF"/>
              </a:solidFill>
            </a:endParaRPr>
          </a:p>
          <a:p>
            <a:pPr lvl="1">
              <a:buSzPts val="2000"/>
              <a:buFont typeface="Courier New"/>
              <a:buChar char="o"/>
            </a:pPr>
            <a:r>
              <a:rPr lang="en-US" sz="1800" dirty="0">
                <a:solidFill>
                  <a:srgbClr val="FFFFFF"/>
                </a:solidFill>
              </a:rPr>
              <a:t>Lack of proactive security measures.</a:t>
            </a:r>
            <a:endParaRPr lang="en-US" sz="1800" dirty="0"/>
          </a:p>
          <a:p>
            <a:pPr lvl="1">
              <a:buSzPts val="2000"/>
              <a:buFont typeface="Courier New"/>
              <a:buChar char="o"/>
            </a:pPr>
            <a:r>
              <a:rPr lang="en-US" sz="1800" dirty="0">
                <a:solidFill>
                  <a:srgbClr val="FFFFFF"/>
                </a:solidFill>
              </a:rPr>
              <a:t>Vulnerabilities may remain undiscovered.</a:t>
            </a:r>
            <a:endParaRPr lang="en-US" sz="1800"/>
          </a:p>
          <a:p>
            <a:pPr lvl="1">
              <a:buSzPts val="2000"/>
              <a:buFont typeface="Courier New"/>
              <a:buChar char="o"/>
            </a:pPr>
            <a:r>
              <a:rPr lang="en-US" sz="1800" dirty="0">
                <a:solidFill>
                  <a:srgbClr val="FFFFFF"/>
                </a:solidFill>
              </a:rPr>
              <a:t>Increased risk of breaches and data leaks.</a:t>
            </a:r>
            <a:endParaRPr lang="en-US" sz="1800" dirty="0"/>
          </a:p>
          <a:p>
            <a:pPr marL="114300" indent="0">
              <a:buSzPts val="2000"/>
              <a:buNone/>
            </a:pPr>
            <a:r>
              <a:rPr lang="en-US" sz="2000" dirty="0">
                <a:solidFill>
                  <a:srgbClr val="FFFFFF"/>
                </a:solidFill>
              </a:rPr>
              <a:t>Solutions:</a:t>
            </a:r>
            <a:endParaRPr lang="en-US" dirty="0"/>
          </a:p>
          <a:p>
            <a:pPr lvl="1">
              <a:buSzPts val="2000"/>
              <a:buFont typeface="Courier New"/>
              <a:buChar char="o"/>
            </a:pPr>
            <a:r>
              <a:rPr lang="en-US" sz="1800" dirty="0">
                <a:solidFill>
                  <a:srgbClr val="FFFFFF"/>
                </a:solidFill>
              </a:rPr>
              <a:t>Implement automated security testing.</a:t>
            </a:r>
            <a:endParaRPr lang="en-US" sz="1800" dirty="0"/>
          </a:p>
          <a:p>
            <a:pPr lvl="1">
              <a:buSzPts val="2000"/>
              <a:buFont typeface="Courier New"/>
              <a:buChar char="o"/>
            </a:pPr>
            <a:r>
              <a:rPr lang="en-US" sz="1800" dirty="0">
                <a:solidFill>
                  <a:srgbClr val="FFFFFF"/>
                </a:solidFill>
              </a:rPr>
              <a:t>Integrate security tools into the DevOps pipeline.</a:t>
            </a:r>
            <a:endParaRPr lang="en-US" sz="1800" dirty="0"/>
          </a:p>
          <a:p>
            <a:pPr lvl="1">
              <a:buSzPts val="2000"/>
              <a:buFont typeface="Courier New"/>
              <a:buChar char="o"/>
            </a:pPr>
            <a:r>
              <a:rPr lang="en-US" sz="1800" dirty="0">
                <a:solidFill>
                  <a:srgbClr val="FFFFFF"/>
                </a:solidFill>
              </a:rPr>
              <a:t>Conduct regular security audits.</a:t>
            </a:r>
            <a:endParaRPr lang="en-US" sz="1800" dirty="0"/>
          </a:p>
          <a:p>
            <a:pPr marL="114300" indent="0">
              <a:buSzPts val="2000"/>
              <a:buNone/>
            </a:pPr>
            <a:r>
              <a:rPr lang="en-US" sz="2000" dirty="0">
                <a:solidFill>
                  <a:srgbClr val="FFFFFF"/>
                </a:solidFill>
              </a:rPr>
              <a:t>Risks/Benefits:</a:t>
            </a:r>
            <a:endParaRPr lang="en-US" sz="2000" dirty="0"/>
          </a:p>
          <a:p>
            <a:pPr lvl="1">
              <a:buSzPts val="2000"/>
              <a:buFont typeface="Courier New"/>
              <a:buChar char="o"/>
            </a:pPr>
            <a:r>
              <a:rPr lang="en-US" sz="1800" dirty="0">
                <a:solidFill>
                  <a:srgbClr val="FFFFFF"/>
                </a:solidFill>
              </a:rPr>
              <a:t>Benefits: Improved security, reduced risk of breaches.</a:t>
            </a:r>
            <a:endParaRPr lang="en-US" sz="1800" dirty="0"/>
          </a:p>
          <a:p>
            <a:pPr lvl="1">
              <a:buSzPts val="2000"/>
              <a:buFont typeface="Courier New"/>
              <a:buChar char="o"/>
            </a:pPr>
            <a:r>
              <a:rPr lang="en-US" sz="1800" dirty="0">
                <a:solidFill>
                  <a:srgbClr val="FFFFFF"/>
                </a:solidFill>
              </a:rPr>
              <a:t>Risks: Initial investment, potential disruption.</a:t>
            </a:r>
            <a:endParaRPr lang="en-US" sz="1800" dirty="0"/>
          </a:p>
          <a:p>
            <a:pPr lvl="1">
              <a:buSzPts val="2000"/>
              <a:buFont typeface="Courier New"/>
              <a:buChar char="o"/>
            </a:pPr>
            <a:r>
              <a:rPr lang="en-US" sz="1800" dirty="0">
                <a:solidFill>
                  <a:srgbClr val="FFFFFF"/>
                </a:solidFill>
              </a:rPr>
              <a:t>Benefits: Short-term cost savings, minimal disruption.</a:t>
            </a:r>
            <a:endParaRPr lang="en-US" sz="1800" dirty="0"/>
          </a:p>
          <a:p>
            <a:pPr lvl="1">
              <a:buSzPts val="2000"/>
              <a:buFont typeface="Courier New"/>
              <a:buChar char="o"/>
            </a:pPr>
            <a:r>
              <a:rPr lang="en-US" sz="1800" dirty="0">
                <a:solidFill>
                  <a:srgbClr val="FFFFFF"/>
                </a:solidFill>
              </a:rPr>
              <a:t>Risks: Increased vulnerability, potential breaches.</a:t>
            </a:r>
            <a:endParaRPr lang="en-US" sz="180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3BF1-48CF-8A60-861B-D69372195AE9}"/>
              </a:ext>
            </a:extLst>
          </p:cNvPr>
          <p:cNvSpPr>
            <a:spLocks noGrp="1"/>
          </p:cNvSpPr>
          <p:nvPr>
            <p:ph type="title"/>
          </p:nvPr>
        </p:nvSpPr>
        <p:spPr/>
        <p:txBody>
          <a:bodyPr/>
          <a:lstStyle/>
          <a:p>
            <a:r>
              <a:rPr lang="en-US" dirty="0"/>
              <a:t>RISKS AND BENEFITS</a:t>
            </a:r>
          </a:p>
        </p:txBody>
      </p:sp>
      <p:sp>
        <p:nvSpPr>
          <p:cNvPr id="3" name="Text Placeholder 2">
            <a:extLst>
              <a:ext uri="{FF2B5EF4-FFF2-40B4-BE49-F238E27FC236}">
                <a16:creationId xmlns:a16="http://schemas.microsoft.com/office/drawing/2014/main" id="{20BAFE6D-575C-F7E0-84D5-E7EB142B4705}"/>
              </a:ext>
            </a:extLst>
          </p:cNvPr>
          <p:cNvSpPr>
            <a:spLocks noGrp="1"/>
          </p:cNvSpPr>
          <p:nvPr>
            <p:ph type="body" idx="1"/>
          </p:nvPr>
        </p:nvSpPr>
        <p:spPr>
          <a:xfrm>
            <a:off x="685800" y="1712707"/>
            <a:ext cx="10820400" cy="4943007"/>
          </a:xfrm>
        </p:spPr>
        <p:txBody>
          <a:bodyPr>
            <a:normAutofit fontScale="92500" lnSpcReduction="20000"/>
          </a:bodyPr>
          <a:lstStyle/>
          <a:p>
            <a:pPr marL="114300" indent="0">
              <a:buNone/>
            </a:pPr>
            <a:r>
              <a:rPr lang="en-US" dirty="0"/>
              <a:t>Strategy Lacking:</a:t>
            </a:r>
            <a:endParaRPr lang="en-US"/>
          </a:p>
          <a:p>
            <a:pPr lvl="1">
              <a:buFont typeface="Courier New"/>
              <a:buChar char="o"/>
            </a:pPr>
            <a:r>
              <a:rPr lang="en-US" dirty="0"/>
              <a:t>Lack of proactive security integration.</a:t>
            </a:r>
          </a:p>
          <a:p>
            <a:pPr lvl="1">
              <a:buFont typeface="Courier New"/>
              <a:buChar char="o"/>
            </a:pPr>
            <a:r>
              <a:rPr lang="en-US" dirty="0"/>
              <a:t>Absence of automated testing and monitoring.</a:t>
            </a:r>
          </a:p>
          <a:p>
            <a:pPr lvl="1">
              <a:buFont typeface="Courier New"/>
              <a:buChar char="o"/>
            </a:pPr>
            <a:r>
              <a:rPr lang="en-US" dirty="0"/>
              <a:t>Reactive approach to security.</a:t>
            </a:r>
          </a:p>
          <a:p>
            <a:pPr marL="114300" indent="0">
              <a:buNone/>
            </a:pPr>
            <a:r>
              <a:rPr lang="en-US" dirty="0"/>
              <a:t>Risks of Using This Strategy:</a:t>
            </a:r>
          </a:p>
          <a:p>
            <a:pPr lvl="1">
              <a:buFont typeface="Courier New"/>
              <a:buChar char="o"/>
            </a:pPr>
            <a:r>
              <a:rPr lang="en-US" dirty="0"/>
              <a:t>Vulnerability to cyber-attacks and breaches.</a:t>
            </a:r>
          </a:p>
          <a:p>
            <a:pPr lvl="1">
              <a:buFont typeface="Courier New"/>
              <a:buChar char="o"/>
            </a:pPr>
            <a:r>
              <a:rPr lang="en-US" dirty="0"/>
              <a:t>Financial losses, reputation damage, legal consequences.</a:t>
            </a:r>
          </a:p>
          <a:p>
            <a:pPr lvl="1">
              <a:buFont typeface="Courier New"/>
              <a:buChar char="o"/>
            </a:pPr>
            <a:r>
              <a:rPr lang="en-US" dirty="0"/>
              <a:t>Non-compliance with regulations.</a:t>
            </a:r>
          </a:p>
          <a:p>
            <a:pPr marL="114300" indent="0">
              <a:buNone/>
            </a:pPr>
            <a:r>
              <a:rPr lang="en-US" dirty="0"/>
              <a:t>Recommended Steps:</a:t>
            </a:r>
          </a:p>
          <a:p>
            <a:pPr lvl="1">
              <a:buFont typeface="Courier New"/>
              <a:buChar char="o"/>
            </a:pPr>
            <a:r>
              <a:rPr lang="en-US" dirty="0"/>
              <a:t>Implement Automated Testing: Identify vulnerabilities early.</a:t>
            </a:r>
          </a:p>
          <a:p>
            <a:pPr lvl="1">
              <a:buFont typeface="Courier New"/>
              <a:buChar char="o"/>
            </a:pPr>
            <a:r>
              <a:rPr lang="en-US" dirty="0"/>
              <a:t>Continuous Monitoring: Detect and respond to threats.</a:t>
            </a:r>
          </a:p>
          <a:p>
            <a:pPr lvl="1">
              <a:buFont typeface="Courier New"/>
              <a:buChar char="o"/>
            </a:pPr>
            <a:r>
              <a:rPr lang="en-US" dirty="0"/>
              <a:t>Regular Audits: Identify and remediate weaknesses.</a:t>
            </a:r>
          </a:p>
          <a:p>
            <a:pPr lvl="1">
              <a:buFont typeface="Courier New"/>
              <a:buChar char="o"/>
            </a:pPr>
            <a:r>
              <a:rPr lang="en-US" dirty="0"/>
              <a:t>Training: Educate developers and stakeholders.</a:t>
            </a:r>
          </a:p>
          <a:p>
            <a:pPr lvl="1">
              <a:buFont typeface="Courier New"/>
              <a:buChar char="o"/>
            </a:pPr>
            <a:r>
              <a:rPr lang="en-US" dirty="0"/>
              <a:t>Invest in Tools: Strengthen defenses.</a:t>
            </a:r>
          </a:p>
          <a:p>
            <a:pPr lvl="1">
              <a:buFont typeface="Courier New"/>
              <a:buChar char="o"/>
            </a:pPr>
            <a:r>
              <a:rPr lang="en-US" dirty="0"/>
              <a:t>Collaboration: Prioritize security throughout SDLC.</a:t>
            </a:r>
          </a:p>
          <a:p>
            <a:pPr lvl="1">
              <a:buFont typeface="Courier New"/>
              <a:buChar char="o"/>
            </a:pPr>
            <a:r>
              <a:rPr lang="en-US" dirty="0"/>
              <a:t>Review and Adapt: Stay updated on emerging threats.</a:t>
            </a:r>
          </a:p>
        </p:txBody>
      </p:sp>
    </p:spTree>
    <p:extLst>
      <p:ext uri="{BB962C8B-B14F-4D97-AF65-F5344CB8AC3E}">
        <p14:creationId xmlns:p14="http://schemas.microsoft.com/office/powerpoint/2010/main" val="3993724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2240" y="1533411"/>
            <a:ext cx="8332695" cy="4068952"/>
          </a:xfrm>
          <a:prstGeom prst="rect">
            <a:avLst/>
          </a:prstGeom>
          <a:noFill/>
          <a:ln>
            <a:noFill/>
          </a:ln>
        </p:spPr>
        <p:txBody>
          <a:bodyPr spcFirstLastPara="1" wrap="square" lIns="91425" tIns="45700" rIns="91425" bIns="45700" anchor="t" anchorCtr="0">
            <a:normAutofit fontScale="92500"/>
          </a:bodyPr>
          <a:lstStyle/>
          <a:p>
            <a:pPr marL="1028700" lvl="2" indent="0">
              <a:buNone/>
            </a:pPr>
            <a:r>
              <a:rPr lang="en-US" dirty="0"/>
              <a:t>Here are some potential gaps:</a:t>
            </a:r>
            <a:endParaRPr lang="en-US" sz="1400" dirty="0"/>
          </a:p>
          <a:p>
            <a:pPr lvl="2"/>
            <a:endParaRPr lang="en-US"/>
          </a:p>
          <a:p>
            <a:pPr lvl="3"/>
            <a:r>
              <a:rPr lang="en-US" dirty="0"/>
              <a:t>Limited Threat Assessment: Not covering all relevant threats.</a:t>
            </a:r>
          </a:p>
          <a:p>
            <a:pPr lvl="3"/>
            <a:r>
              <a:rPr lang="en-US" dirty="0"/>
              <a:t>Insufficient Employee Training: Lack of awareness and training.</a:t>
            </a:r>
          </a:p>
          <a:p>
            <a:pPr lvl="3"/>
            <a:r>
              <a:rPr lang="en-US" dirty="0"/>
              <a:t>Inadequate Incident Response Plan: No detailed plan for handling breaches.</a:t>
            </a:r>
          </a:p>
          <a:p>
            <a:pPr lvl="3"/>
            <a:r>
              <a:rPr lang="en-US" dirty="0"/>
              <a:t>Weak Access Control: Ineffective enforcement of access controls.</a:t>
            </a:r>
          </a:p>
          <a:p>
            <a:pPr lvl="3"/>
            <a:r>
              <a:rPr lang="en-US" dirty="0"/>
              <a:t>Outdated Security Controls: Reliance on outdated measures.</a:t>
            </a:r>
          </a:p>
          <a:p>
            <a:pPr lvl="3"/>
            <a:r>
              <a:rPr lang="en-US" dirty="0"/>
              <a:t>Limited Integration of Security: Insufficient integration into development processes.</a:t>
            </a:r>
          </a:p>
          <a:p>
            <a:pPr lvl="3"/>
            <a:r>
              <a:rPr lang="en-US" dirty="0"/>
              <a:t>Weak Third-Party Risk Management: Inadequate management of vendor risks.</a:t>
            </a:r>
          </a:p>
          <a:p>
            <a:pPr lvl="3"/>
            <a:endParaRPr lang="en-US" dirty="0"/>
          </a:p>
          <a:p>
            <a:pPr marL="914400" lvl="2" indent="0">
              <a:spcBef>
                <a:spcPts val="0"/>
              </a:spcBef>
              <a:buNone/>
            </a:pPr>
            <a:r>
              <a:rPr lang="en-US" dirty="0"/>
              <a:t>Addressing these gaps through regular review and updates to the security policy is essential for maintaining a robust security posture.</a:t>
            </a:r>
            <a:endParaRPr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2241" y="1847178"/>
            <a:ext cx="10820400" cy="4024125"/>
          </a:xfrm>
          <a:prstGeom prst="rect">
            <a:avLst/>
          </a:prstGeom>
          <a:noFill/>
          <a:ln>
            <a:noFill/>
          </a:ln>
        </p:spPr>
        <p:txBody>
          <a:bodyPr spcFirstLastPara="1" wrap="square" lIns="91425" tIns="45700" rIns="91425" bIns="45700" anchor="t" anchorCtr="0">
            <a:normAutofit/>
          </a:bodyPr>
          <a:lstStyle/>
          <a:p>
            <a:pPr marL="0" indent="0">
              <a:spcBef>
                <a:spcPts val="0"/>
              </a:spcBef>
              <a:buSzPts val="2200"/>
              <a:buNone/>
            </a:pPr>
            <a:r>
              <a:rPr lang="en-US" dirty="0"/>
              <a:t> Incorporating relevant standards is crucial for organizations to enhance their security posture and mitigate potential risks. Standards such as ISO/IEC, NIST Cybersecurity Framework, OWASP Top 10, PCI DSS, CIS Controls, GDPR, and HIPAA offer comprehensive guidelines and best practices for managing information security, protecting against common threats, and ensuring compliance with regulatory requirements. By integrating these standards into security policies and practices, organizations can establish robust security frameworks, safeguard sensitive data, and effectively counter the ever-evolving landscape of cyber threats. Prioritizing the adoption of these standards is critical in today's digital age, where data and asset protection are essential for maintaining trust, integrity, and resilience in the face of emerging challenges.</a:t>
            </a:r>
            <a:endParaRPr lang="en-US" sz="18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405653" y="1869589"/>
            <a:ext cx="10820400" cy="4024125"/>
          </a:xfrm>
          <a:prstGeom prst="rect">
            <a:avLst/>
          </a:prstGeom>
          <a:noFill/>
          <a:ln>
            <a:noFill/>
          </a:ln>
        </p:spPr>
        <p:txBody>
          <a:bodyPr spcFirstLastPara="1" wrap="square" lIns="91425" tIns="45700" rIns="91425" bIns="45700" anchor="t" anchorCtr="0">
            <a:normAutofit/>
          </a:bodyPr>
          <a:lstStyle/>
          <a:p>
            <a:pPr marL="114300" indent="0">
              <a:buSzPts val="2200"/>
              <a:buNone/>
            </a:pPr>
            <a:r>
              <a:rPr lang="en-US" dirty="0"/>
              <a:t>ISO/IEC 27001:</a:t>
            </a:r>
          </a:p>
          <a:p>
            <a:pPr>
              <a:buSzPts val="2200"/>
            </a:pPr>
            <a:r>
              <a:rPr lang="en-US" dirty="0"/>
              <a:t>International Organization for Standardization. (2013). ISO/IEC 27001:2013 - Information technology - Security techniques - Information security management systems - Requirements. ISO.</a:t>
            </a:r>
          </a:p>
          <a:p>
            <a:pPr marL="114300" indent="0">
              <a:buSzPts val="2200"/>
              <a:buNone/>
            </a:pPr>
            <a:r>
              <a:rPr lang="en-US" dirty="0"/>
              <a:t>NIST Cybersecurity Framework:</a:t>
            </a:r>
          </a:p>
          <a:p>
            <a:pPr lvl="1">
              <a:buSzPts val="2200"/>
              <a:buFont typeface="Courier New"/>
              <a:buChar char="o"/>
            </a:pPr>
            <a:r>
              <a:rPr lang="en-US" dirty="0"/>
              <a:t>National Institute of Standards and Technology. (2014). Framework for improving critical infrastructure cybersecurity. NIST.</a:t>
            </a:r>
          </a:p>
          <a:p>
            <a:pPr marL="114300" indent="0">
              <a:buSzPts val="2200"/>
              <a:buNone/>
            </a:pPr>
            <a:r>
              <a:rPr lang="en-US" dirty="0"/>
              <a:t>OWASP Top 10:</a:t>
            </a:r>
          </a:p>
          <a:p>
            <a:pPr marL="685800" lvl="1" indent="-228600">
              <a:spcBef>
                <a:spcPts val="0"/>
              </a:spcBef>
              <a:buSzPts val="2200"/>
              <a:buFont typeface="Courier New"/>
              <a:buChar char="o"/>
            </a:pPr>
            <a:r>
              <a:rPr lang="en-US" dirty="0"/>
              <a:t>OWASP Foundation. (2021). OWASP Top Ten. Retrieved from https://owasp.org/www-project-top-ten/</a:t>
            </a: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600649"/>
            <a:ext cx="10831605" cy="4618036"/>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dirty="0"/>
              <a:t>The Green Pace Security Policy represents a foundational document in the organizational framework, delineating the principles, standards, and best practices essential for safeguarding the integrity, confidentiality, and availability of critical assets and data. This policy serves as a guidepost for standardizing security practices across the organization, aligning with industry norms, and fostering a culture of security consciousness and compliance.</a:t>
            </a:r>
          </a:p>
          <a:p>
            <a:pPr marL="0" lvl="0" indent="0" algn="l" rtl="0">
              <a:lnSpc>
                <a:spcPct val="90000"/>
              </a:lnSpc>
              <a:spcBef>
                <a:spcPts val="1000"/>
              </a:spcBef>
              <a:spcAft>
                <a:spcPts val="0"/>
              </a:spcAft>
              <a:buClr>
                <a:schemeClr val="lt1"/>
              </a:buClr>
              <a:buSzPts val="2200"/>
              <a:buNone/>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395966" y="3612616"/>
            <a:ext cx="6217934" cy="2979168"/>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85000" lnSpcReduction="10000"/>
          </a:bodyPr>
          <a:lstStyle/>
          <a:p>
            <a:pPr marL="228600" indent="0">
              <a:lnSpc>
                <a:spcPct val="107915"/>
              </a:lnSpc>
              <a:spcBef>
                <a:spcPts val="0"/>
              </a:spcBef>
              <a:buNone/>
            </a:pPr>
            <a:r>
              <a:rPr lang="en-US" sz="2000" dirty="0">
                <a:solidFill>
                  <a:srgbClr val="FFFFFF"/>
                </a:solidFill>
              </a:rPr>
              <a:t>By populating the Threats Matrix and providing detailed explanations for each identified risk, the organization gains insight into its security posture and can develop targeted mitigation strategies to address potential vulnerabilities effectively.</a:t>
            </a:r>
            <a:endParaRPr lang="en-US" dirty="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val="683576359"/>
              </p:ext>
            </p:extLst>
          </p:nvPr>
        </p:nvGraphicFramePr>
        <p:xfrm>
          <a:off x="3171900" y="2561050"/>
          <a:ext cx="7835223" cy="3598095"/>
        </p:xfrm>
        <a:graphic>
          <a:graphicData uri="http://schemas.openxmlformats.org/drawingml/2006/table">
            <a:tbl>
              <a:tblPr firstRow="1" firstCol="1">
                <a:noFill/>
                <a:tableStyleId>{802198C4-3087-4945-87E3-76CBB3509B7E}</a:tableStyleId>
              </a:tblPr>
              <a:tblGrid>
                <a:gridCol w="4030424">
                  <a:extLst>
                    <a:ext uri="{9D8B030D-6E8A-4147-A177-3AD203B41FA5}">
                      <a16:colId xmlns:a16="http://schemas.microsoft.com/office/drawing/2014/main" val="20000"/>
                    </a:ext>
                  </a:extLst>
                </a:gridCol>
                <a:gridCol w="3804799">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a:lnSpc>
                          <a:spcPct val="100000"/>
                        </a:lnSpc>
                        <a:spcBef>
                          <a:spcPts val="0"/>
                        </a:spcBef>
                        <a:spcAft>
                          <a:spcPts val="0"/>
                        </a:spcAft>
                        <a:buNone/>
                      </a:pPr>
                      <a:r>
                        <a:rPr lang="en-US" sz="3600" b="0" i="0" u="none" strike="noStrike" cap="none" noProof="0" dirty="0">
                          <a:solidFill>
                            <a:srgbClr val="FFD966"/>
                          </a:solidFill>
                          <a:latin typeface="Arial"/>
                        </a:rPr>
                        <a:t>Unauthorized Access</a:t>
                      </a:r>
                      <a:endParaRPr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a:lnSpc>
                          <a:spcPct val="100000"/>
                        </a:lnSpc>
                        <a:spcBef>
                          <a:spcPts val="0"/>
                        </a:spcBef>
                        <a:spcAft>
                          <a:spcPts val="0"/>
                        </a:spcAft>
                        <a:buNone/>
                      </a:pPr>
                      <a:r>
                        <a:rPr lang="en-US" sz="3600" b="0" i="0" u="none" strike="noStrike" cap="none" noProof="0" dirty="0">
                          <a:solidFill>
                            <a:srgbClr val="FFD966"/>
                          </a:solidFill>
                        </a:rPr>
                        <a:t>Data Breaches</a:t>
                      </a:r>
                      <a:endParaRPr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a:lnSpc>
                          <a:spcPct val="100000"/>
                        </a:lnSpc>
                        <a:spcBef>
                          <a:spcPts val="0"/>
                        </a:spcBef>
                        <a:spcAft>
                          <a:spcPts val="0"/>
                        </a:spcAft>
                        <a:buNone/>
                      </a:pPr>
                      <a:r>
                        <a:rPr lang="en-US" sz="3600" b="0" i="0" u="none" strike="noStrike" cap="none" noProof="0" dirty="0">
                          <a:solidFill>
                            <a:srgbClr val="FFD966"/>
                          </a:solidFill>
                          <a:latin typeface="Arial"/>
                        </a:rPr>
                        <a:t>Social Engineering</a:t>
                      </a:r>
                      <a:endParaRPr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a:lnSpc>
                          <a:spcPct val="100000"/>
                        </a:lnSpc>
                        <a:spcBef>
                          <a:spcPts val="0"/>
                        </a:spcBef>
                        <a:spcAft>
                          <a:spcPts val="0"/>
                        </a:spcAft>
                        <a:buNone/>
                      </a:pPr>
                      <a:r>
                        <a:rPr lang="en-US" sz="3600" b="0" i="0" u="none" strike="noStrike" cap="none" noProof="0" dirty="0">
                          <a:solidFill>
                            <a:srgbClr val="FFD966"/>
                          </a:solidFill>
                          <a:latin typeface="Arial"/>
                        </a:rPr>
                        <a:t>Insider Threats</a:t>
                      </a:r>
                      <a:endParaRPr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1712707"/>
            <a:ext cx="10844305" cy="4892206"/>
          </a:xfrm>
          <a:prstGeom prst="rect">
            <a:avLst/>
          </a:prstGeom>
          <a:noFill/>
          <a:ln>
            <a:noFill/>
          </a:ln>
        </p:spPr>
        <p:txBody>
          <a:bodyPr spcFirstLastPara="1" wrap="square" lIns="91425" tIns="45700" rIns="91425" bIns="45700" anchor="t" anchorCtr="0">
            <a:normAutofit/>
          </a:bodyPr>
          <a:lstStyle/>
          <a:p>
            <a:pPr marL="114300" indent="0">
              <a:buSzPts val="2200"/>
              <a:buNone/>
            </a:pPr>
            <a:r>
              <a:rPr lang="en-US" sz="1200" b="1" dirty="0"/>
              <a:t>1. Principle: Data Confidentiality</a:t>
            </a:r>
            <a:endParaRPr lang="en-US" dirty="0"/>
          </a:p>
          <a:p>
            <a:pPr>
              <a:buSzPts val="2200"/>
            </a:pPr>
            <a:r>
              <a:rPr lang="en-US" sz="1200" dirty="0">
                <a:solidFill>
                  <a:srgbClr val="ECECEC"/>
                </a:solidFill>
              </a:rPr>
              <a:t>Coding Standards:</a:t>
            </a:r>
            <a:endParaRPr lang="en-US" dirty="0"/>
          </a:p>
          <a:p>
            <a:pPr lvl="1">
              <a:buSzPts val="2200"/>
            </a:pPr>
            <a:r>
              <a:rPr lang="en-US" sz="1200" dirty="0">
                <a:solidFill>
                  <a:srgbClr val="ECECEC"/>
                </a:solidFill>
              </a:rPr>
              <a:t>Encrypt sensitive data.</a:t>
            </a:r>
            <a:endParaRPr lang="en-US" dirty="0"/>
          </a:p>
          <a:p>
            <a:pPr lvl="1">
              <a:buSzPts val="2200"/>
            </a:pPr>
            <a:r>
              <a:rPr lang="en-US" sz="1200" dirty="0">
                <a:solidFill>
                  <a:srgbClr val="ECECEC"/>
                </a:solidFill>
              </a:rPr>
              <a:t>Control access.</a:t>
            </a:r>
            <a:endParaRPr lang="en-US" dirty="0"/>
          </a:p>
          <a:p>
            <a:pPr lvl="1">
              <a:buSzPts val="2200"/>
            </a:pPr>
            <a:r>
              <a:rPr lang="en-US" sz="1200" dirty="0">
                <a:solidFill>
                  <a:srgbClr val="ECECEC"/>
                </a:solidFill>
              </a:rPr>
              <a:t>Sanitize input.</a:t>
            </a:r>
            <a:endParaRPr lang="en-US" dirty="0"/>
          </a:p>
          <a:p>
            <a:pPr marL="571500" lvl="1" indent="0">
              <a:buSzPts val="2200"/>
              <a:buNone/>
            </a:pPr>
            <a:r>
              <a:rPr lang="en-US" sz="1200" b="1" dirty="0"/>
              <a:t>2. Principle: Code Integrity</a:t>
            </a:r>
            <a:endParaRPr lang="en-US"/>
          </a:p>
          <a:p>
            <a:pPr marL="571500" lvl="1" indent="0">
              <a:buSzPts val="2200"/>
              <a:buNone/>
            </a:pPr>
            <a:r>
              <a:rPr lang="en-US" sz="1200" dirty="0">
                <a:solidFill>
                  <a:srgbClr val="ECECEC"/>
                </a:solidFill>
              </a:rPr>
              <a:t>Coding Standards:</a:t>
            </a:r>
            <a:endParaRPr lang="en-US" dirty="0"/>
          </a:p>
          <a:p>
            <a:pPr lvl="1">
              <a:buSzPts val="2200"/>
            </a:pPr>
            <a:r>
              <a:rPr lang="en-US" sz="1200" dirty="0">
                <a:solidFill>
                  <a:srgbClr val="ECECEC"/>
                </a:solidFill>
              </a:rPr>
              <a:t>Use version control.</a:t>
            </a:r>
            <a:endParaRPr lang="en-US" dirty="0"/>
          </a:p>
          <a:p>
            <a:pPr lvl="1">
              <a:buSzPts val="2200"/>
            </a:pPr>
            <a:r>
              <a:rPr lang="en-US" sz="1200" dirty="0">
                <a:solidFill>
                  <a:srgbClr val="ECECEC"/>
                </a:solidFill>
              </a:rPr>
              <a:t>Review code.</a:t>
            </a:r>
            <a:endParaRPr lang="en-US" dirty="0"/>
          </a:p>
          <a:p>
            <a:pPr lvl="1">
              <a:buSzPts val="2200"/>
            </a:pPr>
            <a:r>
              <a:rPr lang="en-US" sz="1200" dirty="0">
                <a:solidFill>
                  <a:srgbClr val="ECECEC"/>
                </a:solidFill>
              </a:rPr>
              <a:t>Analyze code statically.</a:t>
            </a:r>
            <a:endParaRPr lang="en-US" dirty="0"/>
          </a:p>
          <a:p>
            <a:pPr marL="571500" lvl="1" indent="0">
              <a:buSzPts val="2200"/>
              <a:buNone/>
            </a:pPr>
            <a:r>
              <a:rPr lang="en-US" sz="1200" b="1" dirty="0"/>
              <a:t>3. Principle: Error Handling</a:t>
            </a:r>
            <a:endParaRPr lang="en-US" dirty="0"/>
          </a:p>
          <a:p>
            <a:pPr>
              <a:buSzPts val="2200"/>
            </a:pPr>
            <a:r>
              <a:rPr lang="en-US" sz="1200" dirty="0">
                <a:solidFill>
                  <a:srgbClr val="ECECEC"/>
                </a:solidFill>
              </a:rPr>
              <a:t>Coding Standards:</a:t>
            </a:r>
            <a:endParaRPr lang="en-US" dirty="0"/>
          </a:p>
          <a:p>
            <a:pPr lvl="1">
              <a:buSzPts val="2200"/>
            </a:pPr>
            <a:r>
              <a:rPr lang="en-US" sz="1200" dirty="0">
                <a:solidFill>
                  <a:srgbClr val="ECECEC"/>
                </a:solidFill>
              </a:rPr>
              <a:t>Handle errors robustly.</a:t>
            </a:r>
            <a:endParaRPr lang="en-US" dirty="0"/>
          </a:p>
          <a:p>
            <a:pPr lvl="1">
              <a:buSzPts val="2200"/>
            </a:pPr>
            <a:r>
              <a:rPr lang="en-US" sz="1200" dirty="0">
                <a:solidFill>
                  <a:srgbClr val="ECECEC"/>
                </a:solidFill>
              </a:rPr>
              <a:t>Log errors.</a:t>
            </a:r>
            <a:endParaRPr lang="en-US" dirty="0"/>
          </a:p>
          <a:p>
            <a:pPr lvl="1">
              <a:buSzPts val="2200"/>
            </a:pPr>
            <a:r>
              <a:rPr lang="en-US" sz="1200" dirty="0">
                <a:solidFill>
                  <a:srgbClr val="ECECEC"/>
                </a:solidFill>
              </a:rPr>
              <a:t>Avoid exposing sensitive data in errors.</a:t>
            </a:r>
            <a:endParaRPr lang="en-US" dirty="0"/>
          </a:p>
          <a:p>
            <a:pPr marL="571500" lvl="1" indent="0">
              <a:buSzPts val="2200"/>
              <a:buNone/>
            </a:pPr>
            <a:r>
              <a:rPr lang="en-US" sz="1200" b="1" dirty="0"/>
              <a:t>4. Principle: Input Validation</a:t>
            </a:r>
            <a:endParaRPr lang="en-US" dirty="0"/>
          </a:p>
          <a:p>
            <a:pPr marL="571500" lvl="1" indent="0">
              <a:buSzPts val="2200"/>
              <a:buNone/>
            </a:pPr>
            <a:r>
              <a:rPr lang="en-US" sz="1200" dirty="0">
                <a:solidFill>
                  <a:srgbClr val="ECECEC"/>
                </a:solidFill>
              </a:rPr>
              <a:t>Coding Standards:</a:t>
            </a:r>
            <a:endParaRPr lang="en-US" dirty="0"/>
          </a:p>
          <a:p>
            <a:pPr lvl="1">
              <a:buSzPts val="2200"/>
            </a:pPr>
            <a:r>
              <a:rPr lang="en-US" sz="1200" dirty="0">
                <a:solidFill>
                  <a:srgbClr val="ECECEC"/>
                </a:solidFill>
              </a:rPr>
              <a:t>Validate input.</a:t>
            </a:r>
            <a:endParaRPr lang="en-US" dirty="0"/>
          </a:p>
          <a:p>
            <a:pPr lvl="1">
              <a:buSzPts val="2200"/>
            </a:pPr>
            <a:r>
              <a:rPr lang="en-US" sz="1200" dirty="0">
                <a:solidFill>
                  <a:srgbClr val="ECECEC"/>
                </a:solidFill>
              </a:rPr>
              <a:t>Sanitize input.</a:t>
            </a:r>
            <a:endParaRPr lang="en-US" dirty="0"/>
          </a:p>
          <a:p>
            <a:pPr lvl="1">
              <a:buSzPts val="2200"/>
            </a:pPr>
            <a:r>
              <a:rPr lang="en-US" sz="1200" dirty="0">
                <a:solidFill>
                  <a:srgbClr val="ECECEC"/>
                </a:solidFill>
              </a:rPr>
              <a:t>Enforce validation rules.</a:t>
            </a:r>
            <a:endParaRPr lang="en-US" dirty="0"/>
          </a:p>
          <a:p>
            <a:pPr>
              <a:buSzPts val="2200"/>
            </a:pPr>
            <a:endParaRPr lang="en-US" sz="1200" b="1" dirty="0">
              <a:solidFill>
                <a:srgbClr val="FFFFFF"/>
              </a:solidFill>
            </a:endParaRPr>
          </a:p>
          <a:p>
            <a:pPr marL="571500" indent="-457200">
              <a:buSzPts val="2200"/>
              <a:buAutoNum type="arabicPeriod"/>
            </a:pPr>
            <a:endParaRPr lang="en-US" dirty="0">
              <a:solidFill>
                <a:srgbClr val="FFFFFF"/>
              </a:solidFill>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AA17-1E84-4D66-DF77-D701A37E263D}"/>
              </a:ext>
            </a:extLst>
          </p:cNvPr>
          <p:cNvSpPr>
            <a:spLocks noGrp="1"/>
          </p:cNvSpPr>
          <p:nvPr>
            <p:ph type="title"/>
          </p:nvPr>
        </p:nvSpPr>
        <p:spPr/>
        <p:txBody>
          <a:bodyPr/>
          <a:lstStyle/>
          <a:p>
            <a:r>
              <a:rPr lang="en-US" dirty="0"/>
              <a:t>10 PRINCIPLES</a:t>
            </a:r>
          </a:p>
        </p:txBody>
      </p:sp>
      <p:sp>
        <p:nvSpPr>
          <p:cNvPr id="3" name="Text Placeholder 2">
            <a:extLst>
              <a:ext uri="{FF2B5EF4-FFF2-40B4-BE49-F238E27FC236}">
                <a16:creationId xmlns:a16="http://schemas.microsoft.com/office/drawing/2014/main" id="{4141BBC1-B825-4E54-6413-7E3D08A308A3}"/>
              </a:ext>
            </a:extLst>
          </p:cNvPr>
          <p:cNvSpPr>
            <a:spLocks noGrp="1"/>
          </p:cNvSpPr>
          <p:nvPr>
            <p:ph type="body" idx="1"/>
          </p:nvPr>
        </p:nvSpPr>
        <p:spPr/>
        <p:txBody>
          <a:bodyPr>
            <a:normAutofit fontScale="70000" lnSpcReduction="20000"/>
          </a:bodyPr>
          <a:lstStyle/>
          <a:p>
            <a:r>
              <a:rPr lang="en-US" sz="1200" b="1" dirty="0"/>
              <a:t>5. Principle: Authentication and Authorization</a:t>
            </a:r>
            <a:endParaRPr lang="en-US" dirty="0"/>
          </a:p>
          <a:p>
            <a:pPr marL="114300" indent="0">
              <a:buNone/>
            </a:pPr>
            <a:r>
              <a:rPr lang="en-US" sz="1200" dirty="0">
                <a:solidFill>
                  <a:srgbClr val="ECECEC"/>
                </a:solidFill>
              </a:rPr>
              <a:t>   Coding Standards:</a:t>
            </a:r>
            <a:endParaRPr lang="en-US" dirty="0"/>
          </a:p>
          <a:p>
            <a:pPr lvl="1"/>
            <a:r>
              <a:rPr lang="en-US" sz="1200" dirty="0">
                <a:solidFill>
                  <a:srgbClr val="ECECEC"/>
                </a:solidFill>
              </a:rPr>
              <a:t>Authenticate securely.</a:t>
            </a:r>
            <a:endParaRPr lang="en-US" dirty="0"/>
          </a:p>
          <a:p>
            <a:pPr lvl="1"/>
            <a:r>
              <a:rPr lang="en-US" sz="1200" dirty="0">
                <a:solidFill>
                  <a:srgbClr val="ECECEC"/>
                </a:solidFill>
              </a:rPr>
              <a:t>Authorize appropriately.</a:t>
            </a:r>
            <a:endParaRPr lang="en-US" dirty="0"/>
          </a:p>
          <a:p>
            <a:pPr lvl="1"/>
            <a:r>
              <a:rPr lang="en-US" sz="1200" dirty="0">
                <a:solidFill>
                  <a:srgbClr val="ECECEC"/>
                </a:solidFill>
              </a:rPr>
              <a:t>Store passwords securely.</a:t>
            </a:r>
            <a:endParaRPr lang="en-US" dirty="0"/>
          </a:p>
          <a:p>
            <a:pPr lvl="1"/>
            <a:endParaRPr lang="en-US" sz="1200" dirty="0">
              <a:solidFill>
                <a:srgbClr val="ECECEC"/>
              </a:solidFill>
            </a:endParaRPr>
          </a:p>
          <a:p>
            <a:pPr marL="571500" lvl="1" indent="0">
              <a:buNone/>
            </a:pPr>
            <a:r>
              <a:rPr lang="en-US" sz="1200" b="1" dirty="0"/>
              <a:t>6. Principle: Secure Configuration</a:t>
            </a:r>
            <a:endParaRPr lang="en-US" dirty="0"/>
          </a:p>
          <a:p>
            <a:pPr marL="114300" indent="0">
              <a:buNone/>
            </a:pPr>
            <a:r>
              <a:rPr lang="en-US" sz="1200" dirty="0">
                <a:solidFill>
                  <a:srgbClr val="ECECEC"/>
                </a:solidFill>
              </a:rPr>
              <a:t>    Coding Standards:</a:t>
            </a:r>
            <a:endParaRPr lang="en-US" dirty="0"/>
          </a:p>
          <a:p>
            <a:pPr lvl="1"/>
            <a:r>
              <a:rPr lang="en-US" sz="1200" dirty="0">
                <a:solidFill>
                  <a:srgbClr val="ECECEC"/>
                </a:solidFill>
              </a:rPr>
              <a:t>Avoid hardcoding secrets.</a:t>
            </a:r>
            <a:endParaRPr lang="en-US" dirty="0"/>
          </a:p>
          <a:p>
            <a:pPr lvl="1"/>
            <a:r>
              <a:rPr lang="en-US" sz="1200" dirty="0">
                <a:solidFill>
                  <a:srgbClr val="ECECEC"/>
                </a:solidFill>
              </a:rPr>
              <a:t>Securely store configurations.</a:t>
            </a:r>
            <a:endParaRPr lang="en-US" dirty="0"/>
          </a:p>
          <a:p>
            <a:pPr lvl="1"/>
            <a:r>
              <a:rPr lang="en-US" sz="1200" dirty="0">
                <a:solidFill>
                  <a:srgbClr val="ECECEC"/>
                </a:solidFill>
              </a:rPr>
              <a:t>Regularly update configurations.</a:t>
            </a:r>
            <a:endParaRPr lang="en-US" dirty="0"/>
          </a:p>
          <a:p>
            <a:pPr marL="571500" lvl="1" indent="0">
              <a:buNone/>
            </a:pPr>
            <a:endParaRPr lang="en-US" sz="1200" b="1" dirty="0"/>
          </a:p>
          <a:p>
            <a:pPr marL="571500" lvl="1" indent="0">
              <a:buNone/>
            </a:pPr>
            <a:r>
              <a:rPr lang="en-US" sz="1200" b="1" dirty="0"/>
              <a:t>7. Principle: Secure Communication</a:t>
            </a:r>
            <a:endParaRPr lang="en-US" dirty="0"/>
          </a:p>
          <a:p>
            <a:pPr marL="114300" indent="0">
              <a:buNone/>
            </a:pPr>
            <a:r>
              <a:rPr lang="en-US" sz="1200" dirty="0">
                <a:solidFill>
                  <a:srgbClr val="ECECEC"/>
                </a:solidFill>
              </a:rPr>
              <a:t>    Coding Standards:</a:t>
            </a:r>
            <a:endParaRPr lang="en-US" dirty="0"/>
          </a:p>
          <a:p>
            <a:pPr lvl="1"/>
            <a:r>
              <a:rPr lang="en-US" sz="1200" dirty="0">
                <a:solidFill>
                  <a:srgbClr val="ECECEC"/>
                </a:solidFill>
              </a:rPr>
              <a:t>Use secure protocols.</a:t>
            </a:r>
            <a:endParaRPr lang="en-US" dirty="0"/>
          </a:p>
          <a:p>
            <a:pPr lvl="1"/>
            <a:r>
              <a:rPr lang="en-US" sz="1200" dirty="0">
                <a:solidFill>
                  <a:srgbClr val="ECECEC"/>
                </a:solidFill>
              </a:rPr>
              <a:t>Implement certificate pinning.</a:t>
            </a:r>
            <a:endParaRPr lang="en-US" dirty="0"/>
          </a:p>
          <a:p>
            <a:pPr lvl="1"/>
            <a:r>
              <a:rPr lang="en-US" sz="1200" dirty="0">
                <a:solidFill>
                  <a:srgbClr val="ECECEC"/>
                </a:solidFill>
              </a:rPr>
              <a:t>Disable insecure protocols.</a:t>
            </a:r>
            <a:endParaRPr lang="en-US" dirty="0"/>
          </a:p>
          <a:p>
            <a:pPr marL="571500" lvl="1" indent="0">
              <a:buNone/>
            </a:pPr>
            <a:endParaRPr lang="en-US" sz="1200" b="1" dirty="0"/>
          </a:p>
          <a:p>
            <a:pPr marL="571500" lvl="1" indent="0">
              <a:buNone/>
            </a:pPr>
            <a:r>
              <a:rPr lang="en-US" sz="1200" b="1" dirty="0"/>
              <a:t>8. Principle: Least Privilege</a:t>
            </a:r>
            <a:endParaRPr lang="en-US" dirty="0"/>
          </a:p>
          <a:p>
            <a:pPr marL="114300" indent="0">
              <a:buNone/>
            </a:pPr>
            <a:r>
              <a:rPr lang="en-US" sz="1200" dirty="0">
                <a:solidFill>
                  <a:srgbClr val="ECECEC"/>
                </a:solidFill>
              </a:rPr>
              <a:t>   Coding Standards:</a:t>
            </a:r>
            <a:endParaRPr lang="en-US" dirty="0"/>
          </a:p>
          <a:p>
            <a:pPr lvl="1"/>
            <a:r>
              <a:rPr lang="en-US" sz="1200" dirty="0">
                <a:solidFill>
                  <a:srgbClr val="ECECEC"/>
                </a:solidFill>
              </a:rPr>
              <a:t>Limit permissions.</a:t>
            </a:r>
            <a:endParaRPr lang="en-US" dirty="0"/>
          </a:p>
          <a:p>
            <a:pPr lvl="1"/>
            <a:r>
              <a:rPr lang="en-US" sz="1200" dirty="0">
                <a:solidFill>
                  <a:srgbClr val="ECECEC"/>
                </a:solidFill>
              </a:rPr>
              <a:t>Review permissions.</a:t>
            </a:r>
            <a:endParaRPr lang="en-US" dirty="0"/>
          </a:p>
          <a:p>
            <a:pPr lvl="1"/>
            <a:r>
              <a:rPr lang="en-US" sz="1200" dirty="0">
                <a:solidFill>
                  <a:srgbClr val="ECECEC"/>
                </a:solidFill>
              </a:rPr>
              <a:t>Use escalation cautiously.</a:t>
            </a:r>
            <a:endParaRPr lang="en-US" dirty="0"/>
          </a:p>
          <a:p>
            <a:endParaRPr lang="en-US" dirty="0"/>
          </a:p>
        </p:txBody>
      </p:sp>
    </p:spTree>
    <p:extLst>
      <p:ext uri="{BB962C8B-B14F-4D97-AF65-F5344CB8AC3E}">
        <p14:creationId xmlns:p14="http://schemas.microsoft.com/office/powerpoint/2010/main" val="149799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03ED-2CF5-A3E6-9061-BC06A51DB586}"/>
              </a:ext>
            </a:extLst>
          </p:cNvPr>
          <p:cNvSpPr>
            <a:spLocks noGrp="1"/>
          </p:cNvSpPr>
          <p:nvPr>
            <p:ph type="title"/>
          </p:nvPr>
        </p:nvSpPr>
        <p:spPr/>
        <p:txBody>
          <a:bodyPr/>
          <a:lstStyle/>
          <a:p>
            <a:r>
              <a:rPr lang="en-US" dirty="0"/>
              <a:t>10 PRINCIPLES</a:t>
            </a:r>
            <a:endParaRPr lang="en-US" dirty="0">
              <a:solidFill>
                <a:srgbClr val="000000"/>
              </a:solidFill>
            </a:endParaRPr>
          </a:p>
          <a:p>
            <a:endParaRPr lang="en-US" dirty="0"/>
          </a:p>
        </p:txBody>
      </p:sp>
      <p:sp>
        <p:nvSpPr>
          <p:cNvPr id="3" name="Text Placeholder 2">
            <a:extLst>
              <a:ext uri="{FF2B5EF4-FFF2-40B4-BE49-F238E27FC236}">
                <a16:creationId xmlns:a16="http://schemas.microsoft.com/office/drawing/2014/main" id="{E6FB88C0-CB77-754D-6CB9-62ECD3D92BCC}"/>
              </a:ext>
            </a:extLst>
          </p:cNvPr>
          <p:cNvSpPr>
            <a:spLocks noGrp="1"/>
          </p:cNvSpPr>
          <p:nvPr>
            <p:ph type="body" idx="1"/>
          </p:nvPr>
        </p:nvSpPr>
        <p:spPr/>
        <p:txBody>
          <a:bodyPr>
            <a:normAutofit fontScale="85000" lnSpcReduction="20000"/>
          </a:bodyPr>
          <a:lstStyle/>
          <a:p>
            <a:r>
              <a:rPr lang="en-US" dirty="0"/>
              <a:t>9. Principle: Secure Dependencies</a:t>
            </a:r>
          </a:p>
          <a:p>
            <a:r>
              <a:rPr lang="en-US"/>
              <a:t>Coding Standards:</a:t>
            </a:r>
          </a:p>
          <a:p>
            <a:r>
              <a:rPr lang="en-US" dirty="0"/>
              <a:t>Update dependencies.</a:t>
            </a:r>
          </a:p>
          <a:p>
            <a:r>
              <a:rPr lang="en-US" dirty="0"/>
              <a:t>Verify dependencies.</a:t>
            </a:r>
          </a:p>
          <a:p>
            <a:r>
              <a:rPr lang="en-US" dirty="0"/>
              <a:t>Scan for vulnerabilities.</a:t>
            </a:r>
          </a:p>
          <a:p>
            <a:pPr marL="114300" indent="0">
              <a:buNone/>
            </a:pPr>
            <a:endParaRPr lang="en-US" dirty="0"/>
          </a:p>
          <a:p>
            <a:pPr marL="114300" indent="0">
              <a:buNone/>
            </a:pPr>
            <a:r>
              <a:rPr lang="en-US" dirty="0"/>
              <a:t>10. Principle: Secure Logging and Monitoring</a:t>
            </a:r>
          </a:p>
          <a:p>
            <a:r>
              <a:rPr lang="en-US" dirty="0"/>
              <a:t>Coding Standards:</a:t>
            </a:r>
          </a:p>
          <a:p>
            <a:r>
              <a:rPr lang="en-US" dirty="0"/>
              <a:t>Log securely.</a:t>
            </a:r>
          </a:p>
          <a:p>
            <a:r>
              <a:rPr lang="en-US" dirty="0"/>
              <a:t>Store logs securely.</a:t>
            </a:r>
          </a:p>
          <a:p>
            <a:r>
              <a:rPr lang="en-US" dirty="0"/>
              <a:t>Integrate logging with monitoring.</a:t>
            </a:r>
          </a:p>
        </p:txBody>
      </p:sp>
    </p:spTree>
    <p:extLst>
      <p:ext uri="{BB962C8B-B14F-4D97-AF65-F5344CB8AC3E}">
        <p14:creationId xmlns:p14="http://schemas.microsoft.com/office/powerpoint/2010/main" val="236555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a:buSzPts val="2000"/>
            </a:pPr>
            <a:r>
              <a:rPr lang="en-US" sz="1200" b="1" dirty="0"/>
              <a:t>1. Input Validation</a:t>
            </a:r>
            <a:endParaRPr lang="en-US" dirty="0"/>
          </a:p>
          <a:p>
            <a:pPr>
              <a:buSzPts val="2000"/>
            </a:pPr>
            <a:r>
              <a:rPr lang="en-US" sz="1200" dirty="0">
                <a:solidFill>
                  <a:srgbClr val="ECECEC"/>
                </a:solidFill>
              </a:rPr>
              <a:t>Explanation: Input validation takes precedence as the highest priority due to its pivotal role in fortifying our application against injection attacks like SQL injection and cross-site scripting (XSS). By meticulously validating and sanitizing input data, we erect a formidable barrier against malicious inputs seeking to exploit vulnerabilities, thus safeguarding the integrity and security of our system.</a:t>
            </a:r>
            <a:endParaRPr lang="en-US" dirty="0"/>
          </a:p>
          <a:p>
            <a:pPr>
              <a:buSzPts val="2000"/>
            </a:pPr>
            <a:r>
              <a:rPr lang="en-US" sz="1200" b="1" dirty="0"/>
              <a:t>2. Authentication and Authorization</a:t>
            </a:r>
            <a:endParaRPr lang="en-US" dirty="0"/>
          </a:p>
          <a:p>
            <a:pPr>
              <a:buSzPts val="2000"/>
            </a:pPr>
            <a:r>
              <a:rPr lang="en-US" sz="1200" dirty="0">
                <a:solidFill>
                  <a:srgbClr val="ECECEC"/>
                </a:solidFill>
              </a:rPr>
              <a:t>Explanation: Authentication and authorization emerge as critical pillars in our security framework, securing access to sensitive resources and functionalities within the application. Neglecting robust authentication and authorization mechanisms jeopardizes our defenses, opening pathways to unauthorized access, data breaches, and compromised user accounts.</a:t>
            </a:r>
            <a:endParaRPr lang="en-US" dirty="0"/>
          </a:p>
          <a:p>
            <a:pPr>
              <a:buSzPts val="2000"/>
            </a:pPr>
            <a:r>
              <a:rPr lang="en-US" sz="1200" b="1" dirty="0"/>
              <a:t>3. Data Encryption</a:t>
            </a:r>
            <a:endParaRPr lang="en-US" dirty="0"/>
          </a:p>
          <a:p>
            <a:pPr>
              <a:buSzPts val="2000"/>
            </a:pPr>
            <a:r>
              <a:rPr lang="en-US" sz="1200" dirty="0">
                <a:solidFill>
                  <a:srgbClr val="ECECEC"/>
                </a:solidFill>
              </a:rPr>
              <a:t>Explanation: Data encryption assumes paramount importance in shielding sensitive information—from passwords to personal data and financial records—from prying eyes and potential adversaries. Failure to apply adequate encryption leaves our data vulnerable to interception and exploitation, compromising confidentiality and integrity.</a:t>
            </a:r>
            <a:endParaRPr lang="en-US" dirty="0"/>
          </a:p>
          <a:p>
            <a:pPr>
              <a:buSzPts val="2000"/>
            </a:pPr>
            <a:r>
              <a:rPr lang="en-US" sz="1200" b="1" dirty="0"/>
              <a:t>4. Secure Configuration</a:t>
            </a:r>
            <a:endParaRPr lang="en-US" dirty="0"/>
          </a:p>
          <a:p>
            <a:pPr>
              <a:buSzPts val="2000"/>
            </a:pPr>
            <a:r>
              <a:rPr lang="en-US" sz="1200" dirty="0">
                <a:solidFill>
                  <a:srgbClr val="ECECEC"/>
                </a:solidFill>
              </a:rPr>
              <a:t>Explanation: Secure configuration practices serve as a bulwark against security threats stemming from misconfigured settings and parameters in our application environment. Adhering to stringent configuration standards minimizes our attack surface, mitigating risks associated with known vulnerabilities and enhancing overall resilience.</a:t>
            </a:r>
            <a:endParaRPr lang="en-US" dirty="0"/>
          </a:p>
          <a:p>
            <a:pPr>
              <a:buSzPts val="2000"/>
            </a:pPr>
            <a:r>
              <a:rPr lang="en-US" sz="1200" b="1" dirty="0"/>
              <a:t>5. Error Handling</a:t>
            </a:r>
            <a:endParaRPr lang="en-US" dirty="0"/>
          </a:p>
          <a:p>
            <a:pPr>
              <a:buSzPts val="2000"/>
            </a:pPr>
            <a:r>
              <a:rPr lang="en-US" sz="1200" dirty="0">
                <a:solidFill>
                  <a:srgbClr val="ECECEC"/>
                </a:solidFill>
              </a:rPr>
              <a:t>Explanation: Effective error handling stands as a cornerstone in our defense strategy, enabling timely detection and response to unforeseen events and anomalies. Robust error handling mitigates the risk of information leakage, denial-of-service attacks, and security vulnerabilities arising from unhandled exceptions and errors.</a:t>
            </a:r>
            <a:endParaRPr lang="en-US" dirty="0"/>
          </a:p>
          <a:p>
            <a:pPr>
              <a:buSzPts val="2000"/>
            </a:pPr>
            <a:endParaRPr lang="en-US" sz="1200" b="1"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2F78E-569D-9B55-8970-2F6AC52993FC}"/>
              </a:ext>
            </a:extLst>
          </p:cNvPr>
          <p:cNvSpPr>
            <a:spLocks noGrp="1"/>
          </p:cNvSpPr>
          <p:nvPr>
            <p:ph type="title"/>
          </p:nvPr>
        </p:nvSpPr>
        <p:spPr/>
        <p:txBody>
          <a:bodyPr/>
          <a:lstStyle/>
          <a:p>
            <a:r>
              <a:rPr lang="en-US" dirty="0"/>
              <a:t>CODING STANDARDS</a:t>
            </a:r>
          </a:p>
        </p:txBody>
      </p:sp>
      <p:sp>
        <p:nvSpPr>
          <p:cNvPr id="3" name="Text Placeholder 2">
            <a:extLst>
              <a:ext uri="{FF2B5EF4-FFF2-40B4-BE49-F238E27FC236}">
                <a16:creationId xmlns:a16="http://schemas.microsoft.com/office/drawing/2014/main" id="{D55752AC-A4B1-CA9F-0018-13F0F0D0EDC6}"/>
              </a:ext>
            </a:extLst>
          </p:cNvPr>
          <p:cNvSpPr>
            <a:spLocks noGrp="1"/>
          </p:cNvSpPr>
          <p:nvPr>
            <p:ph type="body" idx="1"/>
          </p:nvPr>
        </p:nvSpPr>
        <p:spPr/>
        <p:txBody>
          <a:bodyPr>
            <a:normAutofit fontScale="92500" lnSpcReduction="20000"/>
          </a:bodyPr>
          <a:lstStyle/>
          <a:p>
            <a:r>
              <a:rPr lang="en-US" sz="1200" b="1"/>
              <a:t>6. Secure Communication</a:t>
            </a:r>
            <a:endParaRPr lang="en-US"/>
          </a:p>
          <a:p>
            <a:r>
              <a:rPr lang="en-US" sz="1200">
                <a:solidFill>
                  <a:srgbClr val="ECECEC"/>
                </a:solidFill>
              </a:rPr>
              <a:t>Explanation: Secure communication is indispensable for upholding the confidentiality and integrity of data traversing between clients and servers across networks. By embracing secure communication protocols like HTTPS and TLS, we shield sensitive information from interception, tampering, and malicious interception.</a:t>
            </a:r>
            <a:endParaRPr lang="en-US"/>
          </a:p>
          <a:p>
            <a:r>
              <a:rPr lang="en-US" sz="1200" b="1"/>
              <a:t>7. Secure Dependencies</a:t>
            </a:r>
            <a:endParaRPr lang="en-US"/>
          </a:p>
          <a:p>
            <a:r>
              <a:rPr lang="en-US" sz="1200">
                <a:solidFill>
                  <a:srgbClr val="ECECEC"/>
                </a:solidFill>
              </a:rPr>
              <a:t>Explanation: The security of our dependencies is paramount in averting vulnerabilities arising from flawed third-party libraries and components. Regular updates and patching of dependencies mitigate known vulnerabilities, fortifying our defenses against exploitation and bolstering the resilience of our system.</a:t>
            </a:r>
            <a:endParaRPr lang="en-US"/>
          </a:p>
          <a:p>
            <a:r>
              <a:rPr lang="en-US" sz="1200" b="1"/>
              <a:t>8. Least Privilege</a:t>
            </a:r>
            <a:endParaRPr lang="en-US"/>
          </a:p>
          <a:p>
            <a:r>
              <a:rPr lang="en-US" sz="1200">
                <a:solidFill>
                  <a:srgbClr val="ECECEC"/>
                </a:solidFill>
              </a:rPr>
              <a:t>Explanation: The principle of least privilege embodies a proactive approach to security, curtailing user and application permissions to the bare essentials. By adhering to minimal privilege levels, we mitigate the risk of privilege escalation, unauthorized access, and inadvertent data exposure, thereby enhancing overall security posture.</a:t>
            </a:r>
            <a:endParaRPr lang="en-US"/>
          </a:p>
          <a:p>
            <a:r>
              <a:rPr lang="en-US" sz="1200" b="1"/>
              <a:t>9. Secure Logging and Monitoring</a:t>
            </a:r>
            <a:endParaRPr lang="en-US"/>
          </a:p>
          <a:p>
            <a:r>
              <a:rPr lang="en-US" sz="1200">
                <a:solidFill>
                  <a:srgbClr val="ECECEC"/>
                </a:solidFill>
              </a:rPr>
              <a:t>Explanation: Secure logging and monitoring play a pivotal role in our proactive security strategy, facilitating the early detection and response to security incidents and anomalous activities. By maintaining comprehensive logs and robust monitoring solutions, we can swiftly identify and mitigate potential threats, minimizing their impact on our system.</a:t>
            </a:r>
            <a:endParaRPr lang="en-US"/>
          </a:p>
          <a:p>
            <a:r>
              <a:rPr lang="en-US" sz="1200" b="1"/>
              <a:t>10. Secure Coding Practices</a:t>
            </a:r>
            <a:endParaRPr lang="en-US"/>
          </a:p>
          <a:p>
            <a:r>
              <a:rPr lang="en-US" sz="1200">
                <a:solidFill>
                  <a:srgbClr val="ECECEC"/>
                </a:solidFill>
              </a:rPr>
              <a:t>Explanation: Secure coding practices constitute a bedrock of our defense mechanism, encompassing a myriad of techniques and guidelines to mitigate common security pitfalls. By embracing practices such as input validation, output encoding, and error handling, we fortify our codebase against prevalent security vulnerabilities, fostering resilience and robustness in our application.</a:t>
            </a:r>
            <a:endParaRPr lang="en-US"/>
          </a:p>
          <a:p>
            <a:endParaRPr lang="en-US" dirty="0"/>
          </a:p>
        </p:txBody>
      </p:sp>
    </p:spTree>
    <p:extLst>
      <p:ext uri="{BB962C8B-B14F-4D97-AF65-F5344CB8AC3E}">
        <p14:creationId xmlns:p14="http://schemas.microsoft.com/office/powerpoint/2010/main" val="66846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a:buSzPts val="2000"/>
            </a:pPr>
            <a:endParaRPr lang="en-US" sz="1600"/>
          </a:p>
          <a:p>
            <a:pPr marL="114300" indent="0">
              <a:buSzPts val="2000"/>
              <a:buNone/>
            </a:pPr>
            <a:r>
              <a:rPr lang="en-US" sz="2000"/>
              <a:t>Encryption </a:t>
            </a:r>
            <a:r>
              <a:rPr lang="en-US" sz="2000">
                <a:solidFill>
                  <a:srgbClr val="FFFFFF"/>
                </a:solidFill>
              </a:rPr>
              <a:t>policies safeguard sensitive information by converting data into a coded language, preventing unauthorized access, modification, or disclosure. They include three types: encryption in transit, at rest, and in use.</a:t>
            </a:r>
            <a:endParaRPr lang="en-US"/>
          </a:p>
          <a:p>
            <a:pPr marL="114300" indent="0">
              <a:buSzPts val="2000"/>
              <a:buNone/>
            </a:pPr>
            <a:r>
              <a:rPr lang="en-US" sz="2000">
                <a:solidFill>
                  <a:srgbClr val="FFFFFF"/>
                </a:solidFill>
              </a:rPr>
              <a:t>Encryption in transit protects data during transmission between systems or networks using protocols like TLS or SSL. It prevents interception or breaches on public networks.</a:t>
            </a:r>
            <a:endParaRPr lang="en-US"/>
          </a:p>
          <a:p>
            <a:pPr marL="114300" indent="0">
              <a:buSzPts val="2000"/>
              <a:buNone/>
            </a:pPr>
            <a:r>
              <a:rPr lang="en-US" sz="2000">
                <a:solidFill>
                  <a:srgbClr val="FFFFFF"/>
                </a:solidFill>
              </a:rPr>
              <a:t>Data encryption at rest secures stored data on physical devices or databases, minimizing the risk of unauthorized access or breaches.</a:t>
            </a:r>
            <a:endParaRPr lang="en-US"/>
          </a:p>
          <a:p>
            <a:pPr marL="114300" indent="0">
              <a:buSzPts val="2000"/>
              <a:buNone/>
            </a:pPr>
            <a:r>
              <a:rPr lang="en-US" sz="2000" dirty="0">
                <a:solidFill>
                  <a:srgbClr val="FFFFFF"/>
                </a:solidFill>
              </a:rPr>
              <a:t>Encryption in use safeguards data during processing or manipulation within applications or systems. Techniques like homomorphic encryption or secure enclaves prevent exposure to unauthorized entities.</a:t>
            </a:r>
            <a:endParaRPr lang="en-US" dirty="0"/>
          </a:p>
          <a:p>
            <a:pPr marL="114300" indent="0">
              <a:buSzPts val="2000"/>
              <a:buNone/>
            </a:pPr>
            <a:endParaRPr lang="en-US" sz="2000" dirty="0"/>
          </a:p>
          <a:p>
            <a:pPr marL="0" indent="0">
              <a:spcBef>
                <a:spcPts val="0"/>
              </a:spcBef>
              <a:buSzPts val="2000"/>
              <a:buNone/>
            </a:pPr>
            <a:r>
              <a:rPr lang="en-US" sz="2000"/>
              <a:t>In summary, encryption policies ensure data confidentiality, integrity, and availability. Implementing encryption in transit, at rest, and in use mitigates the risk of breaches and other security incidents.</a:t>
            </a:r>
            <a:endParaRPr lang="en-US"/>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Vapor Trail</vt:lpstr>
      <vt:lpstr>Green Pace</vt:lpstr>
      <vt:lpstr>OVERVIEW: DEFENSE IN DEPTH</vt:lpstr>
      <vt:lpstr>THREATS MATRIX</vt:lpstr>
      <vt:lpstr>10 PRINCIPLES</vt:lpstr>
      <vt:lpstr>10 PRINCIPLES</vt:lpstr>
      <vt:lpstr>10 PRINCIPLES </vt:lpstr>
      <vt:lpstr>CODING STANDARDS</vt:lpstr>
      <vt:lpstr>CODING STANDARDS</vt:lpstr>
      <vt:lpstr>ENCRYPTION POLICIES</vt:lpstr>
      <vt:lpstr>TRIPLE-A POLICIES</vt:lpstr>
      <vt:lpstr>Unit Testing</vt:lpstr>
      <vt:lpstr>AUTOMATION SUMMARY</vt:lpstr>
      <vt:lpstr>TOOLS</vt:lpstr>
      <vt:lpstr>RISKS AND BENEFITS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259</cp:revision>
  <dcterms:created xsi:type="dcterms:W3CDTF">2020-08-19T17:59:24Z</dcterms:created>
  <dcterms:modified xsi:type="dcterms:W3CDTF">2024-04-21T21:15:45Z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