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6"/>
  </p:notesMasterIdLst>
  <p:sldIdLst>
    <p:sldId id="414" r:id="rId2"/>
    <p:sldId id="415" r:id="rId3"/>
    <p:sldId id="262" r:id="rId4"/>
    <p:sldId id="263" r:id="rId5"/>
    <p:sldId id="291" r:id="rId6"/>
    <p:sldId id="292" r:id="rId7"/>
    <p:sldId id="382" r:id="rId8"/>
    <p:sldId id="383" r:id="rId9"/>
    <p:sldId id="384" r:id="rId10"/>
    <p:sldId id="385" r:id="rId11"/>
    <p:sldId id="402" r:id="rId12"/>
    <p:sldId id="399" r:id="rId13"/>
    <p:sldId id="264" r:id="rId14"/>
    <p:sldId id="41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Let’s take a look at what build, ship run</a:t>
            </a:r>
            <a:r>
              <a:rPr lang="en-US" b="0" baseline="0" dirty="0"/>
              <a:t> means in a little more detail, but before that we need to level set some Docker vocabulary and commands: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Image</a:t>
            </a:r>
          </a:p>
          <a:p>
            <a:pPr marL="0" indent="0">
              <a:buNone/>
            </a:pPr>
            <a:r>
              <a:rPr lang="en-US" b="0" dirty="0"/>
              <a:t>The</a:t>
            </a:r>
            <a:r>
              <a:rPr lang="en-US" b="0" baseline="0" dirty="0"/>
              <a:t> static component that represents a on-running </a:t>
            </a:r>
            <a:r>
              <a:rPr lang="en-US" b="0" baseline="0" dirty="0" err="1"/>
              <a:t>applicatoin</a:t>
            </a:r>
            <a:endParaRPr lang="en-US" b="0" baseline="0" dirty="0"/>
          </a:p>
          <a:p>
            <a:pPr marL="0" indent="0">
              <a:buNone/>
            </a:pPr>
            <a:r>
              <a:rPr lang="en-US" b="0" baseline="0" dirty="0"/>
              <a:t>Containers are derived from images</a:t>
            </a:r>
          </a:p>
          <a:p>
            <a:pPr marL="0" indent="0">
              <a:buNone/>
            </a:pPr>
            <a:r>
              <a:rPr lang="en-US" b="0" baseline="0" dirty="0"/>
              <a:t>images contain EVERYTHING an application needs to run</a:t>
            </a:r>
          </a:p>
          <a:p>
            <a:pPr marL="0" indent="0">
              <a:buNone/>
            </a:pPr>
            <a:r>
              <a:rPr lang="en-US" b="0" baseline="0" dirty="0"/>
              <a:t>Should always be built via a Dockerfile (which we’ll talk about in a bit_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Container</a:t>
            </a:r>
          </a:p>
          <a:p>
            <a:r>
              <a:rPr lang="en-US" dirty="0"/>
              <a:t>The standard unit in which the application service resides</a:t>
            </a:r>
          </a:p>
          <a:p>
            <a:r>
              <a:rPr lang="en-US" dirty="0"/>
              <a:t>Package app and dependencies together</a:t>
            </a:r>
          </a:p>
          <a:p>
            <a:r>
              <a:rPr lang="en-US" dirty="0"/>
              <a:t>Isolated from other containers</a:t>
            </a:r>
          </a:p>
          <a:p>
            <a:r>
              <a:rPr lang="en-US" dirty="0"/>
              <a:t>One container per app / service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Docker Engine</a:t>
            </a:r>
          </a:p>
          <a:p>
            <a:r>
              <a:rPr lang="en-US" dirty="0"/>
              <a:t>The program that creates, ships and runs containers</a:t>
            </a:r>
          </a:p>
          <a:p>
            <a:r>
              <a:rPr lang="en-US" dirty="0"/>
              <a:t>Deployable on any physical or </a:t>
            </a:r>
            <a:r>
              <a:rPr lang="en-US" dirty="0" err="1"/>
              <a:t>vm</a:t>
            </a:r>
            <a:r>
              <a:rPr lang="en-US" dirty="0"/>
              <a:t> host locally, in datacenters or cloud</a:t>
            </a:r>
          </a:p>
          <a:p>
            <a:r>
              <a:rPr lang="en-US" dirty="0"/>
              <a:t>Communicates with Docker Hub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Registry</a:t>
            </a:r>
          </a:p>
          <a:p>
            <a:r>
              <a:rPr lang="en-US" dirty="0"/>
              <a:t>The service that store, distributes and manages container images</a:t>
            </a:r>
          </a:p>
          <a:p>
            <a:r>
              <a:rPr lang="en-US" dirty="0"/>
              <a:t>Receives commands from Docker Client via Engine</a:t>
            </a:r>
          </a:p>
          <a:p>
            <a:r>
              <a:rPr lang="en-US" dirty="0"/>
              <a:t>Access control with public, private repos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6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16294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6B7C-46DB-14EC-64AA-7D3322CB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IMAGE VS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solidFill>
                  <a:srgbClr val="31859C"/>
                </a:solidFill>
              </a:rPr>
              <a:t>Docker Image is a class</a:t>
            </a:r>
          </a:p>
          <a:p>
            <a:r>
              <a:rPr lang="en-US" dirty="0">
                <a:solidFill>
                  <a:srgbClr val="31859C"/>
                </a:solidFill>
              </a:rPr>
              <a:t>Docker Container is a instance of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6" y="3835488"/>
            <a:ext cx="5742800" cy="2276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149" t="3197" r="12685" b="7171"/>
          <a:stretch>
            <a:fillRect/>
          </a:stretch>
        </p:blipFill>
        <p:spPr>
          <a:xfrm>
            <a:off x="7732619" y="3140312"/>
            <a:ext cx="3231990" cy="29713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66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AND CONTAINERS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86E1E-F424-08B8-19A6-FC3D45DE9D54}"/>
              </a:ext>
            </a:extLst>
          </p:cNvPr>
          <p:cNvSpPr txBox="1"/>
          <p:nvPr/>
        </p:nvSpPr>
        <p:spPr>
          <a:xfrm>
            <a:off x="445434" y="2232360"/>
            <a:ext cx="815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1859C"/>
                </a:solidFill>
              </a:rPr>
              <a:t>Docker will not only share the base image between containers, but it will also share the same layers between different images.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747B9-78D5-62DE-94E8-26FE582DD1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4" y="3820734"/>
            <a:ext cx="7515193" cy="252276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7B6A5-DD43-FB63-3FF7-34337A6D3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2" t="37068" r="806" b="23336"/>
          <a:stretch/>
        </p:blipFill>
        <p:spPr>
          <a:xfrm>
            <a:off x="8154752" y="2390365"/>
            <a:ext cx="4037248" cy="39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0586-BE2F-60F2-D94E-B6D2F56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13" y="2358391"/>
            <a:ext cx="8761412" cy="341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1859C"/>
                </a:solidFill>
              </a:rPr>
              <a:t> Dockerfile is instructions to build Docker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How to run commands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Add files or directories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Create environment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What process to run when launching container</a:t>
            </a:r>
          </a:p>
          <a:p>
            <a:r>
              <a:rPr lang="en-US" dirty="0">
                <a:solidFill>
                  <a:srgbClr val="31859C"/>
                </a:solidFill>
              </a:rPr>
              <a:t>Result from building Dockerfile is Docker image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3127" y="-2200937"/>
            <a:ext cx="778596" cy="6000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C6BB36-DCF7-42A9-0545-78D4999C7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32" y="2358391"/>
            <a:ext cx="5422231" cy="40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NETWORKS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5BE739-1319-EBF7-C754-170063DE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111" y="2343819"/>
            <a:ext cx="5499654" cy="2294442"/>
          </a:xfrm>
        </p:spPr>
        <p:txBody>
          <a:bodyPr>
            <a:noAutofit/>
          </a:bodyPr>
          <a:lstStyle/>
          <a:p>
            <a:r>
              <a:rPr lang="en-US" sz="1400" b="1" i="1" dirty="0"/>
              <a:t>Docker Network Drivers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Bridge N/W</a:t>
            </a:r>
            <a:r>
              <a:rPr lang="en-US" sz="1200" dirty="0"/>
              <a:t>: Private default n/w, container linked to internal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Host N/W</a:t>
            </a:r>
            <a:r>
              <a:rPr lang="en-US" sz="1200" dirty="0"/>
              <a:t>: Public n/w, utilize host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None</a:t>
            </a:r>
            <a:r>
              <a:rPr lang="en-US" sz="1200" dirty="0"/>
              <a:t>: No external interface, for disabling container n/w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Overlay</a:t>
            </a:r>
            <a:r>
              <a:rPr lang="en-US" sz="1200" dirty="0"/>
              <a:t>: For Docker Swarm cluster, internal private n/w to the Docker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err="1"/>
              <a:t>Macvlan</a:t>
            </a:r>
            <a:r>
              <a:rPr lang="en-US" sz="1200" dirty="0"/>
              <a:t>: For simplified communication b/w containers using MAC address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53EE-E050-2E08-7AE1-80297B28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819"/>
            <a:ext cx="6904590" cy="4401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B390B-8058-E584-11C9-B16AAEF1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89" y="4784035"/>
            <a:ext cx="5194645" cy="19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Linux useful commands</a:t>
            </a:r>
          </a:p>
          <a:p>
            <a:r>
              <a:rPr lang="en-IN" dirty="0"/>
              <a:t>Linux command handbook</a:t>
            </a:r>
          </a:p>
          <a:p>
            <a:r>
              <a:rPr lang="en-IN" dirty="0"/>
              <a:t>/etc/password file details</a:t>
            </a:r>
          </a:p>
          <a:p>
            <a:r>
              <a:rPr lang="en-IN" dirty="0"/>
              <a:t>Top 50 Linux commands</a:t>
            </a:r>
          </a:p>
          <a:p>
            <a:r>
              <a:rPr lang="en-IN" dirty="0"/>
              <a:t>Ubuntu package manager cheat sheet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32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94137B-F4A7-2245-1E64-9B20D9F7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3" y="2475913"/>
            <a:ext cx="5005292" cy="3727937"/>
          </a:xfrm>
        </p:spPr>
        <p:txBody>
          <a:bodyPr>
            <a:normAutofit/>
          </a:bodyPr>
          <a:lstStyle/>
          <a:p>
            <a:r>
              <a:rPr lang="en-US" dirty="0"/>
              <a:t>Any query from previous session</a:t>
            </a:r>
          </a:p>
          <a:p>
            <a:r>
              <a:rPr lang="en-US" dirty="0"/>
              <a:t>SSH connectivity tools</a:t>
            </a:r>
          </a:p>
          <a:p>
            <a:r>
              <a:rPr lang="en-US" dirty="0"/>
              <a:t>Package 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Quick reference/cheat sheets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 Installation walkthrough</a:t>
            </a:r>
          </a:p>
          <a:p>
            <a:r>
              <a:rPr lang="en-IN" dirty="0"/>
              <a:t>Most used/common commands in Linux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6434087" y="2475914"/>
            <a:ext cx="5005292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pattern – Use Cases</a:t>
            </a:r>
          </a:p>
          <a:p>
            <a:pPr lvl="1"/>
            <a:r>
              <a:rPr lang="en-US" dirty="0"/>
              <a:t>Architecture walkthrough</a:t>
            </a:r>
          </a:p>
          <a:p>
            <a:r>
              <a:rPr lang="en-US" dirty="0"/>
              <a:t>Docker introduction</a:t>
            </a:r>
          </a:p>
          <a:p>
            <a:r>
              <a:rPr lang="en-US" dirty="0"/>
              <a:t>Docker Architecture</a:t>
            </a:r>
            <a:endParaRPr lang="en-IN" dirty="0"/>
          </a:p>
          <a:p>
            <a:r>
              <a:rPr lang="en-IN" dirty="0"/>
              <a:t>Docker core components</a:t>
            </a:r>
          </a:p>
          <a:p>
            <a:r>
              <a:rPr lang="en-IN" dirty="0"/>
              <a:t>Docker Networking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70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PATTERNS – USE CASES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6C5C1-D301-F8F2-AB4D-477BEC1EC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2372139"/>
            <a:ext cx="10813773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is “</a:t>
            </a:r>
            <a:r>
              <a:rPr lang="en-US" sz="2200" i="1" dirty="0">
                <a:solidFill>
                  <a:srgbClr val="31859C"/>
                </a:solidFill>
              </a:rPr>
              <a:t>a platform for developers and sysadmins to develop, ship, and run applications</a:t>
            </a:r>
            <a:r>
              <a:rPr lang="en-US" sz="2200" dirty="0">
                <a:solidFill>
                  <a:srgbClr val="31859C"/>
                </a:solidFill>
              </a:rPr>
              <a:t>”, based on containers.</a:t>
            </a:r>
            <a:br>
              <a:rPr lang="en-US" sz="2200" dirty="0">
                <a:solidFill>
                  <a:srgbClr val="31859C"/>
                </a:solidFill>
              </a:rPr>
            </a:br>
            <a:endParaRPr lang="en-US" sz="2200" dirty="0">
              <a:solidFill>
                <a:srgbClr val="31859C"/>
              </a:solidFill>
            </a:endParaRPr>
          </a:p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is an open-source, mainly created in Go and originally on top of libvirt and LXC.</a:t>
            </a:r>
            <a:br>
              <a:rPr lang="en-US" sz="2200" dirty="0">
                <a:solidFill>
                  <a:srgbClr val="31859C"/>
                </a:solidFill>
              </a:rPr>
            </a:br>
            <a:endParaRPr lang="en-US" sz="2200" dirty="0">
              <a:solidFill>
                <a:srgbClr val="31859C"/>
              </a:solidFill>
            </a:endParaRPr>
          </a:p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simplifies and standardizes the creation and management of containers.</a:t>
            </a:r>
            <a:endParaRPr lang="en-GB" sz="2200" dirty="0">
              <a:solidFill>
                <a:srgbClr val="31859C"/>
              </a:solidFill>
            </a:endParaRP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3D00F-B59B-2B44-8C5D-2D5A7EBA16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72" y="2214813"/>
            <a:ext cx="3634911" cy="28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335E-34BB-349A-1D31-B5890EA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9C62-EE7B-0A5D-57AF-F22CD2A4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hape 378">
            <a:extLst>
              <a:ext uri="{FF2B5EF4-FFF2-40B4-BE49-F238E27FC236}">
                <a16:creationId xmlns:a16="http://schemas.microsoft.com/office/drawing/2014/main" id="{D2D9C60D-B414-4060-37F7-9058F2FEA3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96"/>
            <a:ext cx="12192001" cy="6857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2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EA387-B5C4-3684-53DB-A95FECE1B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2422358"/>
            <a:ext cx="5839327" cy="36736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094C9-DBC9-3023-E2FB-2057B1959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3" y="2422358"/>
            <a:ext cx="5839327" cy="40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 txBox="1">
            <a:spLocks/>
          </p:cNvSpPr>
          <p:nvPr/>
        </p:nvSpPr>
        <p:spPr>
          <a:xfrm>
            <a:off x="2014254" y="2277307"/>
            <a:ext cx="9888977" cy="4252057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Image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basis of a Docker container. Represents a full application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Container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standard unit in which the application service resides and executes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Engine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Creates, ships and runs Docker containers deployable on a physical or virtual, host locally, in a datacenter or cloud service provider</a:t>
            </a:r>
            <a:br>
              <a:rPr lang="en-US" sz="1600" dirty="0">
                <a:solidFill>
                  <a:srgbClr val="31859C"/>
                </a:solidFill>
                <a:latin typeface="+mj-lt"/>
                <a:cs typeface="Arial" panose="020B0604020202020204" pitchFamily="34" charset="0"/>
              </a:rPr>
            </a:br>
            <a:endParaRPr lang="en-US" sz="1600" b="1" dirty="0">
              <a:solidFill>
                <a:srgbClr val="31859C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Registry Service (Docker Hub or Docker Trusted Registry)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Cloud or server based storage and distribution service for your images</a:t>
            </a:r>
          </a:p>
        </p:txBody>
      </p:sp>
      <p:pic>
        <p:nvPicPr>
          <p:cNvPr id="18" name="Picture 17" descr="Cont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3181101"/>
            <a:ext cx="886282" cy="886282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2083098"/>
            <a:ext cx="886283" cy="886283"/>
          </a:xfrm>
          <a:prstGeom prst="rect">
            <a:avLst/>
          </a:prstGeom>
        </p:spPr>
      </p:pic>
      <p:pic>
        <p:nvPicPr>
          <p:cNvPr id="20" name="Picture 19" descr="Eng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4347685"/>
            <a:ext cx="886282" cy="886282"/>
          </a:xfrm>
          <a:prstGeom prst="rect">
            <a:avLst/>
          </a:prstGeom>
        </p:spPr>
      </p:pic>
      <p:pic>
        <p:nvPicPr>
          <p:cNvPr id="21" name="Picture 20" descr="Registr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5514269"/>
            <a:ext cx="886282" cy="8862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EDDD9-6408-FB1F-46F0-4860151E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5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D6A54-ED20-A9E4-58E7-E67C9CAF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241" y="2331847"/>
            <a:ext cx="10971530" cy="452615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31859C"/>
                </a:solidFill>
              </a:rPr>
              <a:t>Read only template used to create containers</a:t>
            </a:r>
          </a:p>
          <a:p>
            <a:r>
              <a:rPr lang="en-US" dirty="0">
                <a:solidFill>
                  <a:srgbClr val="31859C"/>
                </a:solidFill>
              </a:rPr>
              <a:t>Build by you  or other docker users</a:t>
            </a:r>
          </a:p>
          <a:p>
            <a:r>
              <a:rPr lang="en-US" dirty="0">
                <a:solidFill>
                  <a:srgbClr val="31859C"/>
                </a:solidFill>
              </a:rPr>
              <a:t>Stored in the docker hub or you local registry</a:t>
            </a:r>
          </a:p>
          <a:p>
            <a:r>
              <a:rPr lang="en-US" dirty="0">
                <a:solidFill>
                  <a:srgbClr val="31859C"/>
                </a:solidFill>
              </a:rPr>
              <a:t>Every image starts from base image</a:t>
            </a:r>
          </a:p>
          <a:p>
            <a:r>
              <a:rPr lang="en-US" dirty="0">
                <a:solidFill>
                  <a:srgbClr val="31859C"/>
                </a:solidFill>
              </a:rPr>
              <a:t>Include: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Dependencies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Libraries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Binaries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Configuration files</a:t>
            </a:r>
          </a:p>
          <a:p>
            <a:endParaRPr lang="en-US" dirty="0">
              <a:solidFill>
                <a:srgbClr val="31859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89" y="3721768"/>
            <a:ext cx="6360570" cy="24040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8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823479-A31A-9A25-B7F5-EFCABE23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8" y="2278499"/>
            <a:ext cx="10017361" cy="3836697"/>
          </a:xfrm>
        </p:spPr>
        <p:txBody>
          <a:bodyPr anchor="t"/>
          <a:lstStyle/>
          <a:p>
            <a:r>
              <a:rPr lang="en-US" dirty="0">
                <a:solidFill>
                  <a:srgbClr val="31859C"/>
                </a:solidFill>
              </a:rPr>
              <a:t>Isolated application platform</a:t>
            </a:r>
          </a:p>
          <a:p>
            <a:r>
              <a:rPr lang="en-US" dirty="0">
                <a:solidFill>
                  <a:srgbClr val="31859C"/>
                </a:solidFill>
              </a:rPr>
              <a:t>Containers everything needed to run you application</a:t>
            </a:r>
          </a:p>
          <a:p>
            <a:r>
              <a:rPr lang="en-US" dirty="0">
                <a:solidFill>
                  <a:srgbClr val="31859C"/>
                </a:solidFill>
              </a:rPr>
              <a:t>Based on one or more images</a:t>
            </a:r>
          </a:p>
          <a:p>
            <a:r>
              <a:rPr lang="en-US" dirty="0">
                <a:solidFill>
                  <a:srgbClr val="31859C"/>
                </a:solidFill>
              </a:rPr>
              <a:t>Docker containers launched from Docker image</a:t>
            </a:r>
          </a:p>
          <a:p>
            <a:r>
              <a:rPr lang="en-US" dirty="0">
                <a:solidFill>
                  <a:srgbClr val="31859C"/>
                </a:solidFill>
              </a:rPr>
              <a:t>When Docker container runs, it adds a read-write layer on top of the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90" y="4405395"/>
            <a:ext cx="6976980" cy="227735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8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8370</TotalTime>
  <Words>591</Words>
  <Application>Microsoft Office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 Boardroom</vt:lpstr>
      <vt:lpstr>DAY 3</vt:lpstr>
      <vt:lpstr>AGENDA</vt:lpstr>
      <vt:lpstr>APPLICATION PATTERNS – USE CASES</vt:lpstr>
      <vt:lpstr>INTRODUCTION TO DOCKER</vt:lpstr>
      <vt:lpstr>PowerPoint Presentation</vt:lpstr>
      <vt:lpstr>DOCKER - ARCHITECTURE</vt:lpstr>
      <vt:lpstr>DOCKER - COMPONENTS</vt:lpstr>
      <vt:lpstr>DOCKER IMAGES</vt:lpstr>
      <vt:lpstr>DOCKER CONTAINER</vt:lpstr>
      <vt:lpstr>DOCKER IMAGE VS CONTAINER</vt:lpstr>
      <vt:lpstr>DOCKER IMAGES AND CONTAINERS </vt:lpstr>
      <vt:lpstr>DOCKERFILE</vt:lpstr>
      <vt:lpstr>DOCKER NETWORKS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84</cp:revision>
  <dcterms:created xsi:type="dcterms:W3CDTF">2023-03-25T06:33:17Z</dcterms:created>
  <dcterms:modified xsi:type="dcterms:W3CDTF">2023-04-06T15:56:48Z</dcterms:modified>
</cp:coreProperties>
</file>