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70" r:id="rId6"/>
    <p:sldId id="271" r:id="rId7"/>
    <p:sldId id="265" r:id="rId8"/>
  </p:sldIdLst>
  <p:sldSz cx="9144000" cy="6858000" type="screen4x3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23B53B23-B78D-4DC5-A7BB-35D4338E62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5214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B00BF6F-8AD6-4BD0-8AD1-AF475CB4A398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34FF4B8-30E2-45B1-93AF-0E5A15ED4EC5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89BEC8D-55AE-42F1-AD31-7A21F4315D0B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026C15C-525C-497B-9E31-5B4804A251C7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781A7BA-80C3-47F6-B561-DCB32B4F741C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781A7BA-80C3-47F6-B561-DCB32B4F741C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6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67C7FA3-4591-4D7D-8E7D-B7227945A781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2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2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418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1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3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16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6913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484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ru-RU" altLang="ru-RU" sz="5400">
                <a:solidFill>
                  <a:srgbClr val="000000"/>
                </a:solidFill>
                <a:latin typeface="Calibri" charset="0"/>
                <a:cs typeface="Calibri" charset="0"/>
              </a:rPr>
              <a:t>Заголовок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ru-RU" altLang="ru-RU" sz="3600">
                <a:solidFill>
                  <a:srgbClr val="000000"/>
                </a:solidFill>
                <a:latin typeface="Calibri" charset="0"/>
                <a:cs typeface="Calibri" charset="0"/>
              </a:rPr>
              <a:t>Подзаголовок презентации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15000"/>
              </a:lnSpc>
            </a:pPr>
            <a:r>
              <a:rPr lang="ru-RU" altLang="ru-RU" sz="3200" b="1">
                <a:solidFill>
                  <a:srgbClr val="000000"/>
                </a:solidFill>
              </a:rPr>
              <a:t>Цифровая 3D-медицина</a:t>
            </a:r>
          </a:p>
          <a:p>
            <a:pPr algn="ctr" eaLnBrk="1">
              <a:lnSpc>
                <a:spcPct val="100000"/>
              </a:lnSpc>
            </a:pPr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ru-RU" altLang="ru-RU">
                <a:solidFill>
                  <a:srgbClr val="000000"/>
                </a:solidFill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8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468313" y="1682750"/>
            <a:ext cx="8223250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/>
            <a:r>
              <a:rPr lang="ru-RU" altLang="ru-RU" sz="3200" dirty="0" smtClean="0"/>
              <a:t>Экспериментальная оценка ширины пустых симплексов, задаваемых системой с ограниченными минорами</a:t>
            </a:r>
            <a:endParaRPr lang="ru-RU" altLang="ru-RU" sz="3200" dirty="0"/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4579938" y="3527425"/>
            <a:ext cx="4111625" cy="17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ru-RU" altLang="ru-RU" dirty="0" smtClean="0"/>
              <a:t>Выполнил:</a:t>
            </a:r>
          </a:p>
          <a:p>
            <a:pPr eaLnBrk="1"/>
            <a:r>
              <a:rPr lang="ru-RU" altLang="ru-RU" dirty="0" smtClean="0"/>
              <a:t>Студент группы 381406-2</a:t>
            </a:r>
          </a:p>
          <a:p>
            <a:pPr eaLnBrk="1"/>
            <a:r>
              <a:rPr lang="ru-RU" altLang="ru-RU" dirty="0" smtClean="0"/>
              <a:t>Доронин Роман Олегович</a:t>
            </a:r>
          </a:p>
          <a:p>
            <a:pPr eaLnBrk="1"/>
            <a:endParaRPr lang="ru-RU" altLang="ru-RU" dirty="0"/>
          </a:p>
          <a:p>
            <a:pPr eaLnBrk="1"/>
            <a:r>
              <a:rPr lang="ru-RU" altLang="ru-RU" dirty="0" smtClean="0"/>
              <a:t>Научный руководитель:</a:t>
            </a:r>
          </a:p>
          <a:p>
            <a:r>
              <a:rPr lang="ru-RU" dirty="0"/>
              <a:t>к.ф.-м.н., старший преподаватель </a:t>
            </a:r>
          </a:p>
          <a:p>
            <a:r>
              <a:rPr lang="ru-RU" dirty="0" smtClean="0"/>
              <a:t>Грибанов Дмитрий Владимирович</a:t>
            </a:r>
            <a:endParaRPr lang="ru-RU" altLang="ru-RU" dirty="0"/>
          </a:p>
        </p:txBody>
      </p:sp>
      <p:pic>
        <p:nvPicPr>
          <p:cNvPr id="20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dirty="0" smtClean="0">
                <a:solidFill>
                  <a:schemeClr val="bg1"/>
                </a:solidFill>
              </a:rPr>
              <a:t>1</a:t>
            </a:r>
            <a:endParaRPr lang="ru-RU" altLang="ru-RU" dirty="0">
              <a:solidFill>
                <a:schemeClr val="bg1"/>
              </a:solidFill>
            </a:endParaRPr>
          </a:p>
        </p:txBody>
      </p:sp>
      <p:pic>
        <p:nvPicPr>
          <p:cNvPr id="410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560513"/>
            <a:ext cx="30480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7563" y="1304504"/>
                <a:ext cx="5176838" cy="4610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b="1" dirty="0" smtClean="0"/>
                  <a:t>Определения</a:t>
                </a:r>
              </a:p>
              <a:p>
                <a:endParaRPr lang="ru-RU" dirty="0" smtClean="0"/>
              </a:p>
              <a:p>
                <a:r>
                  <a:rPr lang="ru-RU" sz="2000" dirty="0" smtClean="0"/>
                  <a:t>Симплекс – это выпуклая оболочка </a:t>
                </a:r>
                <a:r>
                  <a:rPr lang="en-US" sz="2000" dirty="0" smtClean="0"/>
                  <a:t>n+1</a:t>
                </a:r>
                <a:r>
                  <a:rPr lang="ru-RU" sz="2000" dirty="0" smtClean="0"/>
                  <a:t>-ой </a:t>
                </a:r>
                <a:r>
                  <a:rPr lang="ru-RU" sz="2000" dirty="0" err="1" smtClean="0"/>
                  <a:t>аффинно</a:t>
                </a:r>
                <a:r>
                  <a:rPr lang="ru-RU" sz="2000" dirty="0" smtClean="0"/>
                  <a:t> независимых</a:t>
                </a:r>
              </a:p>
              <a:p>
                <a:r>
                  <a:rPr lang="ru-RU" sz="2000" dirty="0"/>
                  <a:t>т</a:t>
                </a:r>
                <a:r>
                  <a:rPr lang="ru-RU" sz="2000" dirty="0" smtClean="0"/>
                  <a:t>очек. Один из способов задания симплекса – система из </a:t>
                </a:r>
                <a:r>
                  <a:rPr lang="en-US" sz="2000" dirty="0" smtClean="0"/>
                  <a:t>n+1</a:t>
                </a:r>
                <a:r>
                  <a:rPr lang="ru-RU" sz="2000" dirty="0" smtClean="0"/>
                  <a:t>-ого</a:t>
                </a:r>
              </a:p>
              <a:p>
                <a:r>
                  <a:rPr lang="ru-RU" sz="2000" dirty="0" smtClean="0"/>
                  <a:t>неравенства</a:t>
                </a:r>
              </a:p>
              <a:p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/>
                      <m:t>𝐴𝑥</m:t>
                    </m:r>
                    <m:r>
                      <a:rPr lang="en-US" sz="2000" i="1"/>
                      <m:t>≤</m:t>
                    </m:r>
                    <m:r>
                      <a:rPr lang="en-US" sz="2000" i="1"/>
                      <m:t>𝑏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i="1"/>
                      <m:t>𝐴</m:t>
                    </m:r>
                    <m:r>
                      <a:rPr lang="en-US" sz="2000" i="1"/>
                      <m:t>∈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en-US" sz="2000" i="1"/>
                          <m:t>ℤ</m:t>
                        </m:r>
                      </m:e>
                      <m:sup>
                        <m:r>
                          <a:rPr lang="en-US" sz="2000" i="1"/>
                          <m:t>𝑛</m:t>
                        </m:r>
                        <m:r>
                          <a:rPr lang="en-US" sz="2000" i="1"/>
                          <m:t>+1 </m:t>
                        </m:r>
                        <m:r>
                          <a:rPr lang="ru-RU" sz="2000" i="1"/>
                          <m:t>х </m:t>
                        </m:r>
                        <m:r>
                          <a:rPr lang="en-US" sz="2000" i="1"/>
                          <m:t>𝑛</m:t>
                        </m:r>
                      </m:sup>
                    </m:sSup>
                    <m:r>
                      <a:rPr lang="en-US" sz="2000" i="1"/>
                      <m:t>, </m:t>
                    </m:r>
                    <m:r>
                      <a:rPr lang="en-US" sz="2000" i="1"/>
                      <m:t>𝑏</m:t>
                    </m:r>
                    <m:r>
                      <a:rPr lang="en-US" sz="2000" i="1"/>
                      <m:t>∈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en-US" sz="2000" i="1"/>
                          <m:t>ℤ</m:t>
                        </m:r>
                      </m:e>
                      <m:sup>
                        <m:r>
                          <a:rPr lang="en-US" sz="2000" i="1"/>
                          <m:t>𝑛</m:t>
                        </m:r>
                        <m:r>
                          <a:rPr lang="en-US" sz="2000" i="1"/>
                          <m:t>+1</m:t>
                        </m:r>
                      </m:sup>
                    </m:sSup>
                  </m:oMath>
                </a14:m>
                <a:endParaRPr lang="ru-RU" sz="2000" dirty="0"/>
              </a:p>
              <a:p>
                <a:endParaRPr lang="ru-RU" sz="2000" dirty="0" smtClean="0"/>
              </a:p>
              <a:p>
                <a:r>
                  <a:rPr lang="ru-RU" sz="2000" dirty="0" smtClean="0"/>
                  <a:t>Пустой симплекс – это симплекс не имеющий внутри себя целых</a:t>
                </a:r>
              </a:p>
              <a:p>
                <a:r>
                  <a:rPr lang="ru-RU" sz="2000" dirty="0" smtClean="0"/>
                  <a:t>точек</a:t>
                </a:r>
                <a:endParaRPr lang="ru-RU" sz="2000" dirty="0"/>
              </a:p>
              <a:p>
                <a:endParaRPr lang="ru-RU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/>
                        <m:t>𝑖𝑛𝑡</m:t>
                      </m:r>
                      <m:r>
                        <a:rPr lang="ru-RU" sz="2000" i="1"/>
                        <m:t>(</m:t>
                      </m:r>
                      <m:r>
                        <a:rPr lang="ru-RU" sz="2000" i="1"/>
                        <m:t>𝑆</m:t>
                      </m:r>
                      <m:r>
                        <a:rPr lang="ru-RU" sz="2000" i="1"/>
                        <m:t>)∩</m:t>
                      </m:r>
                      <m:sSup>
                        <m:sSupPr>
                          <m:ctrlPr>
                            <a:rPr lang="ru-RU" sz="2000" i="1"/>
                          </m:ctrlPr>
                        </m:sSupPr>
                        <m:e>
                          <m:r>
                            <a:rPr lang="ru-RU" sz="2000" i="1"/>
                            <m:t>ℤ</m:t>
                          </m:r>
                        </m:e>
                        <m:sup>
                          <m:r>
                            <a:rPr lang="ru-RU" sz="2000" i="1"/>
                            <m:t>𝑛</m:t>
                          </m:r>
                        </m:sup>
                      </m:sSup>
                      <m:r>
                        <a:rPr lang="ru-RU" sz="2000" i="1"/>
                        <m:t>≠0</m:t>
                      </m:r>
                    </m:oMath>
                  </m:oMathPara>
                </a14:m>
                <a:endParaRPr lang="ru-RU" sz="20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63" y="1304504"/>
                <a:ext cx="5176838" cy="4610749"/>
              </a:xfrm>
              <a:prstGeom prst="rect">
                <a:avLst/>
              </a:prstGeom>
              <a:blipFill rotWithShape="1">
                <a:blip r:embed="rId5"/>
                <a:stretch>
                  <a:fillRect l="-3651" t="-2778" b="-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dirty="0" smtClean="0">
                <a:solidFill>
                  <a:schemeClr val="bg1"/>
                </a:solidFill>
              </a:rPr>
              <a:t>2</a:t>
            </a:r>
            <a:endParaRPr lang="ru-RU" altLang="ru-RU" dirty="0">
              <a:solidFill>
                <a:schemeClr val="bg1"/>
              </a:solidFill>
            </a:endParaRPr>
          </a:p>
        </p:txBody>
      </p:sp>
      <p:pic>
        <p:nvPicPr>
          <p:cNvPr id="5126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560513"/>
            <a:ext cx="30480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8400" y="1303200"/>
                <a:ext cx="5176800" cy="405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b="1" dirty="0" smtClean="0"/>
                  <a:t>Определения</a:t>
                </a:r>
              </a:p>
              <a:p>
                <a:endParaRPr lang="ru-RU" sz="2400" dirty="0"/>
              </a:p>
              <a:p>
                <a:r>
                  <a:rPr lang="ru-RU" sz="2000" dirty="0" smtClean="0"/>
                  <a:t>Под шириной симплекса </a:t>
                </a:r>
                <a14:m>
                  <m:oMath xmlns:m="http://schemas.openxmlformats.org/officeDocument/2006/math">
                    <m:r>
                      <a:rPr lang="en-US" sz="2000" i="1"/>
                      <m:t>𝑆</m:t>
                    </m:r>
                  </m:oMath>
                </a14:m>
                <a:r>
                  <a:rPr lang="ru-RU" sz="2000" dirty="0"/>
                  <a:t> по направлению </a:t>
                </a:r>
                <a14:m>
                  <m:oMath xmlns:m="http://schemas.openxmlformats.org/officeDocument/2006/math">
                    <m:r>
                      <a:rPr lang="ru-RU" sz="2000" i="1"/>
                      <m:t>с∈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ru-RU" sz="2000" i="1"/>
                          <m:t>ℤ</m:t>
                        </m:r>
                      </m:e>
                      <m:sup>
                        <m:r>
                          <a:rPr lang="en-US" sz="2000" i="1"/>
                          <m:t>𝑛</m:t>
                        </m:r>
                      </m:sup>
                    </m:sSup>
                    <m:r>
                      <a:rPr lang="ru-RU" sz="2000" i="1"/>
                      <m:t>\</m:t>
                    </m:r>
                    <m:r>
                      <m:rPr>
                        <m:lit/>
                      </m:rPr>
                      <a:rPr lang="ru-RU" sz="2000" i="1"/>
                      <m:t>{</m:t>
                    </m:r>
                    <m:r>
                      <a:rPr lang="ru-RU" sz="2000" i="1"/>
                      <m:t>0}</m:t>
                    </m:r>
                  </m:oMath>
                </a14:m>
                <a:r>
                  <a:rPr lang="ru-RU" sz="2000" dirty="0"/>
                  <a:t> понимается величина</a:t>
                </a:r>
                <a:br>
                  <a:rPr lang="ru-RU" sz="2000" dirty="0"/>
                </a:br>
                <a:r>
                  <a:rPr lang="ru-RU" sz="2000" dirty="0"/>
                  <a:t/>
                </a:r>
                <a:br>
                  <a:rPr lang="ru-RU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/>
                        <m:t>𝑤𝑖𝑑𝑡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h</m:t>
                          </m:r>
                        </m:e>
                        <m:sub>
                          <m:r>
                            <a:rPr lang="ru-RU" sz="2000" i="1"/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en-US" sz="2000" i="1"/>
                            <m:t>𝑆</m:t>
                          </m:r>
                        </m:e>
                      </m:d>
                      <m:r>
                        <a:rPr lang="ru-RU" sz="2000" i="1"/>
                        <m:t>=</m:t>
                      </m:r>
                      <m:func>
                        <m:funcPr>
                          <m:ctrlPr>
                            <a:rPr lang="ru-RU" sz="20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/>
                                <m:t>max</m:t>
                              </m:r>
                            </m:e>
                            <m:lim>
                              <m:r>
                                <a:rPr lang="ru-RU" sz="2000" i="1"/>
                                <m:t>𝑥</m:t>
                              </m:r>
                              <m:r>
                                <a:rPr lang="ru-RU" sz="2000" i="1"/>
                                <m:t>∈</m:t>
                              </m:r>
                              <m:r>
                                <a:rPr lang="ru-RU" sz="2000" i="1"/>
                                <m:t>𝑆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sz="2000" i="1"/>
                              </m:ctrlPr>
                            </m:sSupPr>
                            <m:e>
                              <m:r>
                                <a:rPr lang="ru-RU" sz="2000" i="1"/>
                                <m:t>𝑐</m:t>
                              </m:r>
                            </m:e>
                            <m:sup>
                              <m:r>
                                <a:rPr lang="ru-RU" sz="2000" i="1"/>
                                <m:t>𝑇</m:t>
                              </m:r>
                            </m:sup>
                          </m:sSup>
                          <m:r>
                            <a:rPr lang="ru-RU" sz="2000" i="1"/>
                            <m:t>𝑥</m:t>
                          </m:r>
                        </m:e>
                      </m:func>
                      <m:r>
                        <a:rPr lang="ru-RU" sz="2000" i="1"/>
                        <m:t>−</m:t>
                      </m:r>
                      <m:func>
                        <m:funcPr>
                          <m:ctrlPr>
                            <a:rPr lang="ru-RU" sz="20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/>
                                <m:t>min</m:t>
                              </m:r>
                            </m:e>
                            <m:lim>
                              <m:r>
                                <a:rPr lang="ru-RU" sz="2000" i="1"/>
                                <m:t>𝑥</m:t>
                              </m:r>
                              <m:r>
                                <a:rPr lang="ru-RU" sz="2000" i="1"/>
                                <m:t>∈</m:t>
                              </m:r>
                              <m:r>
                                <a:rPr lang="ru-RU" sz="2000" i="1"/>
                                <m:t>𝑆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sz="2000" i="1"/>
                              </m:ctrlPr>
                            </m:sSupPr>
                            <m:e>
                              <m:r>
                                <a:rPr lang="ru-RU" sz="2000" i="1"/>
                                <m:t>𝑐</m:t>
                              </m:r>
                            </m:e>
                            <m:sup>
                              <m:r>
                                <a:rPr lang="ru-RU" sz="2000" i="1"/>
                                <m:t>𝑇</m:t>
                              </m:r>
                            </m:sup>
                          </m:sSup>
                          <m:r>
                            <a:rPr lang="ru-RU" sz="2000" i="1"/>
                            <m:t>𝑥</m:t>
                          </m:r>
                        </m:e>
                      </m:func>
                    </m:oMath>
                  </m:oMathPara>
                </a14:m>
                <a:endParaRPr lang="ru-RU" sz="2000" dirty="0" smtClean="0"/>
              </a:p>
              <a:p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Под шириной симплекса </a:t>
                </a:r>
                <a:r>
                  <a:rPr lang="en-US" sz="2000" i="1" dirty="0"/>
                  <a:t>S</a:t>
                </a:r>
                <a:r>
                  <a:rPr lang="ru-RU" sz="2000" dirty="0"/>
                  <a:t> понимается величина</a:t>
                </a:r>
                <a:br>
                  <a:rPr lang="ru-RU" sz="2000" dirty="0"/>
                </a:br>
                <a:r>
                  <a:rPr lang="ru-RU" sz="2000" dirty="0"/>
                  <a:t/>
                </a:r>
                <a:br>
                  <a:rPr lang="ru-RU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/>
                        <m:t>𝑤𝑖𝑑𝑡h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𝑆</m:t>
                          </m:r>
                        </m:e>
                      </m:d>
                      <m:r>
                        <a:rPr lang="ru-RU" sz="2000" i="1"/>
                        <m:t>=</m:t>
                      </m:r>
                      <m:func>
                        <m:funcPr>
                          <m:ctrlPr>
                            <a:rPr lang="ru-RU" sz="20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/>
                                <m:t>min</m:t>
                              </m:r>
                            </m:e>
                            <m:lim>
                              <m:r>
                                <a:rPr lang="ru-RU" sz="2000" i="1"/>
                                <m:t>с∈</m:t>
                              </m:r>
                              <m:sSup>
                                <m:sSupPr>
                                  <m:ctrlPr>
                                    <a:rPr lang="ru-RU" sz="2000" i="1"/>
                                  </m:ctrlPr>
                                </m:sSupPr>
                                <m:e>
                                  <m:r>
                                    <a:rPr lang="en-US" sz="2000" i="1"/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/>
                                    <m:t>𝑛</m:t>
                                  </m:r>
                                </m:sup>
                              </m:sSup>
                              <m:r>
                                <a:rPr lang="ru-RU" sz="2000" i="1"/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ru-RU" sz="2000" i="1"/>
                                <m:t>{</m:t>
                              </m:r>
                              <m:r>
                                <a:rPr lang="ru-RU" sz="2000" i="1"/>
                                <m:t>0}</m:t>
                              </m:r>
                            </m:lim>
                          </m:limLow>
                        </m:fName>
                        <m:e>
                          <m:r>
                            <a:rPr lang="ru-RU" sz="2000" i="1"/>
                            <m:t>𝑤𝑖𝑑𝑡</m:t>
                          </m:r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h</m:t>
                              </m:r>
                            </m:e>
                            <m:sub>
                              <m:r>
                                <a:rPr lang="ru-RU" sz="2000" i="1"/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/>
                              </m:ctrlPr>
                            </m:dPr>
                            <m:e>
                              <m:r>
                                <a:rPr lang="ru-RU" sz="2000" i="1"/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00" y="1303200"/>
                <a:ext cx="5176800" cy="4052969"/>
              </a:xfrm>
              <a:prstGeom prst="rect">
                <a:avLst/>
              </a:prstGeom>
              <a:blipFill rotWithShape="1">
                <a:blip r:embed="rId5"/>
                <a:stretch>
                  <a:fillRect l="-3651" t="-3158" b="-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dirty="0" smtClean="0">
                <a:solidFill>
                  <a:schemeClr val="bg1"/>
                </a:solidFill>
              </a:rPr>
              <a:t>3</a:t>
            </a:r>
            <a:endParaRPr lang="ru-RU" alt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8400" y="1303200"/>
                <a:ext cx="7852032" cy="367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b="1" dirty="0" smtClean="0"/>
                  <a:t>Аналог теоремы </a:t>
                </a:r>
                <a:r>
                  <a:rPr lang="ru-RU" sz="3600" b="1" dirty="0" err="1" smtClean="0"/>
                  <a:t>Хинчина</a:t>
                </a:r>
                <a:endParaRPr lang="ru-RU" sz="3600" b="1" dirty="0"/>
              </a:p>
              <a:p>
                <a:r>
                  <a:rPr lang="ru-RU" sz="3600" b="1" dirty="0" smtClean="0"/>
                  <a:t>для симплексов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:r>
                  <a:rPr lang="ru-RU" sz="2000" b="1" dirty="0" smtClean="0"/>
                  <a:t>Теорема. Грибанов Д.В, Чирков А.Ю.</a:t>
                </a:r>
              </a:p>
              <a:p>
                <a:r>
                  <a:rPr lang="ru-RU" sz="2000" i="1" dirty="0"/>
                  <a:t>Пусть </a:t>
                </a:r>
                <a14:m>
                  <m:oMath xmlns:m="http://schemas.openxmlformats.org/officeDocument/2006/math">
                    <m:r>
                      <a:rPr lang="ru-RU" sz="2000" i="1"/>
                      <m:t>𝐴</m:t>
                    </m:r>
                    <m:r>
                      <a:rPr lang="ru-RU" sz="2000" i="1"/>
                      <m:t>∈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ru-RU" sz="2000" i="1"/>
                          <m:t>ℤ</m:t>
                        </m:r>
                      </m:e>
                      <m:sup>
                        <m:d>
                          <m:dPr>
                            <m:ctrlPr>
                              <a:rPr lang="ru-RU" sz="2000" i="1"/>
                            </m:ctrlPr>
                          </m:dPr>
                          <m:e>
                            <m:r>
                              <a:rPr lang="ru-RU" sz="2000" i="1"/>
                              <m:t>𝑛</m:t>
                            </m:r>
                            <m:r>
                              <a:rPr lang="ru-RU" sz="2000" i="1"/>
                              <m:t>+1</m:t>
                            </m:r>
                          </m:e>
                        </m:d>
                        <m:r>
                          <a:rPr lang="ru-RU" sz="2000" i="1"/>
                          <m:t> х </m:t>
                        </m:r>
                        <m:r>
                          <a:rPr lang="en-US" sz="2000" i="1"/>
                          <m:t>𝑛</m:t>
                        </m:r>
                      </m:sup>
                    </m:sSup>
                    <m:r>
                      <a:rPr lang="ru-RU" sz="2000" i="1"/>
                      <m:t>, </m:t>
                    </m:r>
                    <m:r>
                      <a:rPr lang="ru-RU" sz="2000" i="1"/>
                      <m:t>𝑏</m:t>
                    </m:r>
                    <m:r>
                      <a:rPr lang="ru-RU" sz="2000" i="1"/>
                      <m:t>∈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ru-RU" sz="2000" i="1"/>
                          <m:t>ℤ</m:t>
                        </m:r>
                      </m:e>
                      <m:sup>
                        <m:r>
                          <a:rPr lang="ru-RU" sz="2000" i="1"/>
                          <m:t>𝑛</m:t>
                        </m:r>
                      </m:sup>
                    </m:sSup>
                    <m:r>
                      <a:rPr lang="ru-RU" sz="2000" i="1"/>
                      <m:t> </m:t>
                    </m:r>
                  </m:oMath>
                </a14:m>
                <a:r>
                  <a:rPr lang="ru-RU" sz="2000" i="1" dirty="0"/>
                  <a:t>и </a:t>
                </a:r>
                <a14:m>
                  <m:oMath xmlns:m="http://schemas.openxmlformats.org/officeDocument/2006/math">
                    <m:r>
                      <a:rPr lang="ru-RU" sz="2000" i="1"/>
                      <m:t>𝑃</m:t>
                    </m:r>
                    <m:r>
                      <a:rPr lang="ru-RU" sz="2000" i="1"/>
                      <m:t>=</m:t>
                    </m:r>
                    <m:r>
                      <a:rPr lang="ru-RU" sz="2000" i="1"/>
                      <m:t>𝑃</m:t>
                    </m:r>
                    <m:d>
                      <m:dPr>
                        <m:ctrlPr>
                          <a:rPr lang="ru-RU" sz="2000" i="1"/>
                        </m:ctrlPr>
                      </m:dPr>
                      <m:e>
                        <m:r>
                          <a:rPr lang="ru-RU" sz="2000" i="1"/>
                          <m:t>𝐴</m:t>
                        </m:r>
                        <m:r>
                          <a:rPr lang="ru-RU" sz="2000" i="1"/>
                          <m:t>,</m:t>
                        </m:r>
                        <m:r>
                          <a:rPr lang="ru-RU" sz="2000" i="1"/>
                          <m:t>𝑏</m:t>
                        </m:r>
                      </m:e>
                    </m:d>
                  </m:oMath>
                </a14:m>
                <a:r>
                  <a:rPr lang="ru-RU" sz="2000" i="1" dirty="0"/>
                  <a:t> – симплекс. Если </a:t>
                </a:r>
                <a:endParaRPr lang="en-US" sz="2000" i="1" dirty="0" smtClean="0"/>
              </a:p>
              <a:p>
                <a:endParaRPr lang="en-US" sz="2000" i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/>
                        <m:t>𝑤𝑖𝑑𝑡h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𝑃</m:t>
                          </m:r>
                        </m:e>
                      </m:d>
                      <m:r>
                        <a:rPr lang="ru-RU" sz="2000" i="1"/>
                        <m:t>≥</m:t>
                      </m:r>
                      <m:r>
                        <a:rPr lang="ru-RU" sz="2000" i="1"/>
                        <m:t>𝛿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𝐴</m:t>
                          </m:r>
                        </m:e>
                      </m:d>
                      <m:r>
                        <a:rPr lang="ru-RU" sz="2000" i="1"/>
                        <m:t>−1</m:t>
                      </m:r>
                    </m:oMath>
                  </m:oMathPara>
                </a14:m>
                <a:endParaRPr lang="en-US" sz="2000" i="1" dirty="0" smtClean="0"/>
              </a:p>
              <a:p>
                <a:pPr algn="ctr"/>
                <a:endParaRPr lang="en-US" sz="2000" i="1" dirty="0" smtClean="0"/>
              </a:p>
              <a:p>
                <a:r>
                  <a:rPr lang="ru-RU" sz="2000" i="1" dirty="0" smtClean="0"/>
                  <a:t>то </a:t>
                </a:r>
                <a14:m>
                  <m:oMath xmlns:m="http://schemas.openxmlformats.org/officeDocument/2006/math">
                    <m:r>
                      <a:rPr lang="ru-RU" sz="2000" i="1"/>
                      <m:t>𝑃</m:t>
                    </m:r>
                    <m:r>
                      <a:rPr lang="ru-RU" sz="2000" i="1"/>
                      <m:t>∩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ru-RU" sz="2000" i="1"/>
                          <m:t>ℤ</m:t>
                        </m:r>
                      </m:e>
                      <m:sup>
                        <m:r>
                          <a:rPr lang="ru-RU" sz="2000" i="1"/>
                          <m:t>𝑛</m:t>
                        </m:r>
                      </m:sup>
                    </m:sSup>
                    <m:r>
                      <a:rPr lang="ru-RU" sz="2000" i="1"/>
                      <m:t>≠∅</m:t>
                    </m:r>
                  </m:oMath>
                </a14:m>
                <a:r>
                  <a:rPr lang="ru-RU" sz="2000" i="1" dirty="0"/>
                  <a:t>. Существует полиномиальный алгоритм, вычисляющий некоторую точку множества </a:t>
                </a:r>
                <a14:m>
                  <m:oMath xmlns:m="http://schemas.openxmlformats.org/officeDocument/2006/math">
                    <m:r>
                      <a:rPr lang="ru-RU" sz="2000" i="1"/>
                      <m:t>𝑃</m:t>
                    </m:r>
                    <m:r>
                      <a:rPr lang="ru-RU" sz="2000" i="1"/>
                      <m:t>∩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ru-RU" sz="2000" i="1"/>
                          <m:t>ℤ</m:t>
                        </m:r>
                      </m:e>
                      <m:sup>
                        <m:r>
                          <a:rPr lang="ru-RU" sz="2000" i="1"/>
                          <m:t>𝑛</m:t>
                        </m:r>
                      </m:sup>
                    </m:sSup>
                  </m:oMath>
                </a14:m>
                <a:r>
                  <a:rPr lang="ru-RU" sz="2000" i="1" dirty="0"/>
                  <a:t>.</a:t>
                </a:r>
                <a:endParaRPr lang="ru-RU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00" y="1303200"/>
                <a:ext cx="7852032" cy="3679149"/>
              </a:xfrm>
              <a:prstGeom prst="rect">
                <a:avLst/>
              </a:prstGeom>
              <a:blipFill rotWithShape="1">
                <a:blip r:embed="rId4"/>
                <a:stretch>
                  <a:fillRect l="-2407" t="-3483" b="-2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08400" y="1303200"/>
            <a:ext cx="76835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ru-RU" sz="3600" b="1" dirty="0" smtClean="0"/>
              <a:t>План решения поставленной задачи</a:t>
            </a:r>
          </a:p>
          <a:p>
            <a:pPr>
              <a:lnSpc>
                <a:spcPct val="100000"/>
              </a:lnSpc>
              <a:defRPr/>
            </a:pPr>
            <a:endParaRPr lang="ru-RU" sz="3600" i="1" dirty="0" smtClean="0"/>
          </a:p>
          <a:p>
            <a:pPr marL="457200" indent="-457200">
              <a:lnSpc>
                <a:spcPct val="100000"/>
              </a:lnSpc>
              <a:buFont typeface="Times New Roman" pitchFamily="16" charset="0"/>
              <a:buAutoNum type="arabicPeriod"/>
              <a:defRPr/>
            </a:pPr>
            <a:r>
              <a:rPr lang="ru-RU" altLang="ru-RU" sz="2000" dirty="0" smtClean="0"/>
              <a:t>Перебор всех конусов, заданных системой неравенств в нормальной форме Эрмита</a:t>
            </a:r>
          </a:p>
          <a:p>
            <a:pPr marL="457200" indent="-457200">
              <a:lnSpc>
                <a:spcPct val="100000"/>
              </a:lnSpc>
              <a:buFont typeface="Times New Roman" pitchFamily="16" charset="0"/>
              <a:buAutoNum type="arabicPeriod"/>
              <a:defRPr/>
            </a:pPr>
            <a:r>
              <a:rPr lang="ru-RU" sz="2000" dirty="0" smtClean="0"/>
              <a:t>Перебор всевозможных «крышек»</a:t>
            </a:r>
          </a:p>
          <a:p>
            <a:pPr marL="457200" indent="-457200">
              <a:lnSpc>
                <a:spcPct val="100000"/>
              </a:lnSpc>
              <a:buFont typeface="Times New Roman" pitchFamily="16" charset="0"/>
              <a:buAutoNum type="arabicPeriod"/>
              <a:defRPr/>
            </a:pPr>
            <a:r>
              <a:rPr lang="ru-RU" sz="2000" dirty="0" smtClean="0"/>
              <a:t>Поиск максимально пустого симплекса с известной крышкой</a:t>
            </a:r>
          </a:p>
          <a:p>
            <a:pPr marL="457200" indent="-457200">
              <a:lnSpc>
                <a:spcPct val="100000"/>
              </a:lnSpc>
              <a:buFont typeface="Times New Roman" pitchFamily="16" charset="0"/>
              <a:buAutoNum type="arabicPeriod"/>
              <a:defRPr/>
            </a:pPr>
            <a:r>
              <a:rPr lang="ru-RU" altLang="ru-RU" sz="2000" dirty="0" smtClean="0"/>
              <a:t>Подсчет ширины</a:t>
            </a:r>
          </a:p>
          <a:p>
            <a:pPr marL="457200" indent="-457200">
              <a:lnSpc>
                <a:spcPct val="100000"/>
              </a:lnSpc>
              <a:buFont typeface="Times New Roman" pitchFamily="16" charset="0"/>
              <a:buAutoNum type="arabicPeriod"/>
              <a:defRPr/>
            </a:pPr>
            <a:endParaRPr lang="ru-RU" altLang="ru-RU" sz="2400" dirty="0" smtClean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dirty="0" smtClean="0">
                <a:solidFill>
                  <a:schemeClr val="bg1"/>
                </a:solidFill>
              </a:rPr>
              <a:t>4</a:t>
            </a:r>
            <a:endParaRPr lang="ru-RU" alt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08400" y="1303200"/>
            <a:ext cx="76835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ru-RU" sz="3600" b="1" dirty="0" smtClean="0"/>
              <a:t>Результаты экспериментов</a:t>
            </a:r>
            <a:endParaRPr lang="ru-RU" sz="3600" b="1" dirty="0" smtClean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dirty="0" smtClean="0">
                <a:solidFill>
                  <a:schemeClr val="bg1"/>
                </a:solidFill>
              </a:rPr>
              <a:t>5</a:t>
            </a:r>
            <a:endParaRPr lang="ru-RU" altLang="ru-RU" dirty="0">
              <a:solidFill>
                <a:schemeClr val="bg1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6010"/>
              </p:ext>
            </p:extLst>
          </p:nvPr>
        </p:nvGraphicFramePr>
        <p:xfrm>
          <a:off x="590207" y="2204864"/>
          <a:ext cx="7913314" cy="4203562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048555"/>
                <a:gridCol w="1621984"/>
                <a:gridCol w="1048555"/>
                <a:gridCol w="1048555"/>
                <a:gridCol w="1048555"/>
                <a:gridCol w="1048555"/>
                <a:gridCol w="1048555"/>
              </a:tblGrid>
              <a:tr h="302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2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79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0,666667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0,666667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79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0,497059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0,41018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0,372984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0,327389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0,30693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79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0,666667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0,666667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0,666667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0,666667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0,688312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79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0,438285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0,348858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0,305623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0,26115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0,238477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79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0,688312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79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0,40831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0,318982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0,273843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0,230678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0,208033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79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79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0,3892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0,3014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811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 of cones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81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2622,44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81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0,583333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25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 determ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81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0,37671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470798"/>
      </p:ext>
    </p:extLst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1700213"/>
            <a:ext cx="2416175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2481263" y="3213100"/>
            <a:ext cx="48609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3600" dirty="0">
                <a:solidFill>
                  <a:schemeClr val="bg1"/>
                </a:solidFill>
              </a:rPr>
              <a:t>Спасибо за внимание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341</Words>
  <Application>Microsoft Office PowerPoint</Application>
  <PresentationFormat>Экран (4:3)</PresentationFormat>
  <Paragraphs>155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Microsoft YaHei</vt:lpstr>
      <vt:lpstr>Times New Roman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Doronin_Roman</dc:creator>
  <cp:lastModifiedBy>Doronin Roman</cp:lastModifiedBy>
  <cp:revision>34</cp:revision>
  <cp:lastPrinted>1601-01-01T00:00:00Z</cp:lastPrinted>
  <dcterms:created xsi:type="dcterms:W3CDTF">1601-01-01T00:00:00Z</dcterms:created>
  <dcterms:modified xsi:type="dcterms:W3CDTF">2018-06-15T04:57:50Z</dcterms:modified>
</cp:coreProperties>
</file>