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67" r:id="rId5"/>
    <p:sldId id="266" r:id="rId6"/>
    <p:sldId id="268" r:id="rId7"/>
    <p:sldId id="270" r:id="rId8"/>
    <p:sldId id="265" r:id="rId9"/>
  </p:sldIdLst>
  <p:sldSz cx="9144000" cy="6858000" type="screen4x3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Средний стиль 3 -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23B53B23-B78D-4DC5-A7BB-35D4338E62E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5214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B00BF6F-8AD6-4BD0-8AD1-AF475CB4A398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smtClean="0">
              <a:latin typeface="Arial" charset="0"/>
              <a:ea typeface="Microsoft YaHei" charset="-122"/>
            </a:endParaRP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89BEC8D-55AE-42F1-AD31-7A21F4315D0B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smtClean="0">
              <a:latin typeface="Arial" charset="0"/>
              <a:ea typeface="Microsoft YaHei" charset="-122"/>
            </a:endParaRP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89BEC8D-55AE-42F1-AD31-7A21F4315D0B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3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smtClean="0">
              <a:latin typeface="Arial" charset="0"/>
              <a:ea typeface="Microsoft YaHei" charset="-122"/>
            </a:endParaRP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89BEC8D-55AE-42F1-AD31-7A21F4315D0B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4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smtClean="0">
              <a:latin typeface="Arial" charset="0"/>
              <a:ea typeface="Microsoft YaHei" charset="-122"/>
            </a:endParaRP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34FF4B8-30E2-45B1-93AF-0E5A15ED4EC5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5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smtClean="0">
              <a:latin typeface="Arial" charset="0"/>
              <a:ea typeface="Microsoft YaHei" charset="-122"/>
            </a:endParaRP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026C15C-525C-497B-9E31-5B4804A251C7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6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smtClean="0">
              <a:latin typeface="Arial" charset="0"/>
              <a:ea typeface="Microsoft YaHei" charset="-122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781A7BA-80C3-47F6-B561-DCB32B4F741C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7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smtClean="0">
              <a:latin typeface="Arial" charset="0"/>
              <a:ea typeface="Microsoft YaHei" charset="-122"/>
            </a:endParaRP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67C7FA3-4591-4D7D-8E7D-B7227945A781}" type="slidenum">
              <a:rPr lang="ru-RU" altLang="ru-RU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8</a:t>
            </a:fld>
            <a:endParaRPr lang="ru-RU" altLang="ru-RU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ru-RU" sz="2000" smtClean="0">
              <a:latin typeface="Arial" charset="0"/>
              <a:ea typeface="Microsoft YaHei" charset="-122"/>
            </a:endParaRP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97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2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42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418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11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3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16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6913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484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ru-RU" altLang="ru-RU" sz="5400">
                <a:solidFill>
                  <a:srgbClr val="000000"/>
                </a:solidFill>
                <a:latin typeface="Calibri" charset="0"/>
                <a:cs typeface="Calibri" charset="0"/>
              </a:rPr>
              <a:t>Заголовок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ru-RU" altLang="ru-RU" sz="3600">
                <a:solidFill>
                  <a:srgbClr val="000000"/>
                </a:solidFill>
                <a:latin typeface="Calibri" charset="0"/>
                <a:cs typeface="Calibri" charset="0"/>
              </a:rPr>
              <a:t>Подзаголовок презентации</a:t>
            </a:r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15000"/>
              </a:lnSpc>
            </a:pPr>
            <a:r>
              <a:rPr lang="ru-RU" altLang="ru-RU" sz="3200" b="1">
                <a:solidFill>
                  <a:srgbClr val="000000"/>
                </a:solidFill>
              </a:rPr>
              <a:t>Цифровая 3D-медицина</a:t>
            </a:r>
          </a:p>
          <a:p>
            <a:pPr algn="ctr" eaLnBrk="1">
              <a:lnSpc>
                <a:spcPct val="100000"/>
              </a:lnSpc>
            </a:pPr>
            <a:endParaRPr lang="ru-RU" altLang="ru-RU" sz="1400">
              <a:solidFill>
                <a:srgbClr val="000000"/>
              </a:solidFill>
            </a:endParaRP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ru-RU" altLang="ru-RU">
                <a:solidFill>
                  <a:srgbClr val="000000"/>
                </a:solidFill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57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58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59" name="Rectangle 10"/>
          <p:cNvSpPr>
            <a:spLocks noChangeArrowheads="1"/>
          </p:cNvSpPr>
          <p:nvPr/>
        </p:nvSpPr>
        <p:spPr bwMode="auto">
          <a:xfrm>
            <a:off x="468313" y="1682750"/>
            <a:ext cx="8223250" cy="138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/>
            <a:r>
              <a:rPr lang="ru-RU" altLang="ru-RU" sz="3200" dirty="0" smtClean="0"/>
              <a:t>Применение Генетических алгоритмов для решения задач представленных в виде сетевых моделей</a:t>
            </a:r>
            <a:endParaRPr lang="ru-RU" altLang="ru-RU" sz="3200" dirty="0"/>
          </a:p>
        </p:txBody>
      </p:sp>
      <p:sp>
        <p:nvSpPr>
          <p:cNvPr id="2060" name="Rectangle 11"/>
          <p:cNvSpPr>
            <a:spLocks noChangeArrowheads="1"/>
          </p:cNvSpPr>
          <p:nvPr/>
        </p:nvSpPr>
        <p:spPr bwMode="auto">
          <a:xfrm>
            <a:off x="4579938" y="3667558"/>
            <a:ext cx="4335587" cy="215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r>
              <a:rPr lang="ru-RU" altLang="ru-RU" sz="1600" dirty="0" smtClean="0"/>
              <a:t>Выполнил:</a:t>
            </a:r>
          </a:p>
          <a:p>
            <a:pPr eaLnBrk="1"/>
            <a:r>
              <a:rPr lang="ru-RU" altLang="ru-RU" sz="1600" dirty="0" smtClean="0"/>
              <a:t>Студент группы 381806-2</a:t>
            </a:r>
          </a:p>
          <a:p>
            <a:pPr eaLnBrk="1"/>
            <a:r>
              <a:rPr lang="ru-RU" altLang="ru-RU" sz="1600" dirty="0" smtClean="0"/>
              <a:t>Доронин Роман Олегович</a:t>
            </a:r>
          </a:p>
          <a:p>
            <a:pPr eaLnBrk="1"/>
            <a:endParaRPr lang="ru-RU" altLang="ru-RU" sz="1600" dirty="0"/>
          </a:p>
          <a:p>
            <a:pPr eaLnBrk="1"/>
            <a:r>
              <a:rPr lang="ru-RU" altLang="ru-RU" sz="1600" dirty="0" smtClean="0"/>
              <a:t>Научный руководитель:</a:t>
            </a:r>
          </a:p>
          <a:p>
            <a:r>
              <a:rPr lang="ru-RU" sz="1600" dirty="0"/>
              <a:t>к.ф.-м.н., </a:t>
            </a:r>
            <a:r>
              <a:rPr lang="ru-RU" sz="1600" dirty="0" smtClean="0"/>
              <a:t>доцент кафедры программной инженерии</a:t>
            </a:r>
            <a:endParaRPr lang="ru-RU" sz="1600" dirty="0"/>
          </a:p>
          <a:p>
            <a:r>
              <a:rPr lang="ru-RU" sz="1600" dirty="0" smtClean="0"/>
              <a:t>Шапошников Дмитрий Евгеньевич</a:t>
            </a:r>
            <a:endParaRPr lang="ru-RU" altLang="ru-RU" sz="1600" dirty="0"/>
          </a:p>
        </p:txBody>
      </p:sp>
      <p:pic>
        <p:nvPicPr>
          <p:cNvPr id="20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519113"/>
            <a:ext cx="181768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484188"/>
            <a:ext cx="392113" cy="481012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484188"/>
            <a:ext cx="619125" cy="481012"/>
          </a:xfrm>
          <a:prstGeom prst="parallelogram">
            <a:avLst>
              <a:gd name="adj" fmla="val 32178"/>
            </a:avLst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5126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1512" y="2276872"/>
            <a:ext cx="4392488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8400" y="1303200"/>
            <a:ext cx="4143112" cy="329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Определения</a:t>
            </a:r>
            <a:endParaRPr lang="ru-RU" sz="3600" b="1" dirty="0" smtClean="0"/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Сетевая модель </a:t>
            </a:r>
            <a:r>
              <a:rPr lang="ru-RU" sz="2000" dirty="0" smtClean="0"/>
              <a:t>—</a:t>
            </a:r>
            <a:br>
              <a:rPr lang="ru-RU" sz="2000" dirty="0" smtClean="0"/>
            </a:br>
            <a:r>
              <a:rPr lang="ru-RU" sz="1600" dirty="0" smtClean="0"/>
              <a:t>графическое </a:t>
            </a:r>
            <a:r>
              <a:rPr lang="ru-RU" sz="1600" dirty="0"/>
              <a:t>изображение плана выполнения комплекса работ, состоящего из нитей (работ) и узлов (событий), которые отражают логическую взаимосвязь всех операций. В основе сетевого моделирования лежит изображение планируемого комплекса работ в виде графа.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495621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519113"/>
            <a:ext cx="181768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484188"/>
            <a:ext cx="392113" cy="481012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484188"/>
            <a:ext cx="619125" cy="481012"/>
          </a:xfrm>
          <a:prstGeom prst="parallelogram">
            <a:avLst>
              <a:gd name="adj" fmla="val 32178"/>
            </a:avLst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>
                <a:solidFill>
                  <a:schemeClr val="bg1"/>
                </a:solidFill>
              </a:rPr>
              <a:t>2</a:t>
            </a:r>
            <a:endParaRPr lang="ru-RU" altLang="ru-RU" dirty="0">
              <a:solidFill>
                <a:schemeClr val="bg1"/>
              </a:solidFill>
            </a:endParaRPr>
          </a:p>
        </p:txBody>
      </p:sp>
      <p:pic>
        <p:nvPicPr>
          <p:cNvPr id="5126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4" y="1916832"/>
            <a:ext cx="3426677" cy="368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8400" y="1303200"/>
            <a:ext cx="4467656" cy="369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Определения</a:t>
            </a:r>
            <a:r>
              <a:rPr lang="ru-RU" sz="1400" dirty="0" smtClean="0"/>
              <a:t/>
            </a:r>
            <a:br>
              <a:rPr lang="ru-RU" sz="1400" dirty="0" smtClean="0"/>
            </a:b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Генетический алгоритм </a:t>
            </a:r>
            <a:r>
              <a:rPr lang="ru-RU" sz="2000" dirty="0" smtClean="0"/>
              <a:t>—</a:t>
            </a:r>
            <a:br>
              <a:rPr lang="ru-RU" sz="2000" dirty="0" smtClean="0"/>
            </a:br>
            <a:r>
              <a:rPr lang="ru-RU" sz="1600" dirty="0" smtClean="0"/>
              <a:t>это </a:t>
            </a:r>
            <a:r>
              <a:rPr lang="ru-RU" sz="1600" dirty="0"/>
              <a:t>эвристический алгоритм поиска. Наиболее часто он используется для решения задач оптимизации и моделирования путём случайного подбора, комбинирования и вариации искомых параметров с использованием механизмов. Называется алгоритм генетическим, так как напоминает биологическую эволюцию и является разновидностью эволюционных вычислений.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2906659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519113"/>
            <a:ext cx="181768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484188"/>
            <a:ext cx="392113" cy="481012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484188"/>
            <a:ext cx="619125" cy="481012"/>
          </a:xfrm>
          <a:prstGeom prst="parallelogram">
            <a:avLst>
              <a:gd name="adj" fmla="val 32178"/>
            </a:avLst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>
                <a:solidFill>
                  <a:schemeClr val="bg1"/>
                </a:solidFill>
              </a:rPr>
              <a:t>3</a:t>
            </a:r>
            <a:endParaRPr lang="ru-RU" altLang="ru-R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400" y="1303200"/>
            <a:ext cx="7924040" cy="369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Постановка задачи</a:t>
            </a:r>
            <a:endParaRPr lang="ru-RU" sz="3600" b="1" dirty="0" smtClean="0"/>
          </a:p>
          <a:p>
            <a:endParaRPr lang="ru-RU" sz="2400" dirty="0"/>
          </a:p>
          <a:p>
            <a:r>
              <a:rPr lang="ru-RU" sz="1600" dirty="0"/>
              <a:t>Решение </a:t>
            </a:r>
            <a:r>
              <a:rPr lang="ru-RU" sz="1600" dirty="0" smtClean="0"/>
              <a:t>сетевых задач требует </a:t>
            </a:r>
            <a:r>
              <a:rPr lang="ru-RU" sz="1600" dirty="0"/>
              <a:t>применения различных сетевых оптимизационных алгоритмов. В нашем исследовании мы будем испытывать в </a:t>
            </a:r>
            <a:r>
              <a:rPr lang="ru-RU" sz="1600" dirty="0" smtClean="0"/>
              <a:t>действии </a:t>
            </a:r>
            <a:r>
              <a:rPr lang="ru-RU" sz="1600" dirty="0"/>
              <a:t>Генетические алгоритмы.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Нашей задачей </a:t>
            </a:r>
            <a:r>
              <a:rPr lang="ru-RU" sz="1600" dirty="0" smtClean="0"/>
              <a:t>будет: </a:t>
            </a:r>
            <a:br>
              <a:rPr lang="ru-RU" sz="1600" dirty="0" smtClean="0"/>
            </a:b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Реализовать Генетический </a:t>
            </a:r>
            <a:r>
              <a:rPr lang="ru-RU" sz="1600" dirty="0"/>
              <a:t>алгоритм, который должен иметь возможности гибкой настройки</a:t>
            </a:r>
            <a:r>
              <a:rPr lang="ru-RU" sz="1600" dirty="0" smtClean="0"/>
              <a:t>.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Оценить </a:t>
            </a:r>
            <a:r>
              <a:rPr lang="ru-RU" sz="1600" dirty="0"/>
              <a:t>эффективность работы Генетического алгоритма для решения сетевых задач, по сравнению с обычными сетевыми оптимизационными алгоритмами.</a:t>
            </a:r>
            <a:endParaRPr lang="ru-RU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519113"/>
            <a:ext cx="181768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484188"/>
            <a:ext cx="392113" cy="481012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484188"/>
            <a:ext cx="619125" cy="481012"/>
          </a:xfrm>
          <a:prstGeom prst="parallelogram">
            <a:avLst>
              <a:gd name="adj" fmla="val 32178"/>
            </a:avLst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dirty="0">
                <a:solidFill>
                  <a:schemeClr val="bg1"/>
                </a:solidFill>
              </a:rPr>
              <a:t>4</a:t>
            </a:r>
            <a:endParaRPr lang="ru-RU" altLang="ru-RU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7563" y="1304504"/>
            <a:ext cx="8140901" cy="338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План решения поставленной задачи</a:t>
            </a:r>
            <a:endParaRPr lang="ru-RU" sz="3600" b="1" dirty="0" smtClean="0"/>
          </a:p>
          <a:p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Реализовать генетический алгоритм. Для проверки можно использовать задачи в которых ГА уже показывал результат.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Найти реальные входные данные для оптимальной настройки ГА.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Разработать оптимальный формат входных данных, для переноса в него начальных условий сетевых задач</a:t>
            </a:r>
            <a:r>
              <a:rPr lang="ru-RU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Оценить результаты</a:t>
            </a:r>
            <a:endParaRPr lang="ru-RU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519113"/>
            <a:ext cx="181768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484188"/>
            <a:ext cx="392113" cy="481012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0" y="484188"/>
            <a:ext cx="619125" cy="481012"/>
          </a:xfrm>
          <a:prstGeom prst="parallelogram">
            <a:avLst>
              <a:gd name="adj" fmla="val 32178"/>
            </a:avLst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ru-RU" dirty="0">
                <a:solidFill>
                  <a:schemeClr val="bg1"/>
                </a:solidFill>
              </a:rPr>
              <a:t>5</a:t>
            </a:r>
            <a:endParaRPr lang="ru-RU" alt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00" y="1303200"/>
            <a:ext cx="5043720" cy="492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Результаты</a:t>
            </a:r>
            <a:br>
              <a:rPr lang="ru-RU" sz="3600" b="1" dirty="0" smtClean="0"/>
            </a:br>
            <a:endParaRPr lang="ru-RU" sz="3600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Была изучена теория по Генетическим алгоритмам. Параллельно с этим в рамках изучения, была написана программа на языке </a:t>
            </a:r>
            <a:r>
              <a:rPr lang="en-US" sz="1400" dirty="0"/>
              <a:t>C</a:t>
            </a:r>
            <a:r>
              <a:rPr lang="ru-RU" sz="1400" dirty="0" smtClean="0"/>
              <a:t>#.</a:t>
            </a:r>
            <a:br>
              <a:rPr lang="ru-RU" sz="1400" dirty="0" smtClean="0"/>
            </a:br>
            <a:r>
              <a:rPr lang="ru-RU" sz="1400" dirty="0"/>
              <a:t>В качестве тестовой задачи текущий вариант реализации ГА решал </a:t>
            </a:r>
            <a:r>
              <a:rPr lang="en-US" sz="1400" dirty="0"/>
              <a:t>NP</a:t>
            </a:r>
            <a:r>
              <a:rPr lang="ru-RU" sz="1400" dirty="0"/>
              <a:t>-полную «задачу о рюкзаке» с 10 предметами средним весом 15 единиц и ограничениями 300 и 800 единиц веса. При должных подобранных настройках (операторах) ГА, алгоритм находил лучшее решение в среднем из 1000 раз за 0,15 и 0,47 секунды соответственно</a:t>
            </a:r>
            <a:r>
              <a:rPr lang="ru-RU" sz="1400" dirty="0" smtClean="0"/>
              <a:t>.</a:t>
            </a:r>
            <a:br>
              <a:rPr lang="ru-RU" sz="1400" dirty="0" smtClean="0"/>
            </a:br>
            <a:r>
              <a:rPr lang="ru-RU" sz="1400" dirty="0" smtClean="0"/>
              <a:t>Вторая тестовая задача была задача о «худшем клиенте». На данном этапе в той формулировке в которой она была дана, требуются примеры начальных условий с ответами, для проверки корректности работы алгоритма.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ru-RU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Был сделан обзор открытых библиотек в которых есть реализация ГА.</a:t>
            </a:r>
            <a:br>
              <a:rPr lang="ru-RU" sz="1400" dirty="0" smtClean="0"/>
            </a:br>
            <a:r>
              <a:rPr lang="en-US" sz="1400" dirty="0" smtClean="0"/>
              <a:t>GAUL, </a:t>
            </a:r>
            <a:r>
              <a:rPr lang="en-US" sz="1400" dirty="0" err="1" smtClean="0"/>
              <a:t>GAlib</a:t>
            </a:r>
            <a:r>
              <a:rPr lang="en-US" sz="1400" dirty="0" smtClean="0"/>
              <a:t>, GALGO, </a:t>
            </a:r>
            <a:r>
              <a:rPr lang="en-US" sz="1400" dirty="0" err="1" smtClean="0"/>
              <a:t>OpenGA</a:t>
            </a:r>
            <a:endParaRPr lang="ru-RU" sz="14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631" y="2780928"/>
            <a:ext cx="2204864" cy="220486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519113"/>
            <a:ext cx="181768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484188"/>
            <a:ext cx="392113" cy="481012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08400" y="1303200"/>
            <a:ext cx="76835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ru-RU" sz="3600" b="1" dirty="0" smtClean="0"/>
              <a:t>Дальнейшая работа</a:t>
            </a:r>
            <a:br>
              <a:rPr lang="ru-RU" sz="3600" b="1" dirty="0" smtClean="0"/>
            </a:br>
            <a:endParaRPr lang="ru-RU" sz="3600" b="1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1600" dirty="0" smtClean="0"/>
              <a:t>Поиск оптимального формата представления начальных данных во входной структуре, представленной в нашей реализации ГА.</a:t>
            </a:r>
            <a:br>
              <a:rPr lang="ru-RU" sz="1600" dirty="0" smtClean="0"/>
            </a:br>
            <a:endParaRPr lang="ru-RU" sz="16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1600" dirty="0"/>
              <a:t>Анализ трудоемкости решаемой задачи. При нехватке вычислительных ресурсов для решения задач необходимого объема, потребуется прибегнуть к использованию </a:t>
            </a:r>
            <a:r>
              <a:rPr lang="ru-RU" sz="1600"/>
              <a:t>сторонних </a:t>
            </a:r>
            <a:r>
              <a:rPr lang="ru-RU" sz="1600" smtClean="0"/>
              <a:t>библиотек.</a:t>
            </a:r>
            <a:endParaRPr lang="ru-RU" sz="1600" dirty="0" smtClean="0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0" y="484188"/>
            <a:ext cx="619125" cy="481012"/>
          </a:xfrm>
          <a:prstGeom prst="parallelogram">
            <a:avLst>
              <a:gd name="adj" fmla="val 32178"/>
            </a:avLst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ru-RU" altLang="ru-RU" dirty="0">
                <a:solidFill>
                  <a:schemeClr val="bg1"/>
                </a:solidFill>
              </a:rPr>
              <a:t>6</a:t>
            </a:r>
            <a:endParaRPr lang="ru-RU" alt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4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38" y="1700213"/>
            <a:ext cx="2416175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9" name="TextBox 1"/>
          <p:cNvSpPr txBox="1">
            <a:spLocks noChangeArrowheads="1"/>
          </p:cNvSpPr>
          <p:nvPr/>
        </p:nvSpPr>
        <p:spPr bwMode="auto">
          <a:xfrm>
            <a:off x="2481263" y="3213100"/>
            <a:ext cx="486092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altLang="ru-RU" sz="3600" dirty="0">
                <a:solidFill>
                  <a:schemeClr val="bg1"/>
                </a:solidFill>
              </a:rPr>
              <a:t>Спасибо за внимание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140</Words>
  <Application>Microsoft Office PowerPoint</Application>
  <PresentationFormat>Экран (4:3)</PresentationFormat>
  <Paragraphs>49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Doronin_Roman</dc:creator>
  <cp:lastModifiedBy>Doronin Roman</cp:lastModifiedBy>
  <cp:revision>49</cp:revision>
  <cp:lastPrinted>1601-01-01T00:00:00Z</cp:lastPrinted>
  <dcterms:created xsi:type="dcterms:W3CDTF">1601-01-01T00:00:00Z</dcterms:created>
  <dcterms:modified xsi:type="dcterms:W3CDTF">2019-06-03T20:53:40Z</dcterms:modified>
</cp:coreProperties>
</file>