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3" r:id="rId1"/>
  </p:sldMasterIdLst>
  <p:notesMasterIdLst>
    <p:notesMasterId r:id="rId25"/>
  </p:notesMasterIdLst>
  <p:sldIdLst>
    <p:sldId id="304" r:id="rId2"/>
    <p:sldId id="517" r:id="rId3"/>
    <p:sldId id="532" r:id="rId4"/>
    <p:sldId id="410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76" r:id="rId13"/>
    <p:sldId id="419" r:id="rId14"/>
    <p:sldId id="420" r:id="rId15"/>
    <p:sldId id="421" r:id="rId16"/>
    <p:sldId id="422" r:id="rId17"/>
    <p:sldId id="468" r:id="rId18"/>
    <p:sldId id="469" r:id="rId19"/>
    <p:sldId id="470" r:id="rId20"/>
    <p:sldId id="471" r:id="rId21"/>
    <p:sldId id="409" r:id="rId22"/>
    <p:sldId id="494" r:id="rId23"/>
    <p:sldId id="51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paq" initials="C" lastIdx="1" clrIdx="0">
    <p:extLst>
      <p:ext uri="{19B8F6BF-5375-455C-9EA6-DF929625EA0E}">
        <p15:presenceInfo xmlns:p15="http://schemas.microsoft.com/office/powerpoint/2012/main" userId="Compaq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0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740F-8563-4E93-9ED9-224D2943EB0B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8CA1F-97E9-43AD-9E58-12B89808B7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60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5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388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9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4958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398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54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89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nac PE - Modelo Azu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12"/>
          <p:cNvSpPr>
            <a:spLocks noGrp="1"/>
          </p:cNvSpPr>
          <p:nvPr>
            <p:ph sz="quarter" idx="10"/>
          </p:nvPr>
        </p:nvSpPr>
        <p:spPr>
          <a:xfrm>
            <a:off x="508000" y="1549401"/>
            <a:ext cx="4737101" cy="49149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6" name="Espaço Reservado para Conteúdo 12"/>
          <p:cNvSpPr>
            <a:spLocks noGrp="1"/>
          </p:cNvSpPr>
          <p:nvPr>
            <p:ph sz="quarter" idx="11"/>
          </p:nvPr>
        </p:nvSpPr>
        <p:spPr>
          <a:xfrm>
            <a:off x="5638799" y="1549399"/>
            <a:ext cx="4737101" cy="49149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30290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7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2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4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52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8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AA6D34F8-B4D1-4937-AE57-2F6C033822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3" t="12280" r="6444" b="7057"/>
          <a:stretch/>
        </p:blipFill>
        <p:spPr>
          <a:xfrm>
            <a:off x="9263822" y="326205"/>
            <a:ext cx="2634942" cy="2368372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4F0FDF1E-94B1-493A-8143-78C568484B82}"/>
              </a:ext>
            </a:extLst>
          </p:cNvPr>
          <p:cNvSpPr/>
          <p:nvPr/>
        </p:nvSpPr>
        <p:spPr>
          <a:xfrm>
            <a:off x="0" y="6745357"/>
            <a:ext cx="12192000" cy="1126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73D96458-F13A-46C1-8F41-A2A4AFDA4049}"/>
              </a:ext>
            </a:extLst>
          </p:cNvPr>
          <p:cNvSpPr/>
          <p:nvPr/>
        </p:nvSpPr>
        <p:spPr>
          <a:xfrm>
            <a:off x="0" y="0"/>
            <a:ext cx="12192000" cy="1126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Google Shape;2723;p34">
            <a:extLst>
              <a:ext uri="{FF2B5EF4-FFF2-40B4-BE49-F238E27FC236}">
                <a16:creationId xmlns:a16="http://schemas.microsoft.com/office/drawing/2014/main" xmlns="" id="{F46A9B72-C871-4608-B055-82D7A55455C4}"/>
              </a:ext>
            </a:extLst>
          </p:cNvPr>
          <p:cNvSpPr txBox="1">
            <a:spLocks/>
          </p:cNvSpPr>
          <p:nvPr/>
        </p:nvSpPr>
        <p:spPr>
          <a:xfrm>
            <a:off x="1761565" y="2566000"/>
            <a:ext cx="8283388" cy="153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GB" b="1" dirty="0">
                <a:solidFill>
                  <a:schemeClr val="tx1"/>
                </a:solidFill>
                <a:latin typeface="+mn-lt"/>
              </a:rPr>
              <a:t>Introdução a linguagem SQL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39F77425-F25C-4A4A-8832-B8C437AA1F1B}"/>
              </a:ext>
            </a:extLst>
          </p:cNvPr>
          <p:cNvSpPr/>
          <p:nvPr/>
        </p:nvSpPr>
        <p:spPr>
          <a:xfrm>
            <a:off x="3224016" y="4572366"/>
            <a:ext cx="6039806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2667" dirty="0" err="1" smtClean="0"/>
              <a:t>Profª</a:t>
            </a:r>
            <a:r>
              <a:rPr lang="pt-BR" sz="2667" dirty="0" smtClean="0"/>
              <a:t>. </a:t>
            </a:r>
            <a:r>
              <a:rPr lang="pt-BR" sz="2667" dirty="0"/>
              <a:t>Esp. </a:t>
            </a:r>
            <a:r>
              <a:rPr lang="pt-BR" sz="2667" dirty="0" smtClean="0"/>
              <a:t>Luciana Oliveira</a:t>
            </a:r>
            <a:endParaRPr lang="pt-BR" sz="2667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0A26D29E-E369-4902-9E56-5BB36C47FFB4}"/>
              </a:ext>
            </a:extLst>
          </p:cNvPr>
          <p:cNvSpPr/>
          <p:nvPr/>
        </p:nvSpPr>
        <p:spPr>
          <a:xfrm>
            <a:off x="3076097" y="5886069"/>
            <a:ext cx="6039806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2667" dirty="0"/>
              <a:t>Recife</a:t>
            </a:r>
            <a:r>
              <a:rPr lang="pt-BR" sz="2667"/>
              <a:t>, 2024</a:t>
            </a:r>
            <a:endParaRPr lang="pt-BR" sz="2667" dirty="0"/>
          </a:p>
        </p:txBody>
      </p:sp>
    </p:spTree>
    <p:extLst>
      <p:ext uri="{BB962C8B-B14F-4D97-AF65-F5344CB8AC3E}">
        <p14:creationId xmlns:p14="http://schemas.microsoft.com/office/powerpoint/2010/main" val="53313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" y="1194873"/>
            <a:ext cx="10782300" cy="913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endParaRPr lang="pt-BR" sz="2667" dirty="0"/>
          </a:p>
          <a:p>
            <a:pPr lvl="1" algn="just"/>
            <a:endParaRPr lang="pt-BR" sz="2667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8A03D606-8309-4DA4-8F87-23F8AB6C1413}"/>
              </a:ext>
            </a:extLst>
          </p:cNvPr>
          <p:cNvSpPr txBox="1">
            <a:spLocks/>
          </p:cNvSpPr>
          <p:nvPr/>
        </p:nvSpPr>
        <p:spPr>
          <a:xfrm>
            <a:off x="85060" y="57689"/>
            <a:ext cx="9867900" cy="84137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/>
          <a:p>
            <a:pPr defTabSz="914377">
              <a:spcBef>
                <a:spcPct val="0"/>
              </a:spcBef>
              <a:defRPr/>
            </a:pPr>
            <a:r>
              <a:rPr lang="pt-BR" sz="3067" b="1" dirty="0">
                <a:solidFill>
                  <a:srgbClr val="F48618"/>
                </a:solidFill>
                <a:latin typeface="+mj-lt"/>
                <a:ea typeface="+mj-ea"/>
                <a:cs typeface="+mj-cs"/>
              </a:rPr>
              <a:t>PRIMARY KEY – Chave Primária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2CE8253E-0457-473E-996F-5AF803D93587}"/>
              </a:ext>
            </a:extLst>
          </p:cNvPr>
          <p:cNvSpPr/>
          <p:nvPr/>
        </p:nvSpPr>
        <p:spPr>
          <a:xfrm>
            <a:off x="85060" y="973919"/>
            <a:ext cx="10697240" cy="132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pt-BR" sz="2667" dirty="0"/>
              <a:t>Chaves primárias tem sempre valores únicos, a coluna da chave primaria não pode conter valores vazios e cada tabela deve existir uma chave primária e apenas uma.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B2853A46-284C-42B7-8CF4-DFAB654E55DF}"/>
              </a:ext>
            </a:extLst>
          </p:cNvPr>
          <p:cNvSpPr/>
          <p:nvPr/>
        </p:nvSpPr>
        <p:spPr>
          <a:xfrm>
            <a:off x="-28353" y="3205933"/>
            <a:ext cx="10697240" cy="913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pt-BR" sz="2667" dirty="0"/>
              <a:t>É uma chave que aponta para uma chave primária de outra tabela 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AACB741A-B489-4CB2-877E-584313D9085D}"/>
              </a:ext>
            </a:extLst>
          </p:cNvPr>
          <p:cNvSpPr txBox="1">
            <a:spLocks/>
          </p:cNvSpPr>
          <p:nvPr/>
        </p:nvSpPr>
        <p:spPr>
          <a:xfrm>
            <a:off x="457199" y="2409077"/>
            <a:ext cx="9867900" cy="84137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/>
          <a:p>
            <a:pPr algn="ctr" defTabSz="914377">
              <a:spcBef>
                <a:spcPct val="0"/>
              </a:spcBef>
              <a:defRPr/>
            </a:pPr>
            <a:r>
              <a:rPr lang="pt-BR" sz="3067" b="1" dirty="0">
                <a:solidFill>
                  <a:srgbClr val="F48618"/>
                </a:solidFill>
                <a:latin typeface="+mj-lt"/>
                <a:ea typeface="+mj-ea"/>
                <a:cs typeface="+mj-cs"/>
              </a:rPr>
              <a:t>FOREIGN KEY – Chave Estrangeira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D0C7A679-D7F4-48B5-8BE4-2352C69FD464}"/>
              </a:ext>
            </a:extLst>
          </p:cNvPr>
          <p:cNvSpPr txBox="1">
            <a:spLocks/>
          </p:cNvSpPr>
          <p:nvPr/>
        </p:nvSpPr>
        <p:spPr>
          <a:xfrm>
            <a:off x="386317" y="4111346"/>
            <a:ext cx="9867900" cy="84137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/>
          <a:p>
            <a:pPr algn="ctr" defTabSz="914377">
              <a:spcBef>
                <a:spcPct val="0"/>
              </a:spcBef>
              <a:defRPr/>
            </a:pPr>
            <a:r>
              <a:rPr lang="pt-BR" sz="3067" b="1" dirty="0">
                <a:solidFill>
                  <a:srgbClr val="F48618"/>
                </a:solidFill>
                <a:latin typeface="+mj-lt"/>
                <a:ea typeface="+mj-ea"/>
                <a:cs typeface="+mj-cs"/>
              </a:rPr>
              <a:t>DEFAULT – PADRÃO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23ECFAB0-5230-431B-B1D0-8DCD2702A452}"/>
              </a:ext>
            </a:extLst>
          </p:cNvPr>
          <p:cNvSpPr/>
          <p:nvPr/>
        </p:nvSpPr>
        <p:spPr>
          <a:xfrm>
            <a:off x="0" y="5027576"/>
            <a:ext cx="10697240" cy="132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pt-BR" sz="2667" dirty="0"/>
              <a:t>É usada para definir um valor padrão em uma coluna. O valor padrão só será adicionado caso nenhum outro valor seja especificado.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D8650890-EED6-497F-A06A-C5DFBA6B7C8E}"/>
              </a:ext>
            </a:extLst>
          </p:cNvPr>
          <p:cNvSpPr/>
          <p:nvPr/>
        </p:nvSpPr>
        <p:spPr>
          <a:xfrm>
            <a:off x="0" y="6745357"/>
            <a:ext cx="12192000" cy="1126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12B874F7-1D30-4F27-9689-DCB6F1663870}"/>
              </a:ext>
            </a:extLst>
          </p:cNvPr>
          <p:cNvSpPr/>
          <p:nvPr/>
        </p:nvSpPr>
        <p:spPr>
          <a:xfrm>
            <a:off x="258418" y="790587"/>
            <a:ext cx="123245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xmlns="" id="{475922D0-E216-4ADB-AB63-8F27507D76FE}"/>
              </a:ext>
            </a:extLst>
          </p:cNvPr>
          <p:cNvSpPr/>
          <p:nvPr/>
        </p:nvSpPr>
        <p:spPr>
          <a:xfrm>
            <a:off x="0" y="0"/>
            <a:ext cx="12192000" cy="1126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26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" y="1194873"/>
            <a:ext cx="10782300" cy="913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endParaRPr lang="pt-BR" sz="2667" dirty="0"/>
          </a:p>
          <a:p>
            <a:pPr lvl="1" algn="just"/>
            <a:endParaRPr lang="pt-BR" sz="2667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8A03D606-8309-4DA4-8F87-23F8AB6C1413}"/>
              </a:ext>
            </a:extLst>
          </p:cNvPr>
          <p:cNvSpPr txBox="1">
            <a:spLocks/>
          </p:cNvSpPr>
          <p:nvPr/>
        </p:nvSpPr>
        <p:spPr>
          <a:xfrm>
            <a:off x="132132" y="54999"/>
            <a:ext cx="9867900" cy="84137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/>
          <a:p>
            <a:pPr defTabSz="914377">
              <a:spcBef>
                <a:spcPct val="0"/>
              </a:spcBef>
              <a:defRPr/>
            </a:pPr>
            <a:r>
              <a:rPr lang="pt-BR" sz="3067" b="1" dirty="0">
                <a:solidFill>
                  <a:srgbClr val="F48618"/>
                </a:solidFill>
                <a:latin typeface="+mj-lt"/>
                <a:ea typeface="+mj-ea"/>
                <a:cs typeface="+mj-cs"/>
              </a:rPr>
              <a:t>Auto incremento de valores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2CE8253E-0457-473E-996F-5AF803D93587}"/>
              </a:ext>
            </a:extLst>
          </p:cNvPr>
          <p:cNvSpPr/>
          <p:nvPr/>
        </p:nvSpPr>
        <p:spPr>
          <a:xfrm>
            <a:off x="1" y="1780210"/>
            <a:ext cx="10502900" cy="3786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pt-BR" sz="2667" b="1" dirty="0">
                <a:solidFill>
                  <a:srgbClr val="0070C0"/>
                </a:solidFill>
              </a:rPr>
              <a:t>AUTO_INCREMENT</a:t>
            </a:r>
            <a:endParaRPr lang="pt-BR" sz="2667" dirty="0"/>
          </a:p>
          <a:p>
            <a:pPr lvl="1" algn="ctr"/>
            <a:endParaRPr lang="pt-BR" sz="2667" dirty="0"/>
          </a:p>
          <a:p>
            <a:pPr lvl="1" algn="ctr"/>
            <a:r>
              <a:rPr lang="pt-BR" sz="2667" dirty="0"/>
              <a:t>Permite que um número único seja  gerado quando um novo registro é inserido na tabela.</a:t>
            </a:r>
          </a:p>
          <a:p>
            <a:pPr lvl="1" algn="ctr"/>
            <a:endParaRPr lang="pt-BR" sz="2667" dirty="0"/>
          </a:p>
          <a:p>
            <a:pPr lvl="1" algn="ctr"/>
            <a:r>
              <a:rPr lang="pt-BR" sz="2667" dirty="0"/>
              <a:t>Começa como padrão 1, e vai incrementando de 1 em 1. </a:t>
            </a:r>
          </a:p>
          <a:p>
            <a:pPr lvl="1" algn="ctr"/>
            <a:endParaRPr lang="pt-BR" sz="2667" dirty="0"/>
          </a:p>
          <a:p>
            <a:pPr lvl="1" algn="ctr"/>
            <a:endParaRPr lang="pt-BR" sz="2667" dirty="0"/>
          </a:p>
          <a:p>
            <a:pPr lvl="1" algn="ctr"/>
            <a:endParaRPr lang="pt-BR" sz="2667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9D2FA1D4-7567-4AAA-A7C6-09FBAC68AC28}"/>
              </a:ext>
            </a:extLst>
          </p:cNvPr>
          <p:cNvSpPr/>
          <p:nvPr/>
        </p:nvSpPr>
        <p:spPr>
          <a:xfrm>
            <a:off x="0" y="6745357"/>
            <a:ext cx="12192000" cy="1126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3462F4C0-AD39-4FE8-B934-46C5E45016FC}"/>
              </a:ext>
            </a:extLst>
          </p:cNvPr>
          <p:cNvSpPr/>
          <p:nvPr/>
        </p:nvSpPr>
        <p:spPr>
          <a:xfrm>
            <a:off x="271865" y="833626"/>
            <a:ext cx="123245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4EA4B794-CE31-4EF4-8D4D-48B1D1ABDAB7}"/>
              </a:ext>
            </a:extLst>
          </p:cNvPr>
          <p:cNvSpPr/>
          <p:nvPr/>
        </p:nvSpPr>
        <p:spPr>
          <a:xfrm>
            <a:off x="0" y="0"/>
            <a:ext cx="12192000" cy="1126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30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8A03D606-8309-4DA4-8F87-23F8AB6C1413}"/>
              </a:ext>
            </a:extLst>
          </p:cNvPr>
          <p:cNvSpPr txBox="1">
            <a:spLocks/>
          </p:cNvSpPr>
          <p:nvPr/>
        </p:nvSpPr>
        <p:spPr>
          <a:xfrm>
            <a:off x="159026" y="126237"/>
            <a:ext cx="9867900" cy="84137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/>
          <a:p>
            <a:pPr defTabSz="914377">
              <a:spcBef>
                <a:spcPct val="0"/>
              </a:spcBef>
              <a:defRPr/>
            </a:pPr>
            <a:r>
              <a:rPr lang="pt-BR" sz="3067" b="1" dirty="0">
                <a:solidFill>
                  <a:srgbClr val="F48618"/>
                </a:solidFill>
                <a:latin typeface="+mj-lt"/>
                <a:ea typeface="+mj-ea"/>
                <a:cs typeface="+mj-cs"/>
              </a:rPr>
              <a:t>Dados Primitivos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C7E2F3AF-B4E2-497B-835B-F768C42DEBEA}"/>
              </a:ext>
            </a:extLst>
          </p:cNvPr>
          <p:cNvSpPr/>
          <p:nvPr/>
        </p:nvSpPr>
        <p:spPr>
          <a:xfrm>
            <a:off x="0" y="6745357"/>
            <a:ext cx="12192000" cy="1126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19A2786F-7C1C-4C94-9241-4BAF4825184D}"/>
              </a:ext>
            </a:extLst>
          </p:cNvPr>
          <p:cNvSpPr/>
          <p:nvPr/>
        </p:nvSpPr>
        <p:spPr>
          <a:xfrm>
            <a:off x="159026" y="1044188"/>
            <a:ext cx="123245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xmlns="" id="{18CBD163-9381-4539-8EDF-495D39ABA6F6}"/>
              </a:ext>
            </a:extLst>
          </p:cNvPr>
          <p:cNvGrpSpPr/>
          <p:nvPr/>
        </p:nvGrpSpPr>
        <p:grpSpPr>
          <a:xfrm>
            <a:off x="344555" y="747439"/>
            <a:ext cx="5751445" cy="1726720"/>
            <a:chOff x="344555" y="747439"/>
            <a:chExt cx="5751445" cy="1726720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xmlns="" id="{3FB881DF-AE96-4AB1-9CB0-5AC36BB718E3}"/>
                </a:ext>
              </a:extLst>
            </p:cNvPr>
            <p:cNvSpPr/>
            <p:nvPr/>
          </p:nvSpPr>
          <p:spPr>
            <a:xfrm>
              <a:off x="344555" y="1415778"/>
              <a:ext cx="2915479" cy="5027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pt-BR" sz="2667" b="1" dirty="0">
                  <a:solidFill>
                    <a:srgbClr val="0070C0"/>
                  </a:solidFill>
                </a:rPr>
                <a:t>Numéricos</a:t>
              </a:r>
              <a:endParaRPr lang="pt-BR" sz="2667" dirty="0"/>
            </a:p>
          </p:txBody>
        </p:sp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xmlns="" id="{148AB0BC-1E85-431F-B130-57653D66F2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0191" y="1089907"/>
              <a:ext cx="1709531" cy="577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xmlns="" id="{74EAE216-99D3-4E7C-ADD5-E16093F3C6B3}"/>
                </a:ext>
              </a:extLst>
            </p:cNvPr>
            <p:cNvCxnSpPr>
              <a:cxnSpLocks/>
            </p:cNvCxnSpPr>
            <p:nvPr/>
          </p:nvCxnSpPr>
          <p:spPr>
            <a:xfrm>
              <a:off x="2690191" y="1667161"/>
              <a:ext cx="17095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xmlns="" id="{48F9C319-4B80-4D9A-A244-17C596BBF371}"/>
                </a:ext>
              </a:extLst>
            </p:cNvPr>
            <p:cNvCxnSpPr>
              <a:cxnSpLocks/>
            </p:cNvCxnSpPr>
            <p:nvPr/>
          </p:nvCxnSpPr>
          <p:spPr>
            <a:xfrm>
              <a:off x="2690191" y="1698372"/>
              <a:ext cx="1563757" cy="546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xmlns="" id="{FAABAA74-A74C-4BF1-8C75-1464C93F5045}"/>
                </a:ext>
              </a:extLst>
            </p:cNvPr>
            <p:cNvSpPr/>
            <p:nvPr/>
          </p:nvSpPr>
          <p:spPr>
            <a:xfrm>
              <a:off x="3995529" y="747439"/>
              <a:ext cx="1928194" cy="5027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pt-BR" sz="2667" dirty="0"/>
                <a:t>Inteiro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xmlns="" id="{0B30276F-42DB-4640-80A7-7121C1AD2E8C}"/>
                </a:ext>
              </a:extLst>
            </p:cNvPr>
            <p:cNvSpPr/>
            <p:nvPr/>
          </p:nvSpPr>
          <p:spPr>
            <a:xfrm>
              <a:off x="3995527" y="1372500"/>
              <a:ext cx="2100473" cy="5027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pt-BR" sz="2667" dirty="0"/>
                <a:t>Real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xmlns="" id="{3AF9F1DE-D8B7-4FE0-B970-FD8D6BC74054}"/>
                </a:ext>
              </a:extLst>
            </p:cNvPr>
            <p:cNvSpPr/>
            <p:nvPr/>
          </p:nvSpPr>
          <p:spPr>
            <a:xfrm>
              <a:off x="3995526" y="1971393"/>
              <a:ext cx="1928196" cy="5027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pt-BR" sz="2667" dirty="0"/>
                <a:t>Lógico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xmlns="" id="{626F510C-E71A-41C9-8D9E-4D953409453E}"/>
              </a:ext>
            </a:extLst>
          </p:cNvPr>
          <p:cNvGrpSpPr/>
          <p:nvPr/>
        </p:nvGrpSpPr>
        <p:grpSpPr>
          <a:xfrm>
            <a:off x="344553" y="2993124"/>
            <a:ext cx="7275447" cy="1726720"/>
            <a:chOff x="344555" y="747439"/>
            <a:chExt cx="7275447" cy="1726720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xmlns="" id="{2BC8C42B-4FF5-4368-A625-169D270E6027}"/>
                </a:ext>
              </a:extLst>
            </p:cNvPr>
            <p:cNvSpPr/>
            <p:nvPr/>
          </p:nvSpPr>
          <p:spPr>
            <a:xfrm>
              <a:off x="344555" y="1415778"/>
              <a:ext cx="2915479" cy="5027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pt-BR" sz="2667" b="1" dirty="0">
                  <a:solidFill>
                    <a:srgbClr val="0070C0"/>
                  </a:solidFill>
                </a:rPr>
                <a:t>Literais</a:t>
              </a:r>
              <a:endParaRPr lang="pt-BR" sz="2667" dirty="0"/>
            </a:p>
          </p:txBody>
        </p: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xmlns="" id="{DE253493-F456-4E2A-BFD1-B15BEC1460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0191" y="1089907"/>
              <a:ext cx="1709531" cy="577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xmlns="" id="{1607AAB3-11AD-451F-8D09-897C8FBD3242}"/>
                </a:ext>
              </a:extLst>
            </p:cNvPr>
            <p:cNvCxnSpPr>
              <a:cxnSpLocks/>
            </p:cNvCxnSpPr>
            <p:nvPr/>
          </p:nvCxnSpPr>
          <p:spPr>
            <a:xfrm>
              <a:off x="2690191" y="1667161"/>
              <a:ext cx="17095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xmlns="" id="{2A9C19DF-3DEF-4385-9907-8C921A8CB7CC}"/>
                </a:ext>
              </a:extLst>
            </p:cNvPr>
            <p:cNvCxnSpPr>
              <a:cxnSpLocks/>
            </p:cNvCxnSpPr>
            <p:nvPr/>
          </p:nvCxnSpPr>
          <p:spPr>
            <a:xfrm>
              <a:off x="2690191" y="1698372"/>
              <a:ext cx="1563757" cy="546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xmlns="" id="{60C643D2-DD4D-4546-B1EF-0C25FF61902A}"/>
                </a:ext>
              </a:extLst>
            </p:cNvPr>
            <p:cNvSpPr/>
            <p:nvPr/>
          </p:nvSpPr>
          <p:spPr>
            <a:xfrm>
              <a:off x="3995528" y="747439"/>
              <a:ext cx="2915479" cy="5027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pt-BR" sz="2667" dirty="0"/>
                <a:t>Caractere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xmlns="" id="{3A831D19-0309-4F43-9243-4D556A249809}"/>
                </a:ext>
              </a:extLst>
            </p:cNvPr>
            <p:cNvSpPr/>
            <p:nvPr/>
          </p:nvSpPr>
          <p:spPr>
            <a:xfrm>
              <a:off x="3995527" y="1372500"/>
              <a:ext cx="2915479" cy="5027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pt-BR" sz="2667" dirty="0"/>
                <a:t>Textos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xmlns="" id="{B99BC97F-09E9-4DD0-9AB0-AAB1882A8231}"/>
                </a:ext>
              </a:extLst>
            </p:cNvPr>
            <p:cNvSpPr/>
            <p:nvPr/>
          </p:nvSpPr>
          <p:spPr>
            <a:xfrm>
              <a:off x="3995526" y="1971393"/>
              <a:ext cx="3624476" cy="5027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pt-BR" sz="2667" dirty="0"/>
                <a:t>Binário e coleção</a:t>
              </a:r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xmlns="" id="{4416D825-171E-4029-A114-56035D963AEE}"/>
              </a:ext>
            </a:extLst>
          </p:cNvPr>
          <p:cNvSpPr/>
          <p:nvPr/>
        </p:nvSpPr>
        <p:spPr>
          <a:xfrm>
            <a:off x="344553" y="5475465"/>
            <a:ext cx="2915479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2667" b="1" dirty="0">
                <a:solidFill>
                  <a:srgbClr val="0070C0"/>
                </a:solidFill>
              </a:rPr>
              <a:t>Data/hora</a:t>
            </a:r>
            <a:endParaRPr lang="pt-BR" sz="2667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EB0824E6-2DBB-4D46-9A1E-57480C273844}"/>
              </a:ext>
            </a:extLst>
          </p:cNvPr>
          <p:cNvSpPr/>
          <p:nvPr/>
        </p:nvSpPr>
        <p:spPr>
          <a:xfrm>
            <a:off x="4253946" y="4878280"/>
            <a:ext cx="2915479" cy="173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2667" dirty="0"/>
              <a:t>Data</a:t>
            </a:r>
          </a:p>
          <a:p>
            <a:pPr lvl="1"/>
            <a:r>
              <a:rPr lang="pt-BR" sz="2667" dirty="0"/>
              <a:t>Hora e data</a:t>
            </a:r>
          </a:p>
          <a:p>
            <a:pPr lvl="1"/>
            <a:r>
              <a:rPr lang="pt-BR" sz="2667" dirty="0"/>
              <a:t>Hora apenas</a:t>
            </a:r>
          </a:p>
          <a:p>
            <a:pPr lvl="1"/>
            <a:r>
              <a:rPr lang="pt-BR" sz="2667" dirty="0"/>
              <a:t>Ano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xmlns="" id="{1920D9B2-716E-4E97-A0EE-85C26BD392B3}"/>
              </a:ext>
            </a:extLst>
          </p:cNvPr>
          <p:cNvCxnSpPr>
            <a:cxnSpLocks/>
          </p:cNvCxnSpPr>
          <p:nvPr/>
        </p:nvCxnSpPr>
        <p:spPr>
          <a:xfrm flipV="1">
            <a:off x="2727602" y="5201360"/>
            <a:ext cx="1844398" cy="53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xmlns="" id="{C4A3F525-6ABA-453B-BA2F-68E9AD86E890}"/>
              </a:ext>
            </a:extLst>
          </p:cNvPr>
          <p:cNvCxnSpPr>
            <a:cxnSpLocks/>
          </p:cNvCxnSpPr>
          <p:nvPr/>
        </p:nvCxnSpPr>
        <p:spPr>
          <a:xfrm flipV="1">
            <a:off x="2727602" y="5535336"/>
            <a:ext cx="1938527" cy="217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xmlns="" id="{B2BF5FAA-5BC8-4F59-8AAA-94FA6F00DBDC}"/>
              </a:ext>
            </a:extLst>
          </p:cNvPr>
          <p:cNvCxnSpPr>
            <a:cxnSpLocks/>
          </p:cNvCxnSpPr>
          <p:nvPr/>
        </p:nvCxnSpPr>
        <p:spPr>
          <a:xfrm>
            <a:off x="2727602" y="5798911"/>
            <a:ext cx="1938527" cy="10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xmlns="" id="{EB4B99BB-FF4D-4CC5-97A7-1DBE550347A8}"/>
              </a:ext>
            </a:extLst>
          </p:cNvPr>
          <p:cNvCxnSpPr>
            <a:cxnSpLocks/>
          </p:cNvCxnSpPr>
          <p:nvPr/>
        </p:nvCxnSpPr>
        <p:spPr>
          <a:xfrm>
            <a:off x="2725166" y="5840615"/>
            <a:ext cx="1940963" cy="46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xmlns="" id="{0F071652-85AE-402D-97E8-4C414D3168DB}"/>
              </a:ext>
            </a:extLst>
          </p:cNvPr>
          <p:cNvSpPr/>
          <p:nvPr/>
        </p:nvSpPr>
        <p:spPr>
          <a:xfrm>
            <a:off x="0" y="0"/>
            <a:ext cx="12192000" cy="1126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8A03D606-8309-4DA4-8F87-23F8AB6C1413}"/>
              </a:ext>
            </a:extLst>
          </p:cNvPr>
          <p:cNvSpPr txBox="1">
            <a:spLocks/>
          </p:cNvSpPr>
          <p:nvPr/>
        </p:nvSpPr>
        <p:spPr>
          <a:xfrm>
            <a:off x="159026" y="202813"/>
            <a:ext cx="9867900" cy="84137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/>
          <a:p>
            <a:pPr defTabSz="914377">
              <a:spcBef>
                <a:spcPct val="0"/>
              </a:spcBef>
              <a:defRPr/>
            </a:pPr>
            <a:r>
              <a:rPr lang="pt-BR" sz="3067" b="1" dirty="0">
                <a:solidFill>
                  <a:srgbClr val="F48618"/>
                </a:solidFill>
                <a:latin typeface="+mj-lt"/>
                <a:ea typeface="+mj-ea"/>
                <a:cs typeface="+mj-cs"/>
              </a:rPr>
              <a:t>Tipos de Dados: Inteiros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2CE8253E-0457-473E-996F-5AF803D93587}"/>
              </a:ext>
            </a:extLst>
          </p:cNvPr>
          <p:cNvSpPr/>
          <p:nvPr/>
        </p:nvSpPr>
        <p:spPr>
          <a:xfrm>
            <a:off x="159025" y="1492495"/>
            <a:ext cx="12100707" cy="4607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2667" b="1" dirty="0">
                <a:solidFill>
                  <a:srgbClr val="0070C0"/>
                </a:solidFill>
              </a:rPr>
              <a:t>INT: </a:t>
            </a:r>
            <a:r>
              <a:rPr lang="pt-BR" sz="2667" dirty="0"/>
              <a:t>Suporta números entre 2 bilhões negativos até 2 bilhões positivos </a:t>
            </a:r>
          </a:p>
          <a:p>
            <a:pPr lvl="1"/>
            <a:endParaRPr lang="pt-BR" sz="2667" b="1" dirty="0">
              <a:solidFill>
                <a:srgbClr val="0070C0"/>
              </a:solidFill>
            </a:endParaRPr>
          </a:p>
          <a:p>
            <a:pPr lvl="1"/>
            <a:r>
              <a:rPr lang="pt-BR" sz="2667" b="1" dirty="0">
                <a:solidFill>
                  <a:srgbClr val="0070C0"/>
                </a:solidFill>
              </a:rPr>
              <a:t>TINYINT: </a:t>
            </a:r>
            <a:r>
              <a:rPr lang="pt-BR" sz="2667" dirty="0"/>
              <a:t>Suporta números de –128 a 127 </a:t>
            </a:r>
          </a:p>
          <a:p>
            <a:pPr lvl="1"/>
            <a:endParaRPr lang="pt-BR" sz="2667" dirty="0"/>
          </a:p>
          <a:p>
            <a:pPr lvl="1"/>
            <a:r>
              <a:rPr lang="pt-BR" sz="2667" b="1" dirty="0">
                <a:solidFill>
                  <a:srgbClr val="0070C0"/>
                </a:solidFill>
              </a:rPr>
              <a:t>SMALLINT: </a:t>
            </a:r>
            <a:r>
              <a:rPr lang="pt-BR" sz="2667" dirty="0"/>
              <a:t>Suporta números de -32.768 mil a 32.767</a:t>
            </a:r>
          </a:p>
          <a:p>
            <a:pPr lvl="1"/>
            <a:endParaRPr lang="pt-BR" sz="2667" b="1" dirty="0">
              <a:solidFill>
                <a:srgbClr val="0070C0"/>
              </a:solidFill>
            </a:endParaRPr>
          </a:p>
          <a:p>
            <a:pPr lvl="1"/>
            <a:r>
              <a:rPr lang="pt-BR" sz="2667" b="1" dirty="0">
                <a:solidFill>
                  <a:srgbClr val="0070C0"/>
                </a:solidFill>
              </a:rPr>
              <a:t>MEDIUINT: </a:t>
            </a:r>
            <a:r>
              <a:rPr lang="pt-BR" sz="2667" dirty="0"/>
              <a:t>Suporta 8 milhões negativos a 8 milhões positivos</a:t>
            </a:r>
          </a:p>
          <a:p>
            <a:pPr lvl="1"/>
            <a:endParaRPr lang="pt-BR" sz="2667" dirty="0"/>
          </a:p>
          <a:p>
            <a:pPr lvl="1"/>
            <a:r>
              <a:rPr lang="pt-BR" sz="2667" b="1" dirty="0">
                <a:solidFill>
                  <a:srgbClr val="0070C0"/>
                </a:solidFill>
              </a:rPr>
              <a:t>BIGINT:</a:t>
            </a:r>
            <a:r>
              <a:rPr lang="pt-BR" sz="2667" dirty="0"/>
              <a:t> Suporta números acima de trilhões.</a:t>
            </a:r>
          </a:p>
          <a:p>
            <a:pPr lvl="1" algn="ctr"/>
            <a:endParaRPr lang="pt-BR" sz="2667" dirty="0"/>
          </a:p>
          <a:p>
            <a:pPr lvl="1" algn="ctr"/>
            <a:endParaRPr lang="pt-BR" sz="2667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C7E2F3AF-B4E2-497B-835B-F768C42DEBEA}"/>
              </a:ext>
            </a:extLst>
          </p:cNvPr>
          <p:cNvSpPr/>
          <p:nvPr/>
        </p:nvSpPr>
        <p:spPr>
          <a:xfrm>
            <a:off x="0" y="6745357"/>
            <a:ext cx="12192000" cy="1126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19A2786F-7C1C-4C94-9241-4BAF4825184D}"/>
              </a:ext>
            </a:extLst>
          </p:cNvPr>
          <p:cNvSpPr/>
          <p:nvPr/>
        </p:nvSpPr>
        <p:spPr>
          <a:xfrm>
            <a:off x="258418" y="1000292"/>
            <a:ext cx="123245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245EE290-5552-463C-A510-E091D1FD6883}"/>
              </a:ext>
            </a:extLst>
          </p:cNvPr>
          <p:cNvSpPr/>
          <p:nvPr/>
        </p:nvSpPr>
        <p:spPr>
          <a:xfrm>
            <a:off x="0" y="0"/>
            <a:ext cx="12192000" cy="1126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80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8A03D606-8309-4DA4-8F87-23F8AB6C1413}"/>
              </a:ext>
            </a:extLst>
          </p:cNvPr>
          <p:cNvSpPr txBox="1">
            <a:spLocks/>
          </p:cNvSpPr>
          <p:nvPr/>
        </p:nvSpPr>
        <p:spPr>
          <a:xfrm>
            <a:off x="79513" y="118765"/>
            <a:ext cx="9867900" cy="84137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/>
          <a:p>
            <a:pPr defTabSz="914377">
              <a:spcBef>
                <a:spcPct val="0"/>
              </a:spcBef>
              <a:defRPr/>
            </a:pPr>
            <a:r>
              <a:rPr lang="pt-BR" sz="3067" b="1" dirty="0">
                <a:solidFill>
                  <a:srgbClr val="F48618"/>
                </a:solidFill>
                <a:latin typeface="+mj-lt"/>
                <a:ea typeface="+mj-ea"/>
                <a:cs typeface="+mj-cs"/>
              </a:rPr>
              <a:t>Tipos de Dados: Flutuantes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2CE8253E-0457-473E-996F-5AF803D93587}"/>
              </a:ext>
            </a:extLst>
          </p:cNvPr>
          <p:cNvSpPr/>
          <p:nvPr/>
        </p:nvSpPr>
        <p:spPr>
          <a:xfrm>
            <a:off x="79513" y="1176334"/>
            <a:ext cx="12032973" cy="4607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pt-BR" sz="2667" b="1" dirty="0">
              <a:solidFill>
                <a:srgbClr val="0070C0"/>
              </a:solidFill>
            </a:endParaRPr>
          </a:p>
          <a:p>
            <a:pPr lvl="1"/>
            <a:r>
              <a:rPr lang="pt-BR" sz="2667" b="1" dirty="0">
                <a:solidFill>
                  <a:srgbClr val="0070C0"/>
                </a:solidFill>
              </a:rPr>
              <a:t>DECIMAL(M,D): </a:t>
            </a:r>
            <a:r>
              <a:rPr lang="pt-BR" sz="2667" dirty="0"/>
              <a:t>Ponto decimal com M dígitos no total e D casas decimais (escala).</a:t>
            </a:r>
          </a:p>
          <a:p>
            <a:pPr lvl="1"/>
            <a:r>
              <a:rPr lang="pt-BR" sz="2667" dirty="0"/>
              <a:t>	</a:t>
            </a:r>
          </a:p>
          <a:p>
            <a:pPr lvl="1"/>
            <a:r>
              <a:rPr lang="pt-BR" sz="2667" dirty="0"/>
              <a:t>			Por exemplo: 10,5 </a:t>
            </a:r>
          </a:p>
          <a:p>
            <a:pPr lvl="1"/>
            <a:r>
              <a:rPr lang="pt-BR" sz="2667" dirty="0"/>
              <a:t>			</a:t>
            </a:r>
          </a:p>
          <a:p>
            <a:pPr lvl="1" algn="ctr"/>
            <a:endParaRPr lang="pt-BR" sz="2667" dirty="0">
              <a:solidFill>
                <a:srgbClr val="FF0000"/>
              </a:solidFill>
            </a:endParaRPr>
          </a:p>
          <a:p>
            <a:pPr lvl="1" algn="ctr"/>
            <a:r>
              <a:rPr lang="pt-BR" sz="2667" dirty="0"/>
              <a:t>O decimal suporta até 65 dígitos no M e 30 D casas decimais</a:t>
            </a:r>
          </a:p>
          <a:p>
            <a:pPr lvl="1"/>
            <a:endParaRPr lang="pt-BR" sz="2667" b="1" dirty="0">
              <a:solidFill>
                <a:srgbClr val="0070C0"/>
              </a:solidFill>
            </a:endParaRPr>
          </a:p>
          <a:p>
            <a:pPr lvl="1"/>
            <a:r>
              <a:rPr lang="pt-BR" sz="2667" b="1" dirty="0">
                <a:solidFill>
                  <a:srgbClr val="0070C0"/>
                </a:solidFill>
              </a:rPr>
              <a:t>FLOAT: </a:t>
            </a:r>
            <a:r>
              <a:rPr lang="pt-BR" sz="2667" dirty="0"/>
              <a:t>Suporta até 24 casas decimais</a:t>
            </a:r>
          </a:p>
          <a:p>
            <a:pPr lvl="1" algn="ctr"/>
            <a:endParaRPr lang="pt-BR" sz="2667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25BAA54A-D26D-42E4-9F0E-B59B128933D5}"/>
              </a:ext>
            </a:extLst>
          </p:cNvPr>
          <p:cNvSpPr txBox="1"/>
          <p:nvPr/>
        </p:nvSpPr>
        <p:spPr>
          <a:xfrm>
            <a:off x="6436240" y="2977116"/>
            <a:ext cx="503274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67" dirty="0"/>
              <a:t>M = 3 dígitos no total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7F93BD20-00B7-43EB-9856-E1094EC155B1}"/>
              </a:ext>
            </a:extLst>
          </p:cNvPr>
          <p:cNvSpPr txBox="1"/>
          <p:nvPr/>
        </p:nvSpPr>
        <p:spPr>
          <a:xfrm>
            <a:off x="6436240" y="3629247"/>
            <a:ext cx="503274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67" dirty="0"/>
              <a:t>D = 1 casa decimal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B7221F9B-36B8-473F-B78F-CAFE80A77AE9}"/>
              </a:ext>
            </a:extLst>
          </p:cNvPr>
          <p:cNvSpPr/>
          <p:nvPr/>
        </p:nvSpPr>
        <p:spPr>
          <a:xfrm>
            <a:off x="0" y="6745357"/>
            <a:ext cx="12192000" cy="1126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3A8558F9-BFD2-41F8-B0B1-A2B2CF66EB08}"/>
              </a:ext>
            </a:extLst>
          </p:cNvPr>
          <p:cNvSpPr/>
          <p:nvPr/>
        </p:nvSpPr>
        <p:spPr>
          <a:xfrm>
            <a:off x="251791" y="1021402"/>
            <a:ext cx="123245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7A0CFCD5-0EA3-488C-8BAF-D69B1773075C}"/>
              </a:ext>
            </a:extLst>
          </p:cNvPr>
          <p:cNvSpPr/>
          <p:nvPr/>
        </p:nvSpPr>
        <p:spPr>
          <a:xfrm>
            <a:off x="0" y="0"/>
            <a:ext cx="12192000" cy="1126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4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8A03D606-8309-4DA4-8F87-23F8AB6C1413}"/>
              </a:ext>
            </a:extLst>
          </p:cNvPr>
          <p:cNvSpPr txBox="1">
            <a:spLocks/>
          </p:cNvSpPr>
          <p:nvPr/>
        </p:nvSpPr>
        <p:spPr>
          <a:xfrm>
            <a:off x="159026" y="178597"/>
            <a:ext cx="9867900" cy="84137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/>
          <a:p>
            <a:pPr defTabSz="914377">
              <a:spcBef>
                <a:spcPct val="0"/>
              </a:spcBef>
              <a:defRPr/>
            </a:pPr>
            <a:r>
              <a:rPr lang="pt-BR" sz="3067" b="1" dirty="0">
                <a:solidFill>
                  <a:srgbClr val="F48618"/>
                </a:solidFill>
                <a:latin typeface="+mj-lt"/>
                <a:ea typeface="+mj-ea"/>
                <a:cs typeface="+mj-cs"/>
              </a:rPr>
              <a:t>Tipos de Dados: Data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2CE8253E-0457-473E-996F-5AF803D93587}"/>
              </a:ext>
            </a:extLst>
          </p:cNvPr>
          <p:cNvSpPr/>
          <p:nvPr/>
        </p:nvSpPr>
        <p:spPr>
          <a:xfrm>
            <a:off x="3530010" y="1539360"/>
            <a:ext cx="4607441" cy="3375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pt-BR" sz="2667" b="1" dirty="0">
              <a:solidFill>
                <a:srgbClr val="0070C0"/>
              </a:solidFill>
            </a:endParaRPr>
          </a:p>
          <a:p>
            <a:pPr lvl="1"/>
            <a:r>
              <a:rPr lang="pt-BR" sz="2667" dirty="0">
                <a:solidFill>
                  <a:srgbClr val="0070C0"/>
                </a:solidFill>
              </a:rPr>
              <a:t>DATE: </a:t>
            </a:r>
            <a:r>
              <a:rPr lang="pt-BR" sz="2667" dirty="0"/>
              <a:t>Para data </a:t>
            </a:r>
          </a:p>
          <a:p>
            <a:pPr lvl="1"/>
            <a:endParaRPr lang="pt-BR" sz="2667" dirty="0"/>
          </a:p>
          <a:p>
            <a:pPr lvl="1"/>
            <a:r>
              <a:rPr lang="pt-BR" sz="2667" dirty="0">
                <a:solidFill>
                  <a:srgbClr val="0070C0"/>
                </a:solidFill>
              </a:rPr>
              <a:t>DATETIME: </a:t>
            </a:r>
            <a:r>
              <a:rPr lang="pt-BR" sz="2667" dirty="0"/>
              <a:t>Hora e data</a:t>
            </a:r>
          </a:p>
          <a:p>
            <a:pPr lvl="1"/>
            <a:endParaRPr lang="pt-BR" sz="2667" dirty="0"/>
          </a:p>
          <a:p>
            <a:pPr lvl="1"/>
            <a:r>
              <a:rPr lang="pt-BR" sz="2667" dirty="0">
                <a:solidFill>
                  <a:srgbClr val="0070C0"/>
                </a:solidFill>
              </a:rPr>
              <a:t>TIME: </a:t>
            </a:r>
            <a:r>
              <a:rPr lang="pt-BR" sz="2667" dirty="0"/>
              <a:t>Hora apenas</a:t>
            </a:r>
          </a:p>
          <a:p>
            <a:pPr lvl="1"/>
            <a:endParaRPr lang="pt-BR" sz="2667" dirty="0"/>
          </a:p>
          <a:p>
            <a:pPr lvl="1"/>
            <a:r>
              <a:rPr lang="pt-BR" sz="2667" dirty="0">
                <a:solidFill>
                  <a:srgbClr val="0070C0"/>
                </a:solidFill>
              </a:rPr>
              <a:t>YEAR:</a:t>
            </a:r>
            <a:r>
              <a:rPr lang="pt-BR" sz="2667" dirty="0"/>
              <a:t> Ano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C251C604-3E9B-4793-AE43-08A98C04FA93}"/>
              </a:ext>
            </a:extLst>
          </p:cNvPr>
          <p:cNvSpPr/>
          <p:nvPr/>
        </p:nvSpPr>
        <p:spPr>
          <a:xfrm>
            <a:off x="0" y="6745357"/>
            <a:ext cx="12192000" cy="1126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E6D6B502-8E42-4A6C-8839-1E665C7897AC}"/>
              </a:ext>
            </a:extLst>
          </p:cNvPr>
          <p:cNvSpPr/>
          <p:nvPr/>
        </p:nvSpPr>
        <p:spPr>
          <a:xfrm>
            <a:off x="258418" y="1095964"/>
            <a:ext cx="123245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01149929-BAF9-4140-9678-B193A4730209}"/>
              </a:ext>
            </a:extLst>
          </p:cNvPr>
          <p:cNvSpPr/>
          <p:nvPr/>
        </p:nvSpPr>
        <p:spPr>
          <a:xfrm>
            <a:off x="0" y="0"/>
            <a:ext cx="12192000" cy="1126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35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8A03D606-8309-4DA4-8F87-23F8AB6C1413}"/>
              </a:ext>
            </a:extLst>
          </p:cNvPr>
          <p:cNvSpPr txBox="1">
            <a:spLocks/>
          </p:cNvSpPr>
          <p:nvPr/>
        </p:nvSpPr>
        <p:spPr>
          <a:xfrm>
            <a:off x="159026" y="9433"/>
            <a:ext cx="9867900" cy="84137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/>
          <a:p>
            <a:pPr defTabSz="914377">
              <a:spcBef>
                <a:spcPct val="0"/>
              </a:spcBef>
              <a:defRPr/>
            </a:pPr>
            <a:r>
              <a:rPr lang="pt-BR" sz="3067" b="1" dirty="0">
                <a:solidFill>
                  <a:srgbClr val="F48618"/>
                </a:solidFill>
                <a:latin typeface="+mj-lt"/>
                <a:ea typeface="+mj-ea"/>
                <a:cs typeface="+mj-cs"/>
              </a:rPr>
              <a:t>Tipos de Dados: S</a:t>
            </a:r>
            <a:r>
              <a:rPr lang="pt-BR" sz="3067" b="1" dirty="0" err="1">
                <a:solidFill>
                  <a:srgbClr val="F48618"/>
                </a:solidFill>
                <a:latin typeface="+mj-lt"/>
                <a:ea typeface="+mj-ea"/>
                <a:cs typeface="+mj-cs"/>
              </a:rPr>
              <a:t>trings</a:t>
            </a:r>
            <a:endParaRPr lang="pt-BR" sz="3067" b="1" dirty="0">
              <a:solidFill>
                <a:srgbClr val="F4861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2CE8253E-0457-473E-996F-5AF803D93587}"/>
              </a:ext>
            </a:extLst>
          </p:cNvPr>
          <p:cNvSpPr/>
          <p:nvPr/>
        </p:nvSpPr>
        <p:spPr>
          <a:xfrm>
            <a:off x="-290894" y="700850"/>
            <a:ext cx="12323868" cy="5017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pt-BR" sz="2667" b="1" dirty="0">
              <a:solidFill>
                <a:srgbClr val="0070C0"/>
              </a:solidFill>
            </a:endParaRPr>
          </a:p>
          <a:p>
            <a:pPr lvl="1"/>
            <a:r>
              <a:rPr lang="pt-BR" sz="2667" dirty="0">
                <a:solidFill>
                  <a:srgbClr val="0070C0"/>
                </a:solidFill>
              </a:rPr>
              <a:t>CHAR(): </a:t>
            </a:r>
            <a:r>
              <a:rPr lang="pt-BR" sz="2667" dirty="0"/>
              <a:t>Suporta até 255 caracteres e ocupa espaço fixo</a:t>
            </a:r>
          </a:p>
          <a:p>
            <a:pPr lvl="1" algn="ctr"/>
            <a:endParaRPr lang="pt-BR" sz="2667" dirty="0"/>
          </a:p>
          <a:p>
            <a:pPr lvl="1" algn="ctr"/>
            <a:r>
              <a:rPr lang="pt-BR" sz="2667" dirty="0"/>
              <a:t>Exemplo: char(6)</a:t>
            </a:r>
          </a:p>
          <a:p>
            <a:pPr lvl="1" algn="ctr"/>
            <a:r>
              <a:rPr lang="pt-BR" sz="2667" dirty="0">
                <a:solidFill>
                  <a:srgbClr val="FF0000"/>
                </a:solidFill>
              </a:rPr>
              <a:t>Jose_ _  </a:t>
            </a:r>
            <a:r>
              <a:rPr lang="pt-BR" sz="2667" dirty="0"/>
              <a:t>Dois caracteres foram preenchidos com espaços</a:t>
            </a:r>
          </a:p>
          <a:p>
            <a:pPr lvl="1"/>
            <a:endParaRPr lang="pt-BR" sz="2667" dirty="0">
              <a:solidFill>
                <a:srgbClr val="0070C0"/>
              </a:solidFill>
            </a:endParaRPr>
          </a:p>
          <a:p>
            <a:pPr lvl="1"/>
            <a:r>
              <a:rPr lang="pt-BR" sz="2667" dirty="0">
                <a:solidFill>
                  <a:srgbClr val="0070C0"/>
                </a:solidFill>
              </a:rPr>
              <a:t>VARCHAR(10): </a:t>
            </a:r>
            <a:r>
              <a:rPr lang="pt-BR" sz="2667" dirty="0" err="1"/>
              <a:t>String</a:t>
            </a:r>
            <a:r>
              <a:rPr lang="pt-BR" sz="2667" dirty="0"/>
              <a:t> de tamanho variável, vai até 65.535 caracteres.</a:t>
            </a:r>
          </a:p>
          <a:p>
            <a:pPr lvl="1"/>
            <a:endParaRPr lang="pt-BR" sz="2667" dirty="0"/>
          </a:p>
          <a:p>
            <a:pPr lvl="1"/>
            <a:r>
              <a:rPr lang="pt-BR" sz="2667" dirty="0"/>
              <a:t>		</a:t>
            </a:r>
            <a:r>
              <a:rPr lang="pt-BR" sz="2667" dirty="0">
                <a:solidFill>
                  <a:srgbClr val="FF0000"/>
                </a:solidFill>
              </a:rPr>
              <a:t>maria </a:t>
            </a:r>
            <a:r>
              <a:rPr lang="pt-BR" sz="2667" dirty="0"/>
              <a:t> Os espaços que foi definido não utilizou, foi descartado. </a:t>
            </a:r>
          </a:p>
          <a:p>
            <a:pPr lvl="1"/>
            <a:endParaRPr lang="pt-BR" sz="2667" dirty="0"/>
          </a:p>
          <a:p>
            <a:pPr lvl="1"/>
            <a:r>
              <a:rPr lang="pt-BR" sz="2667" b="1" dirty="0">
                <a:solidFill>
                  <a:srgbClr val="0070C0"/>
                </a:solidFill>
              </a:rPr>
              <a:t>TEXT: </a:t>
            </a:r>
            <a:r>
              <a:rPr lang="pt-BR" sz="2667" dirty="0" err="1"/>
              <a:t>String</a:t>
            </a:r>
            <a:r>
              <a:rPr lang="pt-BR" sz="2667" dirty="0"/>
              <a:t> maior que o </a:t>
            </a:r>
            <a:r>
              <a:rPr lang="pt-BR" sz="2667" dirty="0" err="1"/>
              <a:t>varchar</a:t>
            </a:r>
            <a:r>
              <a:rPr lang="pt-BR" sz="2667" dirty="0"/>
              <a:t>, de modo que não tem limite máximo de tamanho.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65C28FB6-420D-41DF-B7C9-6D1A6070E799}"/>
              </a:ext>
            </a:extLst>
          </p:cNvPr>
          <p:cNvSpPr/>
          <p:nvPr/>
        </p:nvSpPr>
        <p:spPr>
          <a:xfrm>
            <a:off x="0" y="6745357"/>
            <a:ext cx="12192000" cy="1126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B20CD00D-CEA2-4B55-A785-4DC3D364A5F4}"/>
              </a:ext>
            </a:extLst>
          </p:cNvPr>
          <p:cNvSpPr/>
          <p:nvPr/>
        </p:nvSpPr>
        <p:spPr>
          <a:xfrm>
            <a:off x="159026" y="951069"/>
            <a:ext cx="123245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C5B2810B-EFFB-4398-BC2B-7F59FEE2F488}"/>
              </a:ext>
            </a:extLst>
          </p:cNvPr>
          <p:cNvSpPr/>
          <p:nvPr/>
        </p:nvSpPr>
        <p:spPr>
          <a:xfrm>
            <a:off x="0" y="0"/>
            <a:ext cx="12192000" cy="1126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xmlns="" id="{B5FEBDA0-AF85-43AE-95F6-64AA4B05F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679" y="-218566"/>
            <a:ext cx="7443650" cy="817851"/>
          </a:xfrm>
        </p:spPr>
        <p:txBody>
          <a:bodyPr/>
          <a:lstStyle/>
          <a:p>
            <a:pPr algn="l"/>
            <a:r>
              <a:rPr lang="pt-BR" sz="2800" dirty="0">
                <a:solidFill>
                  <a:srgbClr val="FE9018"/>
                </a:solidFill>
                <a:latin typeface="Arial Rounded MT Bold" panose="020F0704030504030204" pitchFamily="34" charset="0"/>
              </a:rPr>
              <a:t>Cláusulas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52633E43-5227-49B8-9483-D7C5D0949382}"/>
              </a:ext>
            </a:extLst>
          </p:cNvPr>
          <p:cNvSpPr/>
          <p:nvPr/>
        </p:nvSpPr>
        <p:spPr>
          <a:xfrm>
            <a:off x="324679" y="671692"/>
            <a:ext cx="123245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3BE85ECA-5F24-4766-8CE0-408049143564}"/>
              </a:ext>
            </a:extLst>
          </p:cNvPr>
          <p:cNvSpPr/>
          <p:nvPr/>
        </p:nvSpPr>
        <p:spPr>
          <a:xfrm>
            <a:off x="0" y="6745357"/>
            <a:ext cx="12192000" cy="1126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6C36914D-FBC3-4FBF-B4A9-DB2710E6F086}"/>
              </a:ext>
            </a:extLst>
          </p:cNvPr>
          <p:cNvSpPr/>
          <p:nvPr/>
        </p:nvSpPr>
        <p:spPr>
          <a:xfrm>
            <a:off x="491742" y="801618"/>
            <a:ext cx="11700258" cy="5749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São condições que realiza quem irá definir que objeto será removido, criado dentro do banco de dados.</a:t>
            </a:r>
          </a:p>
          <a:p>
            <a:pPr>
              <a:lnSpc>
                <a:spcPct val="150000"/>
              </a:lnSpc>
            </a:pPr>
            <a:r>
              <a:rPr lang="pt-BR" sz="2400" b="1" dirty="0"/>
              <a:t>FROM</a:t>
            </a:r>
            <a:r>
              <a:rPr lang="pt-BR" sz="2400" dirty="0"/>
              <a:t>: Utilizado para especificar a tabela ou as tabelas sobre as quais se deseja realizar alguma interação.</a:t>
            </a:r>
          </a:p>
          <a:p>
            <a:pPr>
              <a:lnSpc>
                <a:spcPct val="150000"/>
              </a:lnSpc>
            </a:pPr>
            <a:r>
              <a:rPr lang="pt-BR" sz="2400" b="1" dirty="0"/>
              <a:t>WHERE</a:t>
            </a:r>
            <a:r>
              <a:rPr lang="pt-BR" sz="2400" dirty="0"/>
              <a:t>: Utilizado para especificar a condição a ser considerada para selecionar os registros sobre os quais se deseja realizar alguma interação.</a:t>
            </a:r>
          </a:p>
          <a:p>
            <a:pPr>
              <a:lnSpc>
                <a:spcPct val="150000"/>
              </a:lnSpc>
            </a:pPr>
            <a:r>
              <a:rPr lang="pt-BR" sz="2400" b="1" dirty="0"/>
              <a:t>GROUP BY</a:t>
            </a:r>
            <a:r>
              <a:rPr lang="pt-BR" sz="2400" dirty="0"/>
              <a:t>: Utilizado para agrupar ou separar em grupos os registros selecionados.</a:t>
            </a:r>
          </a:p>
          <a:p>
            <a:pPr>
              <a:lnSpc>
                <a:spcPct val="150000"/>
              </a:lnSpc>
            </a:pPr>
            <a:r>
              <a:rPr lang="pt-BR" sz="2400" b="1" dirty="0"/>
              <a:t>ORDER BY</a:t>
            </a:r>
            <a:r>
              <a:rPr lang="pt-BR" sz="2400" dirty="0"/>
              <a:t>: Utilizado para ordenar os registros selecionados.</a:t>
            </a:r>
          </a:p>
          <a:p>
            <a:pPr>
              <a:lnSpc>
                <a:spcPct val="150000"/>
              </a:lnSpc>
            </a:pPr>
            <a:r>
              <a:rPr lang="pt-BR" sz="2400" b="1" dirty="0"/>
              <a:t>DISTINCT</a:t>
            </a:r>
            <a:r>
              <a:rPr lang="pt-BR" sz="2400" dirty="0"/>
              <a:t>: Utilizado para selecionar dados sem que haja repetição.</a:t>
            </a:r>
          </a:p>
          <a:p>
            <a:pPr>
              <a:lnSpc>
                <a:spcPct val="150000"/>
              </a:lnSpc>
            </a:pPr>
            <a:r>
              <a:rPr lang="pt-BR" sz="2400" b="1" dirty="0"/>
              <a:t>INNER JOIN</a:t>
            </a:r>
            <a:r>
              <a:rPr lang="pt-BR" sz="2400" dirty="0"/>
              <a:t>: Utilizado para retornar dados quando duas tabelas contiverem o mesmo valor informado na cláusula de busca.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468DD117-3CD0-4E6D-9164-F928E0A8A60C}"/>
              </a:ext>
            </a:extLst>
          </p:cNvPr>
          <p:cNvSpPr/>
          <p:nvPr/>
        </p:nvSpPr>
        <p:spPr>
          <a:xfrm>
            <a:off x="0" y="0"/>
            <a:ext cx="12192000" cy="1126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94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xmlns="" id="{B5FEBDA0-AF85-43AE-95F6-64AA4B05F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678" y="108273"/>
            <a:ext cx="7443650" cy="817851"/>
          </a:xfrm>
        </p:spPr>
        <p:txBody>
          <a:bodyPr/>
          <a:lstStyle/>
          <a:p>
            <a:pPr algn="l"/>
            <a:r>
              <a:rPr lang="pt-BR" sz="2800" dirty="0">
                <a:solidFill>
                  <a:srgbClr val="FE9018"/>
                </a:solidFill>
                <a:latin typeface="Arial Rounded MT Bold" panose="020F0704030504030204" pitchFamily="34" charset="0"/>
              </a:rPr>
              <a:t>Operadores Lógicos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52633E43-5227-49B8-9483-D7C5D0949382}"/>
              </a:ext>
            </a:extLst>
          </p:cNvPr>
          <p:cNvSpPr/>
          <p:nvPr/>
        </p:nvSpPr>
        <p:spPr>
          <a:xfrm>
            <a:off x="324679" y="1143191"/>
            <a:ext cx="123245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3BE85ECA-5F24-4766-8CE0-408049143564}"/>
              </a:ext>
            </a:extLst>
          </p:cNvPr>
          <p:cNvSpPr/>
          <p:nvPr/>
        </p:nvSpPr>
        <p:spPr>
          <a:xfrm>
            <a:off x="0" y="6745357"/>
            <a:ext cx="12192000" cy="1126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6C36914D-FBC3-4FBF-B4A9-DB2710E6F086}"/>
              </a:ext>
            </a:extLst>
          </p:cNvPr>
          <p:cNvSpPr/>
          <p:nvPr/>
        </p:nvSpPr>
        <p:spPr>
          <a:xfrm>
            <a:off x="613752" y="1405977"/>
            <a:ext cx="117002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São operadores utilizados para fazer a junção entre condições/expressões. São eles: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b="1" dirty="0"/>
              <a:t>AND</a:t>
            </a:r>
            <a:r>
              <a:rPr lang="pt-BR" sz="2400" dirty="0"/>
              <a:t>: Operador E. Avalia as condições e retorna o resultado caso ambas as condições sejam verdadeiras.</a:t>
            </a:r>
          </a:p>
          <a:p>
            <a:r>
              <a:rPr lang="pt-BR" sz="2400" b="1" dirty="0"/>
              <a:t>OR</a:t>
            </a:r>
            <a:r>
              <a:rPr lang="pt-BR" sz="2400" dirty="0"/>
              <a:t>: Operador OU. Avalia as condições e retorna o resultado caso ao menos uma seja verdadeira.</a:t>
            </a:r>
          </a:p>
          <a:p>
            <a:r>
              <a:rPr lang="pt-BR" sz="2400" b="1" dirty="0"/>
              <a:t>NOT</a:t>
            </a:r>
            <a:r>
              <a:rPr lang="pt-BR" sz="2400" dirty="0"/>
              <a:t>: Operador de negação. Retorna o valor contrário à condição.</a:t>
            </a:r>
          </a:p>
          <a:p>
            <a:pPr lvl="1"/>
            <a:endParaRPr lang="pt-BR" sz="24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97E966E3-7B33-425F-862C-119F58450BD0}"/>
              </a:ext>
            </a:extLst>
          </p:cNvPr>
          <p:cNvSpPr/>
          <p:nvPr/>
        </p:nvSpPr>
        <p:spPr>
          <a:xfrm>
            <a:off x="0" y="0"/>
            <a:ext cx="12192000" cy="1126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xmlns="" id="{B5FEBDA0-AF85-43AE-95F6-64AA4B05F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678" y="108273"/>
            <a:ext cx="7443650" cy="817851"/>
          </a:xfrm>
        </p:spPr>
        <p:txBody>
          <a:bodyPr/>
          <a:lstStyle/>
          <a:p>
            <a:pPr algn="l"/>
            <a:r>
              <a:rPr lang="pt-BR" sz="2800" dirty="0">
                <a:solidFill>
                  <a:srgbClr val="FE9018"/>
                </a:solidFill>
                <a:latin typeface="Arial Rounded MT Bold" panose="020F0704030504030204" pitchFamily="34" charset="0"/>
              </a:rPr>
              <a:t>Operadores Relacionais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52633E43-5227-49B8-9483-D7C5D0949382}"/>
              </a:ext>
            </a:extLst>
          </p:cNvPr>
          <p:cNvSpPr/>
          <p:nvPr/>
        </p:nvSpPr>
        <p:spPr>
          <a:xfrm>
            <a:off x="324679" y="1143191"/>
            <a:ext cx="123245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3BE85ECA-5F24-4766-8CE0-408049143564}"/>
              </a:ext>
            </a:extLst>
          </p:cNvPr>
          <p:cNvSpPr/>
          <p:nvPr/>
        </p:nvSpPr>
        <p:spPr>
          <a:xfrm>
            <a:off x="0" y="6745357"/>
            <a:ext cx="12192000" cy="1126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4F33B841-CD1E-4DD6-8792-F9063F9BC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73" y="1405977"/>
            <a:ext cx="10851253" cy="5209021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323E0E90-46DE-4D07-AB0A-026DC642435A}"/>
              </a:ext>
            </a:extLst>
          </p:cNvPr>
          <p:cNvSpPr/>
          <p:nvPr/>
        </p:nvSpPr>
        <p:spPr>
          <a:xfrm>
            <a:off x="0" y="0"/>
            <a:ext cx="12192000" cy="1126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22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4F0FDF1E-94B1-493A-8143-78C568484B82}"/>
              </a:ext>
            </a:extLst>
          </p:cNvPr>
          <p:cNvSpPr/>
          <p:nvPr/>
        </p:nvSpPr>
        <p:spPr>
          <a:xfrm>
            <a:off x="0" y="6745357"/>
            <a:ext cx="12192000" cy="1126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73D96458-F13A-46C1-8F41-A2A4AFDA4049}"/>
              </a:ext>
            </a:extLst>
          </p:cNvPr>
          <p:cNvSpPr/>
          <p:nvPr/>
        </p:nvSpPr>
        <p:spPr>
          <a:xfrm>
            <a:off x="0" y="0"/>
            <a:ext cx="12192000" cy="1126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5F0C2AC1-1E3E-40AB-BD03-EB29A7B9C311}"/>
              </a:ext>
            </a:extLst>
          </p:cNvPr>
          <p:cNvSpPr txBox="1">
            <a:spLocks/>
          </p:cNvSpPr>
          <p:nvPr/>
        </p:nvSpPr>
        <p:spPr>
          <a:xfrm>
            <a:off x="-265521" y="0"/>
            <a:ext cx="9867900" cy="84137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 fontScale="92500"/>
          </a:bodyPr>
          <a:lstStyle/>
          <a:p>
            <a:pPr algn="ctr" defTabSz="914377">
              <a:spcBef>
                <a:spcPct val="0"/>
              </a:spcBef>
              <a:defRPr/>
            </a:pPr>
            <a:r>
              <a:rPr lang="pt-BR" sz="3067" b="1" dirty="0">
                <a:solidFill>
                  <a:srgbClr val="F48618"/>
                </a:solidFill>
                <a:latin typeface="+mj-lt"/>
                <a:ea typeface="+mj-ea"/>
                <a:cs typeface="+mj-cs"/>
              </a:rPr>
              <a:t>Comandos da Linguagem de Consulta Estruturada -SQL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0F5F652B-B917-4DA1-8FEA-73D46AE23AB7}"/>
              </a:ext>
            </a:extLst>
          </p:cNvPr>
          <p:cNvSpPr/>
          <p:nvPr/>
        </p:nvSpPr>
        <p:spPr>
          <a:xfrm>
            <a:off x="123947" y="824658"/>
            <a:ext cx="123245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B1DBC336-E8CA-4EF9-8E4B-52516504879C}"/>
              </a:ext>
            </a:extLst>
          </p:cNvPr>
          <p:cNvSpPr/>
          <p:nvPr/>
        </p:nvSpPr>
        <p:spPr>
          <a:xfrm>
            <a:off x="-36880" y="1125155"/>
            <a:ext cx="117489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pt-BR" sz="2800" dirty="0"/>
              <a:t>A linguagem de consulta estruturada - SQL tem como objetivo fazer o acesso ao banco de dados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DEC0EFB6-5487-4AD0-A41F-AAE0CDB8D90E}"/>
              </a:ext>
            </a:extLst>
          </p:cNvPr>
          <p:cNvSpPr txBox="1">
            <a:spLocks/>
          </p:cNvSpPr>
          <p:nvPr/>
        </p:nvSpPr>
        <p:spPr>
          <a:xfrm>
            <a:off x="-171350" y="2108573"/>
            <a:ext cx="5280245" cy="84137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/>
          <a:p>
            <a:pPr algn="ctr" defTabSz="914377">
              <a:spcBef>
                <a:spcPct val="0"/>
              </a:spcBef>
              <a:defRPr/>
            </a:pPr>
            <a:r>
              <a:rPr lang="pt-BR" sz="2800" b="1" dirty="0">
                <a:solidFill>
                  <a:srgbClr val="F48618"/>
                </a:solidFill>
                <a:latin typeface="+mj-lt"/>
                <a:ea typeface="+mj-ea"/>
                <a:cs typeface="+mj-cs"/>
              </a:rPr>
              <a:t>Funcionalidades do SQL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F4838028-376D-4A21-AA66-FEAF7979D326}"/>
              </a:ext>
            </a:extLst>
          </p:cNvPr>
          <p:cNvSpPr/>
          <p:nvPr/>
        </p:nvSpPr>
        <p:spPr>
          <a:xfrm>
            <a:off x="-36880" y="3194348"/>
            <a:ext cx="10502900" cy="3067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566" lvl="2" indent="-457189">
              <a:buFont typeface="Arial" panose="020B0604020202020204" pitchFamily="34" charset="0"/>
              <a:buChar char="•"/>
            </a:pPr>
            <a:r>
              <a:rPr lang="pt-BR" sz="2800" dirty="0"/>
              <a:t>Permite o acesso a dados do SGBDR;</a:t>
            </a:r>
          </a:p>
          <a:p>
            <a:pPr marL="1371566" lvl="2" indent="-457189">
              <a:buFont typeface="Arial" panose="020B0604020202020204" pitchFamily="34" charset="0"/>
              <a:buChar char="•"/>
            </a:pPr>
            <a:r>
              <a:rPr lang="pt-BR" sz="2800" dirty="0"/>
              <a:t>Permite definir e manipular dados;</a:t>
            </a:r>
          </a:p>
          <a:p>
            <a:pPr marL="1371566" lvl="2" indent="-457189">
              <a:buFont typeface="Arial" panose="020B0604020202020204" pitchFamily="34" charset="0"/>
              <a:buChar char="•"/>
            </a:pPr>
            <a:r>
              <a:rPr lang="pt-BR" sz="2800" dirty="0"/>
              <a:t>Pode ser embutido em outras linguagens através de bibliotecas/módulos;</a:t>
            </a:r>
          </a:p>
          <a:p>
            <a:pPr marL="1371566" lvl="2" indent="-457189">
              <a:buFont typeface="Arial" panose="020B0604020202020204" pitchFamily="34" charset="0"/>
              <a:buChar char="•"/>
            </a:pPr>
            <a:r>
              <a:rPr lang="pt-BR" sz="2800" dirty="0"/>
              <a:t>Permite criar e excluir banco de dados.</a:t>
            </a:r>
          </a:p>
          <a:p>
            <a:pPr marL="1371566" lvl="2" indent="-457189">
              <a:buFont typeface="Arial" panose="020B0604020202020204" pitchFamily="34" charset="0"/>
              <a:buChar char="•"/>
            </a:pPr>
            <a:endParaRPr lang="pt-BR" sz="2667" dirty="0"/>
          </a:p>
          <a:p>
            <a:pPr marL="1371566" lvl="2" indent="-457189">
              <a:buFont typeface="Arial" panose="020B0604020202020204" pitchFamily="34" charset="0"/>
              <a:buChar char="•"/>
            </a:pPr>
            <a:endParaRPr lang="pt-BR" sz="2667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5F9C7AD9-1A65-464D-AFA8-D9914FE9EA51}"/>
              </a:ext>
            </a:extLst>
          </p:cNvPr>
          <p:cNvSpPr/>
          <p:nvPr/>
        </p:nvSpPr>
        <p:spPr>
          <a:xfrm>
            <a:off x="123947" y="6376025"/>
            <a:ext cx="6999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SGBDR – Sistema de gerenciamento de banco de dados relacionais</a:t>
            </a:r>
          </a:p>
        </p:txBody>
      </p:sp>
    </p:spTree>
    <p:extLst>
      <p:ext uri="{BB962C8B-B14F-4D97-AF65-F5344CB8AC3E}">
        <p14:creationId xmlns:p14="http://schemas.microsoft.com/office/powerpoint/2010/main" val="218227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xmlns="" id="{B5FEBDA0-AF85-43AE-95F6-64AA4B05F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101" y="0"/>
            <a:ext cx="7443650" cy="817851"/>
          </a:xfrm>
        </p:spPr>
        <p:txBody>
          <a:bodyPr/>
          <a:lstStyle/>
          <a:p>
            <a:pPr algn="l"/>
            <a:r>
              <a:rPr lang="pt-BR" sz="2800" dirty="0">
                <a:solidFill>
                  <a:srgbClr val="FE9018"/>
                </a:solidFill>
                <a:latin typeface="Arial Rounded MT Bold" panose="020F0704030504030204" pitchFamily="34" charset="0"/>
              </a:rPr>
              <a:t>Funções de Agregações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52633E43-5227-49B8-9483-D7C5D0949382}"/>
              </a:ext>
            </a:extLst>
          </p:cNvPr>
          <p:cNvSpPr/>
          <p:nvPr/>
        </p:nvSpPr>
        <p:spPr>
          <a:xfrm>
            <a:off x="324679" y="1143191"/>
            <a:ext cx="123245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3BE85ECA-5F24-4766-8CE0-408049143564}"/>
              </a:ext>
            </a:extLst>
          </p:cNvPr>
          <p:cNvSpPr/>
          <p:nvPr/>
        </p:nvSpPr>
        <p:spPr>
          <a:xfrm>
            <a:off x="0" y="6745357"/>
            <a:ext cx="12192000" cy="1126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8547FF42-53FF-47CB-8294-38EEE2196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47" y="1405977"/>
            <a:ext cx="11456506" cy="491940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077C8C5C-3B14-4C16-82B6-2B391E0BA33F}"/>
              </a:ext>
            </a:extLst>
          </p:cNvPr>
          <p:cNvSpPr/>
          <p:nvPr/>
        </p:nvSpPr>
        <p:spPr>
          <a:xfrm>
            <a:off x="0" y="0"/>
            <a:ext cx="12192000" cy="1126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6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7125C5DD-AB18-4BB0-9D96-0F9C2DF95BF0}"/>
              </a:ext>
            </a:extLst>
          </p:cNvPr>
          <p:cNvSpPr/>
          <p:nvPr/>
        </p:nvSpPr>
        <p:spPr>
          <a:xfrm>
            <a:off x="622852" y="786229"/>
            <a:ext cx="1094629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GUANABARA, G. </a:t>
            </a:r>
            <a:r>
              <a:rPr lang="pt-BR" sz="1400" b="1" dirty="0"/>
              <a:t>Curso MySQL #01 - O que é um Banco de Dados?</a:t>
            </a:r>
            <a:r>
              <a:rPr lang="pt-BR" sz="1400" dirty="0"/>
              <a:t> 2018</a:t>
            </a:r>
            <a:r>
              <a:rPr lang="pt-BR" sz="1400" b="1" dirty="0"/>
              <a:t>.</a:t>
            </a:r>
            <a:r>
              <a:rPr lang="pt-BR" sz="1400" dirty="0"/>
              <a:t> Disponível em: </a:t>
            </a:r>
            <a:endParaRPr lang="pt-BR" sz="1400" b="1" dirty="0"/>
          </a:p>
          <a:p>
            <a:r>
              <a:rPr lang="pt-BR" sz="1400" dirty="0"/>
              <a:t>&lt;https://www.youtube.com/watch?v=Ofktsne-utM &gt; Acesso em: 16 jan.2023</a:t>
            </a:r>
          </a:p>
          <a:p>
            <a:endParaRPr lang="pt-BR" sz="1400" dirty="0"/>
          </a:p>
          <a:p>
            <a:r>
              <a:rPr lang="pt-BR" sz="1400" dirty="0"/>
              <a:t>FERREIRA. K. Entenda agora mesmo qual é a diferença entre dado e informação.2021. Disponível em: https://rockcontent.com/br/blog/qual-e-a-diferenca-entre-dado-e-informacao/ Acesso em: 16 jan.2023.</a:t>
            </a:r>
          </a:p>
          <a:p>
            <a:endParaRPr lang="pt-BR" sz="1400" dirty="0"/>
          </a:p>
          <a:p>
            <a:r>
              <a:rPr lang="pt-BR" sz="1400" dirty="0"/>
              <a:t>GEEK UNIVERSITY. Aprenda tudo sobre bancos de dados relacionais e não relacionais: MySQL, PostgreSQL, </a:t>
            </a:r>
            <a:r>
              <a:rPr lang="pt-BR" sz="1400" dirty="0" err="1"/>
              <a:t>SQLite</a:t>
            </a:r>
            <a:r>
              <a:rPr lang="pt-BR" sz="1400" dirty="0"/>
              <a:t>, </a:t>
            </a:r>
            <a:r>
              <a:rPr lang="pt-BR" sz="1400" dirty="0" err="1"/>
              <a:t>MongoDB</a:t>
            </a:r>
            <a:r>
              <a:rPr lang="pt-BR" sz="1400" dirty="0"/>
              <a:t>, Modelagem de Dados. 2022. Disponível em: &lt;https://www.udemy.com/course/curso-de-banco-de-dados-do-basico-ao-avancado/learn/lecture/13013532#overview&gt; Acesso em: 28 jan.2023.</a:t>
            </a:r>
          </a:p>
          <a:p>
            <a:endParaRPr lang="pt-BR" sz="1400" dirty="0"/>
          </a:p>
          <a:p>
            <a:r>
              <a:rPr lang="pt-BR" sz="1400" dirty="0"/>
              <a:t>JOEL. </a:t>
            </a:r>
            <a:r>
              <a:rPr lang="pt-BR" sz="1400" b="1" dirty="0"/>
              <a:t>MER e DER: Modelagem de Bancos de Dados. </a:t>
            </a:r>
            <a:r>
              <a:rPr lang="pt-BR" sz="1400" dirty="0"/>
              <a:t>2014</a:t>
            </a:r>
            <a:r>
              <a:rPr lang="pt-BR" sz="1400" b="1" dirty="0"/>
              <a:t>.</a:t>
            </a:r>
            <a:r>
              <a:rPr lang="pt-BR" sz="1400" dirty="0"/>
              <a:t> Disponível em: </a:t>
            </a:r>
            <a:endParaRPr lang="pt-BR" sz="1400" b="1" dirty="0"/>
          </a:p>
          <a:p>
            <a:r>
              <a:rPr lang="pt-BR" sz="1400" dirty="0"/>
              <a:t>https://www.devmedia.com.br/mer-e-der-modelagem-de-bancos-de-dados/14332. Acesso em: 28 jan.2023.</a:t>
            </a:r>
          </a:p>
          <a:p>
            <a:endParaRPr lang="pt-BR" sz="1400" dirty="0"/>
          </a:p>
          <a:p>
            <a:r>
              <a:rPr lang="pt-BR" sz="1400" dirty="0"/>
              <a:t>TEORY. T, et </a:t>
            </a:r>
            <a:r>
              <a:rPr lang="pt-BR" sz="1400" dirty="0" err="1"/>
              <a:t>all</a:t>
            </a:r>
            <a:r>
              <a:rPr lang="pt-BR" sz="1400" dirty="0"/>
              <a:t>. Projeto de Modelagem de Banco de Dado. CAMPUS, 2° edição. 2014.</a:t>
            </a:r>
          </a:p>
          <a:p>
            <a:endParaRPr lang="pt-BR" sz="1400" dirty="0"/>
          </a:p>
          <a:p>
            <a:r>
              <a:rPr lang="pt-BR" sz="1400" dirty="0"/>
              <a:t>STUDOCU. O Ciclo de Vida de um Sistema de Aplicação de Banco de Dados. 2020 </a:t>
            </a:r>
          </a:p>
          <a:p>
            <a:r>
              <a:rPr lang="pt-BR" sz="1400" dirty="0"/>
              <a:t>https://www.studocu.com/pt-br/document/universidade-do-grande-rio/projeto-de-banco-de-dados/o-ciclo-de-vida-de-um-sistema-de-aplicacao-de-banco-de-dados/7565766. Acesso em: 10 mar 2023.</a:t>
            </a:r>
          </a:p>
          <a:p>
            <a:endParaRPr lang="pt-BR" sz="1400" dirty="0"/>
          </a:p>
          <a:p>
            <a:r>
              <a:rPr lang="pt-BR" sz="1400" dirty="0"/>
              <a:t>C.J.DATE, Introdução a Sistemas de Bancos de Dados. 8°Edição Americana. ELSERVER.2014.</a:t>
            </a:r>
          </a:p>
          <a:p>
            <a:r>
              <a:rPr lang="pt-BR" sz="1400" dirty="0"/>
              <a:t>http://www.bosontreinamentos.com.br/modelagem-de-dados/modelagem-de-dados-tipos-de-chaves/</a:t>
            </a:r>
          </a:p>
          <a:p>
            <a:r>
              <a:rPr lang="pt-BR" sz="1400" dirty="0"/>
              <a:t>https://fabiojaniolima.gitbooks.io/banco-de-dados-modelagem-de-dados/content/capitulo-2/2.4-tipos-de-relacionamento-ou-cardinalidade-do-relacionamento.html</a:t>
            </a:r>
          </a:p>
          <a:p>
            <a:r>
              <a:rPr lang="pt-BR" sz="1400" dirty="0"/>
              <a:t>REIS. F. Modelagem de dados. Bóson treinamentos. 2022. Disponível em: https://www.youtube.com/watch?v=hGstS10kCPM&amp;list=PLucm8g_ezqNoNHU8tjVeHmRGBFnjDIlxD&amp;index=2 Acesso em: 23 out 2022.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2DA4E32F-7649-41E1-99F1-804E6ECFA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418" y="-117830"/>
            <a:ext cx="3300163" cy="717115"/>
          </a:xfrm>
        </p:spPr>
        <p:txBody>
          <a:bodyPr/>
          <a:lstStyle/>
          <a:p>
            <a:pPr lvl="1" algn="l"/>
            <a:r>
              <a:rPr lang="pt-BR" sz="2400" b="1" dirty="0">
                <a:solidFill>
                  <a:srgbClr val="FE9018"/>
                </a:solidFill>
              </a:rPr>
              <a:t>REFERÊNCIAS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AF077A65-72FD-43C5-894E-1847FC43A97B}"/>
              </a:ext>
            </a:extLst>
          </p:cNvPr>
          <p:cNvSpPr/>
          <p:nvPr/>
        </p:nvSpPr>
        <p:spPr>
          <a:xfrm>
            <a:off x="0" y="6745357"/>
            <a:ext cx="12192000" cy="1126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292D6CE1-5DD6-4CC8-BD1A-FD895C17ADE5}"/>
              </a:ext>
            </a:extLst>
          </p:cNvPr>
          <p:cNvSpPr/>
          <p:nvPr/>
        </p:nvSpPr>
        <p:spPr>
          <a:xfrm>
            <a:off x="258418" y="698288"/>
            <a:ext cx="123245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92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xmlns="" id="{B5FEBDA0-AF85-43AE-95F6-64AA4B05F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8255" y="3186302"/>
            <a:ext cx="6394173" cy="454469"/>
          </a:xfrm>
        </p:spPr>
        <p:txBody>
          <a:bodyPr/>
          <a:lstStyle/>
          <a:p>
            <a:pPr algn="ctr"/>
            <a:r>
              <a:rPr lang="pt-BR" sz="4000" dirty="0">
                <a:solidFill>
                  <a:srgbClr val="FE9018"/>
                </a:solidFill>
                <a:latin typeface="Arial Rounded MT Bold" panose="020F0704030504030204" pitchFamily="34" charset="0"/>
              </a:rPr>
              <a:t>Agora é sua vez!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52633E43-5227-49B8-9483-D7C5D0949382}"/>
              </a:ext>
            </a:extLst>
          </p:cNvPr>
          <p:cNvSpPr/>
          <p:nvPr/>
        </p:nvSpPr>
        <p:spPr>
          <a:xfrm>
            <a:off x="5299115" y="3734901"/>
            <a:ext cx="123245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3BE85ECA-5F24-4766-8CE0-408049143564}"/>
              </a:ext>
            </a:extLst>
          </p:cNvPr>
          <p:cNvSpPr/>
          <p:nvPr/>
        </p:nvSpPr>
        <p:spPr>
          <a:xfrm>
            <a:off x="0" y="6745357"/>
            <a:ext cx="12192000" cy="1126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59A4F294-E9C4-47CF-9E3E-0609C7F55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088" y="1197540"/>
            <a:ext cx="1616479" cy="174138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0AC6D578-4FA9-4B63-B5A2-0C83B7FB3D2E}"/>
              </a:ext>
            </a:extLst>
          </p:cNvPr>
          <p:cNvSpPr/>
          <p:nvPr/>
        </p:nvSpPr>
        <p:spPr>
          <a:xfrm>
            <a:off x="0" y="0"/>
            <a:ext cx="12192000" cy="1126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13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xmlns="" id="{B5FEBDA0-AF85-43AE-95F6-64AA4B05F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94" y="0"/>
            <a:ext cx="3548216" cy="454469"/>
          </a:xfrm>
        </p:spPr>
        <p:txBody>
          <a:bodyPr/>
          <a:lstStyle/>
          <a:p>
            <a:pPr algn="l"/>
            <a:r>
              <a:rPr lang="pt-BR" sz="2800" dirty="0">
                <a:solidFill>
                  <a:srgbClr val="FE9018"/>
                </a:solidFill>
                <a:latin typeface="Arial Rounded MT Bold" panose="020F0704030504030204" pitchFamily="34" charset="0"/>
              </a:rPr>
              <a:t>Agora é sua vez!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52633E43-5227-49B8-9483-D7C5D0949382}"/>
              </a:ext>
            </a:extLst>
          </p:cNvPr>
          <p:cNvSpPr/>
          <p:nvPr/>
        </p:nvSpPr>
        <p:spPr>
          <a:xfrm>
            <a:off x="95494" y="454469"/>
            <a:ext cx="123245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3BE85ECA-5F24-4766-8CE0-408049143564}"/>
              </a:ext>
            </a:extLst>
          </p:cNvPr>
          <p:cNvSpPr/>
          <p:nvPr/>
        </p:nvSpPr>
        <p:spPr>
          <a:xfrm>
            <a:off x="0" y="6745357"/>
            <a:ext cx="12192000" cy="1126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550EAED0-FD9D-4A53-B48E-134D111D8DE8}"/>
              </a:ext>
            </a:extLst>
          </p:cNvPr>
          <p:cNvSpPr/>
          <p:nvPr/>
        </p:nvSpPr>
        <p:spPr>
          <a:xfrm>
            <a:off x="217323" y="1175353"/>
            <a:ext cx="11400936" cy="45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Entre nesse link e realize a atividade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F00268E3-D836-4F98-A1E4-D60781F61697}"/>
              </a:ext>
            </a:extLst>
          </p:cNvPr>
          <p:cNvSpPr/>
          <p:nvPr/>
        </p:nvSpPr>
        <p:spPr>
          <a:xfrm>
            <a:off x="1445320" y="2425305"/>
            <a:ext cx="81483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/>
              <a:t>https://wordwall.net/play/37926/011/158</a:t>
            </a:r>
          </a:p>
        </p:txBody>
      </p:sp>
    </p:spTree>
    <p:extLst>
      <p:ext uri="{BB962C8B-B14F-4D97-AF65-F5344CB8AC3E}">
        <p14:creationId xmlns:p14="http://schemas.microsoft.com/office/powerpoint/2010/main" val="112092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4F0FDF1E-94B1-493A-8143-78C568484B82}"/>
              </a:ext>
            </a:extLst>
          </p:cNvPr>
          <p:cNvSpPr/>
          <p:nvPr/>
        </p:nvSpPr>
        <p:spPr>
          <a:xfrm>
            <a:off x="0" y="6745357"/>
            <a:ext cx="12192000" cy="1126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73D96458-F13A-46C1-8F41-A2A4AFDA4049}"/>
              </a:ext>
            </a:extLst>
          </p:cNvPr>
          <p:cNvSpPr/>
          <p:nvPr/>
        </p:nvSpPr>
        <p:spPr>
          <a:xfrm>
            <a:off x="0" y="0"/>
            <a:ext cx="12192000" cy="1126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5F0C2AC1-1E3E-40AB-BD03-EB29A7B9C311}"/>
              </a:ext>
            </a:extLst>
          </p:cNvPr>
          <p:cNvSpPr txBox="1">
            <a:spLocks/>
          </p:cNvSpPr>
          <p:nvPr/>
        </p:nvSpPr>
        <p:spPr>
          <a:xfrm>
            <a:off x="0" y="12299"/>
            <a:ext cx="9867900" cy="84137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/>
          <a:p>
            <a:pPr defTabSz="914377">
              <a:spcBef>
                <a:spcPct val="0"/>
              </a:spcBef>
              <a:defRPr/>
            </a:pPr>
            <a:r>
              <a:rPr lang="pt-BR" sz="2800" b="1" dirty="0">
                <a:solidFill>
                  <a:srgbClr val="F48618"/>
                </a:solidFill>
              </a:rPr>
              <a:t>Grupos de comandos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0F5F652B-B917-4DA1-8FEA-73D46AE23AB7}"/>
              </a:ext>
            </a:extLst>
          </p:cNvPr>
          <p:cNvSpPr/>
          <p:nvPr/>
        </p:nvSpPr>
        <p:spPr>
          <a:xfrm>
            <a:off x="123947" y="824658"/>
            <a:ext cx="123245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0CF91ADF-A0FA-4F01-8E46-242BA9A814DD}"/>
              </a:ext>
            </a:extLst>
          </p:cNvPr>
          <p:cNvSpPr/>
          <p:nvPr/>
        </p:nvSpPr>
        <p:spPr>
          <a:xfrm>
            <a:off x="1" y="1666797"/>
            <a:ext cx="10502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pt-BR" sz="2800" dirty="0"/>
              <a:t>Os comandos SQL podem ser divididos em grupos principais: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2D54476E-07DD-4877-A96A-E2737F13749D}"/>
              </a:ext>
            </a:extLst>
          </p:cNvPr>
          <p:cNvSpPr/>
          <p:nvPr/>
        </p:nvSpPr>
        <p:spPr>
          <a:xfrm>
            <a:off x="1322113" y="3068392"/>
            <a:ext cx="918078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566" lvl="2" indent="-457189">
              <a:buFont typeface="Arial" panose="020B0604020202020204" pitchFamily="34" charset="0"/>
              <a:buChar char="•"/>
            </a:pPr>
            <a:r>
              <a:rPr lang="pt-BR" sz="2800" b="1" dirty="0"/>
              <a:t>DDL </a:t>
            </a:r>
            <a:r>
              <a:rPr lang="pt-BR" sz="2800" dirty="0"/>
              <a:t>– Linguagem de Definição de Dados</a:t>
            </a:r>
          </a:p>
          <a:p>
            <a:pPr lvl="2"/>
            <a:r>
              <a:rPr lang="pt-BR" sz="2800" dirty="0"/>
              <a:t> </a:t>
            </a:r>
          </a:p>
          <a:p>
            <a:pPr marL="1371566" lvl="2" indent="-457189">
              <a:buFont typeface="Arial" panose="020B0604020202020204" pitchFamily="34" charset="0"/>
              <a:buChar char="•"/>
            </a:pPr>
            <a:r>
              <a:rPr lang="pt-BR" sz="2800" b="1" dirty="0"/>
              <a:t>DML</a:t>
            </a:r>
            <a:r>
              <a:rPr lang="pt-BR" sz="2800" dirty="0"/>
              <a:t> – Linguagem de Manipulação de Dados</a:t>
            </a:r>
          </a:p>
          <a:p>
            <a:pPr lvl="2"/>
            <a:endParaRPr lang="pt-BR" sz="2800" dirty="0"/>
          </a:p>
          <a:p>
            <a:pPr marL="1371566" lvl="2" indent="-457189">
              <a:buFont typeface="Arial" panose="020B0604020202020204" pitchFamily="34" charset="0"/>
              <a:buChar char="•"/>
            </a:pPr>
            <a:r>
              <a:rPr lang="pt-BR" sz="2800" b="1" dirty="0"/>
              <a:t>DQL</a:t>
            </a:r>
            <a:r>
              <a:rPr lang="pt-BR" sz="2800" dirty="0"/>
              <a:t> – Linguagem de Consulta de Dados</a:t>
            </a:r>
          </a:p>
          <a:p>
            <a:pPr marL="1371566" lvl="2" indent="-457189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407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" y="1194873"/>
            <a:ext cx="10782300" cy="913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endParaRPr lang="pt-BR" sz="2667" dirty="0"/>
          </a:p>
          <a:p>
            <a:pPr lvl="1" algn="just"/>
            <a:endParaRPr lang="pt-BR" sz="2667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8A03D606-8309-4DA4-8F87-23F8AB6C1413}"/>
              </a:ext>
            </a:extLst>
          </p:cNvPr>
          <p:cNvSpPr txBox="1">
            <a:spLocks/>
          </p:cNvSpPr>
          <p:nvPr/>
        </p:nvSpPr>
        <p:spPr>
          <a:xfrm>
            <a:off x="140732" y="49077"/>
            <a:ext cx="9867900" cy="84137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/>
          <a:p>
            <a:pPr defTabSz="914377">
              <a:spcBef>
                <a:spcPct val="0"/>
              </a:spcBef>
              <a:defRPr/>
            </a:pPr>
            <a:r>
              <a:rPr lang="pt-BR" sz="2800" b="1" dirty="0">
                <a:solidFill>
                  <a:srgbClr val="F48618"/>
                </a:solidFill>
                <a:latin typeface="+mj-lt"/>
                <a:ea typeface="+mj-ea"/>
                <a:cs typeface="+mj-cs"/>
              </a:rPr>
              <a:t>DDL – Linguagem de Definição de Dados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2CE8253E-0457-473E-996F-5AF803D93587}"/>
              </a:ext>
            </a:extLst>
          </p:cNvPr>
          <p:cNvSpPr/>
          <p:nvPr/>
        </p:nvSpPr>
        <p:spPr>
          <a:xfrm>
            <a:off x="1" y="1288280"/>
            <a:ext cx="105029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pt-BR" sz="2800" dirty="0"/>
              <a:t>Define os dados de acordo com o que foi especificado no banco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3941DF04-4E67-49A7-A7D9-2AD90B93C435}"/>
              </a:ext>
            </a:extLst>
          </p:cNvPr>
          <p:cNvSpPr txBox="1">
            <a:spLocks/>
          </p:cNvSpPr>
          <p:nvPr/>
        </p:nvSpPr>
        <p:spPr>
          <a:xfrm>
            <a:off x="635001" y="2138721"/>
            <a:ext cx="9867900" cy="84137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/>
          <a:p>
            <a:pPr algn="ctr" defTabSz="914377">
              <a:spcBef>
                <a:spcPct val="0"/>
              </a:spcBef>
              <a:defRPr/>
            </a:pPr>
            <a:r>
              <a:rPr lang="pt-BR" sz="2800" b="1" dirty="0">
                <a:solidFill>
                  <a:srgbClr val="F48618"/>
                </a:solidFill>
                <a:latin typeface="+mj-lt"/>
                <a:ea typeface="+mj-ea"/>
                <a:cs typeface="+mj-cs"/>
              </a:rPr>
              <a:t>Comandos DDL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587166CD-30F3-4358-A517-E4898B3D842D}"/>
              </a:ext>
            </a:extLst>
          </p:cNvPr>
          <p:cNvSpPr/>
          <p:nvPr/>
        </p:nvSpPr>
        <p:spPr>
          <a:xfrm>
            <a:off x="140732" y="2980096"/>
            <a:ext cx="10641568" cy="3580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2800" b="1" dirty="0">
                <a:solidFill>
                  <a:srgbClr val="0070C0"/>
                </a:solidFill>
              </a:rPr>
              <a:t>CREATE</a:t>
            </a:r>
            <a:r>
              <a:rPr lang="pt-BR" sz="2800" b="1" dirty="0"/>
              <a:t> </a:t>
            </a:r>
            <a:r>
              <a:rPr lang="pt-BR" sz="2800" dirty="0"/>
              <a:t>= Cria uma nova tabela ou outro objeto do Banco</a:t>
            </a:r>
          </a:p>
          <a:p>
            <a:pPr lvl="1"/>
            <a:endParaRPr lang="pt-BR" sz="2800" dirty="0"/>
          </a:p>
          <a:p>
            <a:pPr lvl="1"/>
            <a:r>
              <a:rPr lang="pt-BR" sz="2800" b="1" dirty="0">
                <a:solidFill>
                  <a:srgbClr val="0070C0"/>
                </a:solidFill>
              </a:rPr>
              <a:t>ALTER</a:t>
            </a:r>
            <a:r>
              <a:rPr lang="pt-BR" sz="2800" dirty="0"/>
              <a:t> = Modifica um </a:t>
            </a:r>
            <a:r>
              <a:rPr lang="pt-BR" sz="3200" dirty="0"/>
              <a:t>objeto</a:t>
            </a:r>
            <a:r>
              <a:rPr lang="pt-BR" sz="2800" dirty="0"/>
              <a:t> existente no Banco, exemplo: uma tabela</a:t>
            </a:r>
          </a:p>
          <a:p>
            <a:pPr lvl="1"/>
            <a:endParaRPr lang="pt-BR" sz="2800" dirty="0"/>
          </a:p>
          <a:p>
            <a:pPr lvl="1"/>
            <a:r>
              <a:rPr lang="pt-BR" sz="2800" b="1" dirty="0">
                <a:solidFill>
                  <a:srgbClr val="0070C0"/>
                </a:solidFill>
              </a:rPr>
              <a:t>DROP</a:t>
            </a:r>
            <a:r>
              <a:rPr lang="pt-BR" sz="2800" b="1" dirty="0"/>
              <a:t> </a:t>
            </a:r>
            <a:r>
              <a:rPr lang="pt-BR" sz="2800" dirty="0"/>
              <a:t>= Exclui uma tabela inteira, uma exibição de uma tabela ou outro objeto do banco.	</a:t>
            </a:r>
            <a:r>
              <a:rPr lang="pt-BR" sz="2667" dirty="0"/>
              <a:t>		</a:t>
            </a:r>
          </a:p>
          <a:p>
            <a:pPr lvl="1"/>
            <a:endParaRPr lang="pt-BR" sz="2667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4E42534C-E5C6-4C5A-9E12-4E9E601417F3}"/>
              </a:ext>
            </a:extLst>
          </p:cNvPr>
          <p:cNvSpPr/>
          <p:nvPr/>
        </p:nvSpPr>
        <p:spPr>
          <a:xfrm>
            <a:off x="0" y="6745357"/>
            <a:ext cx="12192000" cy="1126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1C0E9E30-E99D-4FB4-A146-BA766FDE79CD}"/>
              </a:ext>
            </a:extLst>
          </p:cNvPr>
          <p:cNvSpPr/>
          <p:nvPr/>
        </p:nvSpPr>
        <p:spPr>
          <a:xfrm>
            <a:off x="159026" y="844733"/>
            <a:ext cx="123245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9130A53E-2986-4324-A954-1CE49D5F8711}"/>
              </a:ext>
            </a:extLst>
          </p:cNvPr>
          <p:cNvSpPr/>
          <p:nvPr/>
        </p:nvSpPr>
        <p:spPr>
          <a:xfrm>
            <a:off x="0" y="0"/>
            <a:ext cx="12192000" cy="1126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74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" y="1194873"/>
            <a:ext cx="10782300" cy="913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endParaRPr lang="pt-BR" sz="2667" dirty="0"/>
          </a:p>
          <a:p>
            <a:pPr lvl="1" algn="just"/>
            <a:endParaRPr lang="pt-BR" sz="2667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8A03D606-8309-4DA4-8F87-23F8AB6C1413}"/>
              </a:ext>
            </a:extLst>
          </p:cNvPr>
          <p:cNvSpPr txBox="1">
            <a:spLocks/>
          </p:cNvSpPr>
          <p:nvPr/>
        </p:nvSpPr>
        <p:spPr>
          <a:xfrm>
            <a:off x="140732" y="26750"/>
            <a:ext cx="9867900" cy="84137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/>
          <a:p>
            <a:pPr defTabSz="914377">
              <a:spcBef>
                <a:spcPct val="0"/>
              </a:spcBef>
              <a:defRPr/>
            </a:pPr>
            <a:r>
              <a:rPr lang="pt-BR" sz="2800" b="1" dirty="0">
                <a:solidFill>
                  <a:srgbClr val="F48618"/>
                </a:solidFill>
                <a:latin typeface="+mj-lt"/>
                <a:ea typeface="+mj-ea"/>
                <a:cs typeface="+mj-cs"/>
              </a:rPr>
              <a:t>DML – Linguagem de Manipulação de Dados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2CE8253E-0457-473E-996F-5AF803D93587}"/>
              </a:ext>
            </a:extLst>
          </p:cNvPr>
          <p:cNvSpPr/>
          <p:nvPr/>
        </p:nvSpPr>
        <p:spPr>
          <a:xfrm>
            <a:off x="0" y="1194873"/>
            <a:ext cx="10502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pt-BR" sz="2800" dirty="0"/>
              <a:t>Manipula</a:t>
            </a:r>
            <a:r>
              <a:rPr lang="pt-BR" sz="2400" dirty="0"/>
              <a:t> os dados da tabela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3941DF04-4E67-49A7-A7D9-2AD90B93C435}"/>
              </a:ext>
            </a:extLst>
          </p:cNvPr>
          <p:cNvSpPr txBox="1">
            <a:spLocks/>
          </p:cNvSpPr>
          <p:nvPr/>
        </p:nvSpPr>
        <p:spPr>
          <a:xfrm>
            <a:off x="527567" y="1980772"/>
            <a:ext cx="9867900" cy="84137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/>
          <a:p>
            <a:pPr algn="ctr" defTabSz="914377">
              <a:spcBef>
                <a:spcPct val="0"/>
              </a:spcBef>
              <a:defRPr/>
            </a:pPr>
            <a:r>
              <a:rPr lang="pt-BR" sz="2800" b="1" dirty="0">
                <a:solidFill>
                  <a:srgbClr val="F48618"/>
                </a:solidFill>
                <a:latin typeface="+mj-lt"/>
                <a:ea typeface="+mj-ea"/>
                <a:cs typeface="+mj-cs"/>
              </a:rPr>
              <a:t>Comandos DML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587166CD-30F3-4358-A517-E4898B3D842D}"/>
              </a:ext>
            </a:extLst>
          </p:cNvPr>
          <p:cNvSpPr/>
          <p:nvPr/>
        </p:nvSpPr>
        <p:spPr>
          <a:xfrm>
            <a:off x="140733" y="3045409"/>
            <a:ext cx="1064156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2800" b="1" dirty="0">
                <a:solidFill>
                  <a:srgbClr val="0070C0"/>
                </a:solidFill>
              </a:rPr>
              <a:t>INSERT</a:t>
            </a:r>
            <a:r>
              <a:rPr lang="pt-BR" sz="2800" dirty="0"/>
              <a:t>= Insere um registro (linha) </a:t>
            </a:r>
          </a:p>
          <a:p>
            <a:pPr lvl="1"/>
            <a:endParaRPr lang="pt-BR" sz="2800" dirty="0"/>
          </a:p>
          <a:p>
            <a:pPr lvl="1"/>
            <a:r>
              <a:rPr lang="pt-BR" sz="2800" b="1" dirty="0">
                <a:solidFill>
                  <a:srgbClr val="0070C0"/>
                </a:solidFill>
              </a:rPr>
              <a:t>UPDATE</a:t>
            </a:r>
            <a:r>
              <a:rPr lang="pt-BR" sz="2800" dirty="0"/>
              <a:t> = Modifica os registros (linhas)</a:t>
            </a:r>
          </a:p>
          <a:p>
            <a:pPr lvl="1"/>
            <a:endParaRPr lang="pt-BR" sz="2800" dirty="0"/>
          </a:p>
          <a:p>
            <a:pPr lvl="1"/>
            <a:r>
              <a:rPr lang="pt-BR" sz="2800" b="1" dirty="0">
                <a:solidFill>
                  <a:srgbClr val="0070C0"/>
                </a:solidFill>
              </a:rPr>
              <a:t>DROP</a:t>
            </a:r>
            <a:r>
              <a:rPr lang="pt-BR" sz="2800" b="1" dirty="0"/>
              <a:t> </a:t>
            </a:r>
            <a:r>
              <a:rPr lang="pt-BR" sz="2800" dirty="0"/>
              <a:t>= Exclui registros (linhas)		</a:t>
            </a:r>
          </a:p>
          <a:p>
            <a:pPr lvl="1"/>
            <a:endParaRPr lang="pt-BR" sz="24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8ADA07AF-A6CF-428F-B4F2-844A048687AE}"/>
              </a:ext>
            </a:extLst>
          </p:cNvPr>
          <p:cNvSpPr/>
          <p:nvPr/>
        </p:nvSpPr>
        <p:spPr>
          <a:xfrm>
            <a:off x="0" y="6745357"/>
            <a:ext cx="12192000" cy="1126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D70CEEE7-07C7-4ED1-8174-2A0A9762547C}"/>
              </a:ext>
            </a:extLst>
          </p:cNvPr>
          <p:cNvSpPr/>
          <p:nvPr/>
        </p:nvSpPr>
        <p:spPr>
          <a:xfrm>
            <a:off x="140732" y="845266"/>
            <a:ext cx="123245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B9BC186B-9673-424E-B945-94AF21A93444}"/>
              </a:ext>
            </a:extLst>
          </p:cNvPr>
          <p:cNvSpPr/>
          <p:nvPr/>
        </p:nvSpPr>
        <p:spPr>
          <a:xfrm>
            <a:off x="0" y="0"/>
            <a:ext cx="12192000" cy="1126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7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" y="1194873"/>
            <a:ext cx="10782300" cy="913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endParaRPr lang="pt-BR" sz="2667" dirty="0"/>
          </a:p>
          <a:p>
            <a:pPr lvl="1" algn="just"/>
            <a:endParaRPr lang="pt-BR" sz="2667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8A03D606-8309-4DA4-8F87-23F8AB6C1413}"/>
              </a:ext>
            </a:extLst>
          </p:cNvPr>
          <p:cNvSpPr txBox="1">
            <a:spLocks/>
          </p:cNvSpPr>
          <p:nvPr/>
        </p:nvSpPr>
        <p:spPr>
          <a:xfrm>
            <a:off x="140731" y="48308"/>
            <a:ext cx="9867900" cy="84137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/>
          <a:p>
            <a:pPr defTabSz="914377">
              <a:spcBef>
                <a:spcPct val="0"/>
              </a:spcBef>
              <a:defRPr/>
            </a:pPr>
            <a:r>
              <a:rPr lang="pt-BR" sz="2800" b="1" dirty="0">
                <a:solidFill>
                  <a:srgbClr val="F48618"/>
                </a:solidFill>
                <a:latin typeface="+mj-lt"/>
                <a:ea typeface="+mj-ea"/>
                <a:cs typeface="+mj-cs"/>
              </a:rPr>
              <a:t>DQL – Linguagem de Consulta de Dados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2CE8253E-0457-473E-996F-5AF803D93587}"/>
              </a:ext>
            </a:extLst>
          </p:cNvPr>
          <p:cNvSpPr/>
          <p:nvPr/>
        </p:nvSpPr>
        <p:spPr>
          <a:xfrm>
            <a:off x="-216749" y="1362706"/>
            <a:ext cx="11215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pt-BR" sz="2800" dirty="0"/>
              <a:t>Define os dados de acordo com o que foi especificado no banco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3941DF04-4E67-49A7-A7D9-2AD90B93C435}"/>
              </a:ext>
            </a:extLst>
          </p:cNvPr>
          <p:cNvSpPr txBox="1">
            <a:spLocks/>
          </p:cNvSpPr>
          <p:nvPr/>
        </p:nvSpPr>
        <p:spPr>
          <a:xfrm>
            <a:off x="527566" y="2266766"/>
            <a:ext cx="9867900" cy="84137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/>
          <a:p>
            <a:pPr algn="ctr" defTabSz="914377">
              <a:spcBef>
                <a:spcPct val="0"/>
              </a:spcBef>
              <a:defRPr/>
            </a:pPr>
            <a:r>
              <a:rPr lang="pt-BR" sz="3067" b="1" dirty="0">
                <a:solidFill>
                  <a:srgbClr val="F48618"/>
                </a:solidFill>
                <a:latin typeface="+mj-lt"/>
                <a:ea typeface="+mj-ea"/>
                <a:cs typeface="+mj-cs"/>
              </a:rPr>
              <a:t>Comandos DQL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587166CD-30F3-4358-A517-E4898B3D842D}"/>
              </a:ext>
            </a:extLst>
          </p:cNvPr>
          <p:cNvSpPr/>
          <p:nvPr/>
        </p:nvSpPr>
        <p:spPr>
          <a:xfrm>
            <a:off x="140731" y="3337681"/>
            <a:ext cx="11840597" cy="1241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2400" b="1" dirty="0">
                <a:solidFill>
                  <a:srgbClr val="0070C0"/>
                </a:solidFill>
              </a:rPr>
              <a:t>SELECT</a:t>
            </a:r>
            <a:r>
              <a:rPr lang="pt-BR" sz="2400" b="1" dirty="0"/>
              <a:t> </a:t>
            </a:r>
            <a:r>
              <a:rPr lang="pt-BR" sz="2400" dirty="0"/>
              <a:t>= Obtém registros especificados de uma ou mais tabelas, ou seja, realiza consulta.</a:t>
            </a:r>
          </a:p>
          <a:p>
            <a:pPr lvl="1"/>
            <a:endParaRPr lang="pt-BR" sz="2667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24AE4D97-2290-400D-952F-35235A0F2B79}"/>
              </a:ext>
            </a:extLst>
          </p:cNvPr>
          <p:cNvSpPr/>
          <p:nvPr/>
        </p:nvSpPr>
        <p:spPr>
          <a:xfrm>
            <a:off x="0" y="6745357"/>
            <a:ext cx="12192000" cy="1126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3EF7DD9B-EEDE-48FD-8893-FBF2BE6E9D82}"/>
              </a:ext>
            </a:extLst>
          </p:cNvPr>
          <p:cNvSpPr/>
          <p:nvPr/>
        </p:nvSpPr>
        <p:spPr>
          <a:xfrm>
            <a:off x="244971" y="844298"/>
            <a:ext cx="123245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286F1F33-34C3-4E21-8180-C54B1D95A455}"/>
              </a:ext>
            </a:extLst>
          </p:cNvPr>
          <p:cNvSpPr/>
          <p:nvPr/>
        </p:nvSpPr>
        <p:spPr>
          <a:xfrm>
            <a:off x="0" y="0"/>
            <a:ext cx="12192000" cy="1126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0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" y="1194873"/>
            <a:ext cx="10782300" cy="913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endParaRPr lang="pt-BR" sz="2667" dirty="0"/>
          </a:p>
          <a:p>
            <a:pPr lvl="1" algn="just"/>
            <a:endParaRPr lang="pt-BR" sz="2667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8A03D606-8309-4DA4-8F87-23F8AB6C1413}"/>
              </a:ext>
            </a:extLst>
          </p:cNvPr>
          <p:cNvSpPr txBox="1">
            <a:spLocks/>
          </p:cNvSpPr>
          <p:nvPr/>
        </p:nvSpPr>
        <p:spPr>
          <a:xfrm>
            <a:off x="0" y="42455"/>
            <a:ext cx="9867900" cy="84137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/>
          <a:p>
            <a:pPr defTabSz="914377">
              <a:spcBef>
                <a:spcPct val="0"/>
              </a:spcBef>
              <a:defRPr/>
            </a:pPr>
            <a:r>
              <a:rPr lang="pt-BR" sz="3067" b="1" dirty="0">
                <a:solidFill>
                  <a:srgbClr val="F48618"/>
                </a:solidFill>
                <a:latin typeface="+mj-lt"/>
                <a:ea typeface="+mj-ea"/>
                <a:cs typeface="+mj-cs"/>
              </a:rPr>
              <a:t>Comando de Criação do Banco de Dados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2CE8253E-0457-473E-996F-5AF803D93587}"/>
              </a:ext>
            </a:extLst>
          </p:cNvPr>
          <p:cNvSpPr/>
          <p:nvPr/>
        </p:nvSpPr>
        <p:spPr>
          <a:xfrm>
            <a:off x="309310" y="1495054"/>
            <a:ext cx="10502900" cy="2554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pt-BR" sz="2667" b="1" dirty="0">
                <a:solidFill>
                  <a:srgbClr val="0070C0"/>
                </a:solidFill>
              </a:rPr>
              <a:t>CREATE DATABASE </a:t>
            </a:r>
            <a:r>
              <a:rPr lang="pt-BR" sz="2667" dirty="0">
                <a:solidFill>
                  <a:srgbClr val="FF0000"/>
                </a:solidFill>
              </a:rPr>
              <a:t>[IF NOT EXISTS] </a:t>
            </a:r>
            <a:r>
              <a:rPr lang="pt-BR" sz="2667" dirty="0" err="1"/>
              <a:t>nome_do_banco</a:t>
            </a:r>
            <a:r>
              <a:rPr lang="pt-BR" sz="2667" dirty="0"/>
              <a:t>;</a:t>
            </a:r>
          </a:p>
          <a:p>
            <a:pPr lvl="1" algn="ctr"/>
            <a:endParaRPr lang="pt-BR" sz="2667" dirty="0"/>
          </a:p>
          <a:p>
            <a:pPr lvl="1" algn="ctr"/>
            <a:endParaRPr lang="pt-BR" sz="2667" dirty="0"/>
          </a:p>
          <a:p>
            <a:pPr lvl="1" algn="ctr"/>
            <a:r>
              <a:rPr lang="pt-BR" sz="2667" dirty="0"/>
              <a:t>O elemento é opcional. Mas, previne o erro caso tente criar um banco de dados existente. Não é possível ter um banco de dados com o mesmo nome.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C67B9BDB-4D91-473F-B0CA-8CCA40C0039E}"/>
              </a:ext>
            </a:extLst>
          </p:cNvPr>
          <p:cNvSpPr/>
          <p:nvPr/>
        </p:nvSpPr>
        <p:spPr>
          <a:xfrm>
            <a:off x="0" y="6745357"/>
            <a:ext cx="12192000" cy="1126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F2BF31A3-F840-487C-BC77-FF88E5E2663B}"/>
              </a:ext>
            </a:extLst>
          </p:cNvPr>
          <p:cNvSpPr/>
          <p:nvPr/>
        </p:nvSpPr>
        <p:spPr>
          <a:xfrm>
            <a:off x="159026" y="891833"/>
            <a:ext cx="123245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79009642-9879-41DE-A07E-40880F7EB952}"/>
              </a:ext>
            </a:extLst>
          </p:cNvPr>
          <p:cNvSpPr/>
          <p:nvPr/>
        </p:nvSpPr>
        <p:spPr>
          <a:xfrm>
            <a:off x="0" y="0"/>
            <a:ext cx="12192000" cy="1126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53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" y="1194873"/>
            <a:ext cx="10782300" cy="913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endParaRPr lang="pt-BR" sz="2667" dirty="0"/>
          </a:p>
          <a:p>
            <a:pPr lvl="1" algn="just"/>
            <a:endParaRPr lang="pt-BR" sz="2667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8A03D606-8309-4DA4-8F87-23F8AB6C1413}"/>
              </a:ext>
            </a:extLst>
          </p:cNvPr>
          <p:cNvSpPr txBox="1">
            <a:spLocks/>
          </p:cNvSpPr>
          <p:nvPr/>
        </p:nvSpPr>
        <p:spPr>
          <a:xfrm>
            <a:off x="118685" y="63687"/>
            <a:ext cx="9867900" cy="84137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/>
          <a:p>
            <a:pPr defTabSz="914377">
              <a:spcBef>
                <a:spcPct val="0"/>
              </a:spcBef>
              <a:defRPr/>
            </a:pPr>
            <a:r>
              <a:rPr lang="pt-BR" sz="3067" b="1" dirty="0">
                <a:solidFill>
                  <a:srgbClr val="F48618"/>
                </a:solidFill>
                <a:latin typeface="+mj-lt"/>
                <a:ea typeface="+mj-ea"/>
                <a:cs typeface="+mj-cs"/>
              </a:rPr>
              <a:t>Restrições SQL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2CE8253E-0457-473E-996F-5AF803D93587}"/>
              </a:ext>
            </a:extLst>
          </p:cNvPr>
          <p:cNvSpPr/>
          <p:nvPr/>
        </p:nvSpPr>
        <p:spPr>
          <a:xfrm>
            <a:off x="0" y="819281"/>
            <a:ext cx="10697240" cy="2554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endParaRPr lang="pt-BR" sz="2667" dirty="0"/>
          </a:p>
          <a:p>
            <a:pPr lvl="1" algn="just"/>
            <a:r>
              <a:rPr lang="pt-BR" sz="2667" dirty="0"/>
              <a:t>Restrições são regras aplicadas nas colunas de uma tabela. São usadas para limitar os tipos de dados recebidos.</a:t>
            </a:r>
          </a:p>
          <a:p>
            <a:pPr lvl="1" algn="just"/>
            <a:endParaRPr lang="pt-BR" sz="2667" dirty="0"/>
          </a:p>
          <a:p>
            <a:pPr lvl="1" algn="just"/>
            <a:r>
              <a:rPr lang="pt-BR" sz="2667" dirty="0"/>
              <a:t>Pode ser realizada as restrições na criação da tabela ou quando ela já tenha sido criada.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06F1A0A9-21E9-424C-8F13-FCC809984E53}"/>
              </a:ext>
            </a:extLst>
          </p:cNvPr>
          <p:cNvSpPr txBox="1">
            <a:spLocks/>
          </p:cNvSpPr>
          <p:nvPr/>
        </p:nvSpPr>
        <p:spPr>
          <a:xfrm>
            <a:off x="457199" y="3423155"/>
            <a:ext cx="9867900" cy="84137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/>
          <a:p>
            <a:pPr algn="ctr" defTabSz="914377">
              <a:spcBef>
                <a:spcPct val="0"/>
              </a:spcBef>
              <a:defRPr/>
            </a:pPr>
            <a:r>
              <a:rPr lang="pt-BR" sz="3067" b="1" dirty="0">
                <a:solidFill>
                  <a:srgbClr val="F48618"/>
                </a:solidFill>
                <a:latin typeface="+mj-lt"/>
                <a:ea typeface="+mj-ea"/>
                <a:cs typeface="+mj-cs"/>
              </a:rPr>
              <a:t>Principais restrições: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9BCA0150-8C07-4CBA-9AC6-0529B5F82A2D}"/>
              </a:ext>
            </a:extLst>
          </p:cNvPr>
          <p:cNvSpPr/>
          <p:nvPr/>
        </p:nvSpPr>
        <p:spPr>
          <a:xfrm>
            <a:off x="3533531" y="4264529"/>
            <a:ext cx="3317668" cy="2144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pt-BR" sz="2667" b="1" dirty="0">
                <a:solidFill>
                  <a:srgbClr val="0070C0"/>
                </a:solidFill>
              </a:rPr>
              <a:t>NOT NULL</a:t>
            </a:r>
          </a:p>
          <a:p>
            <a:pPr lvl="1" algn="ctr"/>
            <a:r>
              <a:rPr lang="pt-BR" sz="2667" b="1" dirty="0">
                <a:solidFill>
                  <a:srgbClr val="0070C0"/>
                </a:solidFill>
              </a:rPr>
              <a:t>UNIQUE</a:t>
            </a:r>
          </a:p>
          <a:p>
            <a:pPr lvl="1" algn="ctr"/>
            <a:r>
              <a:rPr lang="pt-BR" sz="2667" b="1" dirty="0">
                <a:solidFill>
                  <a:srgbClr val="0070C0"/>
                </a:solidFill>
              </a:rPr>
              <a:t>PRIMARY KEY</a:t>
            </a:r>
          </a:p>
          <a:p>
            <a:pPr lvl="1" algn="ctr"/>
            <a:r>
              <a:rPr lang="pt-BR" sz="2667" b="1" dirty="0">
                <a:solidFill>
                  <a:srgbClr val="0070C0"/>
                </a:solidFill>
              </a:rPr>
              <a:t>FOREIGN KEY</a:t>
            </a:r>
          </a:p>
          <a:p>
            <a:pPr lvl="1" algn="ctr"/>
            <a:r>
              <a:rPr lang="pt-BR" sz="2667" b="1">
                <a:solidFill>
                  <a:srgbClr val="0070C0"/>
                </a:solidFill>
              </a:rPr>
              <a:t>DEFAULT</a:t>
            </a:r>
            <a:endParaRPr lang="pt-BR" sz="2667" b="1" dirty="0">
              <a:solidFill>
                <a:srgbClr val="0070C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AF9F16C9-0467-42DF-AE59-2C9471B737E7}"/>
              </a:ext>
            </a:extLst>
          </p:cNvPr>
          <p:cNvSpPr/>
          <p:nvPr/>
        </p:nvSpPr>
        <p:spPr>
          <a:xfrm>
            <a:off x="0" y="6745357"/>
            <a:ext cx="12192000" cy="1126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967D8578-057C-4093-9066-DD73611D4631}"/>
              </a:ext>
            </a:extLst>
          </p:cNvPr>
          <p:cNvSpPr/>
          <p:nvPr/>
        </p:nvSpPr>
        <p:spPr>
          <a:xfrm>
            <a:off x="262308" y="882203"/>
            <a:ext cx="123245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A280EF95-7E84-4667-80EE-C60D58CEE1E7}"/>
              </a:ext>
            </a:extLst>
          </p:cNvPr>
          <p:cNvSpPr/>
          <p:nvPr/>
        </p:nvSpPr>
        <p:spPr>
          <a:xfrm>
            <a:off x="0" y="0"/>
            <a:ext cx="12192000" cy="1126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54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" y="1194873"/>
            <a:ext cx="10782300" cy="913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endParaRPr lang="pt-BR" sz="2667" dirty="0"/>
          </a:p>
          <a:p>
            <a:pPr lvl="1" algn="just"/>
            <a:endParaRPr lang="pt-BR" sz="2667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8A03D606-8309-4DA4-8F87-23F8AB6C1413}"/>
              </a:ext>
            </a:extLst>
          </p:cNvPr>
          <p:cNvSpPr txBox="1">
            <a:spLocks/>
          </p:cNvSpPr>
          <p:nvPr/>
        </p:nvSpPr>
        <p:spPr>
          <a:xfrm>
            <a:off x="85061" y="70403"/>
            <a:ext cx="9867900" cy="84137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/>
          <a:p>
            <a:pPr defTabSz="914377">
              <a:spcBef>
                <a:spcPct val="0"/>
              </a:spcBef>
              <a:defRPr/>
            </a:pPr>
            <a:r>
              <a:rPr lang="pt-BR" sz="3067" b="1" dirty="0">
                <a:solidFill>
                  <a:srgbClr val="F48618"/>
                </a:solidFill>
                <a:latin typeface="+mj-lt"/>
                <a:ea typeface="+mj-ea"/>
                <a:cs typeface="+mj-cs"/>
              </a:rPr>
              <a:t>NOT NULL – Não nulo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2CE8253E-0457-473E-996F-5AF803D93587}"/>
              </a:ext>
            </a:extLst>
          </p:cNvPr>
          <p:cNvSpPr/>
          <p:nvPr/>
        </p:nvSpPr>
        <p:spPr>
          <a:xfrm>
            <a:off x="85061" y="1238211"/>
            <a:ext cx="10697240" cy="913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pt-BR" sz="2667" dirty="0"/>
              <a:t>A constante NOT NULL obriga uma coluna a não aceitar campos vazios. Obriga a coluna sempre receber um valor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3692A370-FD74-482B-BF96-D9E7190E432A}"/>
              </a:ext>
            </a:extLst>
          </p:cNvPr>
          <p:cNvSpPr txBox="1">
            <a:spLocks/>
          </p:cNvSpPr>
          <p:nvPr/>
        </p:nvSpPr>
        <p:spPr>
          <a:xfrm>
            <a:off x="258417" y="2259390"/>
            <a:ext cx="9867900" cy="84137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/>
          <a:p>
            <a:pPr algn="ctr" defTabSz="914377">
              <a:spcBef>
                <a:spcPct val="0"/>
              </a:spcBef>
              <a:defRPr/>
            </a:pPr>
            <a:r>
              <a:rPr lang="pt-BR" sz="3067" b="1" dirty="0">
                <a:solidFill>
                  <a:srgbClr val="F48618"/>
                </a:solidFill>
                <a:latin typeface="+mj-lt"/>
                <a:ea typeface="+mj-ea"/>
                <a:cs typeface="+mj-cs"/>
              </a:rPr>
              <a:t>UNIQUE– Única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B2853A46-284C-42B7-8CF4-DFAB654E55DF}"/>
              </a:ext>
            </a:extLst>
          </p:cNvPr>
          <p:cNvSpPr/>
          <p:nvPr/>
        </p:nvSpPr>
        <p:spPr>
          <a:xfrm>
            <a:off x="0" y="3221435"/>
            <a:ext cx="10697240" cy="2554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pt-BR" sz="2667" dirty="0"/>
              <a:t>Identifica de maneira única cada registro em uma tabela. Toda chave primária tem uma restrição </a:t>
            </a:r>
            <a:r>
              <a:rPr lang="pt-BR" sz="2667" dirty="0" err="1"/>
              <a:t>unique</a:t>
            </a:r>
            <a:r>
              <a:rPr lang="pt-BR" sz="2667" dirty="0"/>
              <a:t> definida.</a:t>
            </a:r>
          </a:p>
          <a:p>
            <a:pPr lvl="1" algn="just"/>
            <a:endParaRPr lang="pt-BR" sz="2667" dirty="0"/>
          </a:p>
          <a:p>
            <a:pPr lvl="1" algn="just"/>
            <a:r>
              <a:rPr lang="pt-BR" sz="2667" dirty="0"/>
              <a:t>A diferença entre as duas é que a </a:t>
            </a:r>
            <a:r>
              <a:rPr lang="pt-BR" sz="2667" dirty="0" err="1"/>
              <a:t>unique</a:t>
            </a:r>
            <a:r>
              <a:rPr lang="pt-BR" sz="2667" dirty="0"/>
              <a:t> permite ter várias em uma tabela, enquanto, a chave primária só pode ter uma por tabela.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50EC7088-D09C-4111-A6BF-C2BA541424C7}"/>
              </a:ext>
            </a:extLst>
          </p:cNvPr>
          <p:cNvSpPr/>
          <p:nvPr/>
        </p:nvSpPr>
        <p:spPr>
          <a:xfrm>
            <a:off x="0" y="6745357"/>
            <a:ext cx="12192000" cy="1126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BE926D3E-4522-409A-ADD1-7D7561B375A4}"/>
              </a:ext>
            </a:extLst>
          </p:cNvPr>
          <p:cNvSpPr/>
          <p:nvPr/>
        </p:nvSpPr>
        <p:spPr>
          <a:xfrm>
            <a:off x="258417" y="819210"/>
            <a:ext cx="123245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9EDB471D-ECD7-4F60-BC8A-1B0347E5899E}"/>
              </a:ext>
            </a:extLst>
          </p:cNvPr>
          <p:cNvSpPr/>
          <p:nvPr/>
        </p:nvSpPr>
        <p:spPr>
          <a:xfrm>
            <a:off x="0" y="0"/>
            <a:ext cx="12192000" cy="1126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8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5259</TotalTime>
  <Words>1146</Words>
  <Application>Microsoft Office PowerPoint</Application>
  <PresentationFormat>Widescreen</PresentationFormat>
  <Paragraphs>171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Arial</vt:lpstr>
      <vt:lpstr>Arial Rounded MT Bold</vt:lpstr>
      <vt:lpstr>Calibri</vt:lpstr>
      <vt:lpstr>Times New Roman</vt:lpstr>
      <vt:lpstr>Trebuchet MS</vt:lpstr>
      <vt:lpstr>Wingdings 3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Cláusulas</vt:lpstr>
      <vt:lpstr>Operadores Lógicos</vt:lpstr>
      <vt:lpstr>Operadores Relacionais</vt:lpstr>
      <vt:lpstr>Funções de Agregações</vt:lpstr>
      <vt:lpstr>REFERÊNCIAS</vt:lpstr>
      <vt:lpstr>Agora é sua vez!</vt:lpstr>
      <vt:lpstr>Agora é sua vez!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Programador de Sistemas</dc:title>
  <dc:creator>Compaq</dc:creator>
  <cp:lastModifiedBy>Oem</cp:lastModifiedBy>
  <cp:revision>721</cp:revision>
  <dcterms:created xsi:type="dcterms:W3CDTF">2022-11-12T21:04:56Z</dcterms:created>
  <dcterms:modified xsi:type="dcterms:W3CDTF">2024-06-25T13:44:47Z</dcterms:modified>
</cp:coreProperties>
</file>