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FA132-11FE-48E9-8E62-80514CDA379A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035BA-7954-4FD3-B46A-5AA4C1CF1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29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1844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6795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6828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1342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1333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352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5565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25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83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95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1_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/>
        </p:nvSpPr>
        <p:spPr>
          <a:xfrm>
            <a:off x="2731800" y="146225"/>
            <a:ext cx="7047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58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10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5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49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69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23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9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10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7EB17-E7D6-4425-8B0F-583D8014A527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E82B-3E68-415B-BFEB-678F08437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43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E22F2-9B6F-6B05-6E8D-8F9E1E385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09283-66A1-1754-EC87-F74798B5E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A99677-E05A-C810-EFAF-ECA60DF71C64}"/>
              </a:ext>
            </a:extLst>
          </p:cNvPr>
          <p:cNvSpPr txBox="1"/>
          <p:nvPr/>
        </p:nvSpPr>
        <p:spPr>
          <a:xfrm>
            <a:off x="3048000" y="32471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9ED97F-85F3-408A-5784-AA502A1F37C5}"/>
              </a:ext>
            </a:extLst>
          </p:cNvPr>
          <p:cNvSpPr txBox="1"/>
          <p:nvPr/>
        </p:nvSpPr>
        <p:spPr>
          <a:xfrm>
            <a:off x="3048000" y="32471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BA713B-DECB-3D4C-D6E3-0F0BF32C3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6"/>
            <a:ext cx="12192000" cy="6858000"/>
          </a:xfrm>
          <a:prstGeom prst="rect">
            <a:avLst/>
          </a:prstGeom>
        </p:spPr>
      </p:pic>
      <p:sp>
        <p:nvSpPr>
          <p:cNvPr id="10" name="Google Shape;33;p1">
            <a:extLst>
              <a:ext uri="{FF2B5EF4-FFF2-40B4-BE49-F238E27FC236}">
                <a16:creationId xmlns:a16="http://schemas.microsoft.com/office/drawing/2014/main" id="{76959EE1-6E84-EDC3-B244-7D826E406698}"/>
              </a:ext>
            </a:extLst>
          </p:cNvPr>
          <p:cNvSpPr txBox="1"/>
          <p:nvPr/>
        </p:nvSpPr>
        <p:spPr>
          <a:xfrm>
            <a:off x="4014153" y="4280569"/>
            <a:ext cx="9067146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4800" b="1" dirty="0">
                <a:solidFill>
                  <a:srgbClr val="002060"/>
                </a:solidFill>
              </a:rPr>
              <a:t>Projeto  Banco de Dados</a:t>
            </a:r>
            <a:endParaRPr lang="en-US" sz="4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Relacionais</a:t>
            </a:r>
            <a:endParaRPr lang="en-US" sz="2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0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1206200" y="1395800"/>
            <a:ext cx="1047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07B56-5300-A0E1-CC7D-0DE07B9D2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77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16BBDE9-ABE3-2842-D4D4-AFDD0D831810}"/>
              </a:ext>
            </a:extLst>
          </p:cNvPr>
          <p:cNvSpPr/>
          <p:nvPr/>
        </p:nvSpPr>
        <p:spPr>
          <a:xfrm>
            <a:off x="282222" y="1027289"/>
            <a:ext cx="11627556" cy="5565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Google Shape;45;g183fbf96352_0_34">
            <a:extLst>
              <a:ext uri="{FF2B5EF4-FFF2-40B4-BE49-F238E27FC236}">
                <a16:creationId xmlns:a16="http://schemas.microsoft.com/office/drawing/2014/main" id="{0C9E0BDC-9055-DD5C-7BAA-35B5F3A8F5DF}"/>
              </a:ext>
            </a:extLst>
          </p:cNvPr>
          <p:cNvSpPr txBox="1"/>
          <p:nvPr/>
        </p:nvSpPr>
        <p:spPr>
          <a:xfrm>
            <a:off x="2033416" y="2052427"/>
            <a:ext cx="7047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b="1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Cursos</a:t>
            </a:r>
            <a:r>
              <a:rPr lang="en-US" sz="3700" b="1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700" b="1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Técnicos</a:t>
            </a:r>
            <a:r>
              <a:rPr lang="en-US" sz="3700" b="1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PR</a:t>
            </a:r>
            <a:endParaRPr sz="3700" b="1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5;g183fbf96352_0_34">
            <a:extLst>
              <a:ext uri="{FF2B5EF4-FFF2-40B4-BE49-F238E27FC236}">
                <a16:creationId xmlns:a16="http://schemas.microsoft.com/office/drawing/2014/main" id="{0C9E0BDC-9055-DD5C-7BAA-35B5F3A8F5DF}"/>
              </a:ext>
            </a:extLst>
          </p:cNvPr>
          <p:cNvSpPr txBox="1"/>
          <p:nvPr/>
        </p:nvSpPr>
        <p:spPr>
          <a:xfrm>
            <a:off x="2033416" y="3817255"/>
            <a:ext cx="7047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Aluno(a) Paulo Cesar</a:t>
            </a:r>
          </a:p>
          <a:p>
            <a:r>
              <a:rPr lang="pt-BR" sz="1600" b="1" dirty="0">
                <a:solidFill>
                  <a:srgbClr val="1C4587"/>
                </a:solidFill>
                <a:ea typeface="Calibri"/>
                <a:cs typeface="Calibri"/>
                <a:sym typeface="Calibri"/>
              </a:rPr>
              <a:t>Aluno(a) Victor Barros Roma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59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1206200" y="1395800"/>
            <a:ext cx="1047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07B56-5300-A0E1-CC7D-0DE07B9D2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77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16BBDE9-ABE3-2842-D4D4-AFDD0D831810}"/>
              </a:ext>
            </a:extLst>
          </p:cNvPr>
          <p:cNvSpPr/>
          <p:nvPr/>
        </p:nvSpPr>
        <p:spPr>
          <a:xfrm>
            <a:off x="282222" y="1027289"/>
            <a:ext cx="11627556" cy="5565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Google Shape;45;g183fbf96352_0_34">
            <a:extLst>
              <a:ext uri="{FF2B5EF4-FFF2-40B4-BE49-F238E27FC236}">
                <a16:creationId xmlns:a16="http://schemas.microsoft.com/office/drawing/2014/main" id="{0C9E0BDC-9055-DD5C-7BAA-35B5F3A8F5DF}"/>
              </a:ext>
            </a:extLst>
          </p:cNvPr>
          <p:cNvSpPr txBox="1"/>
          <p:nvPr/>
        </p:nvSpPr>
        <p:spPr>
          <a:xfrm>
            <a:off x="2033416" y="2052427"/>
            <a:ext cx="7047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Levantamento de Dados</a:t>
            </a:r>
            <a:endParaRPr sz="3700" b="1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5;g183fbf96352_0_34">
            <a:extLst>
              <a:ext uri="{FF2B5EF4-FFF2-40B4-BE49-F238E27FC236}">
                <a16:creationId xmlns:a16="http://schemas.microsoft.com/office/drawing/2014/main" id="{0C9E0BDC-9055-DD5C-7BAA-35B5F3A8F5DF}"/>
              </a:ext>
            </a:extLst>
          </p:cNvPr>
          <p:cNvSpPr txBox="1"/>
          <p:nvPr/>
        </p:nvSpPr>
        <p:spPr>
          <a:xfrm>
            <a:off x="1904325" y="3810000"/>
            <a:ext cx="70470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1400" dirty="0"/>
              <a:t>Uma empresa de cursos técnicos deseja informatizar suas operações. Inicialmente, deseja manter um cadastro de todos os seus alunos, mantendo informações como: matricula, nome, CPF, telefone, endereço, e-mail e forma de pagamento. Deseja também manter um cadastro dos cursos oferecidos contendo informações como: disciplina, nome do curso, descrição, tipo, data de início, data do fim, turno e mensalidade. Quando um curso novo é criado um professor é atrelado a aquele curso que possui as seguintes informações: nome, CPF, endereço, telefone, e-mail e conta bancaria. Também é atrelado ao curso uma ou mais salas de aula que possui como informação : prédio, andar e o número da sala. E para a avaliar os alunos o professor realiza avaliações durante o período do curso com : data, nota e seu tipo.</a:t>
            </a:r>
            <a:endParaRPr sz="1400" b="1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03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1206200" y="1395800"/>
            <a:ext cx="1047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07B56-5300-A0E1-CC7D-0DE07B9D2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16BBDE9-ABE3-2842-D4D4-AFDD0D831810}"/>
              </a:ext>
            </a:extLst>
          </p:cNvPr>
          <p:cNvSpPr/>
          <p:nvPr/>
        </p:nvSpPr>
        <p:spPr>
          <a:xfrm>
            <a:off x="282222" y="1027289"/>
            <a:ext cx="11627556" cy="5565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Google Shape;45;g183fbf96352_0_34">
            <a:extLst>
              <a:ext uri="{FF2B5EF4-FFF2-40B4-BE49-F238E27FC236}">
                <a16:creationId xmlns:a16="http://schemas.microsoft.com/office/drawing/2014/main" id="{0C9E0BDC-9055-DD5C-7BAA-35B5F3A8F5DF}"/>
              </a:ext>
            </a:extLst>
          </p:cNvPr>
          <p:cNvSpPr txBox="1"/>
          <p:nvPr/>
        </p:nvSpPr>
        <p:spPr>
          <a:xfrm>
            <a:off x="2572500" y="136545"/>
            <a:ext cx="7047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 dirty="0" err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3700" b="1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700" b="1" dirty="0" err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Conceitual</a:t>
            </a:r>
            <a:endParaRPr sz="3700" b="1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93B15B6-C8BF-49DF-BC1A-C2C519DA2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855" y="1125867"/>
            <a:ext cx="7462960" cy="53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1206200" y="1395800"/>
            <a:ext cx="1047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07B56-5300-A0E1-CC7D-0DE07B9D2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16BBDE9-ABE3-2842-D4D4-AFDD0D831810}"/>
              </a:ext>
            </a:extLst>
          </p:cNvPr>
          <p:cNvSpPr/>
          <p:nvPr/>
        </p:nvSpPr>
        <p:spPr>
          <a:xfrm>
            <a:off x="282222" y="1027289"/>
            <a:ext cx="11627556" cy="5565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Google Shape;45;g183fbf96352_0_34">
            <a:extLst>
              <a:ext uri="{FF2B5EF4-FFF2-40B4-BE49-F238E27FC236}">
                <a16:creationId xmlns:a16="http://schemas.microsoft.com/office/drawing/2014/main" id="{0C9E0BDC-9055-DD5C-7BAA-35B5F3A8F5DF}"/>
              </a:ext>
            </a:extLst>
          </p:cNvPr>
          <p:cNvSpPr txBox="1"/>
          <p:nvPr/>
        </p:nvSpPr>
        <p:spPr>
          <a:xfrm>
            <a:off x="2384030" y="273089"/>
            <a:ext cx="7047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b="1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Modelo Lógico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CEE56A-7D29-C3A7-F318-16DC8B26C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468" y="1094319"/>
            <a:ext cx="6434124" cy="54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7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1206200" y="1395800"/>
            <a:ext cx="1047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07B56-5300-A0E1-CC7D-0DE07B9D2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16BBDE9-ABE3-2842-D4D4-AFDD0D831810}"/>
              </a:ext>
            </a:extLst>
          </p:cNvPr>
          <p:cNvSpPr/>
          <p:nvPr/>
        </p:nvSpPr>
        <p:spPr>
          <a:xfrm>
            <a:off x="282222" y="1027289"/>
            <a:ext cx="11627556" cy="5565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Google Shape;45;g183fbf96352_0_34">
            <a:extLst>
              <a:ext uri="{FF2B5EF4-FFF2-40B4-BE49-F238E27FC236}">
                <a16:creationId xmlns:a16="http://schemas.microsoft.com/office/drawing/2014/main" id="{0C9E0BDC-9055-DD5C-7BAA-35B5F3A8F5DF}"/>
              </a:ext>
            </a:extLst>
          </p:cNvPr>
          <p:cNvSpPr txBox="1"/>
          <p:nvPr/>
        </p:nvSpPr>
        <p:spPr>
          <a:xfrm>
            <a:off x="2384030" y="273089"/>
            <a:ext cx="7047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b="1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Modelo Físico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AC3CB2-B901-4816-ABBD-AA9EEFA06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472" y="1062752"/>
            <a:ext cx="5944115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9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1206200" y="1395800"/>
            <a:ext cx="1047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07B56-5300-A0E1-CC7D-0DE07B9D2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16BBDE9-ABE3-2842-D4D4-AFDD0D831810}"/>
              </a:ext>
            </a:extLst>
          </p:cNvPr>
          <p:cNvSpPr/>
          <p:nvPr/>
        </p:nvSpPr>
        <p:spPr>
          <a:xfrm>
            <a:off x="282222" y="1027289"/>
            <a:ext cx="11627556" cy="5565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Google Shape;45;g183fbf96352_0_34">
            <a:extLst>
              <a:ext uri="{FF2B5EF4-FFF2-40B4-BE49-F238E27FC236}">
                <a16:creationId xmlns:a16="http://schemas.microsoft.com/office/drawing/2014/main" id="{0C9E0BDC-9055-DD5C-7BAA-35B5F3A8F5DF}"/>
              </a:ext>
            </a:extLst>
          </p:cNvPr>
          <p:cNvSpPr txBox="1"/>
          <p:nvPr/>
        </p:nvSpPr>
        <p:spPr>
          <a:xfrm>
            <a:off x="2384030" y="273089"/>
            <a:ext cx="7047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 dirty="0" err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Conexão</a:t>
            </a:r>
            <a:r>
              <a:rPr lang="en-US" sz="3700" b="1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do Banco de Dados</a:t>
            </a:r>
            <a:endParaRPr sz="3700" b="1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71894" y="1027289"/>
            <a:ext cx="3465587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0" dirty="0" err="1">
                <a:effectLst/>
                <a:latin typeface="Consolas" panose="020B0609020204030204" pitchFamily="49" charset="0"/>
              </a:rPr>
              <a:t>import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sqlite3</a:t>
            </a:r>
          </a:p>
          <a:p>
            <a:br>
              <a:rPr lang="pt-BR" sz="1050" b="0" dirty="0">
                <a:effectLst/>
                <a:latin typeface="Consolas" panose="020B0609020204030204" pitchFamily="49" charset="0"/>
              </a:rPr>
            </a:br>
            <a:r>
              <a:rPr lang="pt-BR" sz="1050" b="0" dirty="0" err="1">
                <a:effectLst/>
                <a:latin typeface="Consolas" panose="020B0609020204030204" pitchFamily="49" charset="0"/>
              </a:rPr>
              <a:t>conn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=sqlite3.connect('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Cursos_Tecnicos_PR.db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')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query=('''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exists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Professor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(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primary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Nome_Professor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CPF_Professor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Endereco_Professor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Telefone_Professor_1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Telefone_Professor_2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Email_Professor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Conta_Bancaria_Professor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endParaRPr lang="pt-BR" sz="1050" b="0" dirty="0">
              <a:effectLst/>
              <a:latin typeface="Consolas" panose="020B0609020204030204" pitchFamily="49" charset="0"/>
            </a:endParaRP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);''')</a:t>
            </a:r>
          </a:p>
          <a:p>
            <a:r>
              <a:rPr lang="pt-BR" sz="1050" b="0" dirty="0" err="1">
                <a:effectLst/>
                <a:latin typeface="Consolas" panose="020B0609020204030204" pitchFamily="49" charset="0"/>
              </a:rPr>
              <a:t>conn.execute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(query)</a:t>
            </a:r>
          </a:p>
          <a:p>
            <a:endParaRPr lang="pt-BR" sz="1050" dirty="0"/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query=('''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exists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(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primary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Nome_Curso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Descricao_Curso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Tipo_Curso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Data_Inicio_Curso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date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Data_Fim_Curso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date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Mensalidade_Curso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float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Turno_Curso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foreign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references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Professor 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);''')</a:t>
            </a:r>
          </a:p>
          <a:p>
            <a:r>
              <a:rPr lang="pt-BR" sz="1050" b="0" dirty="0" err="1">
                <a:effectLst/>
                <a:latin typeface="Consolas" panose="020B0609020204030204" pitchFamily="49" charset="0"/>
              </a:rPr>
              <a:t>conn.execute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(query)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CA60A7-E8F4-7A7E-DB6E-0775A24F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059" y="1796000"/>
            <a:ext cx="7755047" cy="41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6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1206200" y="1395800"/>
            <a:ext cx="1047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07B56-5300-A0E1-CC7D-0DE07B9D2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16BBDE9-ABE3-2842-D4D4-AFDD0D831810}"/>
              </a:ext>
            </a:extLst>
          </p:cNvPr>
          <p:cNvSpPr/>
          <p:nvPr/>
        </p:nvSpPr>
        <p:spPr>
          <a:xfrm>
            <a:off x="282222" y="1027289"/>
            <a:ext cx="11627556" cy="5565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Google Shape;45;g183fbf96352_0_34">
            <a:extLst>
              <a:ext uri="{FF2B5EF4-FFF2-40B4-BE49-F238E27FC236}">
                <a16:creationId xmlns:a16="http://schemas.microsoft.com/office/drawing/2014/main" id="{0C9E0BDC-9055-DD5C-7BAA-35B5F3A8F5DF}"/>
              </a:ext>
            </a:extLst>
          </p:cNvPr>
          <p:cNvSpPr txBox="1"/>
          <p:nvPr/>
        </p:nvSpPr>
        <p:spPr>
          <a:xfrm>
            <a:off x="2384030" y="273089"/>
            <a:ext cx="7047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 dirty="0" err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Conexão</a:t>
            </a:r>
            <a:r>
              <a:rPr lang="en-US" sz="3700" b="1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do Banco de Dados</a:t>
            </a:r>
            <a:endParaRPr sz="3700" b="1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06200" y="1226417"/>
            <a:ext cx="4323511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0" dirty="0">
                <a:effectLst/>
                <a:latin typeface="Consolas" panose="020B0609020204030204" pitchFamily="49" charset="0"/>
              </a:rPr>
              <a:t>query=('''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exists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Aluno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(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primary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Nome_Aluno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CPF_Aluno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Endereco_Aluno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Telefone_Aluno_1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Telefone_Aluno_2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Email_Aluno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Forma_Pagamento_Aluno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endParaRPr lang="pt-BR" sz="1050" b="0" dirty="0">
              <a:effectLst/>
              <a:latin typeface="Consolas" panose="020B0609020204030204" pitchFamily="49" charset="0"/>
            </a:endParaRP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);''')</a:t>
            </a:r>
          </a:p>
          <a:p>
            <a:r>
              <a:rPr lang="pt-BR" sz="1050" b="0" dirty="0" err="1">
                <a:effectLst/>
                <a:latin typeface="Consolas" panose="020B0609020204030204" pitchFamily="49" charset="0"/>
              </a:rPr>
              <a:t>conn.execute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(query)</a:t>
            </a:r>
          </a:p>
          <a:p>
            <a:endParaRPr lang="pt-BR" sz="1050" dirty="0"/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query=('''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exists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CursoAluno</a:t>
            </a:r>
            <a:endParaRPr lang="pt-BR" sz="1050" b="0" dirty="0">
              <a:effectLst/>
              <a:latin typeface="Consolas" panose="020B0609020204030204" pitchFamily="49" charset="0"/>
            </a:endParaRP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(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primary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foreign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references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Curso(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foreign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references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Aluno(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);''')</a:t>
            </a:r>
          </a:p>
          <a:p>
            <a:r>
              <a:rPr lang="pt-BR" sz="1050" b="0" dirty="0" err="1">
                <a:effectLst/>
                <a:latin typeface="Consolas" panose="020B0609020204030204" pitchFamily="49" charset="0"/>
              </a:rPr>
              <a:t>conn.execute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(query)</a:t>
            </a:r>
          </a:p>
          <a:p>
            <a:endParaRPr lang="pt-BR" sz="1050" dirty="0"/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query=('''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exists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Sala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(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ID_Sala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primary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Predio_Sala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Andar_Sala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Numero_Sala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endParaRPr lang="pt-BR" sz="1050" b="0" dirty="0">
              <a:effectLst/>
              <a:latin typeface="Consolas" panose="020B0609020204030204" pitchFamily="49" charset="0"/>
            </a:endParaRP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);''')</a:t>
            </a:r>
          </a:p>
          <a:p>
            <a:r>
              <a:rPr lang="pt-BR" sz="1050" b="0" dirty="0" err="1">
                <a:effectLst/>
                <a:latin typeface="Consolas" panose="020B0609020204030204" pitchFamily="49" charset="0"/>
              </a:rPr>
              <a:t>conn.execute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(query)</a:t>
            </a:r>
          </a:p>
          <a:p>
            <a:br>
              <a:rPr lang="pt-BR" sz="105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sz="105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pt-BR" sz="1050" dirty="0"/>
          </a:p>
          <a:p>
            <a:r>
              <a:rPr lang="pt-BR" dirty="0"/>
              <a:t>      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7F8B16-F0DF-FB0C-2830-FF191C68FA42}"/>
              </a:ext>
            </a:extLst>
          </p:cNvPr>
          <p:cNvSpPr txBox="1"/>
          <p:nvPr/>
        </p:nvSpPr>
        <p:spPr>
          <a:xfrm>
            <a:off x="6096000" y="1225689"/>
            <a:ext cx="4323511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0" dirty="0">
                <a:effectLst/>
                <a:latin typeface="Consolas" panose="020B0609020204030204" pitchFamily="49" charset="0"/>
              </a:rPr>
              <a:t>query=('''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exists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CursoSala</a:t>
            </a:r>
            <a:endParaRPr lang="pt-BR" sz="1050" b="0" dirty="0">
              <a:effectLst/>
              <a:latin typeface="Consolas" panose="020B0609020204030204" pitchFamily="49" charset="0"/>
            </a:endParaRP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(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ID_CursoSala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primary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ID_Sala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foreign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references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Curso(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foreign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ID_Sala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references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Sala(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ID_Sala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);''')</a:t>
            </a:r>
          </a:p>
          <a:p>
            <a:r>
              <a:rPr lang="pt-BR" sz="1050" b="0" dirty="0" err="1">
                <a:effectLst/>
                <a:latin typeface="Consolas" panose="020B0609020204030204" pitchFamily="49" charset="0"/>
              </a:rPr>
              <a:t>conn.execute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(query)</a:t>
            </a:r>
          </a:p>
          <a:p>
            <a:br>
              <a:rPr lang="pt-BR" sz="1050" b="0" dirty="0">
                <a:effectLst/>
                <a:latin typeface="Consolas" panose="020B0609020204030204" pitchFamily="49" charset="0"/>
              </a:rPr>
            </a:br>
            <a:r>
              <a:rPr lang="pt-BR" sz="1050" b="0" dirty="0">
                <a:effectLst/>
                <a:latin typeface="Consolas" panose="020B0609020204030204" pitchFamily="49" charset="0"/>
              </a:rPr>
              <a:t>query=('''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exists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Avaliacao</a:t>
            </a:r>
            <a:endParaRPr lang="pt-BR" sz="1050" b="0" dirty="0">
              <a:effectLst/>
              <a:latin typeface="Consolas" panose="020B0609020204030204" pitchFamily="49" charset="0"/>
            </a:endParaRP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(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ID_Avaliacao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primary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Data_Avaliacao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date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Nota_Avaliacao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interger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Tipo_Avaliacao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 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integer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foreign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references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Curso(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ID_Curso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foreign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references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Aluno(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ID_Aluno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foreign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key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 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references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 Professor(</a:t>
            </a:r>
            <a:r>
              <a:rPr lang="pt-BR" sz="1050" b="0" dirty="0" err="1">
                <a:effectLst/>
                <a:latin typeface="Consolas" panose="020B0609020204030204" pitchFamily="49" charset="0"/>
              </a:rPr>
              <a:t>ID_Professor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050" b="0" dirty="0">
                <a:effectLst/>
                <a:latin typeface="Consolas" panose="020B0609020204030204" pitchFamily="49" charset="0"/>
              </a:rPr>
              <a:t>    );''')</a:t>
            </a:r>
          </a:p>
          <a:p>
            <a:r>
              <a:rPr lang="pt-BR" sz="1050" b="0" dirty="0" err="1">
                <a:effectLst/>
                <a:latin typeface="Consolas" panose="020B0609020204030204" pitchFamily="49" charset="0"/>
              </a:rPr>
              <a:t>conn.execute</a:t>
            </a:r>
            <a:r>
              <a:rPr lang="pt-BR" sz="1050" b="0" dirty="0">
                <a:effectLst/>
                <a:latin typeface="Consolas" panose="020B0609020204030204" pitchFamily="49" charset="0"/>
              </a:rPr>
              <a:t>(query)</a:t>
            </a:r>
          </a:p>
          <a:p>
            <a:r>
              <a:rPr lang="pt-BR" sz="1050" b="0" dirty="0" err="1">
                <a:effectLst/>
                <a:latin typeface="Consolas" panose="020B0609020204030204" pitchFamily="49" charset="0"/>
              </a:rPr>
              <a:t>conn.close</a:t>
            </a:r>
            <a:endParaRPr lang="pt-BR" sz="1050" b="0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644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1030</Words>
  <Application>Microsoft Office PowerPoint</Application>
  <PresentationFormat>Widescreen</PresentationFormat>
  <Paragraphs>101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Oem</dc:creator>
  <cp:lastModifiedBy>Aluno</cp:lastModifiedBy>
  <cp:revision>14</cp:revision>
  <dcterms:created xsi:type="dcterms:W3CDTF">2024-07-26T21:02:08Z</dcterms:created>
  <dcterms:modified xsi:type="dcterms:W3CDTF">2024-07-30T23:12:10Z</dcterms:modified>
</cp:coreProperties>
</file>