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obster"/>
      <p:regular r:id="rId21"/>
    </p:embeddedFont>
    <p:embeddedFont>
      <p:font typeface="Pacifico"/>
      <p:regular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iRY+7cjgByMcMgAYdO+eKnnIk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acifico-regular.fntdata"/><Relationship Id="rId21" Type="http://schemas.openxmlformats.org/officeDocument/2006/relationships/font" Target="fonts/Lobster-regular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6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4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voitto.com.br/blog/artigo/scrum" TargetMode="External"/><Relationship Id="rId4" Type="http://schemas.openxmlformats.org/officeDocument/2006/relationships/hyperlink" Target="https://hbr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982450" y="915675"/>
            <a:ext cx="10635000" cy="31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7500">
                <a:latin typeface="Pacifico"/>
                <a:ea typeface="Pacifico"/>
                <a:cs typeface="Pacifico"/>
                <a:sym typeface="Pacifico"/>
              </a:rPr>
              <a:t>Scrum o que é? </a:t>
            </a:r>
            <a:endParaRPr sz="75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7500">
                <a:latin typeface="Pacifico"/>
                <a:ea typeface="Pacifico"/>
                <a:cs typeface="Pacifico"/>
                <a:sym typeface="Pacifico"/>
              </a:rPr>
              <a:t>           E como funciona? </a:t>
            </a:r>
            <a:endParaRPr sz="75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48325" y="4902650"/>
            <a:ext cx="1983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Pablo Henrique</a:t>
            </a:r>
            <a:endParaRPr b="0" i="0" sz="20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Valter Martins</a:t>
            </a:r>
            <a:endParaRPr b="0" i="0" sz="20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William José</a:t>
            </a:r>
            <a:endParaRPr b="0" i="0" sz="20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Elienai Maria</a:t>
            </a:r>
            <a:endParaRPr b="0" i="0" sz="20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450" y="391075"/>
            <a:ext cx="8302525" cy="622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2625" y="2439350"/>
            <a:ext cx="8953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676075" y="326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>
                <a:latin typeface="Lobster"/>
                <a:ea typeface="Lobster"/>
                <a:cs typeface="Lobster"/>
                <a:sym typeface="Lobster"/>
              </a:rPr>
              <a:t>O que é: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561625" y="1402125"/>
            <a:ext cx="105156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Merriweather"/>
              <a:buChar char="➢"/>
            </a:pPr>
            <a:r>
              <a:rPr i="1" lang="pt-BR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Scrum</a:t>
            </a:r>
            <a:r>
              <a:rPr lang="pt-BR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é um Framework utilizado para </a:t>
            </a:r>
            <a:r>
              <a:rPr i="1" lang="pt-BR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gestão dinâmica de projetos</a:t>
            </a:r>
            <a:r>
              <a:rPr lang="pt-BR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, sendo muitas vezes aplicado para o desenvolvimento </a:t>
            </a:r>
            <a:r>
              <a:rPr i="1" lang="pt-BR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ágil </a:t>
            </a:r>
            <a:r>
              <a:rPr lang="pt-BR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de um software. É um processo </a:t>
            </a:r>
            <a:r>
              <a:rPr i="1" lang="pt-BR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iterativo e incremental,</a:t>
            </a:r>
            <a:r>
              <a:rPr lang="pt-BR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que possui </a:t>
            </a:r>
            <a:r>
              <a:rPr b="1" lang="pt-BR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3 Pilares Centrais</a:t>
            </a:r>
            <a:r>
              <a:rPr lang="pt-BR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135025" y="2804250"/>
            <a:ext cx="10425300" cy="3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Comic Sans MS"/>
              <a:buChar char="●"/>
            </a:pPr>
            <a:r>
              <a:rPr b="1" i="0" lang="pt-BR" sz="1600" u="none" cap="none" strike="noStrike">
                <a:solidFill>
                  <a:srgbClr val="292929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TRANSPARÊNCIA</a:t>
            </a:r>
            <a:r>
              <a:rPr b="0" i="0" lang="pt-BR" sz="1600" u="none" cap="none" strike="noStrike">
                <a:solidFill>
                  <a:srgbClr val="292929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dos processos, dos requisitos de entrega e status. Todos os aspectos significativos do processo como um todo devem estar visíveis e alinhados com todos os responsáveis pelos resultados.</a:t>
            </a:r>
            <a:endParaRPr b="0" i="0" sz="1600" u="none" cap="none" strike="noStrike">
              <a:solidFill>
                <a:srgbClr val="292929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Comic Sans MS"/>
              <a:buChar char="●"/>
            </a:pPr>
            <a:r>
              <a:rPr b="1" i="0" lang="pt-BR" sz="1600" u="none" cap="none" strike="noStrike">
                <a:solidFill>
                  <a:srgbClr val="292929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INSPEÇÃO</a:t>
            </a:r>
            <a:r>
              <a:rPr b="0" i="0" lang="pt-BR" sz="1600" u="none" cap="none" strike="noStrike">
                <a:solidFill>
                  <a:srgbClr val="292929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constante de tudo o que está sendo feito.</a:t>
            </a:r>
            <a:endParaRPr b="0" i="0" sz="1600" u="none" cap="none" strike="noStrike">
              <a:solidFill>
                <a:srgbClr val="292929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Comic Sans MS"/>
              <a:buChar char="●"/>
            </a:pPr>
            <a:r>
              <a:rPr b="1" i="0" lang="pt-BR" sz="1600" u="none" cap="none" strike="noStrike">
                <a:solidFill>
                  <a:srgbClr val="292929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ADAPTAÇÃO</a:t>
            </a:r>
            <a:r>
              <a:rPr b="0" i="0" lang="pt-BR" sz="1600" u="none" cap="none" strike="noStrike">
                <a:solidFill>
                  <a:srgbClr val="292929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tanto do processo, quanto do produto, que podem sofrer mudanças que necessitam de adaptação. Também é importante adaptar o SCRUM para a realidade e cultura da empresa.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515075" y="365125"/>
            <a:ext cx="108387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Lobster"/>
                <a:ea typeface="Lobster"/>
                <a:cs typeface="Lobster"/>
                <a:sym typeface="Lobster"/>
              </a:rPr>
              <a:t>Como surgiu o Scrum?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559050" y="2079350"/>
            <a:ext cx="11073900" cy="3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9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 </a:t>
            </a:r>
            <a:r>
              <a:rPr lang="pt-BR" sz="29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Scrum</a:t>
            </a:r>
            <a:r>
              <a:rPr lang="pt-BR" sz="29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foi inserido pela primeira vez em um artigo publicado pela </a:t>
            </a:r>
            <a:r>
              <a:rPr lang="pt-BR" sz="29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The Harvard Business Review</a:t>
            </a:r>
            <a:r>
              <a:rPr lang="pt-BR" sz="29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, em 1986. </a:t>
            </a:r>
            <a:endParaRPr sz="29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9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 obra foi realizada por Hirotaka Takeuchi e Ikujiro Nonaka, nomeado de "The New New Product Development Game", que traduzido para o Português significa :</a:t>
            </a:r>
            <a:endParaRPr sz="29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9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" O novo Jogo de Desenvolvimento de Novos Produtos".</a:t>
            </a:r>
            <a:endParaRPr sz="29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0" y="365125"/>
            <a:ext cx="1135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>
                <a:latin typeface="Lobster"/>
                <a:ea typeface="Lobster"/>
                <a:cs typeface="Lobster"/>
                <a:sym typeface="Lobster"/>
              </a:rPr>
              <a:t>Papéis no Scrum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225" y="1850425"/>
            <a:ext cx="11000651" cy="33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025" y="1087701"/>
            <a:ext cx="5486950" cy="54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7096275" y="1968325"/>
            <a:ext cx="47550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2285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100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O processo começa com a visão inicial do produto e um planejamento realizado pelo Product Owner. </a:t>
            </a:r>
            <a:endParaRPr b="1" sz="2100">
              <a:solidFill>
                <a:srgbClr val="20212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2285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100">
              <a:solidFill>
                <a:srgbClr val="20212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2285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6"/>
          <p:cNvSpPr txBox="1"/>
          <p:nvPr/>
        </p:nvSpPr>
        <p:spPr>
          <a:xfrm rot="-1022">
            <a:off x="838200" y="1222425"/>
            <a:ext cx="706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pt-BR" sz="2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SAIBA COMO FUNCIONA DA MELHOR FORMA:</a:t>
            </a:r>
            <a:endParaRPr b="1" i="1" sz="1500" u="none" cap="none" strike="noStrike">
              <a:solidFill>
                <a:srgbClr val="000000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7096275" y="3335775"/>
            <a:ext cx="47550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5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Em seguida, esse planejamento é desmembrado nas funcionalidades do produto em uma lista, chamada de Product Backlog.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575" y="1968325"/>
            <a:ext cx="5790124" cy="42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620175" y="1313925"/>
            <a:ext cx="10676700" cy="53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Sprints</a:t>
            </a: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É o nome dado para os ciclos de cada projeto. Em geral são ciclos mensais e são determinados para que as tarefas sejam realizadas.</a:t>
            </a:r>
            <a:endParaRPr b="1" i="1"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Product Backlog</a:t>
            </a:r>
            <a:r>
              <a:rPr b="1"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É o nome dado para o conjunto de objetivos de um projeto. No caso de um projeto de desenvolvimento de software (para o qual o Scrum foi pensado inicialmente), é o nome dado ao pacote de funcionalidades a serem desenvolvidas em um projeto.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Sprint Planning Meeting</a:t>
            </a: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São reuniões periódicas que acontecem no início de cada </a:t>
            </a:r>
            <a:r>
              <a:rPr i="1"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sprint</a:t>
            </a: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ou ciclo, para planejar e priorizar os itens do </a:t>
            </a:r>
            <a:r>
              <a:rPr i="1"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Product Backlog</a:t>
            </a: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que serão desenvolvidos naquele período.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Sprint Backlog</a:t>
            </a: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É como se chamam as tarefas específicas que serão realizadas e desenvolvidas em cada ciclo, ou sprint.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Daily Scrum</a:t>
            </a: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Essa é uma reunião diária para acompanhamento do projeto. A ideia é que toda a equipe se reúna diariamente para discutir as atividades desenvolvidas, disseminar conhecimento, identificar impedimentos e priorizar o trabalho daquele dia. Um ponto interessante é que o Scrum propõe que estas reuniões sejam realizadas com os participantes em pé, exatamente para serem rápidas e objetivas.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Sprint Review Meeting</a:t>
            </a:r>
            <a:r>
              <a:rPr b="1"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Essa é a reunião que acontece ao final de cada </a:t>
            </a:r>
            <a:r>
              <a:rPr i="1"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sprint</a:t>
            </a:r>
            <a:r>
              <a:rPr lang="pt-BR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para que a equipe apresente o que foi realizado e os resultados do trabalho daquele ciclo. A ideia é que depois dessa etapa, todos sigam para o próximo ciclo.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825" y="185500"/>
            <a:ext cx="10127124" cy="667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275" y="123875"/>
            <a:ext cx="10065251" cy="664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-Senac-PE-2018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