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verlock SC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Josefin Sans SemiBold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kejj5BEgpW1C7JqU2RhSmCt27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E57212-598F-43E9-AD37-25EF93FE115E}">
  <a:tblStyle styleId="{FFE57212-598F-43E9-AD37-25EF93FE1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verlockSC-regular.fntdata"/><Relationship Id="rId25" Type="http://schemas.openxmlformats.org/officeDocument/2006/relationships/slide" Target="slides/slide19.xml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JosefinSansSemiBold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5.xml"/><Relationship Id="rId33" Type="http://schemas.openxmlformats.org/officeDocument/2006/relationships/font" Target="fonts/JosefinSansSemiBold-italic.fntdata"/><Relationship Id="rId10" Type="http://schemas.openxmlformats.org/officeDocument/2006/relationships/slide" Target="slides/slide4.xml"/><Relationship Id="rId32" Type="http://schemas.openxmlformats.org/officeDocument/2006/relationships/font" Target="fonts/JosefinSansSemiBold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JosefinSans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bc06ae3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debc06ae3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ebc06ae37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ebc06ae37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bc06ae37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ebc06ae37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ebc06ae37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ebc06ae37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bc06ae37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ebc06ae37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bc06ae37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ebc06ae37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ebc06ae37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ebc06ae37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ebc06ae37_1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ebc06ae37_1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bc06ae37_1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bc06ae37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bc06ae37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bc06ae37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ebc06ae37_1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ebc06ae37_1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ebc06ae3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ebc06ae3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ebc06ae37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ebc06ae37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bc06ae3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bc06ae3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ebc06ae3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ebc06ae3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ebc06ae37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ebc06ae37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bc06ae37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bc06ae37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ebc06ae3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ebc06ae3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ebc06ae37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ebc06ae37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8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9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2"/>
          <p:cNvPicPr preferRelativeResize="0"/>
          <p:nvPr/>
        </p:nvPicPr>
        <p:blipFill rotWithShape="1">
          <a:blip r:embed="rId2">
            <a:alphaModFix amt="12000"/>
          </a:blip>
          <a:srcRect b="0" l="0" r="0" t="0"/>
          <a:stretch/>
        </p:blipFill>
        <p:spPr>
          <a:xfrm>
            <a:off x="5762988" y="0"/>
            <a:ext cx="33660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95275"/>
            <a:ext cx="4289932" cy="45481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2"/>
          <p:cNvSpPr/>
          <p:nvPr/>
        </p:nvSpPr>
        <p:spPr>
          <a:xfrm>
            <a:off x="2257543" y="118568"/>
            <a:ext cx="4553100" cy="5022600"/>
          </a:xfrm>
          <a:prstGeom prst="rect">
            <a:avLst/>
          </a:prstGeom>
          <a:gradFill>
            <a:gsLst>
              <a:gs pos="0">
                <a:srgbClr val="41C8FE">
                  <a:alpha val="12156"/>
                </a:srgbClr>
              </a:gs>
              <a:gs pos="4846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3" name="Google Shape;23;p82"/>
          <p:cNvPicPr preferRelativeResize="0"/>
          <p:nvPr/>
        </p:nvPicPr>
        <p:blipFill rotWithShape="1">
          <a:blip r:embed="rId4">
            <a:alphaModFix amt="12000"/>
          </a:blip>
          <a:srcRect b="0" l="0" r="0" t="0"/>
          <a:stretch/>
        </p:blipFill>
        <p:spPr>
          <a:xfrm>
            <a:off x="0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2"/>
          <p:cNvPicPr preferRelativeResize="0"/>
          <p:nvPr/>
        </p:nvPicPr>
        <p:blipFill rotWithShape="1">
          <a:blip r:embed="rId5">
            <a:alphaModFix amt="40000"/>
          </a:blip>
          <a:srcRect b="0" l="0" r="0" t="0"/>
          <a:stretch/>
        </p:blipFill>
        <p:spPr>
          <a:xfrm>
            <a:off x="0" y="0"/>
            <a:ext cx="1752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82"/>
          <p:cNvPicPr preferRelativeResize="0"/>
          <p:nvPr/>
        </p:nvPicPr>
        <p:blipFill rotWithShape="1">
          <a:blip r:embed="rId6">
            <a:alphaModFix amt="40000"/>
          </a:blip>
          <a:srcRect b="0" l="0" r="0" t="0"/>
          <a:stretch/>
        </p:blipFill>
        <p:spPr>
          <a:xfrm>
            <a:off x="7382238" y="0"/>
            <a:ext cx="1743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2"/>
          <p:cNvSpPr txBox="1"/>
          <p:nvPr>
            <p:ph type="title"/>
          </p:nvPr>
        </p:nvSpPr>
        <p:spPr>
          <a:xfrm>
            <a:off x="1235523" y="1256825"/>
            <a:ext cx="6672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verlock SC"/>
              <a:buNone/>
              <a:defRPr b="1" sz="4400">
                <a:solidFill>
                  <a:srgbClr val="FFFFFF"/>
                </a:solidFill>
                <a:latin typeface="Overlock SC"/>
                <a:ea typeface="Overlock SC"/>
                <a:cs typeface="Overlock SC"/>
                <a:sym typeface="Overlock S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subTitle"/>
          </p:nvPr>
        </p:nvSpPr>
        <p:spPr>
          <a:xfrm>
            <a:off x="1235523" y="2880682"/>
            <a:ext cx="6672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 cap="none">
                <a:solidFill>
                  <a:srgbClr val="2DA3ED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" name="Google Shape;28;p82"/>
          <p:cNvSpPr txBox="1"/>
          <p:nvPr>
            <p:ph idx="12" type="sldNum"/>
          </p:nvPr>
        </p:nvSpPr>
        <p:spPr>
          <a:xfrm>
            <a:off x="6123448" y="47712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&lt;#&gt;</a:t>
            </a:r>
            <a:endParaRPr/>
          </a:p>
        </p:txBody>
      </p:sp>
      <p:sp>
        <p:nvSpPr>
          <p:cNvPr id="29" name="Google Shape;29;p82"/>
          <p:cNvSpPr txBox="1"/>
          <p:nvPr>
            <p:ph idx="11" type="ftr"/>
          </p:nvPr>
        </p:nvSpPr>
        <p:spPr>
          <a:xfrm>
            <a:off x="3124200" y="477123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2"/>
          <p:cNvSpPr txBox="1"/>
          <p:nvPr>
            <p:ph idx="10" type="dt"/>
          </p:nvPr>
        </p:nvSpPr>
        <p:spPr>
          <a:xfrm>
            <a:off x="894633" y="477123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hyperlink" Target="http://www.jogos360.com.br/o_lobo_e_a_ovelha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enQJN34Mh28" TargetMode="External"/><Relationship Id="rId5" Type="http://schemas.openxmlformats.org/officeDocument/2006/relationships/hyperlink" Target="https://www.youtube.com/watch?v=yTKiRkCi0Bg" TargetMode="External"/><Relationship Id="rId6" Type="http://schemas.openxmlformats.org/officeDocument/2006/relationships/hyperlink" Target="https://www.youtube.com/watch?v=8mei6uVttho" TargetMode="External"/><Relationship Id="rId7" Type="http://schemas.openxmlformats.org/officeDocument/2006/relationships/hyperlink" Target="https://www.youtube.com/watch?v=ntBxoTSnfkA" TargetMode="External"/><Relationship Id="rId8" Type="http://schemas.openxmlformats.org/officeDocument/2006/relationships/hyperlink" Target="https://hourofcode.com/p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debc06ae37_1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debc06ae37_1_110"/>
          <p:cNvSpPr txBox="1"/>
          <p:nvPr>
            <p:ph idx="4294967295" type="ctrTitle"/>
          </p:nvPr>
        </p:nvSpPr>
        <p:spPr>
          <a:xfrm>
            <a:off x="472108" y="22951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Lógica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debc06ae37_1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debc06ae37_1_196"/>
          <p:cNvSpPr txBox="1"/>
          <p:nvPr>
            <p:ph type="title"/>
          </p:nvPr>
        </p:nvSpPr>
        <p:spPr>
          <a:xfrm>
            <a:off x="311700" y="79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Computacionais são Criados?</a:t>
            </a:r>
            <a:endParaRPr/>
          </a:p>
        </p:txBody>
      </p:sp>
      <p:sp>
        <p:nvSpPr>
          <p:cNvPr id="142" name="Google Shape;142;g2debc06ae37_1_196"/>
          <p:cNvSpPr txBox="1"/>
          <p:nvPr>
            <p:ph idx="1" type="body"/>
          </p:nvPr>
        </p:nvSpPr>
        <p:spPr>
          <a:xfrm>
            <a:off x="311700" y="150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 algoritmo computacional começa com o desenvolvimento da lógica de programação, que simplesmente são ideias que temos para resolvermos determinado problema.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partir dessa lógica, é preciso escrevê-la em alguma linguagem de programação, como Java, C#, PHP e etc.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essa linguagem de programação vai ser utilizada para criar um sistema completo, que é a aplicação que seu usuário vai utilizar.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lgoritmo.png" id="143" name="Google Shape;143;g2debc06ae37_1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900" y="3287500"/>
            <a:ext cx="2780500" cy="18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debc06ae37_1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debc06ae37_1_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Computacionais são criados?</a:t>
            </a:r>
            <a:endParaRPr/>
          </a:p>
        </p:txBody>
      </p:sp>
      <p:sp>
        <p:nvSpPr>
          <p:cNvPr id="150" name="Google Shape;150;g2debc06ae37_1_202"/>
          <p:cNvSpPr txBox="1"/>
          <p:nvPr>
            <p:ph idx="1" type="body"/>
          </p:nvPr>
        </p:nvSpPr>
        <p:spPr>
          <a:xfrm>
            <a:off x="311700" y="1152475"/>
            <a:ext cx="85206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Então, todo sistema computacional nasce assim: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lógica de programação é desenvolvida na cabeça de um programador, analista ou uma equipe de desenvolvimento, essa lógica é estruturada em uma linguagem de programação para que no final resulte em um sistema (programa de computador).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icap.png" id="151" name="Google Shape;151;g2debc06ae37_1_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752" y="3222151"/>
            <a:ext cx="4568351" cy="18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debc06ae37_1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ent_CUBO_MAGICO.jpg" id="157" name="Google Shape;157;g2debc06ae37_1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08259">
            <a:off x="6565348" y="2605337"/>
            <a:ext cx="2229053" cy="21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debc06ae37_1_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</a:t>
            </a:r>
            <a:endParaRPr/>
          </a:p>
        </p:txBody>
      </p:sp>
      <p:sp>
        <p:nvSpPr>
          <p:cNvPr id="159" name="Google Shape;159;g2debc06ae37_1_208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dia a dia, quando nos deparamos com problemas, geralmente, antes de efetivamente resolvê-los, precisamos pensar em </a:t>
            </a:r>
            <a:r>
              <a:rPr b="1" lang="pt-BR"/>
              <a:t>como </a:t>
            </a:r>
            <a:r>
              <a:rPr lang="pt-BR"/>
              <a:t>resolvê-los. Essa reflexão é essencial para resolver o problema corretamente.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lógica de programação é a técnica de encadear pensamentos, que permite definir uma sequência de passos para atingir determinado objetivo, ou seja, resolver um problema.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debc06ae37_1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debc06ae37_1_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</a:t>
            </a:r>
            <a:endParaRPr/>
          </a:p>
        </p:txBody>
      </p:sp>
      <p:sp>
        <p:nvSpPr>
          <p:cNvPr id="166" name="Google Shape;166;g2debc06ae37_1_214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se representar a lógica de programação, podemos usar várias ferramentas, dentre as mais famosas estão: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se.png" id="167" name="Google Shape;167;g2debc06ae37_1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75" y="1474750"/>
            <a:ext cx="7426150" cy="35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debc06ae37_1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-www.draw.io-2017-04-05-22-11-51.png" id="173" name="Google Shape;173;g2debc06ae37_1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2132150"/>
            <a:ext cx="2807075" cy="28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debc06ae37_1_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175" name="Google Shape;175;g2debc06ae37_1_220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fluxograma representa graficamente a lógica, através de um fluxo de ações, que vai de um ponto (início) a outro (fim). As ações são representadas por desenhos geométricos, os quais indicam a entrada, o processamento e a saída de dados.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lado, podemos ver a representação de um</a:t>
            </a:r>
            <a:br>
              <a:rPr lang="pt-BR"/>
            </a:br>
            <a:r>
              <a:rPr lang="pt-BR"/>
              <a:t>algoritmo de cálculo de média, onde as </a:t>
            </a:r>
            <a:r>
              <a:rPr b="1" lang="pt-BR"/>
              <a:t>entradas</a:t>
            </a:r>
            <a:br>
              <a:rPr lang="pt-BR"/>
            </a:br>
            <a:r>
              <a:rPr lang="pt-BR"/>
              <a:t>são as notas, depois elas são </a:t>
            </a:r>
            <a:r>
              <a:rPr b="1" lang="pt-BR"/>
              <a:t>processadas </a:t>
            </a:r>
            <a:r>
              <a:rPr lang="pt-BR"/>
              <a:t>e o</a:t>
            </a:r>
            <a:br>
              <a:rPr lang="pt-BR"/>
            </a:br>
            <a:r>
              <a:rPr lang="pt-BR"/>
              <a:t>valor é igual a média, por fim a </a:t>
            </a:r>
            <a:r>
              <a:rPr b="1" lang="pt-BR"/>
              <a:t>saída</a:t>
            </a:r>
            <a:r>
              <a:rPr lang="pt-BR"/>
              <a:t> dessa </a:t>
            </a:r>
            <a:br>
              <a:rPr lang="pt-BR"/>
            </a:br>
            <a:r>
              <a:rPr lang="pt-BR"/>
              <a:t>média é impressa na tela.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debc06ae37_1_8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debc06ae37_1_8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 ou Portugol</a:t>
            </a:r>
            <a:endParaRPr/>
          </a:p>
        </p:txBody>
      </p:sp>
      <p:sp>
        <p:nvSpPr>
          <p:cNvPr id="182" name="Google Shape;182;g2debc06ae37_1_846"/>
          <p:cNvSpPr txBox="1"/>
          <p:nvPr>
            <p:ph idx="1" type="body"/>
          </p:nvPr>
        </p:nvSpPr>
        <p:spPr>
          <a:xfrm>
            <a:off x="311700" y="2022250"/>
            <a:ext cx="3999900" cy="26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Portugol é uma linguagem para ajudar iniciantes a aprender programação. Assim como outras linguagens, ela possui uma sintaxe (conjunto de regras e de palavras-chave) que tornarão seu código válido ou não. 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Alguns programadores costumam codificar sua lógica primeiro em portugol e depois “traduzir” para alguma outra linguagem.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 agora em diante, vamos adotar o Portugol para aprender os fundamentos da programação estruturada.</a:t>
            </a:r>
            <a:endParaRPr/>
          </a:p>
        </p:txBody>
      </p:sp>
      <p:sp>
        <p:nvSpPr>
          <p:cNvPr id="183" name="Google Shape;183;g2debc06ae37_1_846"/>
          <p:cNvSpPr txBox="1"/>
          <p:nvPr/>
        </p:nvSpPr>
        <p:spPr>
          <a:xfrm>
            <a:off x="298350" y="1262200"/>
            <a:ext cx="8520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dia a dia, o que mais utilizamos é o Pseudocódigo, que é a lógica do programa representada em forma de texto, escrito na linguagem nativa; como nossa língua é a Portuguesa, ficou batizado de Portugol ou Português Estruturado.</a:t>
            </a:r>
            <a:endParaRPr/>
          </a:p>
        </p:txBody>
      </p:sp>
      <p:pic>
        <p:nvPicPr>
          <p:cNvPr descr="leia2.png" id="184" name="Google Shape;184;g2debc06ae37_1_8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875" y="2662300"/>
            <a:ext cx="4224950" cy="1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debc06ae37_1_8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473" y="27925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ldoholanda-702114-imagem-foto-amazonas.jpg" id="190" name="Google Shape;190;g2debc06ae37_1_8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9825"/>
            <a:ext cx="35337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debc06ae37_1_838"/>
          <p:cNvSpPr txBox="1"/>
          <p:nvPr/>
        </p:nvSpPr>
        <p:spPr>
          <a:xfrm>
            <a:off x="906325" y="1195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1 - Você gosta de São João? É uma das festas mais tradicionais do Nordeste e a paixão de muita gente.  Dizem que o São João do interior da Paraíba é muito bom. A noite, homens e mulheres costumam se arrumar para ir se divertir na festa e cortejar uns aos outros. Para isso, é muito importante estar bem arrumado (a). Todos tem um processo para se arrumar. Descreva, em detalhes, o algoritmo que </a:t>
            </a:r>
            <a:r>
              <a:rPr b="1" lang="pt-BR" sz="1100"/>
              <a:t>você </a:t>
            </a:r>
            <a:r>
              <a:rPr lang="pt-BR" sz="1100"/>
              <a:t>usa para se arrumar antes de ir para festa.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debc06ae37_1_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1798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 título.png" id="197" name="Google Shape;197;g2debc06ae37_1_8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50" y="1381775"/>
            <a:ext cx="3238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debc06ae37_1_858"/>
          <p:cNvSpPr txBox="1"/>
          <p:nvPr/>
        </p:nvSpPr>
        <p:spPr>
          <a:xfrm>
            <a:off x="3748075" y="1181650"/>
            <a:ext cx="457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2 - Os labirintos são um quebra-cabeça MUITO ANTIGOS. Alguns datam da Grécia antiga, como o famoso labirinto de Creta. Abaixo, está um exemplo desses jogos. Descreva o algoritmo que levará os minions até as bananas.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debc06ae37_1_8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1798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 título.png" id="204" name="Google Shape;204;g2debc06ae37_1_8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800" y="1735025"/>
            <a:ext cx="3505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debc06ae37_1_878"/>
          <p:cNvSpPr txBox="1"/>
          <p:nvPr/>
        </p:nvSpPr>
        <p:spPr>
          <a:xfrm>
            <a:off x="326175" y="126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4 - O camponês deseja levar o lobo, a ovelha e </a:t>
            </a:r>
            <a:r>
              <a:rPr lang="pt-BR" sz="1500">
                <a:highlight>
                  <a:srgbClr val="FFFF00"/>
                </a:highlight>
              </a:rPr>
              <a:t>a couve</a:t>
            </a:r>
            <a:r>
              <a:rPr lang="pt-BR" sz="1500"/>
              <a:t> para o outro lado do rio, mas não há muito espaço no barco e ele só pode levar um por vez. Além disso, ele tem que ser cuidadoso para que o lobo não coma a ovelha e para que a ovelha não coma o couve. Descreva o algoritmo que resolve o problema do camponês. [</a:t>
            </a:r>
            <a:r>
              <a:rPr lang="pt-BR" sz="15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para o jogo</a:t>
            </a:r>
            <a:r>
              <a:rPr lang="pt-BR" sz="1500"/>
              <a:t>]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debc06ae37_1_8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398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.jpg" id="211" name="Google Shape;211;g2debc06ae37_1_8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150" y="1692250"/>
            <a:ext cx="35242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debc06ae37_1_868"/>
          <p:cNvSpPr txBox="1"/>
          <p:nvPr/>
        </p:nvSpPr>
        <p:spPr>
          <a:xfrm>
            <a:off x="315500" y="1224425"/>
            <a:ext cx="330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3 - Você sabe dirigir? Quando estamos aprendendo a dirigir, tentamos decorar alguns procedimentos bem simples. Por exemplo, para fazer o carro se mover, (1) pisamos no embreagem, (2) tiramos ele de marcha, (3) colocamos a chave na ignição, (4) damos partida, (5) pisamos na embreagem, (6) colocamos a primeira marcha, (7) soltamos levemente a embreagem. Isso é um algoritmo. No caso, um algoritmo para fazer o carro se mover. Uma das maiores dificuldades da maioria dos iniciantes é fazer a “temida” baliza. Descreva o algoritmo para realizar uma baliza.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mo-com-o-homem-3d-23460065.jpg" id="78" name="Google Shape;78;g2debc06ae37_1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2479949"/>
            <a:ext cx="3238500" cy="25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debc06ae37_1_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pic>
        <p:nvPicPr>
          <p:cNvPr id="80" name="Google Shape;80;g2debc06ae37_1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debc06ae37_1_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 é um conceito simples, utilizado por nós, diariamente.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algoritmo pode ser compreendido como um plano, traçado e seguido por nós, para realizar uma atividade do dia a dia: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Fazer compras;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Preparar um bolo;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Trocar um lâmpada;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Atravessar a rua;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todas essas atividades, há um algoritmo </a:t>
            </a:r>
            <a:br>
              <a:rPr lang="pt-BR"/>
            </a:br>
            <a:r>
              <a:rPr lang="pt-BR"/>
              <a:t>que define como vamos realizá-las</a:t>
            </a:r>
            <a:br>
              <a:rPr lang="pt-BR"/>
            </a:br>
            <a:r>
              <a:rPr lang="pt-BR"/>
              <a:t>com sucesso.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bc06ae37_1_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pic>
        <p:nvPicPr>
          <p:cNvPr id="87" name="Google Shape;87;g2debc06ae37_1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debc06ae37_1_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Segundo Manzano, um dos autores mais famosos sobre o assunto de algoritmos: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b="1" lang="pt-BR"/>
              <a:t>Algoritmos</a:t>
            </a:r>
            <a:r>
              <a:rPr lang="pt-BR"/>
              <a:t> são conjuntos de passos </a:t>
            </a:r>
            <a:r>
              <a:rPr b="1" lang="pt-BR"/>
              <a:t>finitos </a:t>
            </a:r>
            <a:r>
              <a:rPr lang="pt-BR"/>
              <a:t>e </a:t>
            </a:r>
            <a:r>
              <a:rPr b="1" lang="pt-BR"/>
              <a:t>organizados </a:t>
            </a:r>
            <a:r>
              <a:rPr lang="pt-BR"/>
              <a:t>que quando executados, resolvem um determinado </a:t>
            </a:r>
            <a:r>
              <a:rPr b="1" lang="pt-BR"/>
              <a:t>problema</a:t>
            </a:r>
            <a:r>
              <a:rPr lang="pt-BR"/>
              <a:t>.” (Manzano, 2010)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Basicamente, podemos comparar um algoritmo a um roteiro, uma receita ou um plano, que mostra, passo a passo, o que deve ser feito para a resolução de uma tarefa.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ebc06ae37_1_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94" name="Google Shape;94;g2debc06ae37_1_161"/>
          <p:cNvSpPr txBox="1"/>
          <p:nvPr>
            <p:ph idx="1" type="body"/>
          </p:nvPr>
        </p:nvSpPr>
        <p:spPr>
          <a:xfrm>
            <a:off x="311700" y="1152475"/>
            <a:ext cx="85206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conceito de um algoritmo vai muito além dos computadores.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Embora não percebamos, em atividades corriqueiras de nossas vidas, realizamos tarefas que se encaixam no conceito de algoritmo. Para a realização das atividades abaixo, por exemplo, executamos os seguintes passos: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2debc06ae37_1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g2debc06ae37_1_161"/>
          <p:cNvGraphicFramePr/>
          <p:nvPr/>
        </p:nvGraphicFramePr>
        <p:xfrm>
          <a:off x="647700" y="23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{FFE57212-598F-43E9-AD37-25EF93FE115E}</a:tableStyleId>
              </a:tblPr>
              <a:tblGrid>
                <a:gridCol w="4002800"/>
                <a:gridCol w="4181800"/>
              </a:tblGrid>
              <a:tr h="2457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Trocar uma Lâmpada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Início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 pegamos uma escada;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 posicionamos a escada debaixo da lâmpada;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 buscamos uma lâmpada nova;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 acionamos o interruptor;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 se a lâmpada não acender, então: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    subimos na escada;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    retiramos a lâmpada queimada;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    colocamos a lâmpada nova;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Atravessar a Rua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Início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 olhamos para direita;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 olhamos para esquerda;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 se estiver vindo carro: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    não atravessamos;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 senão: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    atravessamos;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debc06ae37_1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debc06ae37_1_16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03" name="Google Shape;103;g2debc06ae37_1_167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Observando, podemos ver que essas </a:t>
            </a:r>
            <a:r>
              <a:rPr b="1" lang="pt-BR"/>
              <a:t>descrições </a:t>
            </a:r>
            <a:r>
              <a:rPr lang="pt-BR"/>
              <a:t>sobre como trocar a lâmpada e como atravessar a rua são algoritmos, pois são passos </a:t>
            </a:r>
            <a:r>
              <a:rPr b="1" lang="pt-BR"/>
              <a:t>organizados </a:t>
            </a:r>
            <a:r>
              <a:rPr lang="pt-BR"/>
              <a:t>que realizam uma tarefa com </a:t>
            </a:r>
            <a:r>
              <a:rPr b="1" lang="pt-BR"/>
              <a:t>sucesso</a:t>
            </a:r>
            <a:r>
              <a:rPr lang="pt-BR"/>
              <a:t>.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Quando a </a:t>
            </a:r>
            <a:r>
              <a:rPr b="1" lang="pt-BR"/>
              <a:t>descrição </a:t>
            </a:r>
            <a:r>
              <a:rPr lang="pt-BR"/>
              <a:t>não conseguir realizar a tarefa com sucesso (ou seja, não resolvendo o problema), ela não é considerada como um algoritmo.</a:t>
            </a:r>
            <a:br>
              <a:rPr lang="pt-BR"/>
            </a:br>
            <a:endParaRPr sz="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Trocar uma Lâmpada</a:t>
            </a:r>
            <a:br>
              <a:rPr lang="pt-BR" sz="1300"/>
            </a:br>
            <a:r>
              <a:rPr lang="pt-BR" sz="1300"/>
              <a:t>	</a:t>
            </a: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Início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1. colocamos a lâmpada nova;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2. retiramos a lâmpada queimada;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3. buscamos uma lâmpada nova;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4. acionamos o interruptor;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5. se a lâmpada não acender, então: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6.    subimos na escada;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7.    pegamos uma escada;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8.    posicionamos a escada debaixo da lâmpada;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Fim</a:t>
            </a:r>
            <a:endParaRPr sz="1300"/>
          </a:p>
        </p:txBody>
      </p:sp>
      <p:sp>
        <p:nvSpPr>
          <p:cNvPr id="104" name="Google Shape;104;g2debc06ae37_1_167"/>
          <p:cNvSpPr/>
          <p:nvPr/>
        </p:nvSpPr>
        <p:spPr>
          <a:xfrm>
            <a:off x="660500" y="2979300"/>
            <a:ext cx="5607300" cy="16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ebc06ae37_1_167"/>
          <p:cNvSpPr txBox="1"/>
          <p:nvPr/>
        </p:nvSpPr>
        <p:spPr>
          <a:xfrm>
            <a:off x="6344000" y="2979275"/>
            <a:ext cx="2487300" cy="16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 que essa sequência de passos não está mais na ordem correta.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debc06ae37_1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debc06ae37_1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</a:t>
            </a:r>
            <a:endParaRPr/>
          </a:p>
        </p:txBody>
      </p:sp>
      <p:sp>
        <p:nvSpPr>
          <p:cNvPr id="112" name="Google Shape;112;g2debc06ae37_1_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Peixe Babel: O que é um algoritmo?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https://www.youtube.com/watch?v=enQJN34Mh28</a:t>
            </a:r>
            <a:r>
              <a:rPr lang="pt-BR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PlayCode: Curso de programação para iniciantes: #3 Afinal, o que é um algoritmo? 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https://www.youtube.com/watch?v=yTKiRkCi0Bg</a:t>
            </a:r>
            <a:r>
              <a:rPr lang="pt-BR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Curso em Vídeo: Introdução a Algoritmos - Curso de Algoritmos #01 - Gustavo Guanabara  &lt;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https://www.youtube.com/watch?v=8mei6uVttho</a:t>
            </a:r>
            <a:r>
              <a:rPr lang="pt-BR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 Salva! ASP01 - Introdução, Definição de Problemas e Análise &lt;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https://www.youtube.com/watch?v=ntBxoTSnfkA</a:t>
            </a:r>
            <a:r>
              <a:rPr lang="pt-BR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Hora do Código &lt;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https://hourofcode.com/pt</a:t>
            </a:r>
            <a:r>
              <a:rPr lang="pt-BR"/>
              <a:t>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bc06ae37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pic>
        <p:nvPicPr>
          <p:cNvPr id="118" name="Google Shape;118;g2debc06ae37_1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debc06ae37_1_179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que são algoritmos e explique como eles estão envolvidos em tarefas que realizamos no nosso dia a dia.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Quais elementos a descrição precisa ter para ser considerada um algoritmo?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rotina abaixo é considerada um algoritmo ou não?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Enviar uma carta</a:t>
            </a:r>
            <a:br>
              <a:rPr lang="pt-BR" sz="1300"/>
            </a:br>
            <a:r>
              <a:rPr lang="pt-BR" sz="1300"/>
              <a:t>	</a:t>
            </a: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Início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1. colocar o selo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2. pegar a carta;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3. colocar em um envelope;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4. entregar no correio;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	Fim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endParaRPr sz="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algoritmo que representa a preparação de um bolo de chocolate.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algoritmo que representa a ida ao supermercado.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debc06ae37_1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debc06ae37_1_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Computacionais</a:t>
            </a:r>
            <a:endParaRPr/>
          </a:p>
        </p:txBody>
      </p:sp>
      <p:sp>
        <p:nvSpPr>
          <p:cNvPr id="126" name="Google Shape;126;g2debc06ae37_1_184"/>
          <p:cNvSpPr txBox="1"/>
          <p:nvPr>
            <p:ph idx="1" type="body"/>
          </p:nvPr>
        </p:nvSpPr>
        <p:spPr>
          <a:xfrm>
            <a:off x="311700" y="1536400"/>
            <a:ext cx="39249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Basicamente, um </a:t>
            </a:r>
            <a:r>
              <a:rPr b="1" lang="pt-BR" sz="1800"/>
              <a:t>Algoritmo Computacional</a:t>
            </a:r>
            <a:r>
              <a:rPr lang="pt-BR" sz="1800"/>
              <a:t> é uma sequência de passos que é executada por um computador, geralmente com o auxílio de um usuário, e efetua um processamento para realizar alguma uma determinada tarefa.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screenshot-image.slidesharecdn.com-2017-03-28-19-15-14.png" id="127" name="Google Shape;127;g2debc06ae37_1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150" y="1519825"/>
            <a:ext cx="4180301" cy="25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debc06ae37_1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9143999" cy="5087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489510_VYnyr.jpeg" id="133" name="Google Shape;133;g2debc06ae37_1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6500" y="2983200"/>
            <a:ext cx="2301300" cy="20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debc06ae37_1_190"/>
          <p:cNvSpPr txBox="1"/>
          <p:nvPr>
            <p:ph type="title"/>
          </p:nvPr>
        </p:nvSpPr>
        <p:spPr>
          <a:xfrm>
            <a:off x="97850" y="71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Nem todo algoritmo é computacional...</a:t>
            </a:r>
            <a:endParaRPr/>
          </a:p>
        </p:txBody>
      </p:sp>
      <p:sp>
        <p:nvSpPr>
          <p:cNvPr id="135" name="Google Shape;135;g2debc06ae37_1_190"/>
          <p:cNvSpPr txBox="1"/>
          <p:nvPr>
            <p:ph idx="1" type="body"/>
          </p:nvPr>
        </p:nvSpPr>
        <p:spPr>
          <a:xfrm>
            <a:off x="311700" y="1202525"/>
            <a:ext cx="8520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Qual a diferença entre um algoritmo computacional e um algoritmo que seguimos para realizar alguma atividade do dia a dia?</a:t>
            </a:r>
            <a:endParaRPr sz="1600">
              <a:solidFill>
                <a:srgbClr val="666666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Enquanto traçamos um plano para realizar alguma atividade, podemos usar qualquer expressão para ilustrar que atividades devemos executar. 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Os algoritmos computacionais são escritos respeitando um conjunto pré-estabelecido de “palavras” que podem ser utilizadas (isso é o que chamamos de sintaxe da linguagem).</a:t>
            </a:r>
            <a:endParaRPr>
              <a:solidFill>
                <a:srgbClr val="666666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Dessa forma, a maioria dos algoritmos não computacionais</a:t>
            </a:r>
            <a:br>
              <a:rPr lang="pt-BR" sz="1600">
                <a:solidFill>
                  <a:srgbClr val="666666"/>
                </a:solidFill>
              </a:rPr>
            </a:br>
            <a:r>
              <a:rPr lang="pt-BR" sz="1600">
                <a:solidFill>
                  <a:srgbClr val="666666"/>
                </a:solidFill>
              </a:rPr>
              <a:t>são sequências de passos que, a princípio, não podem ser </a:t>
            </a:r>
            <a:br>
              <a:rPr lang="pt-BR" sz="1600">
                <a:solidFill>
                  <a:srgbClr val="666666"/>
                </a:solidFill>
              </a:rPr>
            </a:br>
            <a:r>
              <a:rPr lang="pt-BR" sz="1600">
                <a:solidFill>
                  <a:srgbClr val="666666"/>
                </a:solidFill>
              </a:rPr>
              <a:t>executadas por um computador.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