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8" r:id="rId16"/>
    <p:sldId id="269" r:id="rId17"/>
    <p:sldId id="284" r:id="rId18"/>
    <p:sldId id="287" r:id="rId19"/>
    <p:sldId id="288" r:id="rId20"/>
    <p:sldId id="290" r:id="rId21"/>
    <p:sldId id="292" r:id="rId22"/>
    <p:sldId id="293" r:id="rId23"/>
    <p:sldId id="294" r:id="rId24"/>
    <p:sldId id="295" r:id="rId25"/>
    <p:sldId id="296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5" autoAdjust="0"/>
    <p:restoredTop sz="94660"/>
  </p:normalViewPr>
  <p:slideViewPr>
    <p:cSldViewPr>
      <p:cViewPr varScale="1">
        <p:scale>
          <a:sx n="69" d="100"/>
          <a:sy n="69" d="100"/>
        </p:scale>
        <p:origin x="76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0">
            <a:extLst>
              <a:ext uri="{FF2B5EF4-FFF2-40B4-BE49-F238E27FC236}">
                <a16:creationId xmlns:a16="http://schemas.microsoft.com/office/drawing/2014/main" xmlns="" id="{013BBF93-2D2D-4391-B971-0DB3672FA35B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xmlns="" id="{D04E411C-6B2E-416E-9A47-A44EDE61C5AF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xmlns="" id="{89856A85-B57A-4967-A921-620F29D52EA8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14">
            <a:extLst>
              <a:ext uri="{FF2B5EF4-FFF2-40B4-BE49-F238E27FC236}">
                <a16:creationId xmlns:a16="http://schemas.microsoft.com/office/drawing/2014/main" xmlns="" id="{2D6FFC75-9D94-4117-9AC8-B4CCC6298484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Дата 27">
            <a:extLst>
              <a:ext uri="{FF2B5EF4-FFF2-40B4-BE49-F238E27FC236}">
                <a16:creationId xmlns:a16="http://schemas.microsoft.com/office/drawing/2014/main" xmlns="" id="{B07A62A5-89CC-4A96-ABED-8F10CB11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A18EA71-BEB3-413C-AA31-5012AAE21235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11" name="Нижний колонтитул 16">
            <a:extLst>
              <a:ext uri="{FF2B5EF4-FFF2-40B4-BE49-F238E27FC236}">
                <a16:creationId xmlns:a16="http://schemas.microsoft.com/office/drawing/2014/main" xmlns="" id="{09075DC4-0C59-4A98-9F91-116CC97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" name="Номер слайда 28">
            <a:extLst>
              <a:ext uri="{FF2B5EF4-FFF2-40B4-BE49-F238E27FC236}">
                <a16:creationId xmlns:a16="http://schemas.microsoft.com/office/drawing/2014/main" xmlns="" id="{4DAFA53B-C67A-416D-81D9-D478C35D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4D234B0A-0738-49E2-81BA-9B18AB6900D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85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>
            <a:extLst>
              <a:ext uri="{FF2B5EF4-FFF2-40B4-BE49-F238E27FC236}">
                <a16:creationId xmlns:a16="http://schemas.microsoft.com/office/drawing/2014/main" xmlns="" id="{41B299CB-F45A-4C94-9810-92644E5C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E2E11-E8B2-4594-89DE-384F72F4F986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xmlns="" id="{EB18DB41-8602-4235-95AE-EDE6B4B3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>
            <a:extLst>
              <a:ext uri="{FF2B5EF4-FFF2-40B4-BE49-F238E27FC236}">
                <a16:creationId xmlns:a16="http://schemas.microsoft.com/office/drawing/2014/main" xmlns="" id="{A8913606-7409-4F5D-A6BB-CAF673A5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643BF-67CD-4349-8A86-EB32292A9DA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086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10">
            <a:extLst>
              <a:ext uri="{FF2B5EF4-FFF2-40B4-BE49-F238E27FC236}">
                <a16:creationId xmlns:a16="http://schemas.microsoft.com/office/drawing/2014/main" xmlns="" id="{E60EEA96-0499-41DA-B977-54C5A172B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Равнобедренный треугольник 11">
            <a:extLst>
              <a:ext uri="{FF2B5EF4-FFF2-40B4-BE49-F238E27FC236}">
                <a16:creationId xmlns:a16="http://schemas.microsoft.com/office/drawing/2014/main" xmlns="" id="{F923AFF6-4BEF-42EC-8181-F2F5C1BB5B27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ая соединительная линия 12">
            <a:extLst>
              <a:ext uri="{FF2B5EF4-FFF2-40B4-BE49-F238E27FC236}">
                <a16:creationId xmlns:a16="http://schemas.microsoft.com/office/drawing/2014/main" xmlns="" id="{2D94F881-56AB-49FA-9662-FB00172C5A7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xmlns="" id="{7BB1D957-5F02-467B-A6B7-6DABF674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3B639-316F-40B2-966E-4E98328C01C5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xmlns="" id="{DD87E15E-F714-483E-8E1F-8F209F80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xmlns="" id="{EFB7272C-4C15-4CDA-8A1C-5BAE823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C872-D82D-4718-93A3-71944317592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338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>
            <a:extLst>
              <a:ext uri="{FF2B5EF4-FFF2-40B4-BE49-F238E27FC236}">
                <a16:creationId xmlns:a16="http://schemas.microsoft.com/office/drawing/2014/main" xmlns="" id="{1D8C955D-F6BC-4D49-9C19-D2B6C1C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9C17-A13C-4E22-9907-7E5035CCAA03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xmlns="" id="{3B20ABB6-A8C8-4A6B-868F-900C7A3C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>
            <a:extLst>
              <a:ext uri="{FF2B5EF4-FFF2-40B4-BE49-F238E27FC236}">
                <a16:creationId xmlns:a16="http://schemas.microsoft.com/office/drawing/2014/main" xmlns="" id="{279D22AA-4372-4B32-BCFC-564437C3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35EE2-B8C6-4169-9EA2-4E922D644FE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6838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0">
            <a:extLst>
              <a:ext uri="{FF2B5EF4-FFF2-40B4-BE49-F238E27FC236}">
                <a16:creationId xmlns:a16="http://schemas.microsoft.com/office/drawing/2014/main" xmlns="" id="{FD3DDA5D-39D0-404F-8C35-30F350676FAA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xmlns="" id="{7A652407-2355-424D-9566-ECBE4EF4ECC1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3">
            <a:extLst>
              <a:ext uri="{FF2B5EF4-FFF2-40B4-BE49-F238E27FC236}">
                <a16:creationId xmlns:a16="http://schemas.microsoft.com/office/drawing/2014/main" xmlns="" id="{F6199E30-7C22-419D-8E5E-646F3010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3A93-ED2E-4AA2-A035-1991D392509C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xmlns="" id="{C1070EA6-D50D-45AC-9559-E6C93483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xmlns="" id="{AE2A0E71-2804-4E4F-9C86-6E7035C5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C6B14B01-135B-4E86-A78C-8BAB9F54C3C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6136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>
            <a:extLst>
              <a:ext uri="{FF2B5EF4-FFF2-40B4-BE49-F238E27FC236}">
                <a16:creationId xmlns:a16="http://schemas.microsoft.com/office/drawing/2014/main" xmlns="" id="{373B2035-38BF-450F-9C7B-00B8E9AC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8EBAE-26C0-4D0A-81A6-D1B7FFBE152F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xmlns="" id="{E017878F-B835-4274-92FF-A7B9CAA9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>
            <a:extLst>
              <a:ext uri="{FF2B5EF4-FFF2-40B4-BE49-F238E27FC236}">
                <a16:creationId xmlns:a16="http://schemas.microsoft.com/office/drawing/2014/main" xmlns="" id="{EF35CF4F-DDFB-4C1C-853A-B35E9B07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1CB24-0120-40D7-8BF3-A754E7F1131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9405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>
            <a:extLst>
              <a:ext uri="{FF2B5EF4-FFF2-40B4-BE49-F238E27FC236}">
                <a16:creationId xmlns:a16="http://schemas.microsoft.com/office/drawing/2014/main" xmlns="" id="{4826FB5A-BD87-4C5B-B632-F759D560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CC188-9B7A-48F7-9C4B-E60F5E8806E7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xmlns="" id="{0362020C-1D1D-4883-96CF-F2FDACBC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>
            <a:extLst>
              <a:ext uri="{FF2B5EF4-FFF2-40B4-BE49-F238E27FC236}">
                <a16:creationId xmlns:a16="http://schemas.microsoft.com/office/drawing/2014/main" xmlns="" id="{5A53F048-84A4-4AB1-87C6-635B841C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03AC9-D538-4533-A742-0FACBAB0F35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135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внобедренный треугольник 10">
            <a:extLst>
              <a:ext uri="{FF2B5EF4-FFF2-40B4-BE49-F238E27FC236}">
                <a16:creationId xmlns:a16="http://schemas.microsoft.com/office/drawing/2014/main" xmlns="" id="{21476F90-CD96-4D33-8AD1-6EBB40F3EE4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Дата 2">
            <a:extLst>
              <a:ext uri="{FF2B5EF4-FFF2-40B4-BE49-F238E27FC236}">
                <a16:creationId xmlns:a16="http://schemas.microsoft.com/office/drawing/2014/main" xmlns="" id="{648D5D62-F250-486E-ABCE-08F9722F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BB6B5-866A-4AB4-B01F-4672E1512605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xmlns="" id="{B53B2D7C-C170-49D7-B89D-ED489CC3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57942DF7-DA2D-46BF-A912-1B10F0A9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A75AB-E01A-475E-8B98-4DC8080DCEF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9521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ая соединительная линия 10">
            <a:extLst>
              <a:ext uri="{FF2B5EF4-FFF2-40B4-BE49-F238E27FC236}">
                <a16:creationId xmlns:a16="http://schemas.microsoft.com/office/drawing/2014/main" xmlns="" id="{E95E9D80-68DB-42FE-8275-D1A75E13F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Равнобедренный треугольник 11">
            <a:extLst>
              <a:ext uri="{FF2B5EF4-FFF2-40B4-BE49-F238E27FC236}">
                <a16:creationId xmlns:a16="http://schemas.microsoft.com/office/drawing/2014/main" xmlns="" id="{D2DE8F8D-5952-42EB-9344-055D3889E15E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Дата 1">
            <a:extLst>
              <a:ext uri="{FF2B5EF4-FFF2-40B4-BE49-F238E27FC236}">
                <a16:creationId xmlns:a16="http://schemas.microsoft.com/office/drawing/2014/main" xmlns="" id="{612D1582-A15D-4210-BC7A-99F0735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E384E-F1EF-4D65-9FA8-148847D6231F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xmlns="" id="{11CF8AAF-9FE4-49D6-9B7A-7CB1124D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xmlns="" id="{D1D93339-A401-486A-BF6C-CDDF4462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564C7-13F0-4D90-BAFB-6419596D0D2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9005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10">
            <a:extLst>
              <a:ext uri="{FF2B5EF4-FFF2-40B4-BE49-F238E27FC236}">
                <a16:creationId xmlns:a16="http://schemas.microsoft.com/office/drawing/2014/main" xmlns="" id="{84682B1C-A02E-4EB9-AF83-0E491BFB6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Прямая соединительная линия 11">
            <a:extLst>
              <a:ext uri="{FF2B5EF4-FFF2-40B4-BE49-F238E27FC236}">
                <a16:creationId xmlns:a16="http://schemas.microsoft.com/office/drawing/2014/main" xmlns="" id="{7F1C8FA9-8F3D-4081-B36D-96DA53D8DE3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Равнобедренный треугольник 12">
            <a:extLst>
              <a:ext uri="{FF2B5EF4-FFF2-40B4-BE49-F238E27FC236}">
                <a16:creationId xmlns:a16="http://schemas.microsoft.com/office/drawing/2014/main" xmlns="" id="{E6B553A5-1A30-4524-A66D-88FD08051D83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>
            <a:extLst>
              <a:ext uri="{FF2B5EF4-FFF2-40B4-BE49-F238E27FC236}">
                <a16:creationId xmlns:a16="http://schemas.microsoft.com/office/drawing/2014/main" xmlns="" id="{E34BC9F3-258E-4DBD-BABA-1263FA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51EA6-DD35-43DC-9C2B-CF5FB82DA38D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9" name="Нижний колонтитул 5">
            <a:extLst>
              <a:ext uri="{FF2B5EF4-FFF2-40B4-BE49-F238E27FC236}">
                <a16:creationId xmlns:a16="http://schemas.microsoft.com/office/drawing/2014/main" xmlns="" id="{9A14FDE5-4134-4263-A7DB-3B12195A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xmlns="" id="{7627C8C9-C878-48A2-97B3-2094C5CF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A9EBD-C15B-4F82-8D08-6FD158EAB99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104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10">
            <a:extLst>
              <a:ext uri="{FF2B5EF4-FFF2-40B4-BE49-F238E27FC236}">
                <a16:creationId xmlns:a16="http://schemas.microsoft.com/office/drawing/2014/main" xmlns="" id="{8DF4636B-60AC-4BAE-A5AC-7C4D61E3F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Равнобедренный треугольник 11">
            <a:extLst>
              <a:ext uri="{FF2B5EF4-FFF2-40B4-BE49-F238E27FC236}">
                <a16:creationId xmlns:a16="http://schemas.microsoft.com/office/drawing/2014/main" xmlns="" id="{43500B0A-0E9D-4EE0-B9DA-DFF9E0EF2C45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12">
            <a:extLst>
              <a:ext uri="{FF2B5EF4-FFF2-40B4-BE49-F238E27FC236}">
                <a16:creationId xmlns:a16="http://schemas.microsoft.com/office/drawing/2014/main" xmlns="" id="{5B99ED9A-8881-4BE9-87F0-3E6C90E01E7C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4">
            <a:extLst>
              <a:ext uri="{FF2B5EF4-FFF2-40B4-BE49-F238E27FC236}">
                <a16:creationId xmlns:a16="http://schemas.microsoft.com/office/drawing/2014/main" xmlns="" id="{7A749E5A-639D-464E-B154-B96DEABE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E6A07-B96D-4C2F-8C94-D84477A34801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9" name="Нижний колонтитул 5">
            <a:extLst>
              <a:ext uri="{FF2B5EF4-FFF2-40B4-BE49-F238E27FC236}">
                <a16:creationId xmlns:a16="http://schemas.microsoft.com/office/drawing/2014/main" xmlns="" id="{02DFBA91-1A90-40AB-B9CE-64674DF4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xmlns="" id="{FEE8AB11-46A0-4DAB-9A14-D0931F1F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8443F-6DF3-4F59-B4EF-72C01901ED1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5156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>
            <a:extLst>
              <a:ext uri="{FF2B5EF4-FFF2-40B4-BE49-F238E27FC236}">
                <a16:creationId xmlns:a16="http://schemas.microsoft.com/office/drawing/2014/main" xmlns="" id="{D108EBF2-8DB3-4116-A2E7-B8D6CC221E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  <a:endParaRPr lang="en-US" altLang="en-US"/>
          </a:p>
        </p:txBody>
      </p:sp>
      <p:sp>
        <p:nvSpPr>
          <p:cNvPr id="1027" name="Текст 12">
            <a:extLst>
              <a:ext uri="{FF2B5EF4-FFF2-40B4-BE49-F238E27FC236}">
                <a16:creationId xmlns:a16="http://schemas.microsoft.com/office/drawing/2014/main" xmlns="" id="{ACD92D6A-4FB3-4A33-A014-F1B3E2E314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  <a:endParaRPr lang="en-US" altLang="en-US"/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xmlns="" id="{D8D04625-83E5-47A6-888E-D40591BE3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F782C9-AD28-4A52-8B24-37231591EDD6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C933FFE-5AB2-482B-BD96-D11358475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xmlns="" id="{7FFC92F4-F64C-439A-962F-714EAEA72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7CEB36CE-503C-4F4B-AFDB-51036C61FD85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xmlns="" id="{BD4EB92E-1B2F-4A43-BD78-5F5143E11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xmlns="" id="{AB8DAED7-B8A5-4E9D-94E7-FFCAF7EBE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xmlns="" id="{8E22302C-4370-40FB-B6A9-8B66D6B7DC08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4" r:id="rId4"/>
    <p:sldLayoutId id="2147483735" r:id="rId5"/>
    <p:sldLayoutId id="2147483739" r:id="rId6"/>
    <p:sldLayoutId id="2147483740" r:id="rId7"/>
    <p:sldLayoutId id="2147483741" r:id="rId8"/>
    <p:sldLayoutId id="2147483742" r:id="rId9"/>
    <p:sldLayoutId id="2147483736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527300" y="1682750"/>
            <a:ext cx="3816350" cy="1470025"/>
          </a:xfrm>
        </p:spPr>
        <p:txBody>
          <a:bodyPr/>
          <a:lstStyle/>
          <a:p>
            <a:pPr eaLnBrk="1" hangingPunct="1"/>
            <a:r>
              <a:rPr lang="uk-UA" altLang="ru-RU" i="1" dirty="0" smtClean="0"/>
              <a:t>Лекція №3</a:t>
            </a:r>
            <a:endParaRPr lang="ru-RU" altLang="ru-RU" i="1" dirty="0" smtClean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6375" y="3933056"/>
            <a:ext cx="6400800" cy="86119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000" dirty="0" smtClean="0"/>
              <a:t>Типи даних та оператори</a:t>
            </a:r>
            <a:endParaRPr lang="ru-RU" sz="3000" dirty="0" smtClean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695575" y="858838"/>
            <a:ext cx="3960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500" i="1" smtClean="0"/>
              <a:t>Основи програмування</a:t>
            </a:r>
            <a:endParaRPr lang="ru-RU" altLang="ru-RU" sz="2500" i="1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4128" y="4991784"/>
            <a:ext cx="3600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 dirty="0"/>
              <a:t>к</a:t>
            </a:r>
            <a:r>
              <a:rPr lang="uk-UA" altLang="ru-RU" sz="1800" dirty="0" smtClean="0"/>
              <a:t>.ф.-</a:t>
            </a:r>
            <a:r>
              <a:rPr lang="uk-UA" altLang="ru-RU" sz="1800" dirty="0" err="1" smtClean="0"/>
              <a:t>м.н</a:t>
            </a:r>
            <a:r>
              <a:rPr lang="uk-UA" altLang="ru-RU" sz="1800" dirty="0" smtClean="0"/>
              <a:t>., ас</a:t>
            </a:r>
            <a:r>
              <a:rPr lang="uk-UA" altLang="ru-RU" sz="1800" dirty="0"/>
              <a:t>. каф. </a:t>
            </a:r>
            <a:r>
              <a:rPr lang="uk-UA" altLang="ru-RU" sz="1800" dirty="0" smtClean="0"/>
              <a:t>ІСТ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 dirty="0" smtClean="0"/>
              <a:t>Пономаренко </a:t>
            </a:r>
            <a:r>
              <a:rPr lang="uk-UA" altLang="ru-RU" sz="1800" dirty="0"/>
              <a:t>Р.М.</a:t>
            </a:r>
            <a:endParaRPr lang="ru-RU" altLang="ru-RU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63748E-9F26-4D33-8BB0-76BD4F9B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Оператор</a:t>
            </a:r>
            <a:r>
              <a:rPr lang="uk-UA" b="1" dirty="0"/>
              <a:t>и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18435" name="TextBox 9">
            <a:extLst>
              <a:ext uri="{FF2B5EF4-FFF2-40B4-BE49-F238E27FC236}">
                <a16:creationId xmlns:a16="http://schemas.microsoft.com/office/drawing/2014/main" xmlns="" id="{CAFA0730-C6F7-47B6-9A1F-C50D60B60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85875"/>
            <a:ext cx="6858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err="1"/>
              <a:t>Побітові</a:t>
            </a:r>
            <a:r>
              <a:rPr lang="ru-RU" altLang="en-US" b="1" dirty="0"/>
              <a:t> </a:t>
            </a:r>
            <a:r>
              <a:rPr lang="ru-RU" altLang="en-US" b="1" dirty="0" err="1"/>
              <a:t>оператори</a:t>
            </a:r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r>
              <a:rPr lang="ru-RU" altLang="en-US" b="1" dirty="0" err="1"/>
              <a:t>Оператори</a:t>
            </a:r>
            <a:r>
              <a:rPr lang="ru-RU" altLang="en-US" b="1" dirty="0"/>
              <a:t> </a:t>
            </a:r>
            <a:r>
              <a:rPr lang="ru-RU" altLang="en-US" b="1" dirty="0" err="1"/>
              <a:t>зсуву</a:t>
            </a:r>
            <a:r>
              <a:rPr lang="ru-RU" altLang="en-US" b="1" dirty="0" smtClean="0"/>
              <a:t>.</a:t>
            </a:r>
          </a:p>
          <a:p>
            <a:pPr eaLnBrk="1" hangingPunct="1"/>
            <a:endParaRPr lang="ru-RU" altLang="en-US" b="1" dirty="0"/>
          </a:p>
          <a:p>
            <a:pPr eaLnBrk="1" hangingPunct="1"/>
            <a:r>
              <a:rPr lang="ru-RU" altLang="en-US" dirty="0" err="1"/>
              <a:t>зсув</a:t>
            </a:r>
            <a:r>
              <a:rPr lang="ru-RU" altLang="en-US" dirty="0"/>
              <a:t> </a:t>
            </a:r>
            <a:r>
              <a:rPr lang="ru-RU" altLang="en-US" dirty="0" err="1"/>
              <a:t>вліво</a:t>
            </a:r>
            <a:r>
              <a:rPr lang="ru-RU" altLang="en-US" dirty="0"/>
              <a:t> (&lt;&lt;) і </a:t>
            </a:r>
            <a:r>
              <a:rPr lang="ru-RU" altLang="en-US" dirty="0" err="1" smtClean="0"/>
              <a:t>зсув</a:t>
            </a:r>
            <a:r>
              <a:rPr lang="ru-RU" altLang="en-US" dirty="0" smtClean="0"/>
              <a:t> вправо (&gt;&gt;).</a:t>
            </a:r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/>
              <a:t>Перший </a:t>
            </a:r>
            <a:r>
              <a:rPr lang="ru-RU" altLang="en-US" dirty="0" err="1"/>
              <a:t>зрушує</a:t>
            </a:r>
            <a:r>
              <a:rPr lang="ru-RU" altLang="en-US" dirty="0"/>
              <a:t> </a:t>
            </a:r>
            <a:r>
              <a:rPr lang="ru-RU" altLang="en-US" dirty="0" err="1"/>
              <a:t>бітове</a:t>
            </a:r>
            <a:r>
              <a:rPr lang="ru-RU" altLang="en-US" dirty="0"/>
              <a:t> </a:t>
            </a:r>
            <a:r>
              <a:rPr lang="ru-RU" altLang="en-US" dirty="0" err="1"/>
              <a:t>подання</a:t>
            </a:r>
            <a:r>
              <a:rPr lang="ru-RU" altLang="en-US" dirty="0"/>
              <a:t> </a:t>
            </a:r>
            <a:r>
              <a:rPr lang="ru-RU" altLang="en-US" dirty="0" err="1"/>
              <a:t>цілочисельний</a:t>
            </a:r>
            <a:r>
              <a:rPr lang="ru-RU" altLang="en-US" dirty="0"/>
              <a:t> </a:t>
            </a:r>
            <a:r>
              <a:rPr lang="ru-RU" altLang="en-US" dirty="0" err="1"/>
              <a:t>змінної</a:t>
            </a:r>
            <a:r>
              <a:rPr lang="ru-RU" altLang="en-US" dirty="0"/>
              <a:t>, </a:t>
            </a:r>
            <a:r>
              <a:rPr lang="ru-RU" altLang="en-US" dirty="0" err="1"/>
              <a:t>зазначеної</a:t>
            </a:r>
            <a:r>
              <a:rPr lang="ru-RU" altLang="en-US" dirty="0"/>
              <a:t> </a:t>
            </a:r>
            <a:r>
              <a:rPr lang="ru-RU" altLang="en-US" dirty="0" err="1"/>
              <a:t>зліва</a:t>
            </a:r>
            <a:r>
              <a:rPr lang="ru-RU" altLang="en-US" dirty="0"/>
              <a:t> </a:t>
            </a:r>
            <a:r>
              <a:rPr lang="ru-RU" altLang="en-US" dirty="0" err="1"/>
              <a:t>від</a:t>
            </a:r>
            <a:r>
              <a:rPr lang="ru-RU" altLang="en-US" dirty="0"/>
              <a:t> оператора, </a:t>
            </a:r>
            <a:r>
              <a:rPr lang="ru-RU" altLang="en-US" dirty="0" err="1"/>
              <a:t>вліво</a:t>
            </a:r>
            <a:r>
              <a:rPr lang="ru-RU" altLang="en-US" dirty="0"/>
              <a:t> на </a:t>
            </a:r>
            <a:r>
              <a:rPr lang="ru-RU" altLang="en-US" dirty="0" err="1"/>
              <a:t>кількість</a:t>
            </a:r>
            <a:r>
              <a:rPr lang="ru-RU" altLang="en-US" dirty="0"/>
              <a:t> </a:t>
            </a:r>
            <a:r>
              <a:rPr lang="ru-RU" altLang="en-US" dirty="0" err="1"/>
              <a:t>бітів</a:t>
            </a:r>
            <a:r>
              <a:rPr lang="ru-RU" altLang="en-US" dirty="0"/>
              <a:t>, </a:t>
            </a:r>
            <a:r>
              <a:rPr lang="ru-RU" altLang="en-US" dirty="0" err="1"/>
              <a:t>вказане</a:t>
            </a:r>
            <a:r>
              <a:rPr lang="ru-RU" altLang="en-US" dirty="0"/>
              <a:t> </a:t>
            </a:r>
            <a:r>
              <a:rPr lang="ru-RU" altLang="en-US" dirty="0" err="1"/>
              <a:t>праворуч</a:t>
            </a:r>
            <a:r>
              <a:rPr lang="ru-RU" altLang="en-US" dirty="0"/>
              <a:t> </a:t>
            </a:r>
            <a:r>
              <a:rPr lang="ru-RU" altLang="en-US" dirty="0" err="1"/>
              <a:t>від</a:t>
            </a:r>
            <a:r>
              <a:rPr lang="ru-RU" altLang="en-US" dirty="0"/>
              <a:t> оператора. При </a:t>
            </a:r>
            <a:r>
              <a:rPr lang="ru-RU" altLang="en-US" dirty="0" err="1"/>
              <a:t>цьому</a:t>
            </a:r>
            <a:r>
              <a:rPr lang="ru-RU" altLang="en-US" dirty="0"/>
              <a:t> </a:t>
            </a:r>
            <a:r>
              <a:rPr lang="ru-RU" altLang="en-US" dirty="0" err="1" smtClean="0"/>
              <a:t>молодші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біти</a:t>
            </a:r>
            <a:r>
              <a:rPr lang="ru-RU" altLang="en-US" dirty="0" smtClean="0"/>
              <a:t>, </a:t>
            </a:r>
            <a:r>
              <a:rPr lang="ru-RU" altLang="en-US" dirty="0" err="1" smtClean="0"/>
              <a:t>що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вивільняються</a:t>
            </a:r>
            <a:r>
              <a:rPr lang="ru-RU" altLang="en-US" dirty="0" smtClean="0"/>
              <a:t>, </a:t>
            </a:r>
            <a:r>
              <a:rPr lang="ru-RU" altLang="en-US" dirty="0" err="1" smtClean="0"/>
              <a:t>заповнюються</a:t>
            </a:r>
            <a:r>
              <a:rPr lang="ru-RU" altLang="en-US" dirty="0" smtClean="0"/>
              <a:t> </a:t>
            </a:r>
            <a:r>
              <a:rPr lang="ru-RU" altLang="en-US" dirty="0"/>
              <a:t>нулями, а </a:t>
            </a:r>
            <a:r>
              <a:rPr lang="ru-RU" altLang="en-US" dirty="0" err="1"/>
              <a:t>відповідна</a:t>
            </a:r>
            <a:r>
              <a:rPr lang="ru-RU" altLang="en-US" dirty="0"/>
              <a:t> </a:t>
            </a:r>
            <a:r>
              <a:rPr lang="ru-RU" altLang="en-US" dirty="0" err="1"/>
              <a:t>кількість</a:t>
            </a:r>
            <a:r>
              <a:rPr lang="ru-RU" altLang="en-US" dirty="0"/>
              <a:t> старших </a:t>
            </a:r>
            <a:r>
              <a:rPr lang="ru-RU" altLang="en-US" dirty="0" err="1"/>
              <a:t>бітів</a:t>
            </a:r>
            <a:r>
              <a:rPr lang="ru-RU" altLang="en-US" dirty="0"/>
              <a:t> </a:t>
            </a:r>
            <a:r>
              <a:rPr lang="ru-RU" altLang="en-US" dirty="0" err="1"/>
              <a:t>втрачається</a:t>
            </a:r>
            <a:r>
              <a:rPr lang="ru-RU" alt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CE6A88-9230-4221-BA9F-7F782443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 smtClean="0"/>
              <a:t>Оператори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19459" name="TextBox 9">
            <a:extLst>
              <a:ext uri="{FF2B5EF4-FFF2-40B4-BE49-F238E27FC236}">
                <a16:creationId xmlns:a16="http://schemas.microsoft.com/office/drawing/2014/main" xmlns="" id="{3D89628C-1D1D-4ACC-9391-CB4879BEA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85875"/>
            <a:ext cx="6858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err="1"/>
              <a:t>Побітові</a:t>
            </a:r>
            <a:r>
              <a:rPr lang="ru-RU" altLang="en-US" b="1" dirty="0"/>
              <a:t> </a:t>
            </a:r>
            <a:r>
              <a:rPr lang="ru-RU" altLang="en-US" b="1" dirty="0" err="1"/>
              <a:t>оператори</a:t>
            </a:r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 smtClean="0"/>
              <a:t>Приклад:</a:t>
            </a:r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en-US" altLang="en-US" dirty="0"/>
              <a:t>unsigned </a:t>
            </a:r>
            <a:r>
              <a:rPr lang="en-US" altLang="en-US" dirty="0" err="1"/>
              <a:t>int</a:t>
            </a:r>
            <a:r>
              <a:rPr lang="en-US" altLang="en-US" dirty="0"/>
              <a:t> value = 52; </a:t>
            </a:r>
            <a:r>
              <a:rPr lang="uk-UA" altLang="en-US" dirty="0" smtClean="0"/>
              <a:t>  </a:t>
            </a:r>
            <a:r>
              <a:rPr lang="en-US" altLang="en-US" dirty="0" smtClean="0"/>
              <a:t>// </a:t>
            </a:r>
            <a:r>
              <a:rPr lang="ru-RU" altLang="en-US" dirty="0" err="1"/>
              <a:t>молодший</a:t>
            </a:r>
            <a:r>
              <a:rPr lang="ru-RU" altLang="en-US" dirty="0"/>
              <a:t> байт: 0011 0100</a:t>
            </a:r>
          </a:p>
          <a:p>
            <a:pPr eaLnBrk="1" hangingPunct="1"/>
            <a:r>
              <a:rPr lang="en-US" altLang="en-US" dirty="0"/>
              <a:t>value </a:t>
            </a:r>
            <a:r>
              <a:rPr lang="en-US" altLang="en-US" dirty="0" smtClean="0"/>
              <a:t>&lt;&lt;= </a:t>
            </a:r>
            <a:r>
              <a:rPr lang="en-US" altLang="en-US" dirty="0"/>
              <a:t>1; </a:t>
            </a:r>
            <a:r>
              <a:rPr lang="uk-UA" altLang="en-US" dirty="0" smtClean="0"/>
              <a:t>                    </a:t>
            </a:r>
            <a:r>
              <a:rPr lang="en-US" altLang="en-US" dirty="0" smtClean="0"/>
              <a:t>// </a:t>
            </a:r>
            <a:r>
              <a:rPr lang="ru-RU" altLang="en-US" dirty="0" err="1"/>
              <a:t>молодший</a:t>
            </a:r>
            <a:r>
              <a:rPr lang="ru-RU" altLang="en-US" dirty="0"/>
              <a:t> байт: 0110 1000</a:t>
            </a:r>
          </a:p>
          <a:p>
            <a:pPr eaLnBrk="1" hangingPunct="1"/>
            <a:r>
              <a:rPr lang="en-US" altLang="en-US" dirty="0" err="1"/>
              <a:t>cout</a:t>
            </a:r>
            <a:r>
              <a:rPr lang="en-US" altLang="en-US" dirty="0"/>
              <a:t> &lt;&lt; value; </a:t>
            </a:r>
            <a:r>
              <a:rPr lang="uk-UA" altLang="en-US" dirty="0" smtClean="0"/>
              <a:t>                 </a:t>
            </a:r>
            <a:r>
              <a:rPr lang="en-US" altLang="en-US" dirty="0" smtClean="0"/>
              <a:t>// </a:t>
            </a:r>
            <a:r>
              <a:rPr lang="ru-RU" altLang="en-US" dirty="0"/>
              <a:t>буде </a:t>
            </a:r>
            <a:r>
              <a:rPr lang="ru-RU" altLang="en-US" dirty="0" err="1"/>
              <a:t>виведено</a:t>
            </a:r>
            <a:r>
              <a:rPr lang="ru-RU" altLang="en-US" dirty="0"/>
              <a:t> 104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EE3EC4-9FC3-492C-897A-7878CF64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 smtClean="0"/>
              <a:t>Оператори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20483" name="TextBox 9">
            <a:extLst>
              <a:ext uri="{FF2B5EF4-FFF2-40B4-BE49-F238E27FC236}">
                <a16:creationId xmlns:a16="http://schemas.microsoft.com/office/drawing/2014/main" xmlns="" id="{BE28CCD5-AB8D-45B5-AA20-BF1E0ECD8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85875"/>
            <a:ext cx="6858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err="1"/>
              <a:t>Побітові</a:t>
            </a:r>
            <a:r>
              <a:rPr lang="ru-RU" altLang="en-US" b="1" dirty="0"/>
              <a:t> </a:t>
            </a:r>
            <a:r>
              <a:rPr lang="ru-RU" altLang="en-US" b="1" dirty="0" err="1"/>
              <a:t>оператори</a:t>
            </a:r>
            <a:endParaRPr lang="ru-RU" altLang="en-US" b="1" dirty="0"/>
          </a:p>
          <a:p>
            <a:pPr eaLnBrk="1" hangingPunct="1"/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 smtClean="0"/>
              <a:t>Приклад:</a:t>
            </a:r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en-US" altLang="en-US" dirty="0"/>
              <a:t>unsigned </a:t>
            </a:r>
            <a:r>
              <a:rPr lang="en-US" altLang="en-US" dirty="0" err="1"/>
              <a:t>int</a:t>
            </a:r>
            <a:r>
              <a:rPr lang="en-US" altLang="en-US" dirty="0"/>
              <a:t> value = 15; </a:t>
            </a:r>
            <a:r>
              <a:rPr lang="uk-UA" altLang="en-US" dirty="0" smtClean="0"/>
              <a:t>   </a:t>
            </a:r>
            <a:r>
              <a:rPr lang="en-US" altLang="en-US" dirty="0" smtClean="0"/>
              <a:t>// </a:t>
            </a:r>
            <a:r>
              <a:rPr lang="ru-RU" altLang="en-US" dirty="0" err="1"/>
              <a:t>молодший</a:t>
            </a:r>
            <a:r>
              <a:rPr lang="ru-RU" altLang="en-US" dirty="0"/>
              <a:t> байт: 0000 1111</a:t>
            </a:r>
          </a:p>
          <a:p>
            <a:pPr eaLnBrk="1" hangingPunct="1"/>
            <a:r>
              <a:rPr lang="en-US" altLang="en-US" dirty="0"/>
              <a:t>value </a:t>
            </a:r>
            <a:r>
              <a:rPr lang="en-US" altLang="en-US" dirty="0" smtClean="0"/>
              <a:t>&gt;&gt;= </a:t>
            </a:r>
            <a:r>
              <a:rPr lang="en-US" altLang="en-US" dirty="0"/>
              <a:t>1; </a:t>
            </a:r>
            <a:r>
              <a:rPr lang="uk-UA" altLang="en-US" dirty="0" smtClean="0"/>
              <a:t>                     </a:t>
            </a:r>
            <a:r>
              <a:rPr lang="en-US" altLang="en-US" dirty="0" smtClean="0"/>
              <a:t>// </a:t>
            </a:r>
            <a:r>
              <a:rPr lang="ru-RU" altLang="en-US" dirty="0" err="1"/>
              <a:t>молодший</a:t>
            </a:r>
            <a:r>
              <a:rPr lang="ru-RU" altLang="en-US" dirty="0"/>
              <a:t> байт: 0000 0111</a:t>
            </a:r>
          </a:p>
          <a:p>
            <a:pPr eaLnBrk="1" hangingPunct="1"/>
            <a:r>
              <a:rPr lang="en-US" altLang="en-US" dirty="0" err="1"/>
              <a:t>cout</a:t>
            </a:r>
            <a:r>
              <a:rPr lang="en-US" altLang="en-US" dirty="0"/>
              <a:t> &lt;&lt; value; </a:t>
            </a:r>
            <a:r>
              <a:rPr lang="uk-UA" altLang="en-US" dirty="0" smtClean="0"/>
              <a:t>                  </a:t>
            </a:r>
            <a:r>
              <a:rPr lang="en-US" altLang="en-US" dirty="0" smtClean="0"/>
              <a:t>// </a:t>
            </a:r>
            <a:r>
              <a:rPr lang="ru-RU" altLang="en-US" dirty="0"/>
              <a:t>буде </a:t>
            </a:r>
            <a:r>
              <a:rPr lang="ru-RU" altLang="en-US" dirty="0" err="1"/>
              <a:t>виведено</a:t>
            </a:r>
            <a:r>
              <a:rPr lang="ru-RU" altLang="en-US" dirty="0"/>
              <a:t> 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C7B6C5-FE67-46D8-B1D0-FF4A14BA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 smtClean="0"/>
              <a:t>Оператори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21507" name="TextBox 9">
            <a:extLst>
              <a:ext uri="{FF2B5EF4-FFF2-40B4-BE49-F238E27FC236}">
                <a16:creationId xmlns:a16="http://schemas.microsoft.com/office/drawing/2014/main" xmlns="" id="{8B88A5E6-6A57-4DF4-AA74-D0B6B963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85875"/>
            <a:ext cx="6858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smtClean="0"/>
              <a:t>Инкремент </a:t>
            </a:r>
            <a:r>
              <a:rPr lang="ru-RU" altLang="en-US" b="1" dirty="0"/>
              <a:t>і </a:t>
            </a:r>
            <a:r>
              <a:rPr lang="ru-RU" altLang="en-US" b="1" dirty="0" smtClean="0"/>
              <a:t>декремент.</a:t>
            </a:r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r>
              <a:rPr lang="ru-RU" altLang="en-US" dirty="0" smtClean="0"/>
              <a:t>Инкремент </a:t>
            </a:r>
            <a:r>
              <a:rPr lang="ru-RU" altLang="en-US" dirty="0"/>
              <a:t>(++) і </a:t>
            </a:r>
            <a:r>
              <a:rPr lang="ru-RU" altLang="en-US" dirty="0" smtClean="0"/>
              <a:t>декремент </a:t>
            </a:r>
            <a:r>
              <a:rPr lang="ru-RU" altLang="en-US" dirty="0"/>
              <a:t>(-) є </a:t>
            </a:r>
            <a:r>
              <a:rPr lang="ru-RU" altLang="en-US" dirty="0" err="1"/>
              <a:t>відповідно</a:t>
            </a:r>
            <a:r>
              <a:rPr lang="ru-RU" altLang="en-US" dirty="0"/>
              <a:t> </a:t>
            </a:r>
            <a:r>
              <a:rPr lang="ru-RU" altLang="en-US" dirty="0" err="1"/>
              <a:t>операціями</a:t>
            </a:r>
            <a:r>
              <a:rPr lang="ru-RU" altLang="en-US" dirty="0"/>
              <a:t> </a:t>
            </a:r>
            <a:r>
              <a:rPr lang="ru-RU" altLang="en-US" dirty="0" err="1"/>
              <a:t>збільшення</a:t>
            </a:r>
            <a:r>
              <a:rPr lang="ru-RU" altLang="en-US" dirty="0"/>
              <a:t> </a:t>
            </a:r>
            <a:r>
              <a:rPr lang="ru-RU" altLang="en-US" dirty="0" err="1"/>
              <a:t>або</a:t>
            </a:r>
            <a:r>
              <a:rPr lang="ru-RU" altLang="en-US" dirty="0"/>
              <a:t> </a:t>
            </a:r>
            <a:r>
              <a:rPr lang="ru-RU" altLang="en-US" dirty="0" err="1"/>
              <a:t>зменшення</a:t>
            </a:r>
            <a:r>
              <a:rPr lang="ru-RU" altLang="en-US" dirty="0"/>
              <a:t> </a:t>
            </a:r>
            <a:r>
              <a:rPr lang="ru-RU" altLang="en-US" dirty="0" err="1"/>
              <a:t>значення</a:t>
            </a:r>
            <a:r>
              <a:rPr lang="ru-RU" altLang="en-US" dirty="0"/>
              <a:t> </a:t>
            </a:r>
            <a:r>
              <a:rPr lang="ru-RU" altLang="en-US" dirty="0" err="1"/>
              <a:t>змінної</a:t>
            </a:r>
            <a:r>
              <a:rPr lang="ru-RU" altLang="en-US" dirty="0"/>
              <a:t> на 1.</a:t>
            </a:r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/>
              <a:t>Приклад.</a:t>
            </a:r>
          </a:p>
          <a:p>
            <a:pPr eaLnBrk="1" hangingPunct="1"/>
            <a:r>
              <a:rPr lang="en-US" altLang="en-US" dirty="0"/>
              <a:t>a = a + 1;</a:t>
            </a:r>
          </a:p>
          <a:p>
            <a:pPr eaLnBrk="1" hangingPunct="1"/>
            <a:r>
              <a:rPr lang="en-US" altLang="en-US" dirty="0"/>
              <a:t>b = b-1;</a:t>
            </a:r>
          </a:p>
          <a:p>
            <a:pPr eaLnBrk="1" hangingPunct="1"/>
            <a:r>
              <a:rPr lang="ru-RU" altLang="en-US" dirty="0" err="1"/>
              <a:t>відповідають</a:t>
            </a:r>
            <a:endParaRPr lang="ru-RU" altLang="en-US" dirty="0"/>
          </a:p>
          <a:p>
            <a:pPr eaLnBrk="1" hangingPunct="1"/>
            <a:r>
              <a:rPr lang="en-US" altLang="en-US" dirty="0"/>
              <a:t>a ++; // </a:t>
            </a:r>
            <a:r>
              <a:rPr lang="ru-RU" altLang="en-US" dirty="0" err="1"/>
              <a:t>або</a:t>
            </a:r>
            <a:r>
              <a:rPr lang="ru-RU" altLang="en-US" dirty="0"/>
              <a:t> ++ </a:t>
            </a:r>
            <a:r>
              <a:rPr lang="en-US" altLang="en-US" dirty="0"/>
              <a:t>a</a:t>
            </a:r>
          </a:p>
          <a:p>
            <a:pPr eaLnBrk="1" hangingPunct="1"/>
            <a:r>
              <a:rPr lang="en-US" altLang="en-US" dirty="0"/>
              <a:t>b--; // </a:t>
            </a:r>
            <a:r>
              <a:rPr lang="ru-RU" altLang="en-US" dirty="0" err="1"/>
              <a:t>або</a:t>
            </a:r>
            <a:r>
              <a:rPr lang="ru-RU" altLang="en-US" dirty="0"/>
              <a:t> --</a:t>
            </a:r>
            <a:r>
              <a:rPr lang="en-US" altLang="en-US" dirty="0"/>
              <a:t>b</a:t>
            </a:r>
            <a:r>
              <a:rPr lang="ru-RU" altLang="en-US" dirty="0"/>
              <a:t> </a:t>
            </a:r>
          </a:p>
          <a:p>
            <a:pPr eaLnBrk="1" hangingPunct="1"/>
            <a:r>
              <a:rPr lang="ru-RU" altLang="en-US" dirty="0"/>
              <a:t> </a:t>
            </a:r>
          </a:p>
          <a:p>
            <a:pPr eaLnBrk="1" hangingPunct="1"/>
            <a:endParaRPr lang="ru-RU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551E52-9112-40A4-B326-F3723ADE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 smtClean="0"/>
              <a:t>Оператори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22531" name="TextBox 9">
            <a:extLst>
              <a:ext uri="{FF2B5EF4-FFF2-40B4-BE49-F238E27FC236}">
                <a16:creationId xmlns:a16="http://schemas.microsoft.com/office/drawing/2014/main" xmlns="" id="{96B0C83A-3606-4379-B36F-D774A014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85875"/>
            <a:ext cx="68580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smtClean="0"/>
              <a:t>Инкремент та декремент.</a:t>
            </a:r>
            <a:endParaRPr lang="ru-RU" altLang="en-US" b="1" dirty="0"/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/>
              <a:t> </a:t>
            </a:r>
          </a:p>
          <a:p>
            <a:pPr eaLnBrk="1" hangingPunct="1"/>
            <a:r>
              <a:rPr lang="ru-RU" altLang="en-US" dirty="0"/>
              <a:t> </a:t>
            </a:r>
          </a:p>
          <a:p>
            <a:pPr eaLnBrk="1" hangingPunct="1"/>
            <a:r>
              <a:rPr lang="ru-RU" altLang="en-US" dirty="0"/>
              <a:t>У </a:t>
            </a:r>
            <a:r>
              <a:rPr lang="ru-RU" altLang="en-US" dirty="0" err="1" smtClean="0"/>
              <a:t>постфіксній</a:t>
            </a:r>
            <a:r>
              <a:rPr lang="ru-RU" altLang="en-US" dirty="0" smtClean="0"/>
              <a:t> </a:t>
            </a:r>
            <a:r>
              <a:rPr lang="ru-RU" altLang="en-US" dirty="0"/>
              <a:t>записи a ++ </a:t>
            </a:r>
            <a:r>
              <a:rPr lang="ru-RU" altLang="en-US" dirty="0" err="1"/>
              <a:t>спочатку</a:t>
            </a:r>
            <a:r>
              <a:rPr lang="ru-RU" altLang="en-US" dirty="0"/>
              <a:t> </a:t>
            </a:r>
            <a:r>
              <a:rPr lang="ru-RU" altLang="en-US" dirty="0" err="1"/>
              <a:t>повертається</a:t>
            </a:r>
            <a:r>
              <a:rPr lang="ru-RU" altLang="en-US" dirty="0"/>
              <a:t> </a:t>
            </a:r>
            <a:r>
              <a:rPr lang="ru-RU" altLang="en-US" dirty="0" err="1"/>
              <a:t>значення</a:t>
            </a:r>
            <a:r>
              <a:rPr lang="ru-RU" altLang="en-US" dirty="0"/>
              <a:t> </a:t>
            </a:r>
            <a:r>
              <a:rPr lang="ru-RU" altLang="en-US" dirty="0" err="1"/>
              <a:t>змінної</a:t>
            </a:r>
            <a:r>
              <a:rPr lang="ru-RU" altLang="en-US" dirty="0"/>
              <a:t>, </a:t>
            </a:r>
            <a:r>
              <a:rPr lang="ru-RU" altLang="en-US" dirty="0" err="1"/>
              <a:t>після</a:t>
            </a:r>
            <a:r>
              <a:rPr lang="ru-RU" altLang="en-US" dirty="0"/>
              <a:t> </a:t>
            </a:r>
            <a:r>
              <a:rPr lang="ru-RU" altLang="en-US" dirty="0" err="1"/>
              <a:t>чого</a:t>
            </a:r>
            <a:r>
              <a:rPr lang="ru-RU" altLang="en-US" dirty="0"/>
              <a:t> вона </a:t>
            </a:r>
            <a:r>
              <a:rPr lang="ru-RU" altLang="en-US" dirty="0" err="1"/>
              <a:t>збільшується</a:t>
            </a:r>
            <a:r>
              <a:rPr lang="ru-RU" altLang="en-US" dirty="0"/>
              <a:t> на 1, в </a:t>
            </a:r>
            <a:r>
              <a:rPr lang="ru-RU" altLang="en-US" dirty="0" err="1" smtClean="0"/>
              <a:t>префиксній</a:t>
            </a:r>
            <a:r>
              <a:rPr lang="ru-RU" altLang="en-US" dirty="0" smtClean="0"/>
              <a:t> </a:t>
            </a:r>
            <a:r>
              <a:rPr lang="ru-RU" altLang="en-US" dirty="0"/>
              <a:t>записи </a:t>
            </a:r>
            <a:r>
              <a:rPr lang="ru-RU" altLang="en-US" dirty="0" err="1"/>
              <a:t>навпаки</a:t>
            </a:r>
            <a:r>
              <a:rPr lang="ru-RU" altLang="en-US" dirty="0"/>
              <a:t>.</a:t>
            </a:r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 smtClean="0"/>
              <a:t>Приклад</a:t>
            </a:r>
          </a:p>
          <a:p>
            <a:pPr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=3; j, k=0;</a:t>
            </a:r>
            <a:endParaRPr lang="ru-RU" altLang="en-US" dirty="0"/>
          </a:p>
          <a:p>
            <a:pPr eaLnBrk="1" hangingPunct="1"/>
            <a:r>
              <a:rPr lang="en-US" altLang="en-US" dirty="0"/>
              <a:t>k=++</a:t>
            </a:r>
            <a:r>
              <a:rPr lang="en-US" altLang="en-US" dirty="0" err="1"/>
              <a:t>i</a:t>
            </a:r>
            <a:r>
              <a:rPr lang="en-US" altLang="en-US" dirty="0"/>
              <a:t>; 		//</a:t>
            </a:r>
            <a:r>
              <a:rPr lang="en-US" altLang="en-US" dirty="0" err="1"/>
              <a:t>i</a:t>
            </a:r>
            <a:r>
              <a:rPr lang="en-US" altLang="en-US" dirty="0"/>
              <a:t>=4, k=4</a:t>
            </a:r>
            <a:endParaRPr lang="ru-RU" altLang="en-US" dirty="0"/>
          </a:p>
          <a:p>
            <a:pPr eaLnBrk="1" hangingPunct="1"/>
            <a:r>
              <a:rPr lang="en-US" altLang="en-US" dirty="0"/>
              <a:t>k=</a:t>
            </a:r>
            <a:r>
              <a:rPr lang="en-US" altLang="en-US" dirty="0" err="1"/>
              <a:t>i</a:t>
            </a:r>
            <a:r>
              <a:rPr lang="en-US" altLang="en-US" dirty="0"/>
              <a:t>++;		// </a:t>
            </a:r>
            <a:r>
              <a:rPr lang="en-US" altLang="en-US" dirty="0" err="1"/>
              <a:t>i</a:t>
            </a:r>
            <a:r>
              <a:rPr lang="en-US" altLang="en-US" dirty="0"/>
              <a:t>=4, k=3</a:t>
            </a:r>
            <a:endParaRPr lang="ru-RU" altLang="en-US" dirty="0"/>
          </a:p>
          <a:p>
            <a:pPr eaLnBrk="1" hangingPunct="1"/>
            <a:r>
              <a:rPr lang="en-US" altLang="en-US" dirty="0"/>
              <a:t>k=--</a:t>
            </a:r>
            <a:r>
              <a:rPr lang="en-US" altLang="en-US" dirty="0" err="1"/>
              <a:t>i</a:t>
            </a:r>
            <a:r>
              <a:rPr lang="en-US" altLang="en-US" dirty="0"/>
              <a:t>;		//</a:t>
            </a:r>
            <a:r>
              <a:rPr lang="en-US" altLang="en-US" dirty="0" err="1"/>
              <a:t>i</a:t>
            </a:r>
            <a:r>
              <a:rPr lang="en-US" altLang="en-US" dirty="0"/>
              <a:t>=2, k=2</a:t>
            </a:r>
            <a:endParaRPr lang="ru-RU" altLang="en-US" dirty="0"/>
          </a:p>
          <a:p>
            <a:pPr eaLnBrk="1" hangingPunct="1"/>
            <a:r>
              <a:rPr lang="en-US" altLang="en-US" dirty="0"/>
              <a:t>k=</a:t>
            </a:r>
            <a:r>
              <a:rPr lang="en-US" altLang="en-US" dirty="0" err="1"/>
              <a:t>i</a:t>
            </a:r>
            <a:r>
              <a:rPr lang="en-US" altLang="en-US" dirty="0"/>
              <a:t>--;		//</a:t>
            </a:r>
            <a:r>
              <a:rPr lang="en-US" altLang="en-US" dirty="0" err="1"/>
              <a:t>i</a:t>
            </a:r>
            <a:r>
              <a:rPr lang="en-US" altLang="en-US" dirty="0"/>
              <a:t>=2, k=3</a:t>
            </a:r>
            <a:endParaRPr lang="ru-RU" altLang="en-US" dirty="0"/>
          </a:p>
          <a:p>
            <a:pPr eaLnBrk="1" hangingPunct="1"/>
            <a:r>
              <a:rPr lang="en-US" altLang="en-US" dirty="0" err="1"/>
              <a:t>i</a:t>
            </a:r>
            <a:r>
              <a:rPr lang="en-US" altLang="en-US" dirty="0"/>
              <a:t>=j=k--;		//</a:t>
            </a:r>
            <a:r>
              <a:rPr lang="en-US" altLang="en-US" dirty="0" err="1"/>
              <a:t>i</a:t>
            </a:r>
            <a:r>
              <a:rPr lang="en-US" altLang="en-US" dirty="0"/>
              <a:t>=0, j=0, k=-1</a:t>
            </a:r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endParaRPr lang="ru-RU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EC4699-96A6-4B85-B08E-730ADDDD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7858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 smtClean="0"/>
              <a:t>оператори</a:t>
            </a:r>
            <a:r>
              <a:rPr lang="ru-RU" dirty="0" smtClean="0"/>
              <a:t> в </a:t>
            </a:r>
            <a:r>
              <a:rPr lang="ru-RU" dirty="0"/>
              <a:t>С++</a:t>
            </a:r>
          </a:p>
        </p:txBody>
      </p:sp>
      <p:sp>
        <p:nvSpPr>
          <p:cNvPr id="23555" name="TextBox 2">
            <a:extLst>
              <a:ext uri="{FF2B5EF4-FFF2-40B4-BE49-F238E27FC236}">
                <a16:creationId xmlns:a16="http://schemas.microsoft.com/office/drawing/2014/main" xmlns="" id="{C01C2B3A-6F92-4900-9EB8-3F869CA42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71625"/>
            <a:ext cx="80724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 smtClean="0">
                <a:latin typeface="Calibri" panose="020F0502020204030204" pitchFamily="34" charset="0"/>
              </a:rPr>
              <a:t>+               </a:t>
            </a:r>
            <a:r>
              <a:rPr lang="ru-RU" altLang="en-US" dirty="0">
                <a:latin typeface="Calibri" panose="020F0502020204030204" pitchFamily="34" charset="0"/>
              </a:rPr>
              <a:t>- </a:t>
            </a:r>
            <a:r>
              <a:rPr lang="ru-RU" altLang="en-US" dirty="0" err="1">
                <a:latin typeface="Calibri" panose="020F0502020204030204" pitchFamily="34" charset="0"/>
              </a:rPr>
              <a:t>додавання</a:t>
            </a:r>
            <a:r>
              <a:rPr lang="ru-RU" altLang="en-US" dirty="0">
                <a:latin typeface="Calibri" panose="020F0502020204030204" pitchFamily="34" charset="0"/>
              </a:rPr>
              <a:t>;</a:t>
            </a:r>
          </a:p>
          <a:p>
            <a:pPr eaLnBrk="1" hangingPunct="1"/>
            <a:r>
              <a:rPr lang="ru-RU" altLang="en-US" dirty="0">
                <a:latin typeface="Calibri" panose="020F0502020204030204" pitchFamily="34" charset="0"/>
              </a:rPr>
              <a:t>- </a:t>
            </a:r>
            <a:r>
              <a:rPr lang="ru-RU" altLang="en-US" dirty="0" smtClean="0">
                <a:latin typeface="Calibri" panose="020F0502020204030204" pitchFamily="34" charset="0"/>
              </a:rPr>
              <a:t>               - </a:t>
            </a:r>
            <a:r>
              <a:rPr lang="ru-RU" altLang="en-US" dirty="0" err="1">
                <a:latin typeface="Calibri" panose="020F0502020204030204" pitchFamily="34" charset="0"/>
              </a:rPr>
              <a:t>віднімання</a:t>
            </a:r>
            <a:r>
              <a:rPr lang="ru-RU" altLang="en-US" dirty="0">
                <a:latin typeface="Calibri" panose="020F0502020204030204" pitchFamily="34" charset="0"/>
              </a:rPr>
              <a:t>;</a:t>
            </a:r>
          </a:p>
          <a:p>
            <a:pPr eaLnBrk="1" hangingPunct="1"/>
            <a:r>
              <a:rPr lang="ru-RU" altLang="en-US" dirty="0" smtClean="0">
                <a:latin typeface="Calibri" panose="020F0502020204030204" pitchFamily="34" charset="0"/>
              </a:rPr>
              <a:t>*               - </a:t>
            </a:r>
            <a:r>
              <a:rPr lang="ru-RU" altLang="en-US" dirty="0" err="1">
                <a:latin typeface="Calibri" panose="020F0502020204030204" pitchFamily="34" charset="0"/>
              </a:rPr>
              <a:t>множення</a:t>
            </a:r>
            <a:r>
              <a:rPr lang="ru-RU" altLang="en-US" dirty="0">
                <a:latin typeface="Calibri" panose="020F0502020204030204" pitchFamily="34" charset="0"/>
              </a:rPr>
              <a:t>;</a:t>
            </a:r>
          </a:p>
          <a:p>
            <a:pPr eaLnBrk="1" hangingPunct="1"/>
            <a:r>
              <a:rPr lang="ru-RU" altLang="en-US" dirty="0">
                <a:latin typeface="Calibri" panose="020F0502020204030204" pitchFamily="34" charset="0"/>
              </a:rPr>
              <a:t>/ </a:t>
            </a:r>
            <a:r>
              <a:rPr lang="ru-RU" altLang="en-US" dirty="0" smtClean="0">
                <a:latin typeface="Calibri" panose="020F0502020204030204" pitchFamily="34" charset="0"/>
              </a:rPr>
              <a:t>               - </a:t>
            </a:r>
            <a:r>
              <a:rPr lang="ru-RU" altLang="en-US" dirty="0" err="1" smtClean="0">
                <a:latin typeface="Calibri" panose="020F0502020204030204" pitchFamily="34" charset="0"/>
              </a:rPr>
              <a:t>ділення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 err="1" smtClean="0">
                <a:latin typeface="Calibri" panose="020F0502020204030204" pitchFamily="34" charset="0"/>
              </a:rPr>
              <a:t>або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цілочисельне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ділення</a:t>
            </a:r>
            <a:r>
              <a:rPr lang="ru-RU" altLang="en-US" dirty="0">
                <a:latin typeface="Calibri" panose="020F0502020204030204" pitchFamily="34" charset="0"/>
              </a:rPr>
              <a:t> (для </a:t>
            </a:r>
            <a:r>
              <a:rPr lang="ru-RU" altLang="en-US" dirty="0" err="1">
                <a:latin typeface="Calibri" panose="020F0502020204030204" pitchFamily="34" charset="0"/>
              </a:rPr>
              <a:t>цілочисельних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змінних</a:t>
            </a:r>
            <a:r>
              <a:rPr lang="ru-RU" altLang="en-US" dirty="0">
                <a:latin typeface="Calibri" panose="020F0502020204030204" pitchFamily="34" charset="0"/>
              </a:rPr>
              <a:t>);</a:t>
            </a:r>
          </a:p>
          <a:p>
            <a:pPr eaLnBrk="1" hangingPunct="1"/>
            <a:r>
              <a:rPr lang="ru-RU" altLang="en-US" dirty="0">
                <a:latin typeface="Calibri" panose="020F0502020204030204" pitchFamily="34" charset="0"/>
              </a:rPr>
              <a:t>% </a:t>
            </a:r>
            <a:r>
              <a:rPr lang="ru-RU" altLang="en-US" dirty="0" smtClean="0">
                <a:latin typeface="Calibri" panose="020F0502020204030204" pitchFamily="34" charset="0"/>
              </a:rPr>
              <a:t>             - </a:t>
            </a:r>
            <a:r>
              <a:rPr lang="ru-RU" altLang="en-US" dirty="0" err="1" smtClean="0">
                <a:latin typeface="Calibri" panose="020F0502020204030204" pitchFamily="34" charset="0"/>
              </a:rPr>
              <a:t>ділення</a:t>
            </a:r>
            <a:r>
              <a:rPr lang="ru-RU" altLang="en-US" dirty="0" smtClean="0">
                <a:latin typeface="Calibri" panose="020F0502020204030204" pitchFamily="34" charset="0"/>
              </a:rPr>
              <a:t> по </a:t>
            </a:r>
            <a:r>
              <a:rPr lang="ru-RU" altLang="en-US" dirty="0">
                <a:latin typeface="Calibri" panose="020F0502020204030204" pitchFamily="34" charset="0"/>
              </a:rPr>
              <a:t>модулю (для </a:t>
            </a:r>
            <a:r>
              <a:rPr lang="ru-RU" altLang="en-US" dirty="0" err="1">
                <a:latin typeface="Calibri" panose="020F0502020204030204" pitchFamily="34" charset="0"/>
              </a:rPr>
              <a:t>цілочисельних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змінних</a:t>
            </a:r>
            <a:r>
              <a:rPr lang="ru-RU" altLang="en-US" dirty="0">
                <a:latin typeface="Calibri" panose="020F050202020403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B832C0-9D3A-4AA4-A094-F4A81883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7858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математичні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в С++</a:t>
            </a:r>
          </a:p>
        </p:txBody>
      </p:sp>
      <p:sp>
        <p:nvSpPr>
          <p:cNvPr id="24579" name="TextBox 2">
            <a:extLst>
              <a:ext uri="{FF2B5EF4-FFF2-40B4-BE49-F238E27FC236}">
                <a16:creationId xmlns:a16="http://schemas.microsoft.com/office/drawing/2014/main" xmlns="" id="{3682CE11-BC2D-4791-B53E-05CECCF26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71625"/>
            <a:ext cx="807243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>
                <a:latin typeface="Consolas" panose="020B0609020204030204" pitchFamily="49" charset="0"/>
              </a:rPr>
              <a:t>// </a:t>
            </a:r>
            <a:r>
              <a:rPr lang="ru-RU" altLang="en-US" dirty="0" err="1" smtClean="0">
                <a:latin typeface="Consolas" panose="020B0609020204030204" pitchFamily="49" charset="0"/>
              </a:rPr>
              <a:t>Обчислення</a:t>
            </a:r>
            <a:r>
              <a:rPr lang="ru-RU" altLang="en-US" dirty="0" smtClean="0">
                <a:latin typeface="Consolas" panose="020B0609020204030204" pitchFamily="49" charset="0"/>
              </a:rPr>
              <a:t> </a:t>
            </a:r>
            <a:r>
              <a:rPr lang="ru-RU" altLang="en-US" dirty="0" err="1">
                <a:latin typeface="Consolas" panose="020B0609020204030204" pitchFamily="49" charset="0"/>
              </a:rPr>
              <a:t>суми</a:t>
            </a:r>
            <a:r>
              <a:rPr lang="ru-RU" altLang="en-US" dirty="0">
                <a:latin typeface="Consolas" panose="020B0609020204030204" pitchFamily="49" charset="0"/>
              </a:rPr>
              <a:t> і </a:t>
            </a:r>
            <a:r>
              <a:rPr lang="ru-RU" altLang="en-US" dirty="0" err="1">
                <a:latin typeface="Consolas" panose="020B0609020204030204" pitchFamily="49" charset="0"/>
              </a:rPr>
              <a:t>різниці</a:t>
            </a:r>
            <a:r>
              <a:rPr lang="ru-RU" altLang="en-US" dirty="0">
                <a:latin typeface="Consolas" panose="020B0609020204030204" pitchFamily="49" charset="0"/>
              </a:rPr>
              <a:t> </a:t>
            </a:r>
            <a:r>
              <a:rPr lang="ru-RU" altLang="en-US" dirty="0" err="1">
                <a:latin typeface="Consolas" panose="020B0609020204030204" pitchFamily="49" charset="0"/>
              </a:rPr>
              <a:t>двох</a:t>
            </a:r>
            <a:r>
              <a:rPr lang="ru-RU" altLang="en-US" dirty="0">
                <a:latin typeface="Consolas" panose="020B0609020204030204" pitchFamily="49" charset="0"/>
              </a:rPr>
              <a:t> </a:t>
            </a:r>
            <a:r>
              <a:rPr lang="ru-RU" altLang="en-US" dirty="0" smtClean="0">
                <a:latin typeface="Consolas" panose="020B0609020204030204" pitchFamily="49" charset="0"/>
              </a:rPr>
              <a:t>чисел</a:t>
            </a:r>
          </a:p>
          <a:p>
            <a:pPr eaLnBrk="1" hangingPunct="1"/>
            <a:endParaRPr lang="ru-RU" altLang="en-US" dirty="0" smtClean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</a:rPr>
              <a:t>#include </a:t>
            </a:r>
            <a:r>
              <a:rPr lang="en-US" altLang="en-US" dirty="0"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latin typeface="Consolas" panose="020B0609020204030204" pitchFamily="49" charset="0"/>
              </a:rPr>
              <a:t>iostream</a:t>
            </a:r>
            <a:r>
              <a:rPr lang="en-US" altLang="en-US" dirty="0">
                <a:latin typeface="Consolas" panose="020B0609020204030204" pitchFamily="49" charset="0"/>
              </a:rPr>
              <a:t>&gt;;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#include &lt;</a:t>
            </a:r>
            <a:r>
              <a:rPr lang="en-US" altLang="en-US" dirty="0" err="1"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latin typeface="Consolas" panose="020B0609020204030204" pitchFamily="49" charset="0"/>
              </a:rPr>
              <a:t>&gt;;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using namespace </a:t>
            </a:r>
            <a:r>
              <a:rPr lang="en-US" altLang="en-US" dirty="0" err="1">
                <a:latin typeface="Consolas" panose="020B0609020204030204" pitchFamily="49" charset="0"/>
              </a:rPr>
              <a:t>std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void main</a:t>
            </a:r>
            <a:r>
              <a:rPr lang="en-US" altLang="en-US" dirty="0" smtClean="0">
                <a:latin typeface="Consolas" panose="020B0609020204030204" pitchFamily="49" charset="0"/>
              </a:rPr>
              <a:t>()</a:t>
            </a:r>
            <a:endParaRPr lang="uk-UA" altLang="en-US" dirty="0" smtClean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</a:rPr>
              <a:t>{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a, </a:t>
            </a:r>
            <a:r>
              <a:rPr lang="en-US" altLang="en-US" dirty="0" smtClean="0">
                <a:latin typeface="Consolas" panose="020B0609020204030204" pitchFamily="49" charset="0"/>
              </a:rPr>
              <a:t>b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=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6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</a:rPr>
              <a:t>cout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"</a:t>
            </a:r>
            <a:r>
              <a:rPr lang="en-US" altLang="en-US" dirty="0">
                <a:latin typeface="Consolas" panose="020B0609020204030204" pitchFamily="49" charset="0"/>
              </a:rPr>
              <a:t>a=";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</a:rPr>
              <a:t>cin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&gt;&gt;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a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endParaRPr lang="uk-UA" altLang="en-US" dirty="0" smtClean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</a:rPr>
              <a:t>cout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a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"+«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b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"="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a+b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endl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uk-UA" altLang="en-US" dirty="0" smtClean="0">
                <a:latin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</a:rPr>
              <a:t>cout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a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"-"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b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"=«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&lt;&lt;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a-b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</a:rPr>
              <a:t>}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endParaRPr lang="ru-RU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9C3284-4A4B-499C-81F5-53C91B5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 smtClean="0"/>
              <a:t>Оператори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25603" name="TextBox 9">
            <a:extLst>
              <a:ext uri="{FF2B5EF4-FFF2-40B4-BE49-F238E27FC236}">
                <a16:creationId xmlns:a16="http://schemas.microsoft.com/office/drawing/2014/main" xmlns="" id="{A732A3BF-93C2-49D9-87B5-F16F8D636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643063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err="1" smtClean="0"/>
              <a:t>Комбиновані</a:t>
            </a:r>
            <a:r>
              <a:rPr lang="ru-RU" altLang="en-US" b="1" dirty="0" smtClean="0"/>
              <a:t> </a:t>
            </a:r>
            <a:r>
              <a:rPr lang="ru-RU" altLang="en-US" b="1" dirty="0" err="1" smtClean="0"/>
              <a:t>оператори</a:t>
            </a:r>
            <a:r>
              <a:rPr lang="ru-RU" altLang="en-US" b="1" dirty="0" smtClean="0"/>
              <a:t> </a:t>
            </a:r>
            <a:r>
              <a:rPr lang="ru-RU" altLang="en-US" b="1" dirty="0" err="1" smtClean="0"/>
              <a:t>присвоювания</a:t>
            </a:r>
            <a:endParaRPr lang="ru-RU" altLang="en-US" b="1" dirty="0"/>
          </a:p>
          <a:p>
            <a:pPr eaLnBrk="1" hangingPunct="1"/>
            <a:r>
              <a:rPr lang="ru-RU" altLang="en-US" dirty="0"/>
              <a:t> </a:t>
            </a:r>
          </a:p>
          <a:p>
            <a:pPr eaLnBrk="1" hangingPunct="1"/>
            <a:r>
              <a:rPr lang="ru-RU" altLang="en-US" dirty="0"/>
              <a:t> </a:t>
            </a:r>
          </a:p>
          <a:p>
            <a:pPr eaLnBrk="1" hangingPunct="1"/>
            <a:r>
              <a:rPr lang="ru-RU" altLang="en-US" dirty="0" err="1" smtClean="0"/>
              <a:t>Приклади</a:t>
            </a:r>
            <a:r>
              <a:rPr lang="en-US" altLang="en-US" dirty="0" smtClean="0"/>
              <a:t>.</a:t>
            </a:r>
            <a:endParaRPr lang="ru-RU" alt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343AB189-10AF-44E1-9D6A-5DE5727C4E26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3643313"/>
          <a:ext cx="6096000" cy="1189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9037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a=</a:t>
                      </a:r>
                      <a:r>
                        <a:rPr kumimoji="0"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c=c/b;</a:t>
                      </a:r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b=b*4;</a:t>
                      </a:r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a=</a:t>
                      </a:r>
                      <a:r>
                        <a:rPr kumimoji="0"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a%c</a:t>
                      </a:r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a+=b;</a:t>
                      </a:r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c/=b;</a:t>
                      </a:r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b*=4;</a:t>
                      </a:r>
                      <a:endParaRPr kumimoji="0"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a%=c;</a:t>
                      </a:r>
                      <a:endParaRPr lang="ru-RU" sz="1800" dirty="0"/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>
            <a:extLst>
              <a:ext uri="{FF2B5EF4-FFF2-40B4-BE49-F238E27FC236}">
                <a16:creationId xmlns:a16="http://schemas.microsoft.com/office/drawing/2014/main" xmlns="" id="{36E0A049-7537-4B5C-B6DC-88D439AB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b="1" dirty="0" err="1" smtClean="0"/>
              <a:t>Перетворення</a:t>
            </a:r>
            <a:r>
              <a:rPr lang="ru-RU" altLang="en-US" b="1" dirty="0" smtClean="0"/>
              <a:t> </a:t>
            </a:r>
            <a:r>
              <a:rPr lang="ru-RU" altLang="en-US" b="1" dirty="0" err="1" smtClean="0"/>
              <a:t>типів</a:t>
            </a:r>
            <a:r>
              <a:rPr lang="ru-RU" altLang="en-US" b="1" dirty="0" smtClean="0"/>
              <a:t> </a:t>
            </a:r>
            <a:r>
              <a:rPr lang="ru-RU" altLang="en-US" b="1" dirty="0" err="1" smtClean="0"/>
              <a:t>даних</a:t>
            </a:r>
            <a:r>
              <a:rPr lang="ru-RU" altLang="en-US" b="1" dirty="0" smtClean="0">
                <a:latin typeface="Bookman Old Style" panose="02050604050505020204" pitchFamily="18" charset="0"/>
              </a:rPr>
              <a:t> </a:t>
            </a:r>
            <a:r>
              <a:rPr lang="ru-RU" altLang="en-US" b="1" dirty="0">
                <a:latin typeface="Bookman Old Style" panose="02050604050505020204" pitchFamily="18" charset="0"/>
              </a:rPr>
              <a:t>в </a:t>
            </a:r>
            <a:r>
              <a:rPr lang="en-US" altLang="en-US" b="1" dirty="0"/>
              <a:t>C</a:t>
            </a:r>
            <a:r>
              <a:rPr lang="ru-RU" altLang="en-US" b="1" dirty="0">
                <a:latin typeface="Bookman Old Style" panose="02050604050505020204" pitchFamily="18" charset="0"/>
              </a:rPr>
              <a:t>++.</a:t>
            </a:r>
          </a:p>
        </p:txBody>
      </p:sp>
      <p:sp>
        <p:nvSpPr>
          <p:cNvPr id="28675" name="TextBox 9">
            <a:extLst>
              <a:ext uri="{FF2B5EF4-FFF2-40B4-BE49-F238E27FC236}">
                <a16:creationId xmlns:a16="http://schemas.microsoft.com/office/drawing/2014/main" xmlns="" id="{6820E738-9FC7-41B5-9E64-B464B7B64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57313"/>
            <a:ext cx="6858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/>
              <a:t>При </a:t>
            </a:r>
            <a:r>
              <a:rPr lang="ru-RU" altLang="en-US" dirty="0" err="1"/>
              <a:t>використанні</a:t>
            </a:r>
            <a:r>
              <a:rPr lang="ru-RU" altLang="en-US" dirty="0"/>
              <a:t> в </a:t>
            </a:r>
            <a:r>
              <a:rPr lang="ru-RU" altLang="en-US" dirty="0" err="1"/>
              <a:t>операції</a:t>
            </a:r>
            <a:r>
              <a:rPr lang="ru-RU" altLang="en-US" dirty="0"/>
              <a:t> </a:t>
            </a:r>
            <a:r>
              <a:rPr lang="ru-RU" altLang="en-US" dirty="0" err="1"/>
              <a:t>змінних</a:t>
            </a:r>
            <a:r>
              <a:rPr lang="ru-RU" altLang="en-US" dirty="0"/>
              <a:t> </a:t>
            </a:r>
            <a:r>
              <a:rPr lang="ru-RU" altLang="en-US" dirty="0" err="1"/>
              <a:t>різних</a:t>
            </a:r>
            <a:r>
              <a:rPr lang="ru-RU" altLang="en-US" dirty="0"/>
              <a:t> </a:t>
            </a:r>
            <a:r>
              <a:rPr lang="ru-RU" altLang="en-US" dirty="0" err="1"/>
              <a:t>типів</a:t>
            </a:r>
            <a:r>
              <a:rPr lang="ru-RU" altLang="en-US" dirty="0"/>
              <a:t> </a:t>
            </a:r>
            <a:r>
              <a:rPr lang="ru-RU" altLang="en-US" dirty="0" err="1"/>
              <a:t>даних</a:t>
            </a:r>
            <a:r>
              <a:rPr lang="ru-RU" altLang="en-US" dirty="0"/>
              <a:t> </a:t>
            </a:r>
            <a:r>
              <a:rPr lang="ru-RU" altLang="en-US" dirty="0" err="1"/>
              <a:t>Сі</a:t>
            </a:r>
            <a:r>
              <a:rPr lang="ru-RU" altLang="en-US" dirty="0"/>
              <a:t> </a:t>
            </a:r>
            <a:r>
              <a:rPr lang="ru-RU" altLang="en-US" dirty="0" err="1"/>
              <a:t>може</a:t>
            </a:r>
            <a:r>
              <a:rPr lang="ru-RU" altLang="en-US" dirty="0"/>
              <a:t> автоматично </a:t>
            </a:r>
            <a:r>
              <a:rPr lang="ru-RU" altLang="en-US" dirty="0" err="1"/>
              <a:t>перетворювати</a:t>
            </a:r>
            <a:r>
              <a:rPr lang="ru-RU" altLang="en-US" dirty="0"/>
              <a:t> </a:t>
            </a:r>
            <a:r>
              <a:rPr lang="ru-RU" altLang="en-US" dirty="0" err="1"/>
              <a:t>дані</a:t>
            </a:r>
            <a:r>
              <a:rPr lang="ru-RU" altLang="en-US" dirty="0"/>
              <a:t> з одного типу в </a:t>
            </a:r>
            <a:r>
              <a:rPr lang="ru-RU" altLang="en-US" dirty="0" err="1"/>
              <a:t>інший</a:t>
            </a:r>
            <a:r>
              <a:rPr lang="ru-RU" altLang="en-US" dirty="0"/>
              <a:t>.</a:t>
            </a:r>
          </a:p>
          <a:p>
            <a:pPr eaLnBrk="1" hangingPunct="1"/>
            <a:r>
              <a:rPr lang="ru-RU" altLang="en-US" dirty="0" err="1"/>
              <a:t>Автоматичне</a:t>
            </a:r>
            <a:r>
              <a:rPr lang="ru-RU" altLang="en-US" dirty="0"/>
              <a:t> </a:t>
            </a:r>
            <a:r>
              <a:rPr lang="ru-RU" altLang="en-US" dirty="0" err="1"/>
              <a:t>перетворення</a:t>
            </a:r>
            <a:r>
              <a:rPr lang="ru-RU" altLang="en-US" dirty="0"/>
              <a:t> </a:t>
            </a:r>
            <a:r>
              <a:rPr lang="ru-RU" altLang="en-US" dirty="0" err="1"/>
              <a:t>типів</a:t>
            </a:r>
            <a:r>
              <a:rPr lang="ru-RU" altLang="en-US" dirty="0"/>
              <a:t> </a:t>
            </a:r>
            <a:r>
              <a:rPr lang="ru-RU" altLang="en-US" dirty="0" err="1"/>
              <a:t>даних</a:t>
            </a:r>
            <a:r>
              <a:rPr lang="ru-RU" altLang="en-US" dirty="0"/>
              <a:t> приводиться до типу </a:t>
            </a:r>
            <a:r>
              <a:rPr lang="ru-RU" altLang="en-US" dirty="0" err="1"/>
              <a:t>даних</a:t>
            </a:r>
            <a:r>
              <a:rPr lang="ru-RU" altLang="en-US" dirty="0"/>
              <a:t> </a:t>
            </a:r>
            <a:r>
              <a:rPr lang="ru-RU" altLang="en-US" dirty="0" err="1"/>
              <a:t>має</a:t>
            </a:r>
            <a:r>
              <a:rPr lang="ru-RU" altLang="en-US" dirty="0"/>
              <a:t> </a:t>
            </a:r>
            <a:r>
              <a:rPr lang="ru-RU" altLang="en-US" dirty="0" err="1"/>
              <a:t>більш</a:t>
            </a:r>
            <a:r>
              <a:rPr lang="ru-RU" altLang="en-US" dirty="0"/>
              <a:t> </a:t>
            </a:r>
            <a:r>
              <a:rPr lang="ru-RU" altLang="en-US" dirty="0" err="1"/>
              <a:t>високий</a:t>
            </a:r>
            <a:r>
              <a:rPr lang="ru-RU" altLang="en-US" dirty="0"/>
              <a:t> </a:t>
            </a:r>
            <a:r>
              <a:rPr lang="ru-RU" altLang="en-US" dirty="0" err="1"/>
              <a:t>пріоритет</a:t>
            </a:r>
            <a:r>
              <a:rPr lang="ru-RU" altLang="en-US" dirty="0"/>
              <a:t>. </a:t>
            </a:r>
            <a:r>
              <a:rPr lang="ru-RU" altLang="en-US" dirty="0" err="1"/>
              <a:t>Типи</a:t>
            </a:r>
            <a:r>
              <a:rPr lang="ru-RU" altLang="en-US" dirty="0"/>
              <a:t> </a:t>
            </a:r>
            <a:r>
              <a:rPr lang="ru-RU" altLang="en-US" dirty="0" err="1"/>
              <a:t>даних</a:t>
            </a:r>
            <a:r>
              <a:rPr lang="ru-RU" altLang="en-US" dirty="0"/>
              <a:t> в порядку </a:t>
            </a:r>
            <a:r>
              <a:rPr lang="ru-RU" altLang="en-US" dirty="0" err="1"/>
              <a:t>зменшення</a:t>
            </a:r>
            <a:r>
              <a:rPr lang="ru-RU" altLang="en-US" dirty="0"/>
              <a:t> </a:t>
            </a:r>
            <a:r>
              <a:rPr lang="ru-RU" altLang="en-US" dirty="0" err="1"/>
              <a:t>пріоритету</a:t>
            </a:r>
            <a:r>
              <a:rPr lang="ru-RU" altLang="en-US" dirty="0"/>
              <a:t>:</a:t>
            </a:r>
            <a:endParaRPr lang="ru-RU" altLang="en-US" b="1" dirty="0">
              <a:latin typeface="Calibri" panose="020F0502020204030204" pitchFamily="34" charset="0"/>
            </a:endParaRPr>
          </a:p>
        </p:txBody>
      </p:sp>
      <p:sp>
        <p:nvSpPr>
          <p:cNvPr id="28676" name="TextBox 10">
            <a:extLst>
              <a:ext uri="{FF2B5EF4-FFF2-40B4-BE49-F238E27FC236}">
                <a16:creationId xmlns:a16="http://schemas.microsoft.com/office/drawing/2014/main" xmlns="" id="{C076FCAC-72FA-4258-B332-B709FB6D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500438"/>
            <a:ext cx="76438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double</a:t>
            </a:r>
            <a:endParaRPr lang="ru-RU" altLang="en-US"/>
          </a:p>
          <a:p>
            <a:pPr eaLnBrk="1" hangingPunct="1"/>
            <a:r>
              <a:rPr lang="en-US" altLang="en-US"/>
              <a:t>float</a:t>
            </a:r>
            <a:endParaRPr lang="ru-RU" altLang="en-US"/>
          </a:p>
          <a:p>
            <a:pPr eaLnBrk="1" hangingPunct="1"/>
            <a:r>
              <a:rPr lang="en-US" altLang="en-US"/>
              <a:t>long</a:t>
            </a:r>
            <a:endParaRPr lang="ru-RU" altLang="en-US"/>
          </a:p>
          <a:p>
            <a:pPr eaLnBrk="1" hangingPunct="1"/>
            <a:r>
              <a:rPr lang="en-US" altLang="en-US"/>
              <a:t>int</a:t>
            </a:r>
            <a:endParaRPr lang="ru-RU" altLang="en-US"/>
          </a:p>
          <a:p>
            <a:pPr eaLnBrk="1" hangingPunct="1"/>
            <a:r>
              <a:rPr lang="en-US" altLang="en-US"/>
              <a:t>short </a:t>
            </a:r>
            <a:endParaRPr lang="ru-RU" altLang="en-US"/>
          </a:p>
          <a:p>
            <a:pPr eaLnBrk="1" hangingPunct="1"/>
            <a:endParaRPr lang="ru-RU" altLang="en-US"/>
          </a:p>
          <a:p>
            <a:pPr eaLnBrk="1" hangingPunct="1"/>
            <a:r>
              <a:rPr lang="ru-RU" altLang="en-US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EB2963-6AE4-4E61-B1CF-A309503D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en-US" b="1" dirty="0" err="1"/>
              <a:t>Перетворення</a:t>
            </a:r>
            <a:r>
              <a:rPr lang="ru-RU" altLang="en-US" b="1" dirty="0"/>
              <a:t> </a:t>
            </a:r>
            <a:r>
              <a:rPr lang="ru-RU" altLang="en-US" b="1" dirty="0" err="1"/>
              <a:t>типів</a:t>
            </a:r>
            <a:r>
              <a:rPr lang="ru-RU" altLang="en-US" b="1" dirty="0"/>
              <a:t> </a:t>
            </a:r>
            <a:r>
              <a:rPr lang="ru-RU" altLang="en-US" b="1" dirty="0" err="1"/>
              <a:t>даних</a:t>
            </a:r>
            <a:r>
              <a:rPr lang="ru-RU" b="1" dirty="0">
                <a:latin typeface="Calibri" pitchFamily="34" charset="0"/>
              </a:rPr>
              <a:t/>
            </a:r>
            <a:br>
              <a:rPr lang="ru-RU" b="1" dirty="0">
                <a:latin typeface="Calibri" pitchFamily="34" charset="0"/>
              </a:rPr>
            </a:b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29699" name="TextBox 9">
            <a:extLst>
              <a:ext uri="{FF2B5EF4-FFF2-40B4-BE49-F238E27FC236}">
                <a16:creationId xmlns:a16="http://schemas.microsoft.com/office/drawing/2014/main" xmlns="" id="{B805C6EE-8158-4277-BD54-742DC5B5C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57313"/>
            <a:ext cx="6858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 smtClean="0"/>
              <a:t>Приклад </a:t>
            </a:r>
            <a:r>
              <a:rPr lang="en-US" altLang="en-US" dirty="0" smtClean="0"/>
              <a:t>2</a:t>
            </a:r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 smtClean="0"/>
              <a:t>ivalue</a:t>
            </a:r>
            <a:r>
              <a:rPr lang="en-US" altLang="en-US" dirty="0" smtClean="0"/>
              <a:t>;</a:t>
            </a:r>
            <a:endParaRPr lang="ru-RU" altLang="en-US" dirty="0"/>
          </a:p>
          <a:p>
            <a:pPr eaLnBrk="1" hangingPunct="1"/>
            <a:r>
              <a:rPr lang="en-US" altLang="en-US" dirty="0"/>
              <a:t>float </a:t>
            </a:r>
            <a:r>
              <a:rPr lang="en-US" altLang="en-US" dirty="0" smtClean="0"/>
              <a:t>fvalue1</a:t>
            </a:r>
            <a:r>
              <a:rPr lang="uk-UA" altLang="en-US" dirty="0" smtClean="0"/>
              <a:t> </a:t>
            </a:r>
            <a:r>
              <a:rPr lang="en-US" altLang="en-US" dirty="0" smtClean="0"/>
              <a:t>=</a:t>
            </a:r>
            <a:r>
              <a:rPr lang="uk-UA" altLang="en-US" dirty="0" smtClean="0"/>
              <a:t> </a:t>
            </a:r>
            <a:r>
              <a:rPr lang="en-US" altLang="en-US" dirty="0" smtClean="0"/>
              <a:t>3.0</a:t>
            </a:r>
            <a:r>
              <a:rPr lang="en-US" altLang="en-US" dirty="0"/>
              <a:t>, </a:t>
            </a:r>
            <a:r>
              <a:rPr lang="en-US" altLang="en-US" dirty="0" smtClean="0"/>
              <a:t>fvalue2</a:t>
            </a:r>
            <a:r>
              <a:rPr lang="uk-UA" altLang="en-US" dirty="0" smtClean="0"/>
              <a:t> </a:t>
            </a:r>
            <a:r>
              <a:rPr lang="en-US" altLang="en-US" dirty="0" smtClean="0"/>
              <a:t>=</a:t>
            </a:r>
            <a:r>
              <a:rPr lang="uk-UA" altLang="en-US" dirty="0" smtClean="0"/>
              <a:t> </a:t>
            </a:r>
            <a:r>
              <a:rPr lang="en-US" altLang="en-US" dirty="0" smtClean="0"/>
              <a:t>10.0</a:t>
            </a:r>
            <a:r>
              <a:rPr lang="en-US" altLang="en-US" dirty="0"/>
              <a:t>;</a:t>
            </a:r>
            <a:endParaRPr lang="ru-RU" altLang="en-US" dirty="0"/>
          </a:p>
          <a:p>
            <a:pPr eaLnBrk="1" hangingPunct="1"/>
            <a:r>
              <a:rPr lang="en-US" altLang="en-US" dirty="0" err="1" smtClean="0"/>
              <a:t>ivalue</a:t>
            </a:r>
            <a:r>
              <a:rPr lang="uk-UA" altLang="en-US" dirty="0" smtClean="0"/>
              <a:t> </a:t>
            </a:r>
            <a:r>
              <a:rPr lang="ru-RU" altLang="en-US" dirty="0" smtClean="0"/>
              <a:t>= </a:t>
            </a:r>
            <a:r>
              <a:rPr lang="en-US" altLang="en-US" dirty="0" err="1" smtClean="0"/>
              <a:t>fvalue</a:t>
            </a:r>
            <a:r>
              <a:rPr lang="ru-RU" altLang="en-US" dirty="0" smtClean="0"/>
              <a:t>1 + </a:t>
            </a:r>
            <a:r>
              <a:rPr lang="en-US" altLang="en-US" dirty="0" err="1" smtClean="0"/>
              <a:t>fvalue</a:t>
            </a:r>
            <a:r>
              <a:rPr lang="ru-RU" altLang="en-US" dirty="0" smtClean="0"/>
              <a:t>1 / </a:t>
            </a:r>
            <a:r>
              <a:rPr lang="en-US" altLang="en-US" dirty="0" err="1" smtClean="0"/>
              <a:t>fvalue</a:t>
            </a:r>
            <a:r>
              <a:rPr lang="ru-RU" altLang="en-US" dirty="0" smtClean="0"/>
              <a:t>2</a:t>
            </a:r>
            <a:r>
              <a:rPr lang="ru-RU" altLang="en-US" dirty="0"/>
              <a:t>;</a:t>
            </a:r>
            <a:endParaRPr lang="ru-RU" altLang="en-US" b="1" dirty="0">
              <a:latin typeface="Calibri" panose="020F0502020204030204" pitchFamily="34" charset="0"/>
            </a:endParaRPr>
          </a:p>
        </p:txBody>
      </p:sp>
      <p:sp>
        <p:nvSpPr>
          <p:cNvPr id="29700" name="TextBox 10">
            <a:extLst>
              <a:ext uri="{FF2B5EF4-FFF2-40B4-BE49-F238E27FC236}">
                <a16:creationId xmlns:a16="http://schemas.microsoft.com/office/drawing/2014/main" xmlns="" id="{61A46C1D-B6FE-406B-BCF7-50B5EB84A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103688"/>
            <a:ext cx="76438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 smtClean="0"/>
              <a:t>Результат </a:t>
            </a:r>
            <a:r>
              <a:rPr lang="ru-RU" altLang="en-US" dirty="0" err="1" smtClean="0"/>
              <a:t>виконання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операції</a:t>
            </a:r>
            <a:r>
              <a:rPr lang="ru-RU" altLang="en-US" dirty="0" smtClean="0"/>
              <a:t> </a:t>
            </a:r>
            <a:r>
              <a:rPr lang="en-US" altLang="en-US" dirty="0" err="1" smtClean="0"/>
              <a:t>fvalue</a:t>
            </a:r>
            <a:r>
              <a:rPr lang="ru-RU" altLang="en-US" dirty="0" smtClean="0"/>
              <a:t>1</a:t>
            </a:r>
            <a:r>
              <a:rPr lang="en-US" altLang="en-US" dirty="0" smtClean="0"/>
              <a:t> </a:t>
            </a:r>
            <a:r>
              <a:rPr lang="ru-RU" altLang="en-US" dirty="0" smtClean="0"/>
              <a:t>/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fvalue</a:t>
            </a:r>
            <a:r>
              <a:rPr lang="ru-RU" altLang="en-US" dirty="0" smtClean="0"/>
              <a:t>2 </a:t>
            </a:r>
            <a:r>
              <a:rPr lang="uk-UA" altLang="en-US" dirty="0" smtClean="0"/>
              <a:t>дорівнює </a:t>
            </a:r>
            <a:r>
              <a:rPr lang="ru-RU" altLang="en-US" dirty="0" smtClean="0"/>
              <a:t>0,3</a:t>
            </a:r>
            <a:r>
              <a:rPr lang="ru-RU" altLang="en-US" dirty="0"/>
              <a:t>;  </a:t>
            </a:r>
          </a:p>
          <a:p>
            <a:pPr eaLnBrk="1" hangingPunct="1"/>
            <a:r>
              <a:rPr lang="en-US" altLang="en-US" dirty="0" err="1"/>
              <a:t>f</a:t>
            </a:r>
            <a:r>
              <a:rPr lang="en-US" altLang="en-US" dirty="0" err="1" smtClean="0"/>
              <a:t>value</a:t>
            </a:r>
            <a:r>
              <a:rPr lang="ru-RU" altLang="en-US" dirty="0" smtClean="0"/>
              <a:t>1</a:t>
            </a:r>
            <a:r>
              <a:rPr lang="en-US" altLang="en-US" dirty="0" smtClean="0"/>
              <a:t> </a:t>
            </a:r>
            <a:r>
              <a:rPr lang="ru-RU" altLang="en-US" dirty="0" smtClean="0"/>
              <a:t>+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fvalue</a:t>
            </a:r>
            <a:r>
              <a:rPr lang="ru-RU" altLang="en-US" dirty="0" smtClean="0"/>
              <a:t>1</a:t>
            </a:r>
            <a:r>
              <a:rPr lang="en-US" altLang="en-US" dirty="0" smtClean="0"/>
              <a:t> </a:t>
            </a:r>
            <a:r>
              <a:rPr lang="ru-RU" altLang="en-US" dirty="0" smtClean="0"/>
              <a:t>/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fvalue</a:t>
            </a:r>
            <a:r>
              <a:rPr lang="ru-RU" altLang="en-US" dirty="0" smtClean="0"/>
              <a:t>2 </a:t>
            </a:r>
            <a:r>
              <a:rPr lang="ru-RU" altLang="en-US" dirty="0"/>
              <a:t>(=3+0,3=3,3).</a:t>
            </a:r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/>
              <a:t>Результат </a:t>
            </a:r>
            <a:r>
              <a:rPr lang="ru-RU" altLang="en-US" dirty="0" err="1"/>
              <a:t>виконання</a:t>
            </a:r>
            <a:r>
              <a:rPr lang="ru-RU" altLang="en-US" dirty="0"/>
              <a:t> </a:t>
            </a:r>
            <a:r>
              <a:rPr lang="ru-RU" altLang="en-US" dirty="0" err="1"/>
              <a:t>операцій</a:t>
            </a:r>
            <a:r>
              <a:rPr lang="ru-RU" altLang="en-US" dirty="0"/>
              <a:t> в </a:t>
            </a:r>
            <a:r>
              <a:rPr lang="ru-RU" altLang="en-US" dirty="0" err="1"/>
              <a:t>лівій</a:t>
            </a:r>
            <a:r>
              <a:rPr lang="ru-RU" altLang="en-US" dirty="0"/>
              <a:t> </a:t>
            </a:r>
            <a:r>
              <a:rPr lang="ru-RU" altLang="en-US" dirty="0" err="1"/>
              <a:t>частині</a:t>
            </a:r>
            <a:r>
              <a:rPr lang="ru-RU" altLang="en-US" dirty="0"/>
              <a:t> </a:t>
            </a:r>
            <a:r>
              <a:rPr lang="ru-RU" altLang="en-US" dirty="0" err="1"/>
              <a:t>присвоюється</a:t>
            </a:r>
            <a:r>
              <a:rPr lang="ru-RU" altLang="en-US" dirty="0"/>
              <a:t> </a:t>
            </a:r>
            <a:r>
              <a:rPr lang="ru-RU" altLang="en-US" dirty="0" err="1" smtClean="0"/>
              <a:t>цілочисельній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змінній</a:t>
            </a:r>
            <a:r>
              <a:rPr lang="ru-RU" altLang="en-US" dirty="0" smtClean="0"/>
              <a:t> </a:t>
            </a:r>
            <a:r>
              <a:rPr lang="en-US" altLang="en-US" dirty="0" err="1" smtClean="0"/>
              <a:t>ivalue</a:t>
            </a:r>
            <a:r>
              <a:rPr lang="en-US" altLang="en-US" dirty="0" smtClean="0"/>
              <a:t>, </a:t>
            </a:r>
            <a:r>
              <a:rPr lang="ru-RU" altLang="en-US" dirty="0" err="1"/>
              <a:t>значення</a:t>
            </a:r>
            <a:r>
              <a:rPr lang="ru-RU" altLang="en-US" dirty="0"/>
              <a:t> </a:t>
            </a:r>
            <a:r>
              <a:rPr lang="ru-RU" altLang="en-US" dirty="0" err="1"/>
              <a:t>цієї</a:t>
            </a:r>
            <a:r>
              <a:rPr lang="ru-RU" altLang="en-US" dirty="0"/>
              <a:t> </a:t>
            </a:r>
            <a:r>
              <a:rPr lang="ru-RU" altLang="en-US" dirty="0" err="1"/>
              <a:t>змінної</a:t>
            </a:r>
            <a:r>
              <a:rPr lang="ru-RU" altLang="en-US" dirty="0"/>
              <a:t> буде </a:t>
            </a:r>
            <a:r>
              <a:rPr lang="ru-RU" altLang="en-US" dirty="0" err="1"/>
              <a:t>дорівнює</a:t>
            </a:r>
            <a:r>
              <a:rPr lang="ru-RU" altLang="en-US" dirty="0"/>
              <a:t> 3 (</a:t>
            </a:r>
            <a:r>
              <a:rPr lang="ru-RU" altLang="en-US" dirty="0" smtClean="0"/>
              <a:t>дробна </a:t>
            </a:r>
            <a:r>
              <a:rPr lang="ru-RU" altLang="en-US" dirty="0" err="1"/>
              <a:t>частина</a:t>
            </a:r>
            <a:r>
              <a:rPr lang="ru-RU" altLang="en-US" dirty="0"/>
              <a:t> </a:t>
            </a:r>
            <a:r>
              <a:rPr lang="ru-RU" altLang="en-US" dirty="0" err="1"/>
              <a:t>відкидається</a:t>
            </a:r>
            <a:r>
              <a:rPr lang="ru-RU" altLang="en-US" dirty="0"/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610859-35DF-4E53-8BBF-E7AB7E30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>
                <a:latin typeface="Bookman Old Style" pitchFamily="18" charset="0"/>
              </a:rPr>
              <a:t>Оголошення</a:t>
            </a:r>
            <a:r>
              <a:rPr lang="ru-RU" b="1" dirty="0">
                <a:latin typeface="Bookman Old Style" pitchFamily="18" charset="0"/>
              </a:rPr>
              <a:t> </a:t>
            </a:r>
            <a:r>
              <a:rPr lang="ru-RU" b="1" dirty="0" err="1">
                <a:latin typeface="Bookman Old Style" pitchFamily="18" charset="0"/>
              </a:rPr>
              <a:t>змінних</a:t>
            </a:r>
            <a:r>
              <a:rPr lang="ru-RU" b="1" dirty="0">
                <a:latin typeface="Bookman Old Style" pitchFamily="18" charset="0"/>
              </a:rPr>
              <a:t> і </a:t>
            </a:r>
            <a:r>
              <a:rPr lang="ru-RU" b="1" dirty="0" err="1">
                <a:latin typeface="Bookman Old Style" pitchFamily="18" charset="0"/>
              </a:rPr>
              <a:t>типи</a:t>
            </a:r>
            <a:r>
              <a:rPr lang="ru-RU" b="1" dirty="0">
                <a:latin typeface="Bookman Old Style" pitchFamily="18" charset="0"/>
              </a:rPr>
              <a:t> </a:t>
            </a:r>
            <a:r>
              <a:rPr lang="ru-RU" b="1" dirty="0" err="1" smtClean="0">
                <a:latin typeface="Bookman Old Style" pitchFamily="18" charset="0"/>
              </a:rPr>
              <a:t>даних</a:t>
            </a:r>
            <a:r>
              <a:rPr lang="ru-RU" b="1" dirty="0" smtClean="0">
                <a:latin typeface="Bookman Old Style" pitchFamily="18" charset="0"/>
              </a:rPr>
              <a:t> 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10243" name="TextBox 9">
            <a:extLst>
              <a:ext uri="{FF2B5EF4-FFF2-40B4-BE49-F238E27FC236}">
                <a16:creationId xmlns:a16="http://schemas.microsoft.com/office/drawing/2014/main" xmlns="" id="{0C0FF1D2-9AC8-49C8-BB16-A79C1846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357313"/>
            <a:ext cx="685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 smtClean="0">
                <a:latin typeface="Calibri" panose="020F0502020204030204" pitchFamily="34" charset="0"/>
              </a:rPr>
              <a:t>У С++ </a:t>
            </a:r>
            <a:r>
              <a:rPr lang="ru-RU" altLang="en-US" dirty="0" err="1">
                <a:latin typeface="Calibri" panose="020F0502020204030204" pitchFamily="34" charset="0"/>
              </a:rPr>
              <a:t>змінні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можна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описувати</a:t>
            </a:r>
            <a:r>
              <a:rPr lang="ru-RU" altLang="en-US" dirty="0">
                <a:latin typeface="Calibri" panose="020F0502020204030204" pitchFamily="34" charset="0"/>
              </a:rPr>
              <a:t> в будь-</a:t>
            </a:r>
            <a:r>
              <a:rPr lang="ru-RU" altLang="en-US" dirty="0" err="1">
                <a:latin typeface="Calibri" panose="020F0502020204030204" pitchFamily="34" charset="0"/>
              </a:rPr>
              <a:t>якій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частині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програми</a:t>
            </a:r>
            <a:r>
              <a:rPr lang="ru-RU" altLang="en-US" dirty="0">
                <a:latin typeface="Calibri" panose="020F0502020204030204" pitchFamily="34" charset="0"/>
              </a:rPr>
              <a:t>, але перед </a:t>
            </a:r>
            <a:r>
              <a:rPr lang="ru-RU" altLang="en-US" dirty="0" err="1">
                <a:latin typeface="Calibri" panose="020F0502020204030204" pitchFamily="34" charset="0"/>
              </a:rPr>
              <a:t>безпосереднім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їх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використанням</a:t>
            </a:r>
            <a:r>
              <a:rPr lang="ru-RU" altLang="en-US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0244" name="TextBox 10">
            <a:extLst>
              <a:ext uri="{FF2B5EF4-FFF2-40B4-BE49-F238E27FC236}">
                <a16:creationId xmlns:a16="http://schemas.microsoft.com/office/drawing/2014/main" xmlns="" id="{05FE4AD9-36EF-476B-AE6F-E724E000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71688"/>
            <a:ext cx="6357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err="1" smtClean="0">
                <a:latin typeface="Calibri" panose="020F0502020204030204" pitchFamily="34" charset="0"/>
              </a:rPr>
              <a:t>Основні</a:t>
            </a:r>
            <a:r>
              <a:rPr lang="ru-RU" altLang="en-US" b="1" dirty="0" smtClean="0">
                <a:latin typeface="Calibri" panose="020F0502020204030204" pitchFamily="34" charset="0"/>
              </a:rPr>
              <a:t> </a:t>
            </a:r>
            <a:r>
              <a:rPr lang="ru-RU" altLang="en-US" b="1" dirty="0" err="1" smtClean="0">
                <a:latin typeface="Calibri" panose="020F0502020204030204" pitchFamily="34" charset="0"/>
              </a:rPr>
              <a:t>типи</a:t>
            </a:r>
            <a:r>
              <a:rPr lang="ru-RU" altLang="en-US" b="1" dirty="0" smtClean="0">
                <a:latin typeface="Calibri" panose="020F0502020204030204" pitchFamily="34" charset="0"/>
              </a:rPr>
              <a:t> </a:t>
            </a:r>
            <a:r>
              <a:rPr lang="ru-RU" altLang="en-US" b="1" dirty="0" err="1" smtClean="0">
                <a:latin typeface="Calibri" panose="020F0502020204030204" pitchFamily="34" charset="0"/>
              </a:rPr>
              <a:t>даних</a:t>
            </a:r>
            <a:r>
              <a:rPr lang="ru-RU" altLang="en-US" b="1" dirty="0" smtClean="0">
                <a:latin typeface="Calibri" panose="020F0502020204030204" pitchFamily="34" charset="0"/>
              </a:rPr>
              <a:t> </a:t>
            </a:r>
            <a:r>
              <a:rPr lang="ru-RU" altLang="en-US" b="1" dirty="0" err="1" smtClean="0">
                <a:latin typeface="Calibri" panose="020F0502020204030204" pitchFamily="34" charset="0"/>
              </a:rPr>
              <a:t>мови</a:t>
            </a:r>
            <a:r>
              <a:rPr lang="ru-RU" altLang="en-US" b="1" dirty="0" smtClean="0">
                <a:latin typeface="Calibri" panose="020F0502020204030204" pitchFamily="34" charset="0"/>
              </a:rPr>
              <a:t> C</a:t>
            </a:r>
            <a:r>
              <a:rPr lang="ru-RU" altLang="en-US" b="1" dirty="0">
                <a:latin typeface="Calibri" panose="020F0502020204030204" pitchFamily="34" charset="0"/>
              </a:rPr>
              <a:t>++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xmlns="" id="{5C9E2813-6221-4203-BA11-DB15BD139FBB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2571750"/>
          <a:ext cx="7429500" cy="3343275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6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данных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Размер, байт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Диапазон значений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true, false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short int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— 65 535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-32 768 — 32 767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-2 147 483 648 — 2 147 483 647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int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— 4 294 967 295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1.2e-38 — 3.4e38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2.2e-308 — 1.8e308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 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значений символов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51CAE6-D9E4-4629-ACC9-8574E1E1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en-US" b="1" dirty="0" err="1"/>
              <a:t>Перетворення</a:t>
            </a:r>
            <a:r>
              <a:rPr lang="ru-RU" altLang="en-US" b="1" dirty="0"/>
              <a:t> </a:t>
            </a:r>
            <a:r>
              <a:rPr lang="ru-RU" altLang="en-US" b="1" dirty="0" err="1"/>
              <a:t>типів</a:t>
            </a:r>
            <a:r>
              <a:rPr lang="ru-RU" altLang="en-US" b="1" dirty="0"/>
              <a:t> </a:t>
            </a:r>
            <a:r>
              <a:rPr lang="ru-RU" altLang="en-US" b="1" dirty="0" err="1"/>
              <a:t>даних</a:t>
            </a:r>
            <a:r>
              <a:rPr lang="ru-RU" b="1" dirty="0">
                <a:latin typeface="Calibri" pitchFamily="34" charset="0"/>
              </a:rPr>
              <a:t/>
            </a:r>
            <a:br>
              <a:rPr lang="ru-RU" b="1" dirty="0">
                <a:latin typeface="Calibri" pitchFamily="34" charset="0"/>
              </a:rPr>
            </a:b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31747" name="TextBox 9">
            <a:extLst>
              <a:ext uri="{FF2B5EF4-FFF2-40B4-BE49-F238E27FC236}">
                <a16:creationId xmlns:a16="http://schemas.microsoft.com/office/drawing/2014/main" xmlns="" id="{46D4E27F-ED3B-4AC4-87A8-44A23D78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049463"/>
            <a:ext cx="6858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/>
              <a:t>Явне </a:t>
            </a:r>
            <a:r>
              <a:rPr lang="ru-RU" altLang="en-US" b="1" dirty="0" err="1"/>
              <a:t>перетворення</a:t>
            </a:r>
            <a:r>
              <a:rPr lang="ru-RU" altLang="en-US" b="1" dirty="0"/>
              <a:t> </a:t>
            </a:r>
            <a:r>
              <a:rPr lang="ru-RU" altLang="en-US" b="1" dirty="0" err="1" smtClean="0"/>
              <a:t>типів</a:t>
            </a:r>
            <a:endParaRPr lang="ru-RU" altLang="en-US" b="1" dirty="0" smtClean="0"/>
          </a:p>
          <a:p>
            <a:pPr eaLnBrk="1" hangingPunct="1"/>
            <a:endParaRPr lang="ru-RU" altLang="en-US" b="1" dirty="0"/>
          </a:p>
          <a:p>
            <a:pPr eaLnBrk="1" hangingPunct="1"/>
            <a:r>
              <a:rPr lang="ru-RU" altLang="en-US" dirty="0" err="1"/>
              <a:t>Якщо</a:t>
            </a:r>
            <a:r>
              <a:rPr lang="ru-RU" altLang="en-US" dirty="0"/>
              <a:t> в </a:t>
            </a:r>
            <a:r>
              <a:rPr lang="ru-RU" altLang="en-US" dirty="0" err="1"/>
              <a:t>програмі</a:t>
            </a:r>
            <a:r>
              <a:rPr lang="ru-RU" altLang="en-US" dirty="0"/>
              <a:t> </a:t>
            </a:r>
            <a:r>
              <a:rPr lang="ru-RU" altLang="en-US" dirty="0" err="1"/>
              <a:t>необхідно</a:t>
            </a:r>
            <a:r>
              <a:rPr lang="ru-RU" altLang="en-US" dirty="0"/>
              <a:t> </a:t>
            </a:r>
            <a:r>
              <a:rPr lang="ru-RU" altLang="en-US" dirty="0" err="1"/>
              <a:t>тимчасово</a:t>
            </a:r>
            <a:r>
              <a:rPr lang="ru-RU" altLang="en-US" dirty="0"/>
              <a:t> </a:t>
            </a:r>
            <a:r>
              <a:rPr lang="ru-RU" altLang="en-US" dirty="0" err="1"/>
              <a:t>змінити</a:t>
            </a:r>
            <a:r>
              <a:rPr lang="ru-RU" altLang="en-US" dirty="0"/>
              <a:t> тип </a:t>
            </a:r>
            <a:r>
              <a:rPr lang="ru-RU" altLang="en-US" dirty="0" err="1"/>
              <a:t>деякої</a:t>
            </a:r>
            <a:r>
              <a:rPr lang="ru-RU" altLang="en-US" dirty="0"/>
              <a:t> </a:t>
            </a:r>
            <a:r>
              <a:rPr lang="ru-RU" altLang="en-US" dirty="0" err="1"/>
              <a:t>змінної</a:t>
            </a:r>
            <a:r>
              <a:rPr lang="ru-RU" altLang="en-US" dirty="0"/>
              <a:t>, то перед </a:t>
            </a:r>
            <a:r>
              <a:rPr lang="ru-RU" altLang="en-US" dirty="0" err="1"/>
              <a:t>її</a:t>
            </a:r>
            <a:r>
              <a:rPr lang="ru-RU" altLang="en-US" dirty="0"/>
              <a:t> </a:t>
            </a:r>
            <a:r>
              <a:rPr lang="ru-RU" altLang="en-US" dirty="0" err="1"/>
              <a:t>ім'ям</a:t>
            </a:r>
            <a:r>
              <a:rPr lang="ru-RU" altLang="en-US" dirty="0"/>
              <a:t> в </a:t>
            </a:r>
            <a:r>
              <a:rPr lang="ru-RU" altLang="en-US" dirty="0" err="1"/>
              <a:t>круглих</a:t>
            </a:r>
            <a:r>
              <a:rPr lang="ru-RU" altLang="en-US" dirty="0"/>
              <a:t> дужках </a:t>
            </a:r>
            <a:r>
              <a:rPr lang="ru-RU" altLang="en-US" dirty="0" err="1"/>
              <a:t>вказується</a:t>
            </a:r>
            <a:r>
              <a:rPr lang="ru-RU" altLang="en-US" dirty="0"/>
              <a:t> </a:t>
            </a:r>
            <a:r>
              <a:rPr lang="ru-RU" altLang="en-US" dirty="0" err="1"/>
              <a:t>назва</a:t>
            </a:r>
            <a:r>
              <a:rPr lang="ru-RU" altLang="en-US" dirty="0"/>
              <a:t> </a:t>
            </a:r>
            <a:r>
              <a:rPr lang="ru-RU" altLang="en-US" dirty="0" err="1"/>
              <a:t>відповідного</a:t>
            </a:r>
            <a:r>
              <a:rPr lang="ru-RU" altLang="en-US" dirty="0"/>
              <a:t> типу </a:t>
            </a:r>
            <a:r>
              <a:rPr lang="ru-RU" altLang="en-US" dirty="0" err="1"/>
              <a:t>даних</a:t>
            </a:r>
            <a:r>
              <a:rPr lang="ru-RU" altLang="en-US" dirty="0"/>
              <a:t>.</a:t>
            </a:r>
          </a:p>
          <a:p>
            <a:pPr eaLnBrk="1" hangingPunct="1"/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r>
              <a:rPr lang="ru-RU" altLang="en-US" b="1" dirty="0" err="1" smtClean="0"/>
              <a:t>Наприклад</a:t>
            </a:r>
            <a:r>
              <a:rPr lang="en-US" altLang="en-US" b="1" dirty="0" smtClean="0"/>
              <a:t>:</a:t>
            </a:r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i1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=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3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 smtClean="0">
                <a:latin typeface="Consolas" panose="020B0609020204030204" pitchFamily="49" charset="0"/>
              </a:rPr>
              <a:t>i2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=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10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float </a:t>
            </a:r>
            <a:r>
              <a:rPr lang="en-US" altLang="en-US" dirty="0" smtClean="0">
                <a:latin typeface="Consolas" panose="020B0609020204030204" pitchFamily="49" charset="0"/>
              </a:rPr>
              <a:t>f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=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3.5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 smtClean="0">
                <a:latin typeface="Consolas" panose="020B0609020204030204" pitchFamily="49" charset="0"/>
              </a:rPr>
              <a:t>f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=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f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+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(float)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i1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/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i2;</a:t>
            </a:r>
            <a:endParaRPr lang="uk-UA" altLang="en-US" dirty="0" smtClean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f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=</a:t>
            </a:r>
            <a:r>
              <a:rPr lang="uk-UA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f+i1 / (float) i2</a:t>
            </a:r>
            <a:r>
              <a:rPr lang="en-US" altLang="en-US" dirty="0">
                <a:latin typeface="Consolas" panose="020B0609020204030204" pitchFamily="49" charset="0"/>
              </a:rPr>
              <a:t>;</a:t>
            </a:r>
            <a:endParaRPr lang="ru-RU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Типи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Логічний</a:t>
            </a:r>
            <a:r>
              <a:rPr lang="ru-RU" dirty="0" smtClean="0"/>
              <a:t> -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приймати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- </a:t>
            </a:r>
            <a:r>
              <a:rPr lang="en-US" dirty="0"/>
              <a:t>True (</a:t>
            </a:r>
            <a:r>
              <a:rPr lang="ru-RU" dirty="0" err="1"/>
              <a:t>істина</a:t>
            </a:r>
            <a:r>
              <a:rPr lang="ru-RU" dirty="0"/>
              <a:t>)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False </a:t>
            </a:r>
            <a:r>
              <a:rPr lang="en-US" dirty="0" smtClean="0"/>
              <a:t>(</a:t>
            </a:r>
            <a:r>
              <a:rPr lang="ru-RU" dirty="0" err="1" smtClean="0"/>
              <a:t>хибність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b="1" dirty="0" smtClean="0"/>
              <a:t>Числа</a:t>
            </a:r>
            <a:r>
              <a:rPr lang="ru-RU" dirty="0" smtClean="0"/>
              <a:t> -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цілими</a:t>
            </a:r>
            <a:r>
              <a:rPr lang="ru-RU" dirty="0"/>
              <a:t> (1 і 2), з </a:t>
            </a:r>
            <a:r>
              <a:rPr lang="ru-RU" dirty="0" err="1"/>
              <a:t>плаваючою</a:t>
            </a:r>
            <a:r>
              <a:rPr lang="ru-RU" dirty="0"/>
              <a:t> точкою (1.1 і 1.2), </a:t>
            </a:r>
            <a:r>
              <a:rPr lang="ru-RU" dirty="0" err="1"/>
              <a:t>дробовими</a:t>
            </a:r>
            <a:r>
              <a:rPr lang="ru-RU" dirty="0"/>
              <a:t> (1/2 і 2/3), і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комплексними</a:t>
            </a:r>
            <a:r>
              <a:rPr lang="ru-RU" dirty="0"/>
              <a:t>.</a:t>
            </a:r>
          </a:p>
          <a:p>
            <a:r>
              <a:rPr lang="ru-RU" dirty="0"/>
              <a:t>Рядки - </a:t>
            </a:r>
            <a:r>
              <a:rPr lang="ru-RU" dirty="0" err="1"/>
              <a:t>послідовності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r>
              <a:rPr lang="ru-RU" dirty="0"/>
              <a:t> </a:t>
            </a:r>
            <a:r>
              <a:rPr lang="ru-RU" dirty="0" err="1"/>
              <a:t>Юнікоду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en-US" dirty="0"/>
              <a:t>HTML-</a:t>
            </a:r>
            <a:r>
              <a:rPr lang="ru-RU" dirty="0"/>
              <a:t>документ.</a:t>
            </a:r>
          </a:p>
          <a:p>
            <a:r>
              <a:rPr lang="ru-RU" dirty="0" err="1"/>
              <a:t>Байти</a:t>
            </a:r>
            <a:r>
              <a:rPr lang="ru-RU" dirty="0"/>
              <a:t> і </a:t>
            </a:r>
            <a:r>
              <a:rPr lang="ru-RU" dirty="0" err="1"/>
              <a:t>масиви</a:t>
            </a:r>
            <a:r>
              <a:rPr lang="ru-RU" dirty="0"/>
              <a:t> </a:t>
            </a:r>
            <a:r>
              <a:rPr lang="ru-RU" dirty="0" err="1" smtClean="0"/>
              <a:t>байтів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 err="1"/>
              <a:t>наприклад</a:t>
            </a:r>
            <a:r>
              <a:rPr lang="ru-RU" dirty="0"/>
              <a:t>, файл </a:t>
            </a:r>
            <a:r>
              <a:rPr lang="ru-RU" dirty="0" err="1"/>
              <a:t>зображення</a:t>
            </a:r>
            <a:r>
              <a:rPr lang="ru-RU" dirty="0"/>
              <a:t> в </a:t>
            </a:r>
            <a:r>
              <a:rPr lang="ru-RU" dirty="0" err="1"/>
              <a:t>форматі</a:t>
            </a:r>
            <a:r>
              <a:rPr lang="ru-RU" dirty="0"/>
              <a:t> </a:t>
            </a:r>
            <a:r>
              <a:rPr lang="en-US" dirty="0"/>
              <a:t>JPEG.</a:t>
            </a:r>
          </a:p>
          <a:p>
            <a:r>
              <a:rPr lang="ru-RU" dirty="0"/>
              <a:t>Списки - </a:t>
            </a:r>
            <a:r>
              <a:rPr lang="ru-RU" dirty="0" err="1"/>
              <a:t>впорядковані</a:t>
            </a:r>
            <a:r>
              <a:rPr lang="ru-RU" dirty="0"/>
              <a:t> </a:t>
            </a:r>
            <a:r>
              <a:rPr lang="ru-RU" dirty="0" err="1"/>
              <a:t>послідовності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.</a:t>
            </a:r>
          </a:p>
          <a:p>
            <a:r>
              <a:rPr lang="ru-RU" dirty="0" err="1"/>
              <a:t>Кортежі</a:t>
            </a:r>
            <a:r>
              <a:rPr lang="ru-RU" dirty="0"/>
              <a:t> - </a:t>
            </a:r>
            <a:r>
              <a:rPr lang="ru-RU" dirty="0" err="1"/>
              <a:t>впорядковані</a:t>
            </a:r>
            <a:r>
              <a:rPr lang="ru-RU" dirty="0"/>
              <a:t> </a:t>
            </a:r>
            <a:r>
              <a:rPr lang="ru-RU" dirty="0" err="1"/>
              <a:t>незмінні</a:t>
            </a:r>
            <a:r>
              <a:rPr lang="ru-RU" dirty="0"/>
              <a:t> </a:t>
            </a:r>
            <a:r>
              <a:rPr lang="ru-RU" dirty="0" err="1"/>
              <a:t>послідовності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.</a:t>
            </a:r>
          </a:p>
          <a:p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err="1"/>
              <a:t>невпорядковані</a:t>
            </a:r>
            <a:r>
              <a:rPr lang="ru-RU" dirty="0"/>
              <a:t> </a:t>
            </a:r>
            <a:r>
              <a:rPr lang="ru-RU" dirty="0" err="1"/>
              <a:t>набори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.</a:t>
            </a:r>
          </a:p>
          <a:p>
            <a:r>
              <a:rPr lang="ru-RU" dirty="0"/>
              <a:t>Словники - </a:t>
            </a:r>
            <a:r>
              <a:rPr lang="ru-RU" dirty="0" err="1"/>
              <a:t>невпорядковані</a:t>
            </a:r>
            <a:r>
              <a:rPr lang="ru-RU" dirty="0"/>
              <a:t> </a:t>
            </a:r>
            <a:r>
              <a:rPr lang="ru-RU" dirty="0" err="1"/>
              <a:t>набори</a:t>
            </a:r>
            <a:r>
              <a:rPr lang="ru-RU" dirty="0"/>
              <a:t> пар виду ключ-</a:t>
            </a:r>
            <a:r>
              <a:rPr lang="ru-RU" dirty="0" err="1"/>
              <a:t>значення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12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Логічний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Логічний</a:t>
            </a:r>
            <a:r>
              <a:rPr lang="ru-RU" dirty="0"/>
              <a:t> тип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приймати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: </a:t>
            </a:r>
            <a:r>
              <a:rPr lang="ru-RU" dirty="0" err="1"/>
              <a:t>істина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 smtClean="0"/>
              <a:t>хибність</a:t>
            </a:r>
            <a:r>
              <a:rPr lang="ru-RU" dirty="0" smtClean="0"/>
              <a:t>(</a:t>
            </a:r>
            <a:r>
              <a:rPr lang="en-US" dirty="0"/>
              <a:t>True / False)</a:t>
            </a:r>
          </a:p>
          <a:p>
            <a:r>
              <a:rPr lang="ru-RU" dirty="0"/>
              <a:t>Результатом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логічне</a:t>
            </a:r>
            <a:r>
              <a:rPr lang="ru-RU" dirty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000" dirty="0" smtClean="0"/>
              <a:t>if </a:t>
            </a:r>
            <a:r>
              <a:rPr lang="en-US" sz="2000" dirty="0"/>
              <a:t>size &lt;</a:t>
            </a:r>
            <a:r>
              <a:rPr lang="en-US" sz="2000" dirty="0" smtClean="0"/>
              <a:t>0:</a:t>
            </a:r>
            <a:endParaRPr lang="uk-UA" sz="2000" dirty="0" smtClean="0"/>
          </a:p>
          <a:p>
            <a:pPr marL="0" indent="0">
              <a:buNone/>
            </a:pPr>
            <a:r>
              <a:rPr lang="uk-UA" sz="2000" dirty="0"/>
              <a:t>	</a:t>
            </a:r>
            <a:r>
              <a:rPr lang="uk-UA" sz="2000" dirty="0" smtClean="0"/>
              <a:t>	</a:t>
            </a:r>
            <a:r>
              <a:rPr lang="en-US" sz="2000" dirty="0" smtClean="0"/>
              <a:t>raise </a:t>
            </a:r>
            <a:r>
              <a:rPr lang="en-US" sz="2000" dirty="0" err="1"/>
              <a:t>ValueError</a:t>
            </a:r>
            <a:r>
              <a:rPr lang="en-US" sz="2000" dirty="0"/>
              <a:t> ( '</a:t>
            </a:r>
            <a:r>
              <a:rPr lang="ru-RU" sz="2000" dirty="0"/>
              <a:t>число повинно бути </a:t>
            </a:r>
            <a:r>
              <a:rPr lang="ru-RU" sz="2000" dirty="0" err="1"/>
              <a:t>невід'ємним</a:t>
            </a:r>
            <a:r>
              <a:rPr lang="ru-RU" sz="2000" dirty="0"/>
              <a:t>')</a:t>
            </a:r>
          </a:p>
          <a:p>
            <a:r>
              <a:rPr lang="ru-RU" dirty="0"/>
              <a:t>Через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обставини</a:t>
            </a:r>
            <a:r>
              <a:rPr lang="ru-RU" dirty="0"/>
              <a:t>,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smtClean="0"/>
              <a:t>з </a:t>
            </a:r>
            <a:r>
              <a:rPr lang="ru-RU" dirty="0" err="1" smtClean="0"/>
              <a:t>успадкуванням</a:t>
            </a:r>
            <a:r>
              <a:rPr lang="ru-RU" dirty="0" smtClean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Python 2, </a:t>
            </a:r>
            <a:r>
              <a:rPr lang="ru-RU" dirty="0" err="1"/>
              <a:t>логічні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трактуватися</a:t>
            </a:r>
            <a:r>
              <a:rPr lang="ru-RU" dirty="0"/>
              <a:t> як числа. </a:t>
            </a:r>
            <a:r>
              <a:rPr lang="en-US" dirty="0"/>
              <a:t>True </a:t>
            </a:r>
            <a:r>
              <a:rPr lang="ru-RU" dirty="0"/>
              <a:t>як 1, і </a:t>
            </a:r>
            <a:r>
              <a:rPr lang="en-US" dirty="0"/>
              <a:t>False </a:t>
            </a:r>
            <a:r>
              <a:rPr lang="ru-RU" dirty="0"/>
              <a:t>як 0.</a:t>
            </a:r>
          </a:p>
        </p:txBody>
      </p:sp>
    </p:spTree>
    <p:extLst>
      <p:ext uri="{BB962C8B-B14F-4D97-AF65-F5344CB8AC3E}">
        <p14:creationId xmlns:p14="http://schemas.microsoft.com/office/powerpoint/2010/main" val="195741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 err="1"/>
              <a:t>підтримує</a:t>
            </a:r>
            <a:r>
              <a:rPr lang="ru-RU" dirty="0"/>
              <a:t> як </a:t>
            </a:r>
            <a:r>
              <a:rPr lang="ru-RU" dirty="0" err="1"/>
              <a:t>цілі</a:t>
            </a:r>
            <a:r>
              <a:rPr lang="ru-RU" dirty="0"/>
              <a:t> числа, так і з </a:t>
            </a:r>
            <a:r>
              <a:rPr lang="ru-RU" dirty="0" err="1"/>
              <a:t>плаваючою</a:t>
            </a:r>
            <a:r>
              <a:rPr lang="ru-RU" dirty="0"/>
              <a:t> </a:t>
            </a:r>
            <a:r>
              <a:rPr lang="ru-RU" dirty="0" err="1"/>
              <a:t>крапкою</a:t>
            </a:r>
            <a:r>
              <a:rPr lang="ru-RU" dirty="0"/>
              <a:t>.</a:t>
            </a:r>
          </a:p>
          <a:p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необхідності</a:t>
            </a:r>
            <a:r>
              <a:rPr lang="ru-RU" dirty="0"/>
              <a:t> </a:t>
            </a:r>
            <a:r>
              <a:rPr lang="ru-RU" dirty="0" err="1"/>
              <a:t>оголошувати</a:t>
            </a:r>
            <a:r>
              <a:rPr lang="ru-RU" dirty="0"/>
              <a:t> тип для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відмінності</a:t>
            </a:r>
            <a:r>
              <a:rPr lang="ru-RU" dirty="0"/>
              <a:t>; </a:t>
            </a:r>
            <a:r>
              <a:rPr lang="en-US" dirty="0"/>
              <a:t>Python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за </a:t>
            </a:r>
            <a:r>
              <a:rPr lang="ru-RU" dirty="0" err="1"/>
              <a:t>наявністю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відсутністю</a:t>
            </a:r>
            <a:r>
              <a:rPr lang="ru-RU" dirty="0"/>
              <a:t> </a:t>
            </a:r>
            <a:r>
              <a:rPr lang="ru-RU" dirty="0" err="1"/>
              <a:t>десяткового</a:t>
            </a:r>
            <a:r>
              <a:rPr lang="ru-RU" dirty="0"/>
              <a:t> </a:t>
            </a:r>
            <a:r>
              <a:rPr lang="ru-RU" dirty="0" err="1"/>
              <a:t>дробу</a:t>
            </a:r>
            <a:r>
              <a:rPr lang="ru-RU" dirty="0"/>
              <a:t>.</a:t>
            </a:r>
          </a:p>
          <a:p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en-US" dirty="0"/>
              <a:t>type () </a:t>
            </a:r>
            <a:r>
              <a:rPr lang="ru-RU" dirty="0"/>
              <a:t>для </a:t>
            </a:r>
            <a:r>
              <a:rPr lang="ru-RU" dirty="0" err="1"/>
              <a:t>перевірки</a:t>
            </a:r>
            <a:r>
              <a:rPr lang="ru-RU" dirty="0"/>
              <a:t> типу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змінною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sz="2000" dirty="0"/>
              <a:t>&gt;&gt;&gt; </a:t>
            </a:r>
            <a:r>
              <a:rPr lang="en-US" sz="2000" dirty="0"/>
              <a:t>type (1000) </a:t>
            </a:r>
            <a:endParaRPr lang="uk-UA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class '</a:t>
            </a:r>
            <a:r>
              <a:rPr lang="en-US" sz="2000" dirty="0" err="1"/>
              <a:t>int</a:t>
            </a:r>
            <a:r>
              <a:rPr lang="en-US" sz="2000" dirty="0"/>
              <a:t>'&gt;</a:t>
            </a:r>
          </a:p>
          <a:p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en-US" dirty="0" err="1"/>
              <a:t>isinstance</a:t>
            </a:r>
            <a:r>
              <a:rPr lang="en-US" dirty="0"/>
              <a:t> (</a:t>
            </a:r>
            <a:r>
              <a:rPr lang="ru-RU" dirty="0" err="1"/>
              <a:t>змінна</a:t>
            </a:r>
            <a:r>
              <a:rPr lang="ru-RU" dirty="0"/>
              <a:t>, тип) </a:t>
            </a:r>
            <a:r>
              <a:rPr lang="ru-RU" dirty="0" err="1"/>
              <a:t>теж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приналежності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 </a:t>
            </a:r>
            <a:r>
              <a:rPr lang="ru-RU" dirty="0" err="1"/>
              <a:t>певного</a:t>
            </a:r>
            <a:r>
              <a:rPr lang="ru-RU" dirty="0"/>
              <a:t> типу.</a:t>
            </a:r>
          </a:p>
        </p:txBody>
      </p:sp>
    </p:spTree>
    <p:extLst>
      <p:ext uri="{BB962C8B-B14F-4D97-AF65-F5344CB8AC3E}">
        <p14:creationId xmlns:p14="http://schemas.microsoft.com/office/powerpoint/2010/main" val="179369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Цілі</a:t>
            </a:r>
            <a:r>
              <a:rPr lang="ru-RU" dirty="0" smtClean="0"/>
              <a:t> числа та числа з </a:t>
            </a:r>
            <a:r>
              <a:rPr lang="ru-RU" dirty="0" err="1" smtClean="0"/>
              <a:t>плаваючою</a:t>
            </a:r>
            <a:r>
              <a:rPr lang="ru-RU" dirty="0" smtClean="0"/>
              <a:t> </a:t>
            </a:r>
            <a:r>
              <a:rPr lang="ru-RU" dirty="0" err="1" smtClean="0"/>
              <a:t>крапкою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(</a:t>
            </a:r>
            <a:r>
              <a:rPr lang="ru-RU" dirty="0" err="1"/>
              <a:t>ціле</a:t>
            </a:r>
            <a:r>
              <a:rPr lang="ru-RU" dirty="0"/>
              <a:t>) - </a:t>
            </a:r>
            <a:r>
              <a:rPr lang="ru-RU" dirty="0" err="1"/>
              <a:t>перетворення</a:t>
            </a:r>
            <a:r>
              <a:rPr lang="ru-RU" dirty="0"/>
              <a:t> в число з </a:t>
            </a:r>
            <a:r>
              <a:rPr lang="ru-RU" dirty="0" err="1"/>
              <a:t>плаваючою</a:t>
            </a:r>
            <a:r>
              <a:rPr lang="ru-RU" dirty="0"/>
              <a:t> точкою</a:t>
            </a:r>
          </a:p>
          <a:p>
            <a:r>
              <a:rPr lang="en-US" dirty="0" err="1"/>
              <a:t>int</a:t>
            </a:r>
            <a:r>
              <a:rPr lang="en-US" dirty="0"/>
              <a:t> (</a:t>
            </a:r>
            <a:r>
              <a:rPr lang="ru-RU" dirty="0" err="1"/>
              <a:t>дріб</a:t>
            </a:r>
            <a:r>
              <a:rPr lang="ru-RU" dirty="0"/>
              <a:t>) </a:t>
            </a:r>
            <a:r>
              <a:rPr lang="ru-RU" dirty="0" smtClean="0"/>
              <a:t>–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дробу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 smtClean="0"/>
              <a:t>ціле</a:t>
            </a:r>
            <a:r>
              <a:rPr lang="ru-RU" dirty="0" smtClean="0"/>
              <a:t>, </a:t>
            </a:r>
            <a:r>
              <a:rPr lang="ru-RU" dirty="0" err="1"/>
              <a:t>відкидаючи</a:t>
            </a:r>
            <a:r>
              <a:rPr lang="ru-RU" dirty="0"/>
              <a:t> </a:t>
            </a:r>
            <a:r>
              <a:rPr lang="ru-RU" dirty="0" err="1"/>
              <a:t>дробову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endParaRPr lang="ru-RU" dirty="0"/>
          </a:p>
          <a:p>
            <a:r>
              <a:rPr lang="ru-RU" dirty="0" err="1"/>
              <a:t>Точність</a:t>
            </a:r>
            <a:r>
              <a:rPr lang="ru-RU" dirty="0"/>
              <a:t> чисел з </a:t>
            </a:r>
            <a:r>
              <a:rPr lang="ru-RU" dirty="0" err="1"/>
              <a:t>плаваючою</a:t>
            </a:r>
            <a:r>
              <a:rPr lang="ru-RU" dirty="0"/>
              <a:t> точкою </a:t>
            </a:r>
            <a:r>
              <a:rPr lang="ru-RU" dirty="0" err="1"/>
              <a:t>дорівнює</a:t>
            </a:r>
            <a:r>
              <a:rPr lang="ru-RU" dirty="0"/>
              <a:t> 15 </a:t>
            </a:r>
            <a:r>
              <a:rPr lang="ru-RU" dirty="0" err="1"/>
              <a:t>десятковим</a:t>
            </a:r>
            <a:r>
              <a:rPr lang="ru-RU" dirty="0"/>
              <a:t> знакам в </a:t>
            </a:r>
            <a:r>
              <a:rPr lang="ru-RU" dirty="0" err="1"/>
              <a:t>дробової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.</a:t>
            </a:r>
          </a:p>
          <a:p>
            <a:r>
              <a:rPr lang="ru-RU" dirty="0" err="1"/>
              <a:t>Цілі</a:t>
            </a:r>
            <a:r>
              <a:rPr lang="ru-RU" dirty="0"/>
              <a:t> числа </a:t>
            </a:r>
            <a:r>
              <a:rPr lang="ru-RU" dirty="0" err="1"/>
              <a:t>можуть</a:t>
            </a:r>
            <a:r>
              <a:rPr lang="ru-RU" dirty="0"/>
              <a:t> бути як </a:t>
            </a:r>
            <a:r>
              <a:rPr lang="ru-RU" dirty="0" err="1"/>
              <a:t>завгодно</a:t>
            </a:r>
            <a:r>
              <a:rPr lang="ru-RU" dirty="0"/>
              <a:t> великими.</a:t>
            </a:r>
          </a:p>
          <a:p>
            <a:r>
              <a:rPr lang="ru-RU" dirty="0" err="1"/>
              <a:t>Якщо</a:t>
            </a:r>
            <a:r>
              <a:rPr lang="ru-RU" dirty="0"/>
              <a:t> ваше </a:t>
            </a:r>
            <a:r>
              <a:rPr lang="ru-RU" dirty="0" err="1"/>
              <a:t>ціле</a:t>
            </a:r>
            <a:r>
              <a:rPr lang="ru-RU" dirty="0"/>
              <a:t> число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2 ** 32 - 1, </a:t>
            </a:r>
            <a:r>
              <a:rPr lang="ru-RU" dirty="0" err="1"/>
              <a:t>операції</a:t>
            </a:r>
            <a:r>
              <a:rPr lang="ru-RU" dirty="0"/>
              <a:t> з ним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повільними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788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94172"/>
          </a:xfrm>
        </p:spPr>
        <p:txBody>
          <a:bodyPr/>
          <a:lstStyle/>
          <a:p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операції</a:t>
            </a:r>
            <a:r>
              <a:rPr lang="ru-RU" dirty="0" smtClean="0"/>
              <a:t> </a:t>
            </a:r>
            <a:r>
              <a:rPr lang="ru-RU" dirty="0"/>
              <a:t>с числами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82812"/>
            <a:ext cx="8263830" cy="519851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+ </a:t>
            </a:r>
            <a:r>
              <a:rPr lang="ru-RU" dirty="0" err="1" smtClean="0"/>
              <a:t>Додавання</a:t>
            </a:r>
            <a:r>
              <a:rPr lang="ru-RU" dirty="0" smtClean="0"/>
              <a:t> </a:t>
            </a:r>
            <a:r>
              <a:rPr lang="ru-RU" dirty="0" err="1"/>
              <a:t>двох</a:t>
            </a:r>
            <a:r>
              <a:rPr lang="ru-RU" dirty="0"/>
              <a:t> чисел: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print </a:t>
            </a:r>
            <a:r>
              <a:rPr lang="en-US" dirty="0"/>
              <a:t>(6 + 2) # 8</a:t>
            </a:r>
          </a:p>
          <a:p>
            <a:r>
              <a:rPr lang="en-US" dirty="0"/>
              <a:t>- </a:t>
            </a:r>
            <a:r>
              <a:rPr lang="ru-RU" dirty="0" err="1"/>
              <a:t>Віднімання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чисел: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print </a:t>
            </a:r>
            <a:r>
              <a:rPr lang="en-US" dirty="0"/>
              <a:t>(6 - 2) # 4</a:t>
            </a:r>
          </a:p>
          <a:p>
            <a:r>
              <a:rPr lang="en-US" dirty="0"/>
              <a:t>* </a:t>
            </a:r>
            <a:r>
              <a:rPr lang="ru-RU" dirty="0" err="1"/>
              <a:t>Множення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чисел: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print </a:t>
            </a:r>
            <a:r>
              <a:rPr lang="en-US" dirty="0"/>
              <a:t>(6 * 2) # 12</a:t>
            </a:r>
          </a:p>
          <a:p>
            <a:r>
              <a:rPr lang="en-US" dirty="0"/>
              <a:t>/ </a:t>
            </a:r>
            <a:r>
              <a:rPr lang="ru-RU" dirty="0" err="1" smtClean="0"/>
              <a:t>Ділення</a:t>
            </a:r>
            <a:r>
              <a:rPr lang="ru-RU" dirty="0" smtClean="0"/>
              <a:t> </a:t>
            </a:r>
            <a:r>
              <a:rPr lang="ru-RU" dirty="0" err="1"/>
              <a:t>двох</a:t>
            </a:r>
            <a:r>
              <a:rPr lang="ru-RU" dirty="0"/>
              <a:t> чисел: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print </a:t>
            </a:r>
            <a:r>
              <a:rPr lang="en-US" dirty="0"/>
              <a:t>(6/2) # 3.0</a:t>
            </a:r>
          </a:p>
          <a:p>
            <a:r>
              <a:rPr lang="en-US" dirty="0"/>
              <a:t>// </a:t>
            </a:r>
            <a:r>
              <a:rPr lang="ru-RU" dirty="0" err="1" smtClean="0"/>
              <a:t>Целочисельне</a:t>
            </a:r>
            <a:r>
              <a:rPr lang="ru-RU" dirty="0" smtClean="0"/>
              <a:t> </a:t>
            </a:r>
            <a:r>
              <a:rPr lang="ru-RU" dirty="0" err="1" smtClean="0"/>
              <a:t>ділення</a:t>
            </a:r>
            <a:r>
              <a:rPr lang="ru-RU" dirty="0" smtClean="0"/>
              <a:t> </a:t>
            </a:r>
            <a:r>
              <a:rPr lang="ru-RU" dirty="0" err="1" smtClean="0"/>
              <a:t>двох</a:t>
            </a:r>
            <a:r>
              <a:rPr lang="ru-RU" dirty="0" smtClean="0"/>
              <a:t> </a:t>
            </a:r>
            <a:r>
              <a:rPr lang="ru-RU" dirty="0"/>
              <a:t>чисел: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print </a:t>
            </a:r>
            <a:r>
              <a:rPr lang="en-US" dirty="0"/>
              <a:t>(7/2) # 3.5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print </a:t>
            </a:r>
            <a:r>
              <a:rPr lang="en-US" dirty="0"/>
              <a:t>(7 // 2) # 3</a:t>
            </a:r>
          </a:p>
          <a:p>
            <a:r>
              <a:rPr lang="ru-RU" dirty="0"/>
              <a:t>Дана </a:t>
            </a:r>
            <a:r>
              <a:rPr lang="ru-RU" dirty="0" err="1"/>
              <a:t>операція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цілочисельний</a:t>
            </a:r>
            <a:r>
              <a:rPr lang="ru-RU" dirty="0"/>
              <a:t> результат </a:t>
            </a:r>
            <a:r>
              <a:rPr lang="ru-RU" dirty="0" err="1"/>
              <a:t>ділення</a:t>
            </a:r>
            <a:r>
              <a:rPr lang="ru-RU" dirty="0"/>
              <a:t>, </a:t>
            </a:r>
            <a:r>
              <a:rPr lang="ru-RU" dirty="0" err="1"/>
              <a:t>відкидаючи</a:t>
            </a:r>
            <a:r>
              <a:rPr lang="ru-RU" dirty="0"/>
              <a:t> </a:t>
            </a:r>
            <a:r>
              <a:rPr lang="ru-RU" dirty="0" err="1"/>
              <a:t>дробову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** </a:t>
            </a:r>
            <a:r>
              <a:rPr lang="ru-RU" dirty="0" err="1"/>
              <a:t>Зведення</a:t>
            </a:r>
            <a:r>
              <a:rPr lang="ru-RU" dirty="0"/>
              <a:t> в </a:t>
            </a:r>
            <a:r>
              <a:rPr lang="ru-RU" dirty="0" err="1" smtClean="0"/>
              <a:t>степінь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print </a:t>
            </a:r>
            <a:r>
              <a:rPr lang="en-US" dirty="0"/>
              <a:t>(6 ** 2) # </a:t>
            </a:r>
            <a:r>
              <a:rPr lang="ru-RU" dirty="0" err="1"/>
              <a:t>Зводимо</a:t>
            </a:r>
            <a:r>
              <a:rPr lang="ru-RU" dirty="0"/>
              <a:t> число 6 в </a:t>
            </a:r>
            <a:r>
              <a:rPr lang="ru-RU" dirty="0" err="1" smtClean="0"/>
              <a:t>степінь</a:t>
            </a:r>
            <a:r>
              <a:rPr lang="ru-RU" dirty="0" smtClean="0"/>
              <a:t> </a:t>
            </a:r>
            <a:r>
              <a:rPr lang="ru-RU" dirty="0"/>
              <a:t>2. Результат - 36</a:t>
            </a:r>
          </a:p>
          <a:p>
            <a:r>
              <a:rPr lang="ru-RU" dirty="0"/>
              <a:t>%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залишку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ділення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print </a:t>
            </a:r>
            <a:r>
              <a:rPr lang="en-US" dirty="0"/>
              <a:t>(7% 2) #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залишку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ділення</a:t>
            </a:r>
            <a:r>
              <a:rPr lang="ru-RU" dirty="0"/>
              <a:t> числа 7 на 2. Результат - 1</a:t>
            </a:r>
          </a:p>
        </p:txBody>
      </p:sp>
    </p:spTree>
    <p:extLst>
      <p:ext uri="{BB962C8B-B14F-4D97-AF65-F5344CB8AC3E}">
        <p14:creationId xmlns:p14="http://schemas.microsoft.com/office/powerpoint/2010/main" val="37400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xmlns="" id="{F0ABFA4C-95FA-4E09-B2B9-0A97563B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785812"/>
          </a:xfrm>
        </p:spPr>
        <p:txBody>
          <a:bodyPr/>
          <a:lstStyle/>
          <a:p>
            <a:pPr eaLnBrk="1" hangingPunct="1"/>
            <a:r>
              <a:rPr lang="ru-RU" altLang="en-US" dirty="0" err="1" smtClean="0"/>
              <a:t>Оголошення</a:t>
            </a:r>
            <a:r>
              <a:rPr lang="ru-RU" altLang="en-US" dirty="0" smtClean="0"/>
              <a:t> </a:t>
            </a:r>
            <a:r>
              <a:rPr lang="ru-RU" altLang="en-US" dirty="0" err="1" smtClean="0"/>
              <a:t>змінних</a:t>
            </a:r>
            <a:r>
              <a:rPr lang="ru-RU" altLang="en-US" dirty="0" smtClean="0"/>
              <a:t> в  </a:t>
            </a:r>
            <a:r>
              <a:rPr lang="ru-RU" altLang="en-US" dirty="0"/>
              <a:t>С++</a:t>
            </a: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xmlns="" id="{A48B1140-EDD0-42AB-A1BD-1994998C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71625"/>
            <a:ext cx="7715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 err="1">
                <a:latin typeface="Calibri" panose="020F0502020204030204" pitchFamily="34" charset="0"/>
              </a:rPr>
              <a:t>int</a:t>
            </a:r>
            <a:r>
              <a:rPr lang="ru-RU" altLang="en-US" dirty="0">
                <a:latin typeface="Calibri" panose="020F0502020204030204" pitchFamily="34" charset="0"/>
              </a:rPr>
              <a:t> a;          // </a:t>
            </a:r>
            <a:r>
              <a:rPr lang="ru-RU" altLang="en-US" dirty="0" err="1" smtClean="0">
                <a:latin typeface="Calibri" panose="020F0502020204030204" pitchFamily="34" charset="0"/>
              </a:rPr>
              <a:t>оголошення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змінної</a:t>
            </a:r>
            <a:r>
              <a:rPr lang="ru-RU" altLang="en-US" dirty="0">
                <a:latin typeface="Calibri" panose="020F0502020204030204" pitchFamily="34" charset="0"/>
              </a:rPr>
              <a:t> a </a:t>
            </a:r>
            <a:r>
              <a:rPr lang="ru-RU" altLang="en-US" dirty="0" smtClean="0">
                <a:latin typeface="Calibri" panose="020F0502020204030204" pitchFamily="34" charset="0"/>
              </a:rPr>
              <a:t>ц</a:t>
            </a:r>
            <a:r>
              <a:rPr lang="uk-UA" altLang="en-US" dirty="0" smtClean="0">
                <a:latin typeface="Calibri" panose="020F0502020204030204" pitchFamily="34" charset="0"/>
              </a:rPr>
              <a:t>і</a:t>
            </a:r>
            <a:r>
              <a:rPr lang="ru-RU" altLang="en-US" dirty="0" smtClean="0">
                <a:latin typeface="Calibri" panose="020F0502020204030204" pitchFamily="34" charset="0"/>
              </a:rPr>
              <a:t>лого типу. </a:t>
            </a:r>
            <a:endParaRPr lang="ru-RU" altLang="en-US" dirty="0">
              <a:latin typeface="Calibri" panose="020F0502020204030204" pitchFamily="34" charset="0"/>
            </a:endParaRPr>
          </a:p>
          <a:p>
            <a:pPr eaLnBrk="1" hangingPunct="1"/>
            <a:r>
              <a:rPr lang="ru-RU" altLang="en-US" dirty="0" err="1">
                <a:latin typeface="Calibri" panose="020F0502020204030204" pitchFamily="34" charset="0"/>
              </a:rPr>
              <a:t>float</a:t>
            </a:r>
            <a:r>
              <a:rPr lang="ru-RU" altLang="en-US" dirty="0">
                <a:latin typeface="Calibri" panose="020F0502020204030204" pitchFamily="34" charset="0"/>
              </a:rPr>
              <a:t> b,</a:t>
            </a:r>
            <a:r>
              <a:rPr lang="en-US" altLang="en-US" dirty="0">
                <a:latin typeface="Gill Sans MT" panose="020B0502020104020203" pitchFamily="34" charset="0"/>
              </a:rPr>
              <a:t>c</a:t>
            </a:r>
            <a:r>
              <a:rPr lang="ru-RU" altLang="en-US" dirty="0">
                <a:latin typeface="Calibri" panose="020F0502020204030204" pitchFamily="34" charset="0"/>
              </a:rPr>
              <a:t>;   // </a:t>
            </a:r>
            <a:r>
              <a:rPr lang="ru-RU" altLang="en-US" dirty="0" err="1" smtClean="0">
                <a:latin typeface="Calibri" panose="020F0502020204030204" pitchFamily="34" charset="0"/>
              </a:rPr>
              <a:t>оголошення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 err="1" smtClean="0">
                <a:latin typeface="Calibri" panose="020F0502020204030204" pitchFamily="34" charset="0"/>
              </a:rPr>
              <a:t>змінних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>
                <a:latin typeface="Calibri" panose="020F0502020204030204" pitchFamily="34" charset="0"/>
              </a:rPr>
              <a:t>b,</a:t>
            </a:r>
            <a:r>
              <a:rPr lang="en-US" altLang="en-US" dirty="0">
                <a:latin typeface="Gill Sans MT" panose="020B0502020104020203" pitchFamily="34" charset="0"/>
              </a:rPr>
              <a:t>c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smtClean="0">
                <a:latin typeface="Calibri" panose="020F0502020204030204" pitchFamily="34" charset="0"/>
              </a:rPr>
              <a:t>типу </a:t>
            </a:r>
            <a:r>
              <a:rPr lang="ru-RU" altLang="en-US" dirty="0" err="1" smtClean="0">
                <a:latin typeface="Calibri" panose="020F0502020204030204" pitchFamily="34" charset="0"/>
              </a:rPr>
              <a:t>даних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>
                <a:latin typeface="Calibri" panose="020F0502020204030204" pitchFamily="34" charset="0"/>
              </a:rPr>
              <a:t>с </a:t>
            </a:r>
            <a:r>
              <a:rPr lang="ru-RU" altLang="en-US" dirty="0" err="1" smtClean="0">
                <a:latin typeface="Calibri" panose="020F0502020204030204" pitchFamily="34" charset="0"/>
              </a:rPr>
              <a:t>плаваючою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 err="1" smtClean="0">
                <a:latin typeface="Calibri" panose="020F0502020204030204" pitchFamily="34" charset="0"/>
              </a:rPr>
              <a:t>крапкою</a:t>
            </a:r>
            <a:r>
              <a:rPr lang="ru-RU" altLang="en-US" dirty="0" smtClean="0">
                <a:latin typeface="Calibri" panose="020F0502020204030204" pitchFamily="34" charset="0"/>
              </a:rPr>
              <a:t>. </a:t>
            </a:r>
            <a:endParaRPr lang="ru-RU" altLang="en-US" dirty="0">
              <a:latin typeface="Calibri" panose="020F0502020204030204" pitchFamily="34" charset="0"/>
            </a:endParaRPr>
          </a:p>
          <a:p>
            <a:pPr eaLnBrk="1" hangingPunct="1"/>
            <a:endParaRPr lang="ru-RU" altLang="en-US" dirty="0">
              <a:latin typeface="Calibri" panose="020F0502020204030204" pitchFamily="34" charset="0"/>
            </a:endParaRP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xmlns="" id="{AE434D6D-1D9D-4F9C-9802-504F02EC0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643188"/>
            <a:ext cx="75009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>
                <a:latin typeface="Calibri" panose="020F0502020204030204" pitchFamily="34" charset="0"/>
              </a:rPr>
              <a:t>При </a:t>
            </a:r>
            <a:r>
              <a:rPr lang="ru-RU" altLang="en-US" dirty="0" err="1">
                <a:latin typeface="Calibri" panose="020F0502020204030204" pitchFamily="34" charset="0"/>
              </a:rPr>
              <a:t>оголошенні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змінної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можна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відразу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її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форматувати</a:t>
            </a:r>
            <a:r>
              <a:rPr lang="ru-RU" altLang="en-US" dirty="0" smtClean="0">
                <a:latin typeface="Calibri" panose="020F0502020204030204" pitchFamily="34" charset="0"/>
              </a:rPr>
              <a:t>:</a:t>
            </a:r>
          </a:p>
          <a:p>
            <a:pPr eaLnBrk="1" hangingPunct="1"/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endParaRPr lang="ru-RU" altLang="en-US" dirty="0">
              <a:latin typeface="Calibri" panose="020F0502020204030204" pitchFamily="34" charset="0"/>
            </a:endParaRPr>
          </a:p>
          <a:p>
            <a:pPr eaLnBrk="1" hangingPunct="1"/>
            <a:r>
              <a:rPr lang="ru-RU" altLang="en-US" dirty="0" err="1">
                <a:latin typeface="Calibri" panose="020F0502020204030204" pitchFamily="34" charset="0"/>
              </a:rPr>
              <a:t>float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Gill Sans MT" panose="020B0502020104020203" pitchFamily="34" charset="0"/>
              </a:rPr>
              <a:t>b</a:t>
            </a:r>
            <a:r>
              <a:rPr lang="ru-RU" altLang="en-US" dirty="0">
                <a:latin typeface="Calibri" panose="020F0502020204030204" pitchFamily="34" charset="0"/>
              </a:rPr>
              <a:t>=3.2;   // </a:t>
            </a:r>
            <a:r>
              <a:rPr lang="ru-RU" altLang="en-US" dirty="0" err="1" smtClean="0">
                <a:latin typeface="Calibri" panose="020F0502020204030204" pitchFamily="34" charset="0"/>
              </a:rPr>
              <a:t>ініціалізація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 err="1" smtClean="0">
                <a:latin typeface="Calibri" panose="020F0502020204030204" pitchFamily="34" charset="0"/>
              </a:rPr>
              <a:t>змінної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 smtClean="0">
                <a:latin typeface="Gill Sans MT" panose="020B0502020104020203" pitchFamily="34" charset="0"/>
              </a:rPr>
              <a:t>b</a:t>
            </a:r>
            <a:r>
              <a:rPr lang="ru-RU" altLang="en-US" dirty="0" smtClean="0">
                <a:latin typeface="Calibri" panose="020F0502020204030204" pitchFamily="34" charset="0"/>
              </a:rPr>
              <a:t> типу </a:t>
            </a:r>
            <a:r>
              <a:rPr lang="en-US" altLang="en-US" dirty="0">
                <a:latin typeface="Gill Sans MT" panose="020B0502020104020203" pitchFamily="34" charset="0"/>
              </a:rPr>
              <a:t>float</a:t>
            </a:r>
            <a:r>
              <a:rPr lang="ru-RU" altLang="en-US" dirty="0">
                <a:latin typeface="Calibri" panose="020F0502020204030204" pitchFamily="34" charset="0"/>
              </a:rPr>
              <a:t>. </a:t>
            </a:r>
          </a:p>
          <a:p>
            <a:pPr eaLnBrk="1" hangingPunct="1"/>
            <a:r>
              <a:rPr lang="ru-RU" altLang="en-US" dirty="0" err="1">
                <a:latin typeface="Calibri" panose="020F0502020204030204" pitchFamily="34" charset="0"/>
              </a:rPr>
              <a:t>char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Gill Sans MT" panose="020B0502020104020203" pitchFamily="34" charset="0"/>
              </a:rPr>
              <a:t>ch</a:t>
            </a:r>
            <a:r>
              <a:rPr lang="ru-RU" altLang="en-US" dirty="0">
                <a:latin typeface="Calibri" panose="020F0502020204030204" pitchFamily="34" charset="0"/>
              </a:rPr>
              <a:t> = '</a:t>
            </a:r>
            <a:r>
              <a:rPr lang="en-US" altLang="en-US" dirty="0">
                <a:latin typeface="Gill Sans MT" panose="020B0502020104020203" pitchFamily="34" charset="0"/>
              </a:rPr>
              <a:t>a</a:t>
            </a:r>
            <a:r>
              <a:rPr lang="ru-RU" altLang="en-US" dirty="0">
                <a:latin typeface="Calibri" panose="020F0502020204030204" pitchFamily="34" charset="0"/>
              </a:rPr>
              <a:t>';   // </a:t>
            </a:r>
            <a:r>
              <a:rPr lang="ru-RU" altLang="en-US" dirty="0" err="1" smtClean="0">
                <a:latin typeface="Calibri" panose="020F0502020204030204" pitchFamily="34" charset="0"/>
              </a:rPr>
              <a:t>ініціалізація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 err="1" smtClean="0">
                <a:latin typeface="Calibri" panose="020F0502020204030204" pitchFamily="34" charset="0"/>
              </a:rPr>
              <a:t>змінної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Gill Sans MT" panose="020B0502020104020203" pitchFamily="34" charset="0"/>
              </a:rPr>
              <a:t>ch</a:t>
            </a:r>
            <a:r>
              <a:rPr lang="ru-RU" altLang="en-US" dirty="0" smtClean="0">
                <a:latin typeface="Calibri" panose="020F0502020204030204" pitchFamily="34" charset="0"/>
              </a:rPr>
              <a:t> типу </a:t>
            </a:r>
            <a:r>
              <a:rPr lang="ru-RU" altLang="en-US" dirty="0" err="1">
                <a:latin typeface="Calibri" panose="020F0502020204030204" pitchFamily="34" charset="0"/>
              </a:rPr>
              <a:t>char</a:t>
            </a:r>
            <a:r>
              <a:rPr lang="ru-RU" altLang="en-US" dirty="0">
                <a:latin typeface="Calibri" panose="020F0502020204030204" pitchFamily="34" charset="0"/>
              </a:rPr>
              <a:t>. </a:t>
            </a:r>
          </a:p>
          <a:p>
            <a:pPr eaLnBrk="1" hangingPunct="1"/>
            <a:r>
              <a:rPr lang="ru-RU" altLang="en-US" dirty="0" err="1">
                <a:latin typeface="Calibri" panose="020F0502020204030204" pitchFamily="34" charset="0"/>
              </a:rPr>
              <a:t>bool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Gill Sans MT" panose="020B0502020104020203" pitchFamily="34" charset="0"/>
              </a:rPr>
              <a:t>f</a:t>
            </a:r>
            <a:r>
              <a:rPr lang="ru-RU" altLang="en-US" dirty="0">
                <a:latin typeface="Calibri" panose="020F0502020204030204" pitchFamily="34" charset="0"/>
              </a:rPr>
              <a:t> = </a:t>
            </a:r>
            <a:r>
              <a:rPr lang="ru-RU" altLang="en-US" dirty="0" err="1">
                <a:latin typeface="Calibri" panose="020F0502020204030204" pitchFamily="34" charset="0"/>
              </a:rPr>
              <a:t>true</a:t>
            </a:r>
            <a:r>
              <a:rPr lang="ru-RU" altLang="en-US" dirty="0">
                <a:latin typeface="Calibri" panose="020F0502020204030204" pitchFamily="34" charset="0"/>
              </a:rPr>
              <a:t>;   // </a:t>
            </a:r>
            <a:r>
              <a:rPr lang="ru-RU" altLang="en-US" dirty="0" err="1" smtClean="0">
                <a:latin typeface="Calibri" panose="020F0502020204030204" pitchFamily="34" charset="0"/>
              </a:rPr>
              <a:t>ініціалізація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ru-RU" altLang="en-US" dirty="0" err="1" smtClean="0">
                <a:latin typeface="Calibri" panose="020F0502020204030204" pitchFamily="34" charset="0"/>
              </a:rPr>
              <a:t>змінної</a:t>
            </a:r>
            <a:r>
              <a:rPr lang="ru-RU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 smtClean="0">
                <a:latin typeface="Gill Sans MT" panose="020B0502020104020203" pitchFamily="34" charset="0"/>
              </a:rPr>
              <a:t>f</a:t>
            </a:r>
            <a:r>
              <a:rPr lang="ru-RU" altLang="en-US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1269" name="TextBox 4">
            <a:extLst>
              <a:ext uri="{FF2B5EF4-FFF2-40B4-BE49-F238E27FC236}">
                <a16:creationId xmlns:a16="http://schemas.microsoft.com/office/drawing/2014/main" xmlns="" id="{B0939A1D-BD84-4A2A-ACE2-B0496E44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653136"/>
            <a:ext cx="7786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i="1" dirty="0" err="1">
                <a:latin typeface="Calibri" panose="020F0502020204030204" pitchFamily="34" charset="0"/>
              </a:rPr>
              <a:t>Ім'я</a:t>
            </a:r>
            <a:r>
              <a:rPr lang="ru-RU" altLang="en-US" i="1" dirty="0">
                <a:latin typeface="Calibri" panose="020F0502020204030204" pitchFamily="34" charset="0"/>
              </a:rPr>
              <a:t> </a:t>
            </a:r>
            <a:r>
              <a:rPr lang="ru-RU" altLang="en-US" i="1" dirty="0" err="1">
                <a:latin typeface="Calibri" panose="020F0502020204030204" pitchFamily="34" charset="0"/>
              </a:rPr>
              <a:t>змінної</a:t>
            </a:r>
            <a:r>
              <a:rPr lang="ru-RU" altLang="en-US" i="1" dirty="0">
                <a:latin typeface="Calibri" panose="020F0502020204030204" pitchFamily="34" charset="0"/>
              </a:rPr>
              <a:t> (</a:t>
            </a:r>
            <a:r>
              <a:rPr lang="ru-RU" altLang="en-US" i="1" dirty="0" err="1">
                <a:latin typeface="Calibri" panose="020F0502020204030204" pitchFamily="34" charset="0"/>
              </a:rPr>
              <a:t>ідентифікатор</a:t>
            </a:r>
            <a:r>
              <a:rPr lang="ru-RU" altLang="en-US" i="1" dirty="0">
                <a:latin typeface="Calibri" panose="020F0502020204030204" pitchFamily="34" charset="0"/>
              </a:rPr>
              <a:t>) </a:t>
            </a:r>
            <a:r>
              <a:rPr lang="ru-RU" altLang="en-US" i="1" dirty="0" err="1">
                <a:latin typeface="Calibri" panose="020F0502020204030204" pitchFamily="34" charset="0"/>
              </a:rPr>
              <a:t>може</a:t>
            </a:r>
            <a:r>
              <a:rPr lang="ru-RU" altLang="en-US" i="1" dirty="0">
                <a:latin typeface="Calibri" panose="020F0502020204030204" pitchFamily="34" charset="0"/>
              </a:rPr>
              <a:t> </a:t>
            </a:r>
            <a:r>
              <a:rPr lang="ru-RU" altLang="en-US" i="1" dirty="0" err="1">
                <a:latin typeface="Calibri" panose="020F0502020204030204" pitchFamily="34" charset="0"/>
              </a:rPr>
              <a:t>складатися</a:t>
            </a:r>
            <a:r>
              <a:rPr lang="ru-RU" altLang="en-US" i="1" dirty="0">
                <a:latin typeface="Calibri" panose="020F0502020204030204" pitchFamily="34" charset="0"/>
              </a:rPr>
              <a:t> </a:t>
            </a:r>
            <a:r>
              <a:rPr lang="ru-RU" altLang="en-US" i="1" dirty="0" err="1">
                <a:latin typeface="Calibri" panose="020F0502020204030204" pitchFamily="34" charset="0"/>
              </a:rPr>
              <a:t>тільки</a:t>
            </a:r>
            <a:r>
              <a:rPr lang="ru-RU" altLang="en-US" i="1" dirty="0">
                <a:latin typeface="Calibri" panose="020F0502020204030204" pitchFamily="34" charset="0"/>
              </a:rPr>
              <a:t> з </a:t>
            </a:r>
            <a:r>
              <a:rPr lang="ru-RU" altLang="en-US" i="1" dirty="0" err="1">
                <a:latin typeface="Calibri" panose="020F0502020204030204" pitchFamily="34" charset="0"/>
              </a:rPr>
              <a:t>латинських</a:t>
            </a:r>
            <a:r>
              <a:rPr lang="ru-RU" altLang="en-US" i="1" dirty="0">
                <a:latin typeface="Calibri" panose="020F0502020204030204" pitchFamily="34" charset="0"/>
              </a:rPr>
              <a:t> </a:t>
            </a:r>
            <a:r>
              <a:rPr lang="ru-RU" altLang="en-US" i="1" dirty="0" err="1">
                <a:latin typeface="Calibri" panose="020F0502020204030204" pitchFamily="34" charset="0"/>
              </a:rPr>
              <a:t>символів</a:t>
            </a:r>
            <a:r>
              <a:rPr lang="ru-RU" altLang="en-US" i="1" dirty="0">
                <a:latin typeface="Calibri" panose="020F0502020204030204" pitchFamily="34" charset="0"/>
              </a:rPr>
              <a:t> </a:t>
            </a:r>
            <a:r>
              <a:rPr lang="ru-RU" altLang="en-US" i="1" dirty="0" err="1">
                <a:latin typeface="Calibri" panose="020F0502020204030204" pitchFamily="34" charset="0"/>
              </a:rPr>
              <a:t>малих</a:t>
            </a:r>
            <a:r>
              <a:rPr lang="ru-RU" altLang="en-US" i="1" dirty="0">
                <a:latin typeface="Calibri" panose="020F0502020204030204" pitchFamily="34" charset="0"/>
              </a:rPr>
              <a:t> і великих, цифр </a:t>
            </a:r>
            <a:r>
              <a:rPr lang="ru-RU" altLang="en-US" i="1" dirty="0" err="1">
                <a:latin typeface="Calibri" panose="020F0502020204030204" pitchFamily="34" charset="0"/>
              </a:rPr>
              <a:t>від</a:t>
            </a:r>
            <a:r>
              <a:rPr lang="ru-RU" altLang="en-US" i="1" dirty="0">
                <a:latin typeface="Calibri" panose="020F0502020204030204" pitchFamily="34" charset="0"/>
              </a:rPr>
              <a:t> 0 до 9 і знака </a:t>
            </a:r>
            <a:r>
              <a:rPr lang="ru-RU" altLang="en-US" i="1" dirty="0" err="1">
                <a:latin typeface="Calibri" panose="020F0502020204030204" pitchFamily="34" charset="0"/>
              </a:rPr>
              <a:t>підкреслення</a:t>
            </a:r>
            <a:r>
              <a:rPr lang="ru-RU" altLang="en-US" i="1" dirty="0">
                <a:latin typeface="Calibri" panose="020F0502020204030204" pitchFamily="34" charset="0"/>
              </a:rPr>
              <a:t>. При </a:t>
            </a:r>
            <a:r>
              <a:rPr lang="ru-RU" altLang="en-US" i="1" dirty="0" err="1">
                <a:latin typeface="Calibri" panose="020F0502020204030204" pitchFamily="34" charset="0"/>
              </a:rPr>
              <a:t>цьому</a:t>
            </a:r>
            <a:r>
              <a:rPr lang="ru-RU" altLang="en-US" i="1" dirty="0">
                <a:latin typeface="Calibri" panose="020F0502020204030204" pitchFamily="34" charset="0"/>
              </a:rPr>
              <a:t> </a:t>
            </a:r>
            <a:r>
              <a:rPr lang="ru-RU" altLang="en-US" i="1" dirty="0" err="1">
                <a:latin typeface="Calibri" panose="020F0502020204030204" pitchFamily="34" charset="0"/>
              </a:rPr>
              <a:t>ім'я</a:t>
            </a:r>
            <a:r>
              <a:rPr lang="ru-RU" altLang="en-US" i="1" dirty="0">
                <a:latin typeface="Calibri" panose="020F0502020204030204" pitchFamily="34" charset="0"/>
              </a:rPr>
              <a:t> </a:t>
            </a:r>
            <a:r>
              <a:rPr lang="ru-RU" altLang="en-US" i="1" dirty="0" err="1">
                <a:latin typeface="Calibri" panose="020F0502020204030204" pitchFamily="34" charset="0"/>
              </a:rPr>
              <a:t>змінної</a:t>
            </a:r>
            <a:r>
              <a:rPr lang="ru-RU" altLang="en-US" i="1" dirty="0">
                <a:latin typeface="Calibri" panose="020F0502020204030204" pitchFamily="34" charset="0"/>
              </a:rPr>
              <a:t> не </a:t>
            </a:r>
            <a:r>
              <a:rPr lang="ru-RU" altLang="en-US" i="1" dirty="0" err="1">
                <a:latin typeface="Calibri" panose="020F0502020204030204" pitchFamily="34" charset="0"/>
              </a:rPr>
              <a:t>може</a:t>
            </a:r>
            <a:r>
              <a:rPr lang="ru-RU" altLang="en-US" i="1" dirty="0">
                <a:latin typeface="Calibri" panose="020F0502020204030204" pitchFamily="34" charset="0"/>
              </a:rPr>
              <a:t> </a:t>
            </a:r>
            <a:r>
              <a:rPr lang="ru-RU" altLang="en-US" i="1" dirty="0" err="1">
                <a:latin typeface="Calibri" panose="020F0502020204030204" pitchFamily="34" charset="0"/>
              </a:rPr>
              <a:t>починатися</a:t>
            </a:r>
            <a:r>
              <a:rPr lang="ru-RU" altLang="en-US" i="1" dirty="0">
                <a:latin typeface="Calibri" panose="020F0502020204030204" pitchFamily="34" charset="0"/>
              </a:rPr>
              <a:t> з </a:t>
            </a:r>
            <a:r>
              <a:rPr lang="ru-RU" altLang="en-US" i="1" dirty="0" err="1">
                <a:latin typeface="Calibri" panose="020F0502020204030204" pitchFamily="34" charset="0"/>
              </a:rPr>
              <a:t>цифри</a:t>
            </a:r>
            <a:r>
              <a:rPr lang="ru-RU" altLang="en-US" i="1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xmlns="" id="{79B25E94-BC96-4F1F-A803-7BAE0A8F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785812"/>
          </a:xfrm>
        </p:spPr>
        <p:txBody>
          <a:bodyPr/>
          <a:lstStyle/>
          <a:p>
            <a:pPr eaLnBrk="1" hangingPunct="1"/>
            <a:r>
              <a:rPr lang="ru-RU" altLang="en-US"/>
              <a:t>Переполнение данных</a:t>
            </a:r>
          </a:p>
        </p:txBody>
      </p:sp>
      <p:sp>
        <p:nvSpPr>
          <p:cNvPr id="12291" name="TextBox 2">
            <a:extLst>
              <a:ext uri="{FF2B5EF4-FFF2-40B4-BE49-F238E27FC236}">
                <a16:creationId xmlns:a16="http://schemas.microsoft.com/office/drawing/2014/main" xmlns="" id="{ED9252E2-4DBA-45D6-AC90-B10A7412C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571625"/>
            <a:ext cx="77152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nsolas" panose="020B0609020204030204" pitchFamily="49" charset="0"/>
              </a:rPr>
              <a:t>#include &lt;iostream&gt;;</a:t>
            </a:r>
            <a:endParaRPr lang="ru-RU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</a:rPr>
              <a:t>#include &lt;stdio.h&gt;;</a:t>
            </a:r>
            <a:endParaRPr lang="ru-RU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</a:rPr>
              <a:t>using namespace std;</a:t>
            </a:r>
            <a:endParaRPr lang="ru-RU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</a:rPr>
              <a:t>void main() {</a:t>
            </a:r>
            <a:endParaRPr lang="ru-RU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</a:rPr>
              <a:t>	unsigned short int a=65535;</a:t>
            </a:r>
            <a:endParaRPr lang="ru-RU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</a:rPr>
              <a:t>	cout&lt;&lt;"a="&lt;&lt;a&lt;&lt;endl;</a:t>
            </a:r>
            <a:endParaRPr lang="ru-RU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</a:rPr>
              <a:t>	a=a+2;</a:t>
            </a:r>
            <a:endParaRPr lang="ru-RU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</a:rPr>
              <a:t>	cout&lt;&lt;"a+2="&lt;&lt;a&lt;&lt;endl;</a:t>
            </a:r>
            <a:endParaRPr lang="ru-RU" altLang="en-US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</a:rPr>
              <a:t>	</a:t>
            </a:r>
            <a:r>
              <a:rPr lang="ru-RU" altLang="en-US">
                <a:latin typeface="Consolas" panose="020B0609020204030204" pitchFamily="49" charset="0"/>
              </a:rPr>
              <a:t>getchar();</a:t>
            </a:r>
          </a:p>
          <a:p>
            <a:pPr eaLnBrk="1" hangingPunct="1"/>
            <a:r>
              <a:rPr lang="ru-RU" altLang="en-US"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ru-RU" altLang="en-US">
                <a:latin typeface="Calibri" panose="020F0502020204030204" pitchFamily="34" charset="0"/>
              </a:rPr>
              <a:t> </a:t>
            </a:r>
          </a:p>
          <a:p>
            <a:pPr eaLnBrk="1" hangingPunct="1"/>
            <a:endParaRPr lang="ru-RU" altLang="en-US">
              <a:latin typeface="Calibri" panose="020F0502020204030204" pitchFamily="34" charset="0"/>
            </a:endParaRPr>
          </a:p>
        </p:txBody>
      </p:sp>
      <p:sp>
        <p:nvSpPr>
          <p:cNvPr id="12292" name="TextBox 4">
            <a:extLst>
              <a:ext uri="{FF2B5EF4-FFF2-40B4-BE49-F238E27FC236}">
                <a16:creationId xmlns:a16="http://schemas.microsoft.com/office/drawing/2014/main" xmlns="" id="{3852AECA-E054-4340-A488-D3AF61D25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857750"/>
            <a:ext cx="7786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>
                <a:latin typeface="Calibri" panose="020F0502020204030204" pitchFamily="34" charset="0"/>
              </a:rPr>
              <a:t> Результат </a:t>
            </a:r>
            <a:r>
              <a:rPr lang="ru-RU" altLang="en-US" dirty="0" err="1">
                <a:latin typeface="Calibri" panose="020F0502020204030204" pitchFamily="34" charset="0"/>
              </a:rPr>
              <a:t>виконання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даної</a:t>
            </a:r>
            <a:r>
              <a:rPr lang="ru-RU" altLang="en-US" dirty="0">
                <a:latin typeface="Calibri" panose="020F0502020204030204" pitchFamily="34" charset="0"/>
              </a:rPr>
              <a:t> </a:t>
            </a:r>
            <a:r>
              <a:rPr lang="ru-RU" altLang="en-US" dirty="0" err="1">
                <a:latin typeface="Calibri" panose="020F0502020204030204" pitchFamily="34" charset="0"/>
              </a:rPr>
              <a:t>програми</a:t>
            </a:r>
            <a:r>
              <a:rPr lang="ru-RU" altLang="en-US" dirty="0">
                <a:latin typeface="Calibri" panose="020F0502020204030204" pitchFamily="34" charset="0"/>
              </a:rPr>
              <a:t>:</a:t>
            </a: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a=65535</a:t>
            </a:r>
            <a:endParaRPr lang="ru-RU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>
                <a:latin typeface="Consolas" panose="020B0609020204030204" pitchFamily="49" charset="0"/>
              </a:rPr>
              <a:t>a+2=1</a:t>
            </a:r>
            <a:endParaRPr lang="ru-RU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922BE1-A780-45F8-864D-AA4F3E0A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 err="1"/>
              <a:t>Константні</a:t>
            </a:r>
            <a:r>
              <a:rPr lang="ru-RU" b="1" dirty="0"/>
              <a:t> </a:t>
            </a:r>
            <a:r>
              <a:rPr lang="ru-RU" b="1" dirty="0" err="1"/>
              <a:t>змінні</a:t>
            </a:r>
            <a:r>
              <a:rPr lang="ru-RU" b="1" dirty="0"/>
              <a:t>, </a:t>
            </a:r>
            <a:r>
              <a:rPr lang="ru-RU" b="1" dirty="0" err="1"/>
              <a:t>перетворення</a:t>
            </a:r>
            <a:r>
              <a:rPr lang="ru-RU" b="1" dirty="0"/>
              <a:t> </a:t>
            </a:r>
            <a:r>
              <a:rPr lang="ru-RU" b="1" dirty="0" err="1"/>
              <a:t>типів</a:t>
            </a:r>
            <a:r>
              <a:rPr lang="ru-RU" b="1" dirty="0"/>
              <a:t> </a:t>
            </a:r>
            <a:r>
              <a:rPr lang="ru-RU" b="1" dirty="0" err="1" smtClean="0"/>
              <a:t>даних</a:t>
            </a:r>
            <a:r>
              <a:rPr lang="ru-RU" b="1" dirty="0" smtClean="0"/>
              <a:t> </a:t>
            </a:r>
            <a:r>
              <a:rPr lang="ru-RU" b="1" dirty="0" smtClean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13315" name="TextBox 9">
            <a:extLst>
              <a:ext uri="{FF2B5EF4-FFF2-40B4-BE49-F238E27FC236}">
                <a16:creationId xmlns:a16="http://schemas.microsoft.com/office/drawing/2014/main" xmlns="" id="{4FBC2A17-E169-46A4-B0FA-49841DF0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57313"/>
            <a:ext cx="685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err="1" smtClean="0"/>
              <a:t>Кваліфікатор</a:t>
            </a:r>
            <a:r>
              <a:rPr lang="ru-RU" altLang="en-US" b="1" dirty="0" smtClean="0"/>
              <a:t> </a:t>
            </a:r>
            <a:r>
              <a:rPr lang="en-US" altLang="en-US" b="1" dirty="0" err="1"/>
              <a:t>const</a:t>
            </a:r>
            <a:r>
              <a:rPr lang="ru-RU" altLang="en-US" b="1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3316" name="TextBox 10">
            <a:extLst>
              <a:ext uri="{FF2B5EF4-FFF2-40B4-BE49-F238E27FC236}">
                <a16:creationId xmlns:a16="http://schemas.microsoft.com/office/drawing/2014/main" xmlns="" id="{5DDEED69-AD4C-46FA-9C72-295896E05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71688"/>
            <a:ext cx="76438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 err="1"/>
              <a:t>Якщо</a:t>
            </a:r>
            <a:r>
              <a:rPr lang="ru-RU" altLang="en-US" dirty="0"/>
              <a:t> </a:t>
            </a:r>
            <a:r>
              <a:rPr lang="ru-RU" altLang="en-US" dirty="0" err="1"/>
              <a:t>змінна</a:t>
            </a:r>
            <a:r>
              <a:rPr lang="ru-RU" altLang="en-US" dirty="0"/>
              <a:t> </a:t>
            </a:r>
            <a:r>
              <a:rPr lang="ru-RU" altLang="en-US" dirty="0" err="1"/>
              <a:t>оголошена</a:t>
            </a:r>
            <a:r>
              <a:rPr lang="ru-RU" altLang="en-US" dirty="0"/>
              <a:t> з </a:t>
            </a:r>
            <a:r>
              <a:rPr lang="ru-RU" altLang="en-US" dirty="0" err="1"/>
              <a:t>ключовим</a:t>
            </a:r>
            <a:r>
              <a:rPr lang="ru-RU" altLang="en-US" dirty="0"/>
              <a:t> словом </a:t>
            </a:r>
            <a:r>
              <a:rPr lang="en-US" altLang="en-US" dirty="0" err="1"/>
              <a:t>const</a:t>
            </a:r>
            <a:r>
              <a:rPr lang="en-US" altLang="en-US" dirty="0"/>
              <a:t>, </a:t>
            </a:r>
            <a:r>
              <a:rPr lang="ru-RU" altLang="en-US" dirty="0" err="1"/>
              <a:t>отже</a:t>
            </a:r>
            <a:r>
              <a:rPr lang="ru-RU" altLang="en-US" dirty="0"/>
              <a:t>, вона не повинна </a:t>
            </a:r>
            <a:r>
              <a:rPr lang="ru-RU" altLang="en-US" dirty="0" err="1"/>
              <a:t>змінюватися</a:t>
            </a:r>
            <a:r>
              <a:rPr lang="ru-RU" altLang="en-US" dirty="0"/>
              <a:t>. </a:t>
            </a:r>
            <a:r>
              <a:rPr lang="ru-RU" altLang="en-US" dirty="0" err="1"/>
              <a:t>Після</a:t>
            </a:r>
            <a:r>
              <a:rPr lang="ru-RU" altLang="en-US" dirty="0"/>
              <a:t> </a:t>
            </a:r>
            <a:r>
              <a:rPr lang="ru-RU" altLang="en-US" dirty="0" err="1"/>
              <a:t>визначення</a:t>
            </a:r>
            <a:r>
              <a:rPr lang="ru-RU" altLang="en-US" dirty="0"/>
              <a:t> константного </a:t>
            </a:r>
            <a:r>
              <a:rPr lang="ru-RU" altLang="en-US" dirty="0" err="1"/>
              <a:t>змінної</a:t>
            </a:r>
            <a:r>
              <a:rPr lang="ru-RU" altLang="en-US" dirty="0"/>
              <a:t> не </a:t>
            </a:r>
            <a:r>
              <a:rPr lang="ru-RU" altLang="en-US" dirty="0" err="1"/>
              <a:t>можна</a:t>
            </a:r>
            <a:r>
              <a:rPr lang="ru-RU" altLang="en-US" dirty="0"/>
              <a:t> </a:t>
            </a:r>
            <a:r>
              <a:rPr lang="ru-RU" altLang="en-US" dirty="0" err="1"/>
              <a:t>змінити</a:t>
            </a:r>
            <a:r>
              <a:rPr lang="ru-RU" altLang="en-US" dirty="0"/>
              <a:t> </a:t>
            </a:r>
            <a:r>
              <a:rPr lang="ru-RU" altLang="en-US" dirty="0" err="1"/>
              <a:t>її</a:t>
            </a:r>
            <a:r>
              <a:rPr lang="ru-RU" altLang="en-US" dirty="0"/>
              <a:t> </a:t>
            </a:r>
            <a:r>
              <a:rPr lang="ru-RU" altLang="en-US" dirty="0" err="1"/>
              <a:t>значення</a:t>
            </a:r>
            <a:r>
              <a:rPr lang="ru-RU" altLang="en-US" dirty="0"/>
              <a:t> </a:t>
            </a:r>
            <a:r>
              <a:rPr lang="ru-RU" altLang="en-US" dirty="0" err="1"/>
              <a:t>або</a:t>
            </a:r>
            <a:r>
              <a:rPr lang="ru-RU" altLang="en-US" dirty="0"/>
              <a:t> </a:t>
            </a:r>
            <a:r>
              <a:rPr lang="ru-RU" altLang="en-US" dirty="0" err="1"/>
              <a:t>передати</a:t>
            </a:r>
            <a:r>
              <a:rPr lang="ru-RU" altLang="en-US" dirty="0"/>
              <a:t> </a:t>
            </a:r>
            <a:r>
              <a:rPr lang="ru-RU" altLang="en-US" dirty="0" err="1"/>
              <a:t>її</a:t>
            </a:r>
            <a:r>
              <a:rPr lang="ru-RU" altLang="en-US" dirty="0"/>
              <a:t> в </a:t>
            </a:r>
            <a:r>
              <a:rPr lang="ru-RU" altLang="en-US" dirty="0" err="1"/>
              <a:t>якості</a:t>
            </a:r>
            <a:r>
              <a:rPr lang="ru-RU" altLang="en-US" dirty="0"/>
              <a:t> аргументу </a:t>
            </a:r>
            <a:r>
              <a:rPr lang="ru-RU" altLang="en-US" dirty="0" err="1"/>
              <a:t>функції</a:t>
            </a:r>
            <a:r>
              <a:rPr lang="ru-RU" altLang="en-US" dirty="0"/>
              <a:t>, яка не </a:t>
            </a:r>
            <a:r>
              <a:rPr lang="ru-RU" altLang="en-US" dirty="0" err="1"/>
              <a:t>гарантує</a:t>
            </a:r>
            <a:r>
              <a:rPr lang="ru-RU" altLang="en-US" dirty="0"/>
              <a:t> </a:t>
            </a:r>
            <a:r>
              <a:rPr lang="ru-RU" altLang="en-US" dirty="0" err="1"/>
              <a:t>її</a:t>
            </a:r>
            <a:r>
              <a:rPr lang="ru-RU" altLang="en-US" dirty="0"/>
              <a:t> </a:t>
            </a:r>
            <a:r>
              <a:rPr lang="ru-RU" altLang="en-US" dirty="0" err="1"/>
              <a:t>незмінності</a:t>
            </a:r>
            <a:r>
              <a:rPr lang="ru-RU" altLang="en-US" dirty="0"/>
              <a:t>.</a:t>
            </a:r>
          </a:p>
          <a:p>
            <a:pPr eaLnBrk="1" hangingPunct="1"/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en-US" altLang="en-US" dirty="0" err="1"/>
              <a:t>const</a:t>
            </a:r>
            <a:r>
              <a:rPr lang="en-US" altLang="en-US" dirty="0"/>
              <a:t> float pi = 3.14; // </a:t>
            </a:r>
            <a:r>
              <a:rPr lang="ru-RU" altLang="en-US" dirty="0" err="1"/>
              <a:t>Ціла</a:t>
            </a:r>
            <a:r>
              <a:rPr lang="ru-RU" altLang="en-US" dirty="0"/>
              <a:t> константа</a:t>
            </a:r>
          </a:p>
          <a:p>
            <a:pPr eaLnBrk="1" hangingPunct="1"/>
            <a:r>
              <a:rPr lang="en-US" altLang="en-US" dirty="0"/>
              <a:t>pi = </a:t>
            </a:r>
            <a:r>
              <a:rPr lang="en-US" altLang="en-US" dirty="0" smtClean="0"/>
              <a:t>3.1</a:t>
            </a:r>
            <a:r>
              <a:rPr lang="uk-UA" altLang="en-US" dirty="0" smtClean="0"/>
              <a:t>5</a:t>
            </a:r>
            <a:r>
              <a:rPr lang="en-US" altLang="en-US" dirty="0" smtClean="0"/>
              <a:t>; </a:t>
            </a:r>
            <a:r>
              <a:rPr lang="uk-UA" altLang="en-US" dirty="0" smtClean="0"/>
              <a:t>                  </a:t>
            </a:r>
            <a:r>
              <a:rPr lang="en-US" altLang="en-US" dirty="0" smtClean="0"/>
              <a:t>// </a:t>
            </a:r>
            <a:r>
              <a:rPr lang="ru-RU" altLang="en-US" dirty="0"/>
              <a:t>Не </a:t>
            </a:r>
            <a:r>
              <a:rPr lang="ru-RU" altLang="en-US" dirty="0" err="1"/>
              <a:t>можна</a:t>
            </a:r>
            <a:r>
              <a:rPr lang="ru-RU" altLang="en-US" dirty="0"/>
              <a:t>, </a:t>
            </a:r>
            <a:r>
              <a:rPr lang="ru-RU" altLang="en-US" dirty="0" err="1"/>
              <a:t>значення</a:t>
            </a:r>
            <a:r>
              <a:rPr lang="ru-RU" altLang="en-US" dirty="0"/>
              <a:t> не повинно </a:t>
            </a:r>
            <a:r>
              <a:rPr lang="ru-RU" altLang="en-US" dirty="0" err="1"/>
              <a:t>змінюватися</a:t>
            </a:r>
            <a:endParaRPr lang="ru-RU" altLang="en-US" dirty="0"/>
          </a:p>
          <a:p>
            <a:pPr eaLnBrk="1" hangingPunct="1"/>
            <a:r>
              <a:rPr lang="en-US" altLang="en-US" dirty="0" err="1"/>
              <a:t>const</a:t>
            </a:r>
            <a:r>
              <a:rPr lang="en-US" altLang="en-US" dirty="0"/>
              <a:t> float pi; </a:t>
            </a:r>
            <a:r>
              <a:rPr lang="uk-UA" altLang="en-US" dirty="0" smtClean="0"/>
              <a:t>           </a:t>
            </a:r>
            <a:r>
              <a:rPr lang="en-US" altLang="en-US" dirty="0" smtClean="0"/>
              <a:t>// </a:t>
            </a:r>
            <a:r>
              <a:rPr lang="ru-RU" altLang="en-US" dirty="0"/>
              <a:t>Не </a:t>
            </a:r>
            <a:r>
              <a:rPr lang="ru-RU" altLang="en-US" dirty="0" err="1"/>
              <a:t>можна</a:t>
            </a:r>
            <a:r>
              <a:rPr lang="ru-RU" altLang="en-US" dirty="0"/>
              <a:t>, </a:t>
            </a:r>
            <a:r>
              <a:rPr lang="ru-RU" altLang="en-US" dirty="0" err="1"/>
              <a:t>відсутня</a:t>
            </a:r>
            <a:r>
              <a:rPr lang="ru-RU" altLang="en-US" dirty="0"/>
              <a:t> </a:t>
            </a:r>
            <a:r>
              <a:rPr lang="ru-RU" altLang="en-US" dirty="0" err="1"/>
              <a:t>початкове</a:t>
            </a:r>
            <a:r>
              <a:rPr lang="ru-RU" altLang="en-US" dirty="0"/>
              <a:t> </a:t>
            </a:r>
            <a:r>
              <a:rPr lang="ru-RU" altLang="en-US" dirty="0" err="1"/>
              <a:t>значення</a:t>
            </a:r>
            <a:endParaRPr lang="ru-RU" alt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B1D3E0-6025-4CC4-A0A7-A1C9C6BC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/>
              <a:t>Константні</a:t>
            </a:r>
            <a:r>
              <a:rPr lang="ru-RU" b="1" dirty="0"/>
              <a:t> </a:t>
            </a:r>
            <a:r>
              <a:rPr lang="ru-RU" b="1" dirty="0" err="1"/>
              <a:t>змінні</a:t>
            </a:r>
            <a:r>
              <a:rPr lang="ru-RU" b="1" dirty="0"/>
              <a:t>, </a:t>
            </a:r>
            <a:r>
              <a:rPr lang="ru-RU" b="1" dirty="0" err="1"/>
              <a:t>перетворення</a:t>
            </a:r>
            <a:r>
              <a:rPr lang="ru-RU" b="1" dirty="0"/>
              <a:t> </a:t>
            </a:r>
            <a:r>
              <a:rPr lang="ru-RU" b="1" dirty="0" err="1"/>
              <a:t>типів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</a:t>
            </a: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14339" name="TextBox 9">
            <a:extLst>
              <a:ext uri="{FF2B5EF4-FFF2-40B4-BE49-F238E27FC236}">
                <a16:creationId xmlns:a16="http://schemas.microsoft.com/office/drawing/2014/main" xmlns="" id="{D7C55B39-86B1-4DB4-8CE5-1DC1E79A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57313"/>
            <a:ext cx="685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/>
              <a:t>Директива </a:t>
            </a:r>
            <a:r>
              <a:rPr lang="en-US" altLang="en-US" b="1"/>
              <a:t>#define</a:t>
            </a:r>
            <a:endParaRPr lang="ru-RU" altLang="en-US" b="1">
              <a:latin typeface="Calibri" panose="020F0502020204030204" pitchFamily="34" charset="0"/>
            </a:endParaRPr>
          </a:p>
        </p:txBody>
      </p:sp>
      <p:sp>
        <p:nvSpPr>
          <p:cNvPr id="14340" name="TextBox 10">
            <a:extLst>
              <a:ext uri="{FF2B5EF4-FFF2-40B4-BE49-F238E27FC236}">
                <a16:creationId xmlns:a16="http://schemas.microsoft.com/office/drawing/2014/main" xmlns="" id="{457CBC6E-E137-4352-8FEF-4D73F5EB9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71688"/>
            <a:ext cx="76438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#define MY_PI 3.14 // </a:t>
            </a:r>
            <a:r>
              <a:rPr lang="ru-RU" altLang="en-US" dirty="0"/>
              <a:t>рядок не </a:t>
            </a:r>
            <a:r>
              <a:rPr lang="ru-RU" altLang="en-US" dirty="0" err="1"/>
              <a:t>закінчується</a:t>
            </a:r>
            <a:r>
              <a:rPr lang="ru-RU" altLang="en-US" dirty="0"/>
              <a:t> </a:t>
            </a:r>
            <a:r>
              <a:rPr lang="ru-RU" altLang="en-US" dirty="0" err="1"/>
              <a:t>крапкою</a:t>
            </a:r>
            <a:r>
              <a:rPr lang="ru-RU" altLang="en-US" dirty="0"/>
              <a:t> з комою.</a:t>
            </a:r>
          </a:p>
          <a:p>
            <a:pPr eaLnBrk="1" hangingPunct="1"/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 err="1"/>
              <a:t>Відмінності</a:t>
            </a:r>
            <a:r>
              <a:rPr lang="ru-RU" altLang="en-US" dirty="0"/>
              <a:t> </a:t>
            </a:r>
            <a:r>
              <a:rPr lang="en-US" altLang="en-US" dirty="0" err="1"/>
              <a:t>const</a:t>
            </a:r>
            <a:r>
              <a:rPr lang="en-US" altLang="en-US" dirty="0"/>
              <a:t> </a:t>
            </a:r>
            <a:r>
              <a:rPr lang="ru-RU" altLang="en-US" dirty="0"/>
              <a:t>і </a:t>
            </a:r>
            <a:r>
              <a:rPr lang="ru-RU" altLang="en-US" dirty="0" err="1"/>
              <a:t>директиви</a:t>
            </a:r>
            <a:r>
              <a:rPr lang="ru-RU" altLang="en-US" dirty="0"/>
              <a:t> #</a:t>
            </a:r>
            <a:r>
              <a:rPr lang="en-US" altLang="en-US" dirty="0"/>
              <a:t>define: </a:t>
            </a:r>
            <a:r>
              <a:rPr lang="ru-RU" altLang="en-US" dirty="0"/>
              <a:t>директива #</a:t>
            </a:r>
            <a:r>
              <a:rPr lang="en-US" altLang="en-US" dirty="0"/>
              <a:t>define </a:t>
            </a:r>
            <a:r>
              <a:rPr lang="ru-RU" altLang="en-US" dirty="0" err="1"/>
              <a:t>створює</a:t>
            </a:r>
            <a:r>
              <a:rPr lang="ru-RU" altLang="en-US" dirty="0"/>
              <a:t> </a:t>
            </a:r>
            <a:r>
              <a:rPr lang="ru-RU" altLang="en-US" dirty="0" err="1"/>
              <a:t>макроконстанту</a:t>
            </a:r>
            <a:r>
              <a:rPr lang="ru-RU" altLang="en-US" dirty="0"/>
              <a:t>, і </a:t>
            </a:r>
            <a:r>
              <a:rPr lang="ru-RU" altLang="en-US" dirty="0" err="1"/>
              <a:t>її</a:t>
            </a:r>
            <a:r>
              <a:rPr lang="ru-RU" altLang="en-US" dirty="0"/>
              <a:t> </a:t>
            </a:r>
            <a:r>
              <a:rPr lang="ru-RU" altLang="en-US" dirty="0" err="1"/>
              <a:t>дія</a:t>
            </a:r>
            <a:r>
              <a:rPr lang="ru-RU" altLang="en-US" dirty="0"/>
              <a:t> </a:t>
            </a:r>
            <a:r>
              <a:rPr lang="ru-RU" altLang="en-US" dirty="0" err="1"/>
              <a:t>поширюється</a:t>
            </a:r>
            <a:r>
              <a:rPr lang="ru-RU" altLang="en-US" dirty="0"/>
              <a:t> на весь файл, а за </a:t>
            </a:r>
            <a:r>
              <a:rPr lang="ru-RU" altLang="en-US" dirty="0" err="1"/>
              <a:t>допомогою</a:t>
            </a:r>
            <a:r>
              <a:rPr lang="ru-RU" altLang="en-US" dirty="0"/>
              <a:t> </a:t>
            </a:r>
            <a:r>
              <a:rPr lang="en-US" altLang="en-US" dirty="0" err="1"/>
              <a:t>const</a:t>
            </a:r>
            <a:r>
              <a:rPr lang="en-US" altLang="en-US" dirty="0"/>
              <a:t> </a:t>
            </a:r>
            <a:r>
              <a:rPr lang="ru-RU" altLang="en-US" dirty="0" err="1"/>
              <a:t>створюється</a:t>
            </a:r>
            <a:r>
              <a:rPr lang="ru-RU" altLang="en-US" dirty="0"/>
              <a:t> константная </a:t>
            </a:r>
            <a:r>
              <a:rPr lang="ru-RU" altLang="en-US" dirty="0" err="1"/>
              <a:t>змінна</a:t>
            </a:r>
            <a:r>
              <a:rPr lang="ru-RU" altLang="en-US" dirty="0"/>
              <a:t>, яка </a:t>
            </a:r>
            <a:r>
              <a:rPr lang="ru-RU" altLang="en-US" dirty="0" err="1"/>
              <a:t>може</a:t>
            </a:r>
            <a:r>
              <a:rPr lang="ru-RU" altLang="en-US" dirty="0"/>
              <a:t> </a:t>
            </a:r>
            <a:r>
              <a:rPr lang="ru-RU" altLang="en-US" dirty="0" err="1"/>
              <a:t>мати</a:t>
            </a:r>
            <a:r>
              <a:rPr lang="ru-RU" altLang="en-US" dirty="0"/>
              <a:t> </a:t>
            </a:r>
            <a:r>
              <a:rPr lang="ru-RU" altLang="en-US" dirty="0" err="1"/>
              <a:t>обмежену</a:t>
            </a:r>
            <a:r>
              <a:rPr lang="ru-RU" altLang="en-US" dirty="0"/>
              <a:t> область </a:t>
            </a:r>
            <a:r>
              <a:rPr lang="ru-RU" altLang="en-US" dirty="0" err="1"/>
              <a:t>видимості</a:t>
            </a:r>
            <a:r>
              <a:rPr lang="ru-RU" altLang="en-US" dirty="0"/>
              <a:t>.</a:t>
            </a:r>
            <a:endParaRPr lang="ru-RU" alt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D911E6-688B-437C-8319-63C9996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/>
              <a:t>Константні</a:t>
            </a:r>
            <a:r>
              <a:rPr lang="ru-RU" b="1" dirty="0"/>
              <a:t> </a:t>
            </a:r>
            <a:r>
              <a:rPr lang="ru-RU" b="1" dirty="0" err="1"/>
              <a:t>змінні</a:t>
            </a:r>
            <a:r>
              <a:rPr lang="ru-RU" b="1" dirty="0"/>
              <a:t>, </a:t>
            </a:r>
            <a:r>
              <a:rPr lang="ru-RU" b="1" dirty="0" err="1"/>
              <a:t>перетворення</a:t>
            </a:r>
            <a:r>
              <a:rPr lang="ru-RU" b="1" dirty="0"/>
              <a:t> </a:t>
            </a:r>
            <a:r>
              <a:rPr lang="ru-RU" b="1" dirty="0" err="1"/>
              <a:t>типів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</a:t>
            </a: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15363" name="TextBox 9">
            <a:extLst>
              <a:ext uri="{FF2B5EF4-FFF2-40B4-BE49-F238E27FC236}">
                <a16:creationId xmlns:a16="http://schemas.microsoft.com/office/drawing/2014/main" xmlns="" id="{899A310D-C9E3-4F10-808A-839D7D4CC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57313"/>
            <a:ext cx="685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err="1" smtClean="0"/>
              <a:t>Кваліфікатор</a:t>
            </a:r>
            <a:r>
              <a:rPr lang="ru-RU" altLang="en-US" b="1" dirty="0" smtClean="0"/>
              <a:t> </a:t>
            </a:r>
            <a:r>
              <a:rPr lang="en-US" altLang="en-US" b="1" dirty="0"/>
              <a:t>volatile</a:t>
            </a:r>
            <a:endParaRPr lang="ru-RU" altLang="en-US" b="1" dirty="0">
              <a:latin typeface="Calibri" panose="020F0502020204030204" pitchFamily="34" charset="0"/>
            </a:endParaRPr>
          </a:p>
        </p:txBody>
      </p:sp>
      <p:sp>
        <p:nvSpPr>
          <p:cNvPr id="15364" name="TextBox 10">
            <a:extLst>
              <a:ext uri="{FF2B5EF4-FFF2-40B4-BE49-F238E27FC236}">
                <a16:creationId xmlns:a16="http://schemas.microsoft.com/office/drawing/2014/main" xmlns="" id="{5AB78E5D-6A94-481C-A40C-2DAD2E7A5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71688"/>
            <a:ext cx="76438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volatile 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my_time</a:t>
            </a:r>
            <a:r>
              <a:rPr lang="en-US" altLang="en-US" b="1" dirty="0"/>
              <a:t>;</a:t>
            </a:r>
            <a:endParaRPr lang="ru-RU" altLang="en-US" b="1" dirty="0"/>
          </a:p>
          <a:p>
            <a:pPr eaLnBrk="1" hangingPunct="1"/>
            <a:endParaRPr lang="ru-RU" altLang="en-US" dirty="0"/>
          </a:p>
          <a:p>
            <a:pPr eaLnBrk="1" hangingPunct="1"/>
            <a:endParaRPr lang="ru-RU" altLang="en-US" dirty="0"/>
          </a:p>
          <a:p>
            <a:pPr eaLnBrk="1" hangingPunct="1"/>
            <a:r>
              <a:rPr lang="ru-RU" altLang="en-US" dirty="0" err="1"/>
              <a:t>Цей</a:t>
            </a:r>
            <a:r>
              <a:rPr lang="ru-RU" altLang="en-US" dirty="0"/>
              <a:t> </a:t>
            </a:r>
            <a:r>
              <a:rPr lang="ru-RU" altLang="en-US" dirty="0" err="1"/>
              <a:t>кваліфікатор</a:t>
            </a:r>
            <a:r>
              <a:rPr lang="ru-RU" altLang="en-US" dirty="0"/>
              <a:t> </a:t>
            </a:r>
            <a:r>
              <a:rPr lang="ru-RU" altLang="en-US" dirty="0" err="1"/>
              <a:t>використовується</a:t>
            </a:r>
            <a:r>
              <a:rPr lang="ru-RU" altLang="en-US" dirty="0"/>
              <a:t> в тих </a:t>
            </a:r>
            <a:r>
              <a:rPr lang="ru-RU" altLang="en-US" dirty="0" err="1"/>
              <a:t>випадках</a:t>
            </a:r>
            <a:r>
              <a:rPr lang="ru-RU" altLang="en-US" dirty="0"/>
              <a:t>, коли треба </a:t>
            </a:r>
            <a:r>
              <a:rPr lang="ru-RU" altLang="en-US" dirty="0" err="1"/>
              <a:t>оголосити</a:t>
            </a:r>
            <a:r>
              <a:rPr lang="ru-RU" altLang="en-US" dirty="0"/>
              <a:t> </a:t>
            </a:r>
            <a:r>
              <a:rPr lang="ru-RU" altLang="en-US" dirty="0" err="1"/>
              <a:t>змінну</a:t>
            </a:r>
            <a:r>
              <a:rPr lang="ru-RU" altLang="en-US" dirty="0"/>
              <a:t>, яка </a:t>
            </a:r>
            <a:r>
              <a:rPr lang="ru-RU" altLang="en-US" dirty="0" err="1"/>
              <a:t>може</a:t>
            </a:r>
            <a:r>
              <a:rPr lang="ru-RU" altLang="en-US" dirty="0"/>
              <a:t> бути </a:t>
            </a:r>
            <a:r>
              <a:rPr lang="ru-RU" altLang="en-US" dirty="0" err="1"/>
              <a:t>змінена</a:t>
            </a:r>
            <a:r>
              <a:rPr lang="ru-RU" altLang="en-US" dirty="0"/>
              <a:t> в </a:t>
            </a:r>
            <a:r>
              <a:rPr lang="ru-RU" altLang="en-US" dirty="0" err="1"/>
              <a:t>результаті</a:t>
            </a:r>
            <a:r>
              <a:rPr lang="ru-RU" altLang="en-US" dirty="0"/>
              <a:t> </a:t>
            </a:r>
            <a:r>
              <a:rPr lang="ru-RU" altLang="en-US" dirty="0" err="1"/>
              <a:t>виконання</a:t>
            </a:r>
            <a:r>
              <a:rPr lang="ru-RU" altLang="en-US" dirty="0"/>
              <a:t> </a:t>
            </a:r>
            <a:r>
              <a:rPr lang="ru-RU" altLang="en-US" dirty="0" err="1"/>
              <a:t>зовнішніх</a:t>
            </a:r>
            <a:r>
              <a:rPr lang="ru-RU" altLang="en-US" dirty="0"/>
              <a:t> </a:t>
            </a:r>
            <a:r>
              <a:rPr lang="ru-RU" altLang="en-US" dirty="0" err="1"/>
              <a:t>дій</a:t>
            </a:r>
            <a:r>
              <a:rPr lang="ru-RU" altLang="en-US" dirty="0"/>
              <a:t> не </a:t>
            </a:r>
            <a:r>
              <a:rPr lang="ru-RU" altLang="en-US" dirty="0" err="1"/>
              <a:t>контрольованих</a:t>
            </a:r>
            <a:r>
              <a:rPr lang="ru-RU" altLang="en-US" dirty="0"/>
              <a:t> </a:t>
            </a:r>
            <a:r>
              <a:rPr lang="ru-RU" altLang="en-US" dirty="0" err="1"/>
              <a:t>програмою</a:t>
            </a:r>
            <a:r>
              <a:rPr lang="ru-RU" altLang="en-US" dirty="0"/>
              <a:t>, </a:t>
            </a:r>
            <a:r>
              <a:rPr lang="ru-RU" altLang="en-US" dirty="0" err="1"/>
              <a:t>наприклад</a:t>
            </a:r>
            <a:r>
              <a:rPr lang="ru-RU" altLang="en-US" dirty="0"/>
              <a:t>, </a:t>
            </a:r>
            <a:r>
              <a:rPr lang="ru-RU" altLang="en-US" dirty="0" err="1"/>
              <a:t>системними</a:t>
            </a:r>
            <a:r>
              <a:rPr lang="ru-RU" altLang="en-US" dirty="0"/>
              <a:t> </a:t>
            </a:r>
            <a:r>
              <a:rPr lang="ru-RU" altLang="en-US" dirty="0" err="1"/>
              <a:t>пристроями</a:t>
            </a:r>
            <a:r>
              <a:rPr lang="ru-RU" altLang="en-US" dirty="0"/>
              <a:t> (таймером).</a:t>
            </a:r>
          </a:p>
          <a:p>
            <a:pPr eaLnBrk="1" hangingPunct="1"/>
            <a:r>
              <a:rPr lang="ru-RU" altLang="en-US" dirty="0" err="1"/>
              <a:t>Цей</a:t>
            </a:r>
            <a:r>
              <a:rPr lang="ru-RU" altLang="en-US" dirty="0"/>
              <a:t> </a:t>
            </a:r>
            <a:r>
              <a:rPr lang="ru-RU" altLang="en-US" dirty="0" err="1"/>
              <a:t>кваліфікатор</a:t>
            </a:r>
            <a:r>
              <a:rPr lang="ru-RU" altLang="en-US" dirty="0"/>
              <a:t> </a:t>
            </a:r>
            <a:r>
              <a:rPr lang="ru-RU" altLang="en-US" dirty="0" err="1"/>
              <a:t>може</a:t>
            </a:r>
            <a:r>
              <a:rPr lang="ru-RU" altLang="en-US" dirty="0"/>
              <a:t> бути </a:t>
            </a:r>
            <a:r>
              <a:rPr lang="ru-RU" altLang="en-US" dirty="0" err="1"/>
              <a:t>також</a:t>
            </a:r>
            <a:r>
              <a:rPr lang="ru-RU" altLang="en-US" dirty="0"/>
              <a:t> </a:t>
            </a:r>
            <a:r>
              <a:rPr lang="ru-RU" altLang="en-US" dirty="0" err="1"/>
              <a:t>використаний</a:t>
            </a:r>
            <a:r>
              <a:rPr lang="ru-RU" altLang="en-US" dirty="0"/>
              <a:t> для </a:t>
            </a:r>
            <a:r>
              <a:rPr lang="ru-RU" altLang="en-US" dirty="0" err="1"/>
              <a:t>опису</a:t>
            </a:r>
            <a:r>
              <a:rPr lang="ru-RU" altLang="en-US" dirty="0"/>
              <a:t> </a:t>
            </a:r>
            <a:r>
              <a:rPr lang="ru-RU" altLang="en-US" dirty="0" err="1"/>
              <a:t>об'єктів</a:t>
            </a:r>
            <a:r>
              <a:rPr lang="ru-RU" altLang="en-US" dirty="0"/>
              <a:t> </a:t>
            </a:r>
            <a:r>
              <a:rPr lang="ru-RU" altLang="en-US" dirty="0" err="1"/>
              <a:t>даних</a:t>
            </a:r>
            <a:r>
              <a:rPr lang="ru-RU" altLang="en-US" dirty="0"/>
              <a:t>, </a:t>
            </a:r>
            <a:r>
              <a:rPr lang="ru-RU" altLang="en-US" dirty="0" err="1"/>
              <a:t>що</a:t>
            </a:r>
            <a:r>
              <a:rPr lang="ru-RU" altLang="en-US" dirty="0"/>
              <a:t> </a:t>
            </a:r>
            <a:r>
              <a:rPr lang="ru-RU" altLang="en-US" dirty="0" err="1"/>
              <a:t>використовуються</a:t>
            </a:r>
            <a:r>
              <a:rPr lang="ru-RU" altLang="en-US" dirty="0"/>
              <a:t> </a:t>
            </a:r>
            <a:r>
              <a:rPr lang="ru-RU" altLang="en-US" dirty="0" err="1"/>
              <a:t>різними</a:t>
            </a:r>
            <a:r>
              <a:rPr lang="ru-RU" altLang="en-US" dirty="0"/>
              <a:t> </a:t>
            </a:r>
            <a:r>
              <a:rPr lang="ru-RU" altLang="en-US" dirty="0" err="1"/>
              <a:t>процесами</a:t>
            </a:r>
            <a:r>
              <a:rPr lang="ru-RU" altLang="en-US" dirty="0"/>
              <a:t> в </a:t>
            </a:r>
            <a:r>
              <a:rPr lang="ru-RU" altLang="en-US" dirty="0" err="1"/>
              <a:t>багатозадачному</a:t>
            </a:r>
            <a:r>
              <a:rPr lang="ru-RU" altLang="en-US" dirty="0"/>
              <a:t> </a:t>
            </a:r>
            <a:r>
              <a:rPr lang="ru-RU" altLang="en-US" dirty="0" err="1"/>
              <a:t>середовищі</a:t>
            </a:r>
            <a:r>
              <a:rPr lang="ru-RU" altLang="en-US" dirty="0"/>
              <a:t>.</a:t>
            </a:r>
            <a:endParaRPr lang="ru-RU" alt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811D37-E607-427A-A488-B0C9C454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 smtClean="0"/>
              <a:t>Оператори</a:t>
            </a:r>
            <a:r>
              <a:rPr lang="ru-RU" b="1" dirty="0"/>
              <a:t> </a:t>
            </a:r>
            <a:r>
              <a:rPr lang="ru-RU" b="1" dirty="0" smtClean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16387" name="TextBox 9">
            <a:extLst>
              <a:ext uri="{FF2B5EF4-FFF2-40B4-BE49-F238E27FC236}">
                <a16:creationId xmlns:a16="http://schemas.microsoft.com/office/drawing/2014/main" xmlns="" id="{3AC1124A-91FE-4FA4-BC3D-87CA5151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85875"/>
            <a:ext cx="685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err="1"/>
              <a:t>Побітові</a:t>
            </a:r>
            <a:r>
              <a:rPr lang="ru-RU" altLang="en-US" b="1" dirty="0"/>
              <a:t> </a:t>
            </a:r>
            <a:r>
              <a:rPr lang="ru-RU" altLang="en-US" b="1" dirty="0" err="1"/>
              <a:t>оператори</a:t>
            </a:r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r>
              <a:rPr lang="ru-RU" altLang="en-US" b="1" dirty="0" err="1"/>
              <a:t>Побітове</a:t>
            </a:r>
            <a:r>
              <a:rPr lang="ru-RU" altLang="en-US" b="1" dirty="0"/>
              <a:t> АБО (|).</a:t>
            </a:r>
          </a:p>
          <a:p>
            <a:pPr eaLnBrk="1" hangingPunct="1"/>
            <a:r>
              <a:rPr lang="ru-RU" altLang="en-US" b="1" dirty="0"/>
              <a:t>оператор | </a:t>
            </a:r>
            <a:r>
              <a:rPr lang="ru-RU" altLang="en-US" b="1" dirty="0" err="1"/>
              <a:t>записує</a:t>
            </a:r>
            <a:r>
              <a:rPr lang="ru-RU" altLang="en-US" b="1" dirty="0"/>
              <a:t> в </a:t>
            </a:r>
            <a:r>
              <a:rPr lang="ru-RU" altLang="en-US" b="1" dirty="0" err="1"/>
              <a:t>біт</a:t>
            </a:r>
            <a:r>
              <a:rPr lang="ru-RU" altLang="en-US" b="1" dirty="0"/>
              <a:t> результату </a:t>
            </a:r>
            <a:r>
              <a:rPr lang="ru-RU" altLang="en-US" b="1" dirty="0" err="1"/>
              <a:t>одиницю</a:t>
            </a:r>
            <a:r>
              <a:rPr lang="ru-RU" altLang="en-US" b="1" dirty="0"/>
              <a:t> </a:t>
            </a:r>
            <a:r>
              <a:rPr lang="ru-RU" altLang="en-US" b="1" dirty="0" err="1"/>
              <a:t>тільки</a:t>
            </a:r>
            <a:r>
              <a:rPr lang="ru-RU" altLang="en-US" b="1" dirty="0"/>
              <a:t> в тому </a:t>
            </a:r>
            <a:r>
              <a:rPr lang="ru-RU" altLang="en-US" b="1" dirty="0" err="1"/>
              <a:t>випадку</a:t>
            </a:r>
            <a:r>
              <a:rPr lang="ru-RU" altLang="en-US" b="1" dirty="0"/>
              <a:t>, </a:t>
            </a:r>
            <a:r>
              <a:rPr lang="ru-RU" altLang="en-US" b="1" dirty="0" err="1"/>
              <a:t>якщо</a:t>
            </a:r>
            <a:r>
              <a:rPr lang="ru-RU" altLang="en-US" b="1" dirty="0"/>
              <a:t> </a:t>
            </a:r>
            <a:r>
              <a:rPr lang="ru-RU" altLang="en-US" b="1" dirty="0" err="1"/>
              <a:t>хоча</a:t>
            </a:r>
            <a:r>
              <a:rPr lang="ru-RU" altLang="en-US" b="1" dirty="0"/>
              <a:t> б один з </a:t>
            </a:r>
            <a:r>
              <a:rPr lang="ru-RU" altLang="en-US" b="1" dirty="0" err="1"/>
              <a:t>порівнюваних</a:t>
            </a:r>
            <a:r>
              <a:rPr lang="ru-RU" altLang="en-US" b="1" dirty="0"/>
              <a:t> </a:t>
            </a:r>
            <a:r>
              <a:rPr lang="ru-RU" altLang="en-US" b="1" dirty="0" err="1"/>
              <a:t>бітів</a:t>
            </a:r>
            <a:r>
              <a:rPr lang="ru-RU" altLang="en-US" b="1" dirty="0"/>
              <a:t> </a:t>
            </a:r>
            <a:r>
              <a:rPr lang="ru-RU" altLang="en-US" b="1" dirty="0" err="1"/>
              <a:t>дорівнює</a:t>
            </a:r>
            <a:r>
              <a:rPr lang="ru-RU" altLang="en-US" b="1" dirty="0"/>
              <a:t> 1. </a:t>
            </a:r>
            <a:r>
              <a:rPr lang="ru-RU" altLang="en-US" b="1" dirty="0" err="1"/>
              <a:t>Цей</a:t>
            </a:r>
            <a:r>
              <a:rPr lang="ru-RU" altLang="en-US" b="1" dirty="0"/>
              <a:t> оператор часто </a:t>
            </a:r>
            <a:r>
              <a:rPr lang="ru-RU" altLang="en-US" b="1" dirty="0" err="1"/>
              <a:t>використовують</a:t>
            </a:r>
            <a:r>
              <a:rPr lang="ru-RU" altLang="en-US" b="1" dirty="0"/>
              <a:t> для установки </a:t>
            </a:r>
            <a:r>
              <a:rPr lang="ru-RU" altLang="en-US" b="1" dirty="0" err="1"/>
              <a:t>окремих</a:t>
            </a:r>
            <a:r>
              <a:rPr lang="ru-RU" altLang="en-US" b="1" dirty="0"/>
              <a:t> </a:t>
            </a:r>
            <a:r>
              <a:rPr lang="ru-RU" altLang="en-US" b="1" dirty="0" err="1"/>
              <a:t>бітів</a:t>
            </a:r>
            <a:r>
              <a:rPr lang="ru-RU" altLang="en-US" b="1" dirty="0"/>
              <a:t> числа.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F352594-593E-49D7-85AD-841A22713854}"/>
              </a:ext>
            </a:extLst>
          </p:cNvPr>
          <p:cNvGraphicFramePr>
            <a:graphicFrameLocks noGrp="1"/>
          </p:cNvGraphicFramePr>
          <p:nvPr/>
        </p:nvGraphicFramePr>
        <p:xfrm>
          <a:off x="1500188" y="37861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Calibri"/>
                          <a:ea typeface="Calibri"/>
                          <a:cs typeface="Times New Roman"/>
                        </a:rPr>
                        <a:t>Бит 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Calibri"/>
                          <a:ea typeface="Calibri"/>
                          <a:cs typeface="Times New Roman"/>
                        </a:rPr>
                        <a:t>Бит 1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>
                          <a:latin typeface="Calibri"/>
                          <a:ea typeface="Calibri"/>
                          <a:cs typeface="Times New Roman"/>
                        </a:rPr>
                        <a:t>Результат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414" name="TextBox 5">
            <a:extLst>
              <a:ext uri="{FF2B5EF4-FFF2-40B4-BE49-F238E27FC236}">
                <a16:creationId xmlns:a16="http://schemas.microsoft.com/office/drawing/2014/main" xmlns="" id="{9F246CB9-1C03-49A1-A018-71DA56214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786438"/>
            <a:ext cx="4783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  <a:r>
              <a:rPr lang="ru-RU" altLang="en-US"/>
              <a:t>1001010 </a:t>
            </a:r>
            <a:r>
              <a:rPr lang="en-US" altLang="en-US"/>
              <a:t>| 10001101 // </a:t>
            </a:r>
            <a:r>
              <a:rPr lang="ru-RU" altLang="en-US"/>
              <a:t>результат  11001111</a:t>
            </a:r>
          </a:p>
          <a:p>
            <a:pPr eaLnBrk="1" hangingPunct="1"/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6B4CD1-E0B2-4D53-85EE-D6213973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err="1" smtClean="0"/>
              <a:t>Оператори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>
                <a:latin typeface="Bookman Old Style" pitchFamily="18" charset="0"/>
              </a:rPr>
              <a:t>в </a:t>
            </a:r>
            <a:r>
              <a:rPr lang="en-US" b="1" dirty="0"/>
              <a:t>C</a:t>
            </a:r>
            <a:r>
              <a:rPr lang="ru-RU" b="1" dirty="0">
                <a:latin typeface="Bookman Old Style" pitchFamily="18" charset="0"/>
              </a:rPr>
              <a:t>++.</a:t>
            </a:r>
          </a:p>
        </p:txBody>
      </p:sp>
      <p:sp>
        <p:nvSpPr>
          <p:cNvPr id="17411" name="TextBox 9">
            <a:extLst>
              <a:ext uri="{FF2B5EF4-FFF2-40B4-BE49-F238E27FC236}">
                <a16:creationId xmlns:a16="http://schemas.microsoft.com/office/drawing/2014/main" xmlns="" id="{B3B73359-19DA-4227-9DE6-EC94DF4C3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85875"/>
            <a:ext cx="6858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1" dirty="0" err="1"/>
              <a:t>Побітові</a:t>
            </a:r>
            <a:r>
              <a:rPr lang="ru-RU" altLang="en-US" b="1" dirty="0"/>
              <a:t> </a:t>
            </a:r>
            <a:r>
              <a:rPr lang="ru-RU" altLang="en-US" b="1" dirty="0" err="1"/>
              <a:t>оператори</a:t>
            </a:r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endParaRPr lang="ru-RU" altLang="en-US" b="1" dirty="0"/>
          </a:p>
          <a:p>
            <a:pPr eaLnBrk="1" hangingPunct="1"/>
            <a:r>
              <a:rPr lang="ru-RU" altLang="en-US" b="1" dirty="0" err="1"/>
              <a:t>Що</a:t>
            </a:r>
            <a:r>
              <a:rPr lang="ru-RU" altLang="en-US" b="1" dirty="0"/>
              <a:t> </a:t>
            </a:r>
            <a:r>
              <a:rPr lang="ru-RU" altLang="en-US" b="1" dirty="0" err="1"/>
              <a:t>виключає</a:t>
            </a:r>
            <a:r>
              <a:rPr lang="ru-RU" altLang="en-US" b="1" dirty="0"/>
              <a:t> Або (^).</a:t>
            </a:r>
          </a:p>
          <a:p>
            <a:pPr eaLnBrk="1" hangingPunct="1"/>
            <a:r>
              <a:rPr lang="ru-RU" altLang="en-US" b="1" dirty="0"/>
              <a:t>Оператор ^ </a:t>
            </a:r>
            <a:r>
              <a:rPr lang="ru-RU" altLang="en-US" b="1" dirty="0" err="1"/>
              <a:t>записує</a:t>
            </a:r>
            <a:r>
              <a:rPr lang="ru-RU" altLang="en-US" b="1" dirty="0"/>
              <a:t> в </a:t>
            </a:r>
            <a:r>
              <a:rPr lang="ru-RU" altLang="en-US" b="1" dirty="0" err="1"/>
              <a:t>біт</a:t>
            </a:r>
            <a:r>
              <a:rPr lang="ru-RU" altLang="en-US" b="1" dirty="0"/>
              <a:t> результату </a:t>
            </a:r>
            <a:r>
              <a:rPr lang="ru-RU" altLang="en-US" b="1" dirty="0" err="1"/>
              <a:t>одиницю</a:t>
            </a:r>
            <a:r>
              <a:rPr lang="ru-RU" altLang="en-US" b="1" dirty="0"/>
              <a:t> в тому </a:t>
            </a:r>
            <a:r>
              <a:rPr lang="ru-RU" altLang="en-US" b="1" dirty="0" err="1"/>
              <a:t>випадку</a:t>
            </a:r>
            <a:r>
              <a:rPr lang="ru-RU" altLang="en-US" b="1" dirty="0"/>
              <a:t>, </a:t>
            </a:r>
            <a:r>
              <a:rPr lang="ru-RU" altLang="en-US" b="1" dirty="0" err="1"/>
              <a:t>якщо</a:t>
            </a:r>
            <a:r>
              <a:rPr lang="ru-RU" altLang="en-US" b="1" dirty="0"/>
              <a:t> </a:t>
            </a:r>
            <a:r>
              <a:rPr lang="ru-RU" altLang="en-US" b="1" dirty="0" err="1"/>
              <a:t>порівнювані</a:t>
            </a:r>
            <a:r>
              <a:rPr lang="ru-RU" altLang="en-US" b="1" dirty="0"/>
              <a:t> </a:t>
            </a:r>
            <a:r>
              <a:rPr lang="ru-RU" altLang="en-US" b="1" dirty="0" err="1"/>
              <a:t>біти</a:t>
            </a:r>
            <a:r>
              <a:rPr lang="ru-RU" altLang="en-US" b="1" dirty="0"/>
              <a:t> </a:t>
            </a:r>
            <a:r>
              <a:rPr lang="ru-RU" altLang="en-US" b="1" dirty="0" err="1"/>
              <a:t>відрізняються</a:t>
            </a:r>
            <a:r>
              <a:rPr lang="ru-RU" altLang="en-US" b="1" dirty="0"/>
              <a:t> один </a:t>
            </a:r>
            <a:r>
              <a:rPr lang="ru-RU" altLang="en-US" b="1" dirty="0" err="1"/>
              <a:t>від</a:t>
            </a:r>
            <a:r>
              <a:rPr lang="ru-RU" altLang="en-US" b="1" dirty="0"/>
              <a:t> одного. </a:t>
            </a:r>
            <a:r>
              <a:rPr lang="ru-RU" altLang="en-US" b="1" dirty="0" err="1"/>
              <a:t>Цей</a:t>
            </a:r>
            <a:r>
              <a:rPr lang="ru-RU" altLang="en-US" b="1" dirty="0"/>
              <a:t> оператор часто </a:t>
            </a:r>
            <a:r>
              <a:rPr lang="ru-RU" altLang="en-US" b="1" dirty="0" err="1"/>
              <a:t>застосовується</a:t>
            </a:r>
            <a:r>
              <a:rPr lang="ru-RU" altLang="en-US" b="1" dirty="0"/>
              <a:t> при </a:t>
            </a:r>
            <a:r>
              <a:rPr lang="ru-RU" altLang="en-US" b="1" dirty="0" err="1"/>
              <a:t>виведенні</a:t>
            </a:r>
            <a:r>
              <a:rPr lang="ru-RU" altLang="en-US" b="1" dirty="0"/>
              <a:t> </a:t>
            </a:r>
            <a:r>
              <a:rPr lang="ru-RU" altLang="en-US" b="1" dirty="0" err="1"/>
              <a:t>зображень</a:t>
            </a:r>
            <a:r>
              <a:rPr lang="ru-RU" altLang="en-US" b="1" dirty="0"/>
              <a:t> на </a:t>
            </a:r>
            <a:r>
              <a:rPr lang="ru-RU" altLang="en-US" b="1" dirty="0" err="1"/>
              <a:t>екран</a:t>
            </a:r>
            <a:r>
              <a:rPr lang="ru-RU" altLang="en-US" b="1" dirty="0"/>
              <a:t>, коли </a:t>
            </a:r>
            <a:r>
              <a:rPr lang="ru-RU" altLang="en-US" b="1" dirty="0" err="1"/>
              <a:t>необхідно</a:t>
            </a:r>
            <a:r>
              <a:rPr lang="ru-RU" altLang="en-US" b="1" dirty="0"/>
              <a:t> </a:t>
            </a:r>
            <a:r>
              <a:rPr lang="ru-RU" altLang="en-US" b="1" dirty="0" err="1"/>
              <a:t>накладати</a:t>
            </a:r>
            <a:r>
              <a:rPr lang="ru-RU" altLang="en-US" b="1" dirty="0"/>
              <a:t> один на одного </a:t>
            </a:r>
            <a:r>
              <a:rPr lang="ru-RU" altLang="en-US" b="1" dirty="0" err="1"/>
              <a:t>кілька</a:t>
            </a:r>
            <a:r>
              <a:rPr lang="ru-RU" altLang="en-US" b="1" dirty="0"/>
              <a:t> </a:t>
            </a:r>
            <a:r>
              <a:rPr lang="ru-RU" altLang="en-US" b="1" dirty="0" err="1"/>
              <a:t>графічних</a:t>
            </a:r>
            <a:r>
              <a:rPr lang="ru-RU" altLang="en-US" b="1" dirty="0"/>
              <a:t> </a:t>
            </a:r>
            <a:r>
              <a:rPr lang="ru-RU" altLang="en-US" b="1" dirty="0" err="1"/>
              <a:t>шарів</a:t>
            </a:r>
            <a:r>
              <a:rPr lang="ru-RU" altLang="en-US" b="1" dirty="0"/>
              <a:t>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09C01DF8-71E9-4472-A8E1-75C67C38921E}"/>
              </a:ext>
            </a:extLst>
          </p:cNvPr>
          <p:cNvGraphicFramePr>
            <a:graphicFrameLocks noGrp="1"/>
          </p:cNvGraphicFramePr>
          <p:nvPr/>
        </p:nvGraphicFramePr>
        <p:xfrm>
          <a:off x="1500188" y="392906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Calibri"/>
                          <a:ea typeface="Calibri"/>
                          <a:cs typeface="Times New Roman"/>
                        </a:rPr>
                        <a:t>Бит 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Calibri"/>
                          <a:ea typeface="Calibri"/>
                          <a:cs typeface="Times New Roman"/>
                        </a:rPr>
                        <a:t>Бит 1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>
                          <a:latin typeface="Calibri"/>
                          <a:ea typeface="Calibri"/>
                          <a:cs typeface="Times New Roman"/>
                        </a:rPr>
                        <a:t>Результат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Начальная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Начальная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1473</TotalTime>
  <Words>1308</Words>
  <Application>Microsoft Office PowerPoint</Application>
  <PresentationFormat>Экран (4:3)</PresentationFormat>
  <Paragraphs>290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Bookman Old Style</vt:lpstr>
      <vt:lpstr>Calibri</vt:lpstr>
      <vt:lpstr>Cambria</vt:lpstr>
      <vt:lpstr>Consolas</vt:lpstr>
      <vt:lpstr>Gill Sans MT</vt:lpstr>
      <vt:lpstr>Times New Roman</vt:lpstr>
      <vt:lpstr>Wingdings</vt:lpstr>
      <vt:lpstr>Wingdings 3</vt:lpstr>
      <vt:lpstr>Начальная</vt:lpstr>
      <vt:lpstr>Лекція №3</vt:lpstr>
      <vt:lpstr>Оголошення змінних і типи даних в C++.</vt:lpstr>
      <vt:lpstr>Оголошення змінних в  С++</vt:lpstr>
      <vt:lpstr>Переполнение данных</vt:lpstr>
      <vt:lpstr> Константні змінні, перетворення типів даних в C++.</vt:lpstr>
      <vt:lpstr>Константні змінні, перетворення типів даних в C++.</vt:lpstr>
      <vt:lpstr>Константні змінні, перетворення типів даних в C++.</vt:lpstr>
      <vt:lpstr>Оператори в C++.</vt:lpstr>
      <vt:lpstr>Оператори в C++.</vt:lpstr>
      <vt:lpstr>Оператори в C++.</vt:lpstr>
      <vt:lpstr>Оператори в C++.</vt:lpstr>
      <vt:lpstr>Оператори в C++.</vt:lpstr>
      <vt:lpstr>Оператори в C++.</vt:lpstr>
      <vt:lpstr>Оператори в C++.</vt:lpstr>
      <vt:lpstr>Основні математичні оператори в С++</vt:lpstr>
      <vt:lpstr>Основні математичні оператори в С++</vt:lpstr>
      <vt:lpstr>Оператори в C++.</vt:lpstr>
      <vt:lpstr>Перетворення типів даних в C++.</vt:lpstr>
      <vt:lpstr>Перетворення типів даних в C++.</vt:lpstr>
      <vt:lpstr>Перетворення типів даних в C++.</vt:lpstr>
      <vt:lpstr>Типи даних Python</vt:lpstr>
      <vt:lpstr>Логічний</vt:lpstr>
      <vt:lpstr>Числа</vt:lpstr>
      <vt:lpstr>Цілі числа та числа з плаваючою крапкою</vt:lpstr>
      <vt:lpstr>Основні операції с числами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Lusy</dc:creator>
  <cp:lastModifiedBy>RomanNR</cp:lastModifiedBy>
  <cp:revision>164</cp:revision>
  <dcterms:created xsi:type="dcterms:W3CDTF">2012-09-06T23:20:08Z</dcterms:created>
  <dcterms:modified xsi:type="dcterms:W3CDTF">2019-10-14T17:07:44Z</dcterms:modified>
</cp:coreProperties>
</file>