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99" r:id="rId5"/>
  </p:sldMasterIdLst>
  <p:sldIdLst>
    <p:sldId id="256" r:id="rId6"/>
    <p:sldId id="271" r:id="rId7"/>
    <p:sldId id="258" r:id="rId8"/>
    <p:sldId id="259" r:id="rId9"/>
    <p:sldId id="260" r:id="rId10"/>
    <p:sldId id="261" r:id="rId11"/>
    <p:sldId id="263" r:id="rId12"/>
    <p:sldId id="265" r:id="rId13"/>
    <p:sldId id="268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950FB-E19D-7EE5-A1DB-DB94A6155C0F}" v="7" dt="2023-07-07T17:48:11.891"/>
    <p1510:client id="{D4C41C8B-AAFA-F461-0C3C-6B445B5AF2ED}" v="56" dt="2023-07-07T17:18:11.563"/>
    <p1510:client id="{DE3EF568-4706-38C3-8E85-7ECBFE8DE0E3}" v="143" dt="2023-07-07T17:05:43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4945700" y="4786300"/>
            <a:ext cx="5949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333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45700" y="1504667"/>
            <a:ext cx="6295200" cy="32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4945700" y="5567567"/>
            <a:ext cx="560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48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54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106600" y="2515233"/>
            <a:ext cx="7978800" cy="15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1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-14667" y="-10633"/>
            <a:ext cx="12192000" cy="15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57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3">
  <p:cSld name="One-column text 3">
    <p:bg>
      <p:bgPr>
        <a:solidFill>
          <a:schemeClr val="accent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 flipH="1">
            <a:off x="5302470" y="-106389"/>
            <a:ext cx="7123588" cy="6964700"/>
            <a:chOff x="959850" y="238125"/>
            <a:chExt cx="5695225" cy="5223525"/>
          </a:xfrm>
        </p:grpSpPr>
        <p:sp>
          <p:nvSpPr>
            <p:cNvPr id="54" name="Google Shape;54;p12"/>
            <p:cNvSpPr/>
            <p:nvPr/>
          </p:nvSpPr>
          <p:spPr>
            <a:xfrm>
              <a:off x="959850" y="238125"/>
              <a:ext cx="5680800" cy="5223525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5754600" y="2994550"/>
              <a:ext cx="900475" cy="246800"/>
            </a:xfrm>
            <a:custGeom>
              <a:avLst/>
              <a:gdLst/>
              <a:ahLst/>
              <a:cxnLst/>
              <a:rect l="l" t="t" r="r" b="b"/>
              <a:pathLst>
                <a:path w="36019" h="9872" extrusionOk="0">
                  <a:moveTo>
                    <a:pt x="4936" y="0"/>
                  </a:moveTo>
                  <a:cubicBezTo>
                    <a:pt x="2203" y="0"/>
                    <a:pt x="1" y="2203"/>
                    <a:pt x="1" y="4936"/>
                  </a:cubicBezTo>
                  <a:cubicBezTo>
                    <a:pt x="1" y="7670"/>
                    <a:pt x="2203" y="9872"/>
                    <a:pt x="4936" y="9872"/>
                  </a:cubicBezTo>
                  <a:lnTo>
                    <a:pt x="31083" y="9872"/>
                  </a:lnTo>
                  <a:cubicBezTo>
                    <a:pt x="33817" y="9872"/>
                    <a:pt x="36019" y="7670"/>
                    <a:pt x="36019" y="4936"/>
                  </a:cubicBezTo>
                  <a:cubicBezTo>
                    <a:pt x="36003" y="2828"/>
                    <a:pt x="34660" y="938"/>
                    <a:pt x="32661" y="250"/>
                  </a:cubicBezTo>
                  <a:cubicBezTo>
                    <a:pt x="32161" y="79"/>
                    <a:pt x="31599" y="0"/>
                    <a:pt x="31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5320000" y="462250"/>
              <a:ext cx="900875" cy="246825"/>
            </a:xfrm>
            <a:custGeom>
              <a:avLst/>
              <a:gdLst/>
              <a:ahLst/>
              <a:cxnLst/>
              <a:rect l="l" t="t" r="r" b="b"/>
              <a:pathLst>
                <a:path w="36035" h="9873" extrusionOk="0">
                  <a:moveTo>
                    <a:pt x="4952" y="1"/>
                  </a:moveTo>
                  <a:cubicBezTo>
                    <a:pt x="2218" y="1"/>
                    <a:pt x="0" y="2203"/>
                    <a:pt x="0" y="4936"/>
                  </a:cubicBezTo>
                  <a:cubicBezTo>
                    <a:pt x="0" y="7670"/>
                    <a:pt x="2218" y="9872"/>
                    <a:pt x="4952" y="9872"/>
                  </a:cubicBezTo>
                  <a:lnTo>
                    <a:pt x="31083" y="9872"/>
                  </a:lnTo>
                  <a:cubicBezTo>
                    <a:pt x="33816" y="9872"/>
                    <a:pt x="36034" y="7670"/>
                    <a:pt x="36034" y="4936"/>
                  </a:cubicBezTo>
                  <a:cubicBezTo>
                    <a:pt x="36034" y="2203"/>
                    <a:pt x="33816" y="1"/>
                    <a:pt x="31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 flipH="1">
            <a:off x="7341431" y="3347867"/>
            <a:ext cx="3799600" cy="16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 flipH="1">
            <a:off x="7341433" y="1900933"/>
            <a:ext cx="37996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21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One-column text 4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74067" y="2568233"/>
            <a:ext cx="3189200" cy="3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latin typeface="KoHo Medium"/>
                <a:ea typeface="KoHo Medium"/>
                <a:cs typeface="KoHo Medium"/>
                <a:sym typeface="KoH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924600" y="450100"/>
            <a:ext cx="103428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52" y="1966973"/>
            <a:ext cx="1821243" cy="4884849"/>
            <a:chOff x="-39" y="1475229"/>
            <a:chExt cx="1365932" cy="3663637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7" name="Google Shape;67;p13"/>
            <p:cNvCxnSpPr/>
            <p:nvPr/>
          </p:nvCxnSpPr>
          <p:spPr>
            <a:xfrm rot="10800000">
              <a:off x="559993" y="2693391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3"/>
            <p:cNvSpPr/>
            <p:nvPr/>
          </p:nvSpPr>
          <p:spPr>
            <a:xfrm flipH="1">
              <a:off x="548875" y="3177851"/>
              <a:ext cx="485100" cy="4512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9117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-column text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3512200" y="2088900"/>
            <a:ext cx="5167600" cy="12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71600" y="450100"/>
            <a:ext cx="68488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10370815" y="1966973"/>
            <a:ext cx="1821243" cy="4884849"/>
            <a:chOff x="7778111" y="1475229"/>
            <a:chExt cx="1365932" cy="3663637"/>
          </a:xfrm>
        </p:grpSpPr>
        <p:grpSp>
          <p:nvGrpSpPr>
            <p:cNvPr id="73" name="Google Shape;73;p14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7" name="Google Shape;77;p14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-52" y="1966973"/>
            <a:ext cx="1821243" cy="4884849"/>
            <a:chOff x="-39" y="1475229"/>
            <a:chExt cx="1365932" cy="3663637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84" name="Google Shape;84;p14"/>
            <p:cNvCxnSpPr/>
            <p:nvPr/>
          </p:nvCxnSpPr>
          <p:spPr>
            <a:xfrm rot="10800000">
              <a:off x="402243" y="3931516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475450" y="4466550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9249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3386667" y="3629309"/>
            <a:ext cx="541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hasCustomPrompt="1"/>
          </p:nvPr>
        </p:nvSpPr>
        <p:spPr>
          <a:xfrm>
            <a:off x="3386600" y="2969751"/>
            <a:ext cx="5418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9pPr>
          </a:lstStyle>
          <a:p>
            <a:r>
              <a:t>xx%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3386667" y="1713792"/>
            <a:ext cx="541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3" hasCustomPrompt="1"/>
          </p:nvPr>
        </p:nvSpPr>
        <p:spPr>
          <a:xfrm>
            <a:off x="3386600" y="1054233"/>
            <a:ext cx="5418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3386667" y="5544825"/>
            <a:ext cx="541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5" hasCustomPrompt="1"/>
          </p:nvPr>
        </p:nvSpPr>
        <p:spPr>
          <a:xfrm>
            <a:off x="3386600" y="4885267"/>
            <a:ext cx="5418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 rot="10800000" flipH="1">
            <a:off x="9" y="-10"/>
            <a:ext cx="1821243" cy="4884849"/>
            <a:chOff x="2827800" y="238125"/>
            <a:chExt cx="1946050" cy="5219600"/>
          </a:xfrm>
        </p:grpSpPr>
        <p:sp>
          <p:nvSpPr>
            <p:cNvPr id="94" name="Google Shape;94;p15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7" name="Google Shape;97;p15"/>
          <p:cNvCxnSpPr/>
          <p:nvPr/>
        </p:nvCxnSpPr>
        <p:spPr>
          <a:xfrm rot="10800000">
            <a:off x="536385" y="1609789"/>
            <a:ext cx="106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/>
          <p:nvPr/>
        </p:nvSpPr>
        <p:spPr>
          <a:xfrm rot="10800000">
            <a:off x="633993" y="637611"/>
            <a:ext cx="258800" cy="2588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" name="Google Shape;99;p15"/>
          <p:cNvGrpSpPr/>
          <p:nvPr/>
        </p:nvGrpSpPr>
        <p:grpSpPr>
          <a:xfrm>
            <a:off x="10370815" y="1966973"/>
            <a:ext cx="1821243" cy="4884849"/>
            <a:chOff x="7778111" y="1475229"/>
            <a:chExt cx="1365932" cy="3663637"/>
          </a:xfrm>
        </p:grpSpPr>
        <p:grpSp>
          <p:nvGrpSpPr>
            <p:cNvPr id="100" name="Google Shape;100;p15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4" name="Google Shape;104;p15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5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1732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950967" y="1825100"/>
            <a:ext cx="9491200" cy="2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4133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 flipH="1">
            <a:off x="10383609" y="-1458877"/>
            <a:ext cx="1821243" cy="4884849"/>
            <a:chOff x="2827800" y="238125"/>
            <a:chExt cx="1946050" cy="5219600"/>
          </a:xfrm>
        </p:grpSpPr>
        <p:sp>
          <p:nvSpPr>
            <p:cNvPr id="109" name="Google Shape;109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2" name="Google Shape;112;p16"/>
          <p:cNvCxnSpPr/>
          <p:nvPr/>
        </p:nvCxnSpPr>
        <p:spPr>
          <a:xfrm>
            <a:off x="10608076" y="1816172"/>
            <a:ext cx="106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6"/>
          <p:cNvSpPr/>
          <p:nvPr/>
        </p:nvSpPr>
        <p:spPr>
          <a:xfrm>
            <a:off x="11312067" y="2529551"/>
            <a:ext cx="258800" cy="2588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4" name="Google Shape;114;p16"/>
          <p:cNvGrpSpPr/>
          <p:nvPr/>
        </p:nvGrpSpPr>
        <p:grpSpPr>
          <a:xfrm flipH="1">
            <a:off x="10383609" y="3760177"/>
            <a:ext cx="1821243" cy="4556712"/>
            <a:chOff x="2827800" y="588750"/>
            <a:chExt cx="1946050" cy="4868975"/>
          </a:xfrm>
        </p:grpSpPr>
        <p:sp>
          <p:nvSpPr>
            <p:cNvPr id="115" name="Google Shape;115;p16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7" name="Google Shape;117;p16"/>
          <p:cNvCxnSpPr/>
          <p:nvPr/>
        </p:nvCxnSpPr>
        <p:spPr>
          <a:xfrm>
            <a:off x="10608076" y="6707088"/>
            <a:ext cx="106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11312067" y="7420467"/>
            <a:ext cx="258800" cy="2588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50967" y="4346300"/>
            <a:ext cx="5873600" cy="6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926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950967" y="1197100"/>
            <a:ext cx="4135200" cy="26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950967" y="3800903"/>
            <a:ext cx="3682000" cy="1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681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0" y="-397532"/>
            <a:ext cx="4711680" cy="3850848"/>
            <a:chOff x="44150" y="-298124"/>
            <a:chExt cx="3672584" cy="2888136"/>
          </a:xfrm>
        </p:grpSpPr>
        <p:sp>
          <p:nvSpPr>
            <p:cNvPr id="125" name="Google Shape;125;p18"/>
            <p:cNvSpPr/>
            <p:nvPr/>
          </p:nvSpPr>
          <p:spPr>
            <a:xfrm rot="10800000" flipH="1">
              <a:off x="628651" y="-298124"/>
              <a:ext cx="3088083" cy="2888087"/>
            </a:xfrm>
            <a:custGeom>
              <a:avLst/>
              <a:gdLst/>
              <a:ahLst/>
              <a:cxnLst/>
              <a:rect l="l" t="t" r="r" b="b"/>
              <a:pathLst>
                <a:path w="227232" h="208941" extrusionOk="0">
                  <a:moveTo>
                    <a:pt x="0" y="0"/>
                  </a:moveTo>
                  <a:lnTo>
                    <a:pt x="0" y="208941"/>
                  </a:lnTo>
                  <a:lnTo>
                    <a:pt x="209519" y="208941"/>
                  </a:lnTo>
                  <a:cubicBezTo>
                    <a:pt x="216766" y="208941"/>
                    <a:pt x="222639" y="203068"/>
                    <a:pt x="222639" y="195821"/>
                  </a:cubicBezTo>
                  <a:cubicBezTo>
                    <a:pt x="222639" y="188589"/>
                    <a:pt x="216750" y="182700"/>
                    <a:pt x="209519" y="182700"/>
                  </a:cubicBezTo>
                  <a:lnTo>
                    <a:pt x="184699" y="182700"/>
                  </a:lnTo>
                  <a:cubicBezTo>
                    <a:pt x="181810" y="182700"/>
                    <a:pt x="179467" y="180357"/>
                    <a:pt x="179467" y="177468"/>
                  </a:cubicBezTo>
                  <a:cubicBezTo>
                    <a:pt x="179467" y="174578"/>
                    <a:pt x="181810" y="172235"/>
                    <a:pt x="184699" y="172235"/>
                  </a:cubicBezTo>
                  <a:lnTo>
                    <a:pt x="205286" y="172235"/>
                  </a:lnTo>
                  <a:cubicBezTo>
                    <a:pt x="209050" y="172235"/>
                    <a:pt x="212096" y="169189"/>
                    <a:pt x="212096" y="165425"/>
                  </a:cubicBezTo>
                  <a:cubicBezTo>
                    <a:pt x="212096" y="161661"/>
                    <a:pt x="209050" y="158615"/>
                    <a:pt x="205286" y="158615"/>
                  </a:cubicBezTo>
                  <a:lnTo>
                    <a:pt x="168971" y="158615"/>
                  </a:lnTo>
                  <a:cubicBezTo>
                    <a:pt x="168903" y="158617"/>
                    <a:pt x="168835" y="158619"/>
                    <a:pt x="168767" y="158619"/>
                  </a:cubicBezTo>
                  <a:cubicBezTo>
                    <a:pt x="165576" y="158619"/>
                    <a:pt x="162908" y="156110"/>
                    <a:pt x="162801" y="152867"/>
                  </a:cubicBezTo>
                  <a:cubicBezTo>
                    <a:pt x="162676" y="149587"/>
                    <a:pt x="165253" y="146822"/>
                    <a:pt x="168533" y="146698"/>
                  </a:cubicBezTo>
                  <a:lnTo>
                    <a:pt x="207332" y="146698"/>
                  </a:lnTo>
                  <a:cubicBezTo>
                    <a:pt x="212939" y="146698"/>
                    <a:pt x="217485" y="142152"/>
                    <a:pt x="217485" y="136545"/>
                  </a:cubicBezTo>
                  <a:cubicBezTo>
                    <a:pt x="217485" y="130953"/>
                    <a:pt x="212939" y="126392"/>
                    <a:pt x="207332" y="126392"/>
                  </a:cubicBezTo>
                  <a:lnTo>
                    <a:pt x="195367" y="126392"/>
                  </a:lnTo>
                  <a:cubicBezTo>
                    <a:pt x="195319" y="126393"/>
                    <a:pt x="195271" y="126393"/>
                    <a:pt x="195223" y="126393"/>
                  </a:cubicBezTo>
                  <a:cubicBezTo>
                    <a:pt x="188525" y="126393"/>
                    <a:pt x="183059" y="121018"/>
                    <a:pt x="182981" y="114334"/>
                  </a:cubicBezTo>
                  <a:cubicBezTo>
                    <a:pt x="182903" y="107602"/>
                    <a:pt x="188307" y="102057"/>
                    <a:pt x="195055" y="101979"/>
                  </a:cubicBezTo>
                  <a:lnTo>
                    <a:pt x="211627" y="101979"/>
                  </a:lnTo>
                  <a:cubicBezTo>
                    <a:pt x="214860" y="101979"/>
                    <a:pt x="217485" y="99355"/>
                    <a:pt x="217485" y="96122"/>
                  </a:cubicBezTo>
                  <a:cubicBezTo>
                    <a:pt x="217485" y="92873"/>
                    <a:pt x="214860" y="90265"/>
                    <a:pt x="211627" y="90265"/>
                  </a:cubicBezTo>
                  <a:lnTo>
                    <a:pt x="179873" y="90265"/>
                  </a:lnTo>
                  <a:cubicBezTo>
                    <a:pt x="176359" y="90265"/>
                    <a:pt x="173500" y="87406"/>
                    <a:pt x="173500" y="83876"/>
                  </a:cubicBezTo>
                  <a:cubicBezTo>
                    <a:pt x="173500" y="80346"/>
                    <a:pt x="176359" y="77472"/>
                    <a:pt x="179873" y="77472"/>
                  </a:cubicBezTo>
                  <a:lnTo>
                    <a:pt x="219671" y="77472"/>
                  </a:lnTo>
                  <a:cubicBezTo>
                    <a:pt x="223842" y="77472"/>
                    <a:pt x="227231" y="74098"/>
                    <a:pt x="227231" y="69912"/>
                  </a:cubicBezTo>
                  <a:cubicBezTo>
                    <a:pt x="227231" y="67648"/>
                    <a:pt x="226185" y="65492"/>
                    <a:pt x="224435" y="64055"/>
                  </a:cubicBezTo>
                  <a:cubicBezTo>
                    <a:pt x="223076" y="62962"/>
                    <a:pt x="221405" y="62353"/>
                    <a:pt x="219671" y="62353"/>
                  </a:cubicBezTo>
                  <a:lnTo>
                    <a:pt x="202958" y="62353"/>
                  </a:lnTo>
                  <a:cubicBezTo>
                    <a:pt x="198772" y="62353"/>
                    <a:pt x="195399" y="58979"/>
                    <a:pt x="195399" y="54809"/>
                  </a:cubicBezTo>
                  <a:lnTo>
                    <a:pt x="195399" y="38408"/>
                  </a:lnTo>
                  <a:cubicBezTo>
                    <a:pt x="195399" y="30380"/>
                    <a:pt x="188885" y="23851"/>
                    <a:pt x="180857" y="23851"/>
                  </a:cubicBezTo>
                  <a:lnTo>
                    <a:pt x="158662" y="23851"/>
                  </a:lnTo>
                  <a:cubicBezTo>
                    <a:pt x="152773" y="23851"/>
                    <a:pt x="148041" y="19103"/>
                    <a:pt x="148041" y="13245"/>
                  </a:cubicBezTo>
                  <a:cubicBezTo>
                    <a:pt x="148041" y="7622"/>
                    <a:pt x="143667" y="2968"/>
                    <a:pt x="138044" y="2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4150" y="-298087"/>
              <a:ext cx="590400" cy="2888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18"/>
          <p:cNvGrpSpPr/>
          <p:nvPr/>
        </p:nvGrpSpPr>
        <p:grpSpPr>
          <a:xfrm flipH="1">
            <a:off x="9581691" y="4213227"/>
            <a:ext cx="2610304" cy="3863067"/>
            <a:chOff x="2038900" y="238125"/>
            <a:chExt cx="3538275" cy="5236400"/>
          </a:xfrm>
        </p:grpSpPr>
        <p:sp>
          <p:nvSpPr>
            <p:cNvPr id="128" name="Google Shape;128;p18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38200" y="592695"/>
            <a:ext cx="2869600" cy="24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45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 hasCustomPrompt="1"/>
          </p:nvPr>
        </p:nvSpPr>
        <p:spPr>
          <a:xfrm>
            <a:off x="2249400" y="1372184"/>
            <a:ext cx="7693200" cy="18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2249400" y="3191400"/>
            <a:ext cx="7693200" cy="5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8878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75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3675800" y="3468300"/>
            <a:ext cx="48404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2570600" y="4943533"/>
            <a:ext cx="70508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657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3441767" y="4779167"/>
            <a:ext cx="5308400" cy="11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CREDITS: This presentation template was created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including icons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rPr>
              <a:t>, and infographics &amp; images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KoHo"/>
                <a:ea typeface="KoHo"/>
                <a:cs typeface="KoHo"/>
                <a:sym typeface="KoH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dk1"/>
              </a:solidFill>
              <a:latin typeface="KoHo"/>
              <a:ea typeface="KoHo"/>
              <a:cs typeface="KoHo"/>
              <a:sym typeface="KoHo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51000" y="719344"/>
            <a:ext cx="102900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3621024" y="1869456"/>
            <a:ext cx="49620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2"/>
          </p:nvPr>
        </p:nvSpPr>
        <p:spPr>
          <a:xfrm>
            <a:off x="4565957" y="2885456"/>
            <a:ext cx="3060000" cy="11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 flipH="1">
            <a:off x="9" y="-10"/>
            <a:ext cx="1821243" cy="4884849"/>
            <a:chOff x="2827800" y="238125"/>
            <a:chExt cx="1946050" cy="5219600"/>
          </a:xfrm>
        </p:grpSpPr>
        <p:sp>
          <p:nvSpPr>
            <p:cNvPr id="142" name="Google Shape;142;p21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45" name="Google Shape;145;p21"/>
          <p:cNvCxnSpPr/>
          <p:nvPr/>
        </p:nvCxnSpPr>
        <p:spPr>
          <a:xfrm rot="10800000">
            <a:off x="536385" y="1609789"/>
            <a:ext cx="106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1"/>
          <p:cNvSpPr/>
          <p:nvPr/>
        </p:nvSpPr>
        <p:spPr>
          <a:xfrm rot="10800000">
            <a:off x="633993" y="637611"/>
            <a:ext cx="258800" cy="2588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10370815" y="1966973"/>
            <a:ext cx="1821243" cy="4884849"/>
            <a:chOff x="7778111" y="1475229"/>
            <a:chExt cx="1365932" cy="3663637"/>
          </a:xfrm>
        </p:grpSpPr>
        <p:grpSp>
          <p:nvGrpSpPr>
            <p:cNvPr id="148" name="Google Shape;148;p21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2" name="Google Shape;152;p21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21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360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-33" y="1"/>
            <a:ext cx="12192000" cy="1527913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4791417" y="2656733"/>
            <a:ext cx="26092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2"/>
          </p:nvPr>
        </p:nvSpPr>
        <p:spPr>
          <a:xfrm>
            <a:off x="1423451" y="2656733"/>
            <a:ext cx="26092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3"/>
          </p:nvPr>
        </p:nvSpPr>
        <p:spPr>
          <a:xfrm>
            <a:off x="4791380" y="3357281"/>
            <a:ext cx="2609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4"/>
          </p:nvPr>
        </p:nvSpPr>
        <p:spPr>
          <a:xfrm>
            <a:off x="4791392" y="5759133"/>
            <a:ext cx="2609200" cy="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5"/>
          </p:nvPr>
        </p:nvSpPr>
        <p:spPr>
          <a:xfrm>
            <a:off x="4791417" y="5064300"/>
            <a:ext cx="26092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6"/>
          </p:nvPr>
        </p:nvSpPr>
        <p:spPr>
          <a:xfrm>
            <a:off x="8159349" y="3356233"/>
            <a:ext cx="2609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7"/>
          </p:nvPr>
        </p:nvSpPr>
        <p:spPr>
          <a:xfrm>
            <a:off x="8159384" y="2656733"/>
            <a:ext cx="26092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8"/>
          </p:nvPr>
        </p:nvSpPr>
        <p:spPr>
          <a:xfrm>
            <a:off x="8159347" y="5759401"/>
            <a:ext cx="2609200" cy="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9"/>
          </p:nvPr>
        </p:nvSpPr>
        <p:spPr>
          <a:xfrm>
            <a:off x="8159384" y="5064300"/>
            <a:ext cx="26092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13"/>
          </p:nvPr>
        </p:nvSpPr>
        <p:spPr>
          <a:xfrm>
            <a:off x="1423417" y="3356244"/>
            <a:ext cx="2609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4"/>
          </p:nvPr>
        </p:nvSpPr>
        <p:spPr>
          <a:xfrm>
            <a:off x="1423417" y="5759401"/>
            <a:ext cx="2609200" cy="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5"/>
          </p:nvPr>
        </p:nvSpPr>
        <p:spPr>
          <a:xfrm>
            <a:off x="1423451" y="5064300"/>
            <a:ext cx="26092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2552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921855" y="4261759"/>
            <a:ext cx="2231200" cy="10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2"/>
          </p:nvPr>
        </p:nvSpPr>
        <p:spPr>
          <a:xfrm>
            <a:off x="2921855" y="1941067"/>
            <a:ext cx="2231200" cy="10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2910651" y="3054084"/>
            <a:ext cx="2264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4"/>
          </p:nvPr>
        </p:nvSpPr>
        <p:spPr>
          <a:xfrm>
            <a:off x="7017351" y="3054084"/>
            <a:ext cx="2264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7033751" y="4294559"/>
            <a:ext cx="2231200" cy="10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6"/>
          </p:nvPr>
        </p:nvSpPr>
        <p:spPr>
          <a:xfrm>
            <a:off x="2910651" y="5395359"/>
            <a:ext cx="2264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7017351" y="5395359"/>
            <a:ext cx="22640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7033751" y="1936833"/>
            <a:ext cx="2231200" cy="10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2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4012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7782341" y="2018300"/>
            <a:ext cx="2506800" cy="10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933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2"/>
          </p:nvPr>
        </p:nvSpPr>
        <p:spPr>
          <a:xfrm>
            <a:off x="2942341" y="2018300"/>
            <a:ext cx="2506800" cy="10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933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3"/>
          </p:nvPr>
        </p:nvSpPr>
        <p:spPr>
          <a:xfrm>
            <a:off x="7782341" y="4426611"/>
            <a:ext cx="2506800" cy="10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933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2942341" y="4426611"/>
            <a:ext cx="2506800" cy="10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933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5"/>
          </p:nvPr>
        </p:nvSpPr>
        <p:spPr>
          <a:xfrm>
            <a:off x="7782341" y="5523604"/>
            <a:ext cx="25068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7782341" y="3115304"/>
            <a:ext cx="25068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7"/>
          </p:nvPr>
        </p:nvSpPr>
        <p:spPr>
          <a:xfrm>
            <a:off x="2942341" y="5523604"/>
            <a:ext cx="25068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8"/>
          </p:nvPr>
        </p:nvSpPr>
        <p:spPr>
          <a:xfrm>
            <a:off x="2942341" y="3115304"/>
            <a:ext cx="25068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53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0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9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1"/>
            <a:ext cx="12192000" cy="1527913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50967" y="1698000"/>
            <a:ext cx="10290000" cy="44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3160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1"/>
            <a:ext cx="12192000" cy="1527913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26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560567" y="3119067"/>
            <a:ext cx="26092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2"/>
          </p:nvPr>
        </p:nvSpPr>
        <p:spPr>
          <a:xfrm>
            <a:off x="1560551" y="3879900"/>
            <a:ext cx="2609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3"/>
          </p:nvPr>
        </p:nvSpPr>
        <p:spPr>
          <a:xfrm>
            <a:off x="8022167" y="3119067"/>
            <a:ext cx="26092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Chelsea Market"/>
              <a:buNone/>
              <a:defRPr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4"/>
          </p:nvPr>
        </p:nvSpPr>
        <p:spPr>
          <a:xfrm>
            <a:off x="8022151" y="3879900"/>
            <a:ext cx="2609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182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1"/>
            <a:ext cx="12192000" cy="1527913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52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2">
  <p:cSld name="Game 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696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1">
  <p:cSld name="Game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096000" y="450100"/>
            <a:ext cx="5144800" cy="1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35" name="Google Shape;35;p9"/>
          <p:cNvGrpSpPr/>
          <p:nvPr/>
        </p:nvGrpSpPr>
        <p:grpSpPr>
          <a:xfrm>
            <a:off x="1427853" y="-25120"/>
            <a:ext cx="4651180" cy="6883423"/>
            <a:chOff x="2038900" y="238125"/>
            <a:chExt cx="3538275" cy="5236400"/>
          </a:xfrm>
        </p:grpSpPr>
        <p:sp>
          <p:nvSpPr>
            <p:cNvPr id="36" name="Google Shape;36;p9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9"/>
          <p:cNvSpPr/>
          <p:nvPr/>
        </p:nvSpPr>
        <p:spPr>
          <a:xfrm>
            <a:off x="-10633" y="-10633"/>
            <a:ext cx="2096000" cy="686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368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950967" y="450100"/>
            <a:ext cx="1029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4791400" y="4548567"/>
            <a:ext cx="2609200" cy="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2"/>
          </p:nvPr>
        </p:nvSpPr>
        <p:spPr>
          <a:xfrm>
            <a:off x="4791400" y="3670700"/>
            <a:ext cx="2609200" cy="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3"/>
          </p:nvPr>
        </p:nvSpPr>
        <p:spPr>
          <a:xfrm>
            <a:off x="8159367" y="4548567"/>
            <a:ext cx="2609200" cy="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4"/>
          </p:nvPr>
        </p:nvSpPr>
        <p:spPr>
          <a:xfrm>
            <a:off x="8159367" y="3670700"/>
            <a:ext cx="2609200" cy="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5"/>
          </p:nvPr>
        </p:nvSpPr>
        <p:spPr>
          <a:xfrm>
            <a:off x="1423433" y="4548567"/>
            <a:ext cx="2609200" cy="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6"/>
          </p:nvPr>
        </p:nvSpPr>
        <p:spPr>
          <a:xfrm>
            <a:off x="1423433" y="3670700"/>
            <a:ext cx="2609200" cy="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4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48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662433"/>
            <a:ext cx="10290000" cy="4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2080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5850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18AD0877-40A4-7D2E-8495-B95A4B7F4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1" r="17840" b="66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7EFDF7-45A7-5966-2A8F-2A49BD27A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191621"/>
            <a:ext cx="3998780" cy="21348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pt-BR" sz="4800"/>
              <a:t>Alerta</a:t>
            </a:r>
            <a:r>
              <a:rPr lang="pt-BR" sz="4800" kern="1200">
                <a:latin typeface="+mj-lt"/>
                <a:ea typeface="+mj-ea"/>
                <a:cs typeface="+mj-cs"/>
              </a:rPr>
              <a:t> </a:t>
            </a:r>
            <a:r>
              <a:rPr lang="en-US" sz="4800" kern="1200">
                <a:latin typeface="+mj-lt"/>
                <a:ea typeface="+mj-ea"/>
                <a:cs typeface="+mj-cs"/>
              </a:rPr>
              <a:t>Acadêmico UFPE</a:t>
            </a:r>
            <a:endParaRPr lang="en-US" sz="4800" kern="1200"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18C57-2F87-0134-11A3-49A10B868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69165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 fontAlgn="base"/>
            <a:r>
              <a:rPr lang="en-US" sz="1800" b="1" i="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Disciplina</a:t>
            </a:r>
            <a:r>
              <a:rPr lang="en-US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 IF264 -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Métodos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Computacionais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(2023.1)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Professor: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Paulo Freitas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Estudante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Romário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Jonas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8C4F308-00B0-DEDC-7254-FFBA08E14C76}"/>
              </a:ext>
            </a:extLst>
          </p:cNvPr>
          <p:cNvGrpSpPr/>
          <p:nvPr/>
        </p:nvGrpSpPr>
        <p:grpSpPr>
          <a:xfrm>
            <a:off x="3379079" y="771988"/>
            <a:ext cx="2596791" cy="1390650"/>
            <a:chOff x="3379079" y="771988"/>
            <a:chExt cx="2596791" cy="1390650"/>
          </a:xfrm>
        </p:grpSpPr>
        <p:pic>
          <p:nvPicPr>
            <p:cNvPr id="13" name="Imagem 13" descr="Uma imagem contendo Diagrama&#10;&#10;Descrição gerada automaticamente">
              <a:extLst>
                <a:ext uri="{FF2B5EF4-FFF2-40B4-BE49-F238E27FC236}">
                  <a16:creationId xmlns:a16="http://schemas.microsoft.com/office/drawing/2014/main" id="{000D5306-F7BE-F0C1-C8D8-CA6869871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7145" y="867238"/>
              <a:ext cx="1228725" cy="1200150"/>
            </a:xfrm>
            <a:prstGeom prst="rect">
              <a:avLst/>
            </a:prstGeom>
          </p:spPr>
        </p:pic>
        <p:pic>
          <p:nvPicPr>
            <p:cNvPr id="14" name="Imagem 14">
              <a:extLst>
                <a:ext uri="{FF2B5EF4-FFF2-40B4-BE49-F238E27FC236}">
                  <a16:creationId xmlns:a16="http://schemas.microsoft.com/office/drawing/2014/main" id="{261AC210-3AF4-1C2F-69FE-ED744DC3F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9079" y="771988"/>
              <a:ext cx="1371600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852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BB8DC-5E43-4BEB-2AB7-F575867A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082" y="2635714"/>
            <a:ext cx="2685836" cy="1325563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1547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EFDF7-45A7-5966-2A8F-2A49BD27A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Alerta Acadêmico UFPE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18C57-2F87-0134-11A3-49A10B868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000" b="1" i="0" u="sng">
                <a:effectLst/>
              </a:rPr>
              <a:t>Disciplina:</a:t>
            </a:r>
            <a:r>
              <a:rPr lang="en-US" sz="2000" b="0" i="0" u="none" strike="noStrike">
                <a:effectLst/>
              </a:rPr>
              <a:t>     IF264 - Métodos Computacionais (2023.1)</a:t>
            </a:r>
            <a:r>
              <a:rPr lang="en-US" sz="2000" b="0" i="0">
                <a:effectLst/>
              </a:rPr>
              <a:t>​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000" b="1" i="0" u="sng">
                <a:effectLst/>
              </a:rPr>
              <a:t>Professor:</a:t>
            </a:r>
            <a:r>
              <a:rPr lang="en-US" sz="2000" b="1" i="0" u="none" strike="noStrike">
                <a:effectLst/>
              </a:rPr>
              <a:t>      </a:t>
            </a:r>
            <a:r>
              <a:rPr lang="en-US" sz="2000" b="0" i="0" u="none" strike="noStrike">
                <a:effectLst/>
              </a:rPr>
              <a:t>Paulo Freitas</a:t>
            </a:r>
            <a:r>
              <a:rPr lang="en-US" sz="2000" b="0" i="0">
                <a:effectLst/>
              </a:rPr>
              <a:t>​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000" b="1" i="0" u="sng">
                <a:effectLst/>
              </a:rPr>
              <a:t>Estudante</a:t>
            </a:r>
            <a:r>
              <a:rPr lang="en-US" sz="2000" b="1" i="0" u="none" strike="noStrike">
                <a:effectLst/>
              </a:rPr>
              <a:t>:    </a:t>
            </a:r>
            <a:r>
              <a:rPr lang="en-US" sz="2000" b="0" i="0" u="none" strike="noStrike">
                <a:effectLst/>
              </a:rPr>
              <a:t>Romário Jonas </a:t>
            </a:r>
            <a:r>
              <a:rPr lang="en-US" sz="2000" b="0" i="0">
                <a:effectLst/>
              </a:rPr>
              <a:t>​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8C4F308-00B0-DEDC-7254-FFBA08E14C76}"/>
              </a:ext>
            </a:extLst>
          </p:cNvPr>
          <p:cNvGrpSpPr/>
          <p:nvPr/>
        </p:nvGrpSpPr>
        <p:grpSpPr>
          <a:xfrm>
            <a:off x="5911530" y="2962322"/>
            <a:ext cx="5150276" cy="2758109"/>
            <a:chOff x="3379079" y="771988"/>
            <a:chExt cx="2596791" cy="1390650"/>
          </a:xfrm>
        </p:grpSpPr>
        <p:pic>
          <p:nvPicPr>
            <p:cNvPr id="13" name="Imagem 13" descr="Uma imagem contendo Diagrama&#10;&#10;Descrição gerada automaticamente">
              <a:extLst>
                <a:ext uri="{FF2B5EF4-FFF2-40B4-BE49-F238E27FC236}">
                  <a16:creationId xmlns:a16="http://schemas.microsoft.com/office/drawing/2014/main" id="{000D5306-F7BE-F0C1-C8D8-CA6869871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7145" y="867238"/>
              <a:ext cx="1228725" cy="1200150"/>
            </a:xfrm>
            <a:prstGeom prst="rect">
              <a:avLst/>
            </a:prstGeom>
          </p:spPr>
        </p:pic>
        <p:pic>
          <p:nvPicPr>
            <p:cNvPr id="14" name="Imagem 14">
              <a:extLst>
                <a:ext uri="{FF2B5EF4-FFF2-40B4-BE49-F238E27FC236}">
                  <a16:creationId xmlns:a16="http://schemas.microsoft.com/office/drawing/2014/main" id="{261AC210-3AF4-1C2F-69FE-ED744DC3F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9079" y="771988"/>
              <a:ext cx="1371600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62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A36C2-39D1-9820-BCF8-1DF597C6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8517A-ECDE-CD00-AA08-A8903131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effectLst/>
              </a:rPr>
              <a:t>O "Alerta Acadêmico UFPE” oferece uma solução prática para os estudantes da UFPE. Ao fornecer notificações proativas quando os estudantes estão se aproximando do limite de faltas, o aplicativo pode ajudar a prevenir reprovações e incentivar a frequência regular às aulas. Além disso, com futuras integrações planejadas com calendários eletrônicos, o "Alerta Acadêmico UFPE" tem o potencial de se tornar uma ferramenta ainda mais integrada e conveniente para os estudantes gerenciarem sua frequência e horários de aula.</a:t>
            </a:r>
          </a:p>
        </p:txBody>
      </p:sp>
    </p:spTree>
    <p:extLst>
      <p:ext uri="{BB962C8B-B14F-4D97-AF65-F5344CB8AC3E}">
        <p14:creationId xmlns:p14="http://schemas.microsoft.com/office/powerpoint/2010/main" val="99792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55C1E-0FE8-60C0-B532-36EEB57F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Funcionalidades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1C160B-3A71-62C3-1B5A-1F1607C5A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Monitoramento de Faltas;</a:t>
            </a:r>
          </a:p>
          <a:p>
            <a:r>
              <a:rPr lang="pt-BR" dirty="0"/>
              <a:t>Gerenciamento acadêmico pessoal;</a:t>
            </a:r>
          </a:p>
          <a:p>
            <a:r>
              <a:rPr lang="pt-BR" dirty="0"/>
              <a:t>Alertas de Frequência, </a:t>
            </a:r>
          </a:p>
          <a:p>
            <a:r>
              <a:rPr lang="pt-BR" dirty="0"/>
              <a:t>Notificações de Limite de Faltas.</a:t>
            </a:r>
          </a:p>
        </p:txBody>
      </p:sp>
    </p:spTree>
    <p:extLst>
      <p:ext uri="{BB962C8B-B14F-4D97-AF65-F5344CB8AC3E}">
        <p14:creationId xmlns:p14="http://schemas.microsoft.com/office/powerpoint/2010/main" val="208719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57C82-7503-8ACD-54B9-2B7FBA9F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Funcionalidades Futuras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67DFF-1F1B-92C0-077E-BA8D26DF4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Sincronização com Google </a:t>
            </a:r>
            <a:r>
              <a:rPr lang="pt-BR" dirty="0" err="1"/>
              <a:t>Calendar</a:t>
            </a:r>
            <a:r>
              <a:rPr lang="pt-BR" dirty="0"/>
              <a:t>,</a:t>
            </a:r>
          </a:p>
          <a:p>
            <a:r>
              <a:rPr lang="pt-BR" dirty="0"/>
              <a:t>Lembretes de Horários de Aula, </a:t>
            </a:r>
          </a:p>
          <a:p>
            <a:r>
              <a:rPr lang="pt-BR" dirty="0"/>
              <a:t>Integração com Plataformas de Aprendizado Online.</a:t>
            </a:r>
          </a:p>
        </p:txBody>
      </p:sp>
    </p:spTree>
    <p:extLst>
      <p:ext uri="{BB962C8B-B14F-4D97-AF65-F5344CB8AC3E}">
        <p14:creationId xmlns:p14="http://schemas.microsoft.com/office/powerpoint/2010/main" val="98221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BF9D1-70A2-C04A-F816-211171C0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7F9D7D-B808-1F85-628B-D5DA29DC0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>
              <a:lnSpc>
                <a:spcPct val="115000"/>
              </a:lnSpc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Back-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Python, com a biblioteca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Flask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criar a API do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-end.</a:t>
            </a:r>
          </a:p>
          <a:p>
            <a:pPr marL="228600" algn="just">
              <a:lnSpc>
                <a:spcPct val="115000"/>
              </a:lnSpc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Front-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 o framework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criar a interface do usuário.</a:t>
            </a:r>
          </a:p>
          <a:p>
            <a:pPr marL="228600" algn="just">
              <a:lnSpc>
                <a:spcPct val="115000"/>
              </a:lnSpc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Banco de Dados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SQLite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armazenar os dados dos usuários.</a:t>
            </a:r>
          </a:p>
          <a:p>
            <a:pPr marL="228600" algn="just">
              <a:lnSpc>
                <a:spcPct val="115000"/>
              </a:lnSpc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APIs de Terceiros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API do Google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Calendar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sincronizar aulas e faltas com o calendário do usuário.</a:t>
            </a:r>
          </a:p>
        </p:txBody>
      </p:sp>
    </p:spTree>
    <p:extLst>
      <p:ext uri="{BB962C8B-B14F-4D97-AF65-F5344CB8AC3E}">
        <p14:creationId xmlns:p14="http://schemas.microsoft.com/office/powerpoint/2010/main" val="264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3DAEE-7C0E-D9D7-5300-50DF6164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81764" cy="1325563"/>
          </a:xfrm>
        </p:spPr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1D674D-5740-0A2C-3C39-396606C2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38739"/>
            <a:ext cx="4504362" cy="4351338"/>
          </a:xfrm>
        </p:spPr>
        <p:txBody>
          <a:bodyPr/>
          <a:lstStyle/>
          <a:p>
            <a:r>
              <a:rPr lang="pt-BR" dirty="0"/>
              <a:t>Registro e Login do Usuário;</a:t>
            </a:r>
          </a:p>
          <a:p>
            <a:r>
              <a:rPr lang="pt-BR" dirty="0"/>
              <a:t>Inserção de Dados de Aulas; </a:t>
            </a:r>
          </a:p>
          <a:p>
            <a:r>
              <a:rPr lang="pt-BR" dirty="0"/>
              <a:t>Registro de Faltas;</a:t>
            </a:r>
          </a:p>
          <a:p>
            <a:r>
              <a:rPr lang="pt-BR" dirty="0"/>
              <a:t>Cálculo de Faltas;</a:t>
            </a:r>
          </a:p>
          <a:p>
            <a:r>
              <a:rPr lang="pt-BR" dirty="0"/>
              <a:t>Alertas de Frequência;</a:t>
            </a:r>
          </a:p>
          <a:p>
            <a:r>
              <a:rPr lang="pt-BR" dirty="0"/>
              <a:t>Notificações de Limite de Faltas.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564D724-3058-3715-F807-6F224E922FE1}"/>
              </a:ext>
            </a:extLst>
          </p:cNvPr>
          <p:cNvSpPr txBox="1">
            <a:spLocks/>
          </p:cNvSpPr>
          <p:nvPr/>
        </p:nvSpPr>
        <p:spPr>
          <a:xfrm>
            <a:off x="6849440" y="365124"/>
            <a:ext cx="4504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Requisitos Não Funcionais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55EE8DB8-AA6B-1E58-11C3-8AC77A15208F}"/>
              </a:ext>
            </a:extLst>
          </p:cNvPr>
          <p:cNvSpPr txBox="1">
            <a:spLocks/>
          </p:cNvSpPr>
          <p:nvPr/>
        </p:nvSpPr>
        <p:spPr>
          <a:xfrm>
            <a:off x="6849440" y="1938739"/>
            <a:ext cx="2603643" cy="200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Desempenho;</a:t>
            </a:r>
          </a:p>
          <a:p>
            <a:r>
              <a:rPr lang="pt-BR" dirty="0"/>
              <a:t>Segurança;</a:t>
            </a:r>
          </a:p>
          <a:p>
            <a:r>
              <a:rPr lang="pt-BR" dirty="0"/>
              <a:t>Usabilidade.</a:t>
            </a:r>
          </a:p>
        </p:txBody>
      </p:sp>
    </p:spTree>
    <p:extLst>
      <p:ext uri="{BB962C8B-B14F-4D97-AF65-F5344CB8AC3E}">
        <p14:creationId xmlns:p14="http://schemas.microsoft.com/office/powerpoint/2010/main" val="216542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08E94-05DB-A079-58CC-7681F5F0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Interface do Usuário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F416A-2D70-9AD5-ABAA-91D7CFAEB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Imagens da interface do usuário e descrição de como ela será fácil de usar e intuitiva.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8DE7CD-B1B1-F7C2-5A73-7B130B8CAB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827" b="53467"/>
          <a:stretch/>
        </p:blipFill>
        <p:spPr bwMode="auto">
          <a:xfrm>
            <a:off x="923095" y="2627523"/>
            <a:ext cx="10430705" cy="34879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 de Texto 1">
            <a:extLst>
              <a:ext uri="{FF2B5EF4-FFF2-40B4-BE49-F238E27FC236}">
                <a16:creationId xmlns:a16="http://schemas.microsoft.com/office/drawing/2014/main" id="{E514FC97-444F-C8B4-87B6-14A6BD306140}"/>
              </a:ext>
            </a:extLst>
          </p:cNvPr>
          <p:cNvSpPr txBox="1"/>
          <p:nvPr/>
        </p:nvSpPr>
        <p:spPr>
          <a:xfrm>
            <a:off x="2039058" y="6115479"/>
            <a:ext cx="8198777" cy="33855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100" i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Figura 1 Este diagrama ilustra a interação do usuário com o aplicativo, desde o registro das aulas e faltas, passando pelo monitoramento das faltas pelo aplicativo, até o gerenciamento da frequência pelo estudante.</a:t>
            </a:r>
          </a:p>
        </p:txBody>
      </p:sp>
    </p:spTree>
    <p:extLst>
      <p:ext uri="{BB962C8B-B14F-4D97-AF65-F5344CB8AC3E}">
        <p14:creationId xmlns:p14="http://schemas.microsoft.com/office/powerpoint/2010/main" val="397042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5441B-2DB0-C18D-50AD-B13C0E87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Pseudocódigo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3175553-59E9-C2FB-659D-685B14445499}"/>
              </a:ext>
            </a:extLst>
          </p:cNvPr>
          <p:cNvGraphicFramePr>
            <a:graphicFrameLocks noGrp="1"/>
          </p:cNvGraphicFramePr>
          <p:nvPr/>
        </p:nvGraphicFramePr>
        <p:xfrm>
          <a:off x="3399155" y="1906619"/>
          <a:ext cx="5393690" cy="4399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3690">
                  <a:extLst>
                    <a:ext uri="{9D8B030D-6E8A-4147-A177-3AD203B41FA5}">
                      <a16:colId xmlns:a16="http://schemas.microsoft.com/office/drawing/2014/main" val="1737931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1. Início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2. Entrada de Dados de Aulas: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Solicitar ao usuário para selecionar a disciplina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Solicitar ao usuário para inserir o número total de aulas no semestre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Solicitar ao usuário para inserir a frequência semanal das aulas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Armazenar essas informações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3. Registro de Faltas: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Solicitar ao usuário para selecionar a disciplina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Perguntar ao usuário se ele esteve presente ou não houve aula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Se ausente, incrementar o contador de faltas para essa disciplina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4. Cálculo de Faltas: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Calcular a porcentagem de faltas para cada disciplina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Porcentagem de faltas = (número de faltas / número total de aulas) * 100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5. Notificações de Limite de Faltas: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   - Se a porcentagem de faltas estiver próxima de exceder 25% para qualquer disciplina, enviar uma notificação alertando o usuário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200" dirty="0">
                          <a:effectLst/>
                        </a:rPr>
                        <a:t>6. Fim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65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29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F6B26B"/>
      </a:accent1>
      <a:accent2>
        <a:srgbClr val="8DD86B"/>
      </a:accent2>
      <a:accent3>
        <a:srgbClr val="F7D45D"/>
      </a:accent3>
      <a:accent4>
        <a:srgbClr val="B294FF"/>
      </a:accent4>
      <a:accent5>
        <a:srgbClr val="D0DA84"/>
      </a:accent5>
      <a:accent6>
        <a:srgbClr val="EB72B3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C2274591-87C7-4F06-8D36-38734234CCC0}" vid="{21845DDF-6361-4343-9768-6A10E7CACBC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0EC48F0F21DF429A6271B637501252" ma:contentTypeVersion="3" ma:contentTypeDescription="Crie um novo documento." ma:contentTypeScope="" ma:versionID="b540161a6c50603fa46c3ed72aedd7be">
  <xsd:schema xmlns:xsd="http://www.w3.org/2001/XMLSchema" xmlns:xs="http://www.w3.org/2001/XMLSchema" xmlns:p="http://schemas.microsoft.com/office/2006/metadata/properties" xmlns:ns3="7a6fef20-c652-430c-a821-d197a0dfead0" targetNamespace="http://schemas.microsoft.com/office/2006/metadata/properties" ma:root="true" ma:fieldsID="370c333fda79f9e4aafb089c82980f1e" ns3:_="">
    <xsd:import namespace="7a6fef20-c652-430c-a821-d197a0dfe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fef20-c652-430c-a821-d197a0dfea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FF643-1232-480C-B8D4-0A3246A36B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098D2F-F9C0-469B-8603-9F84DA66F46B}">
  <ds:schemaRefs>
    <ds:schemaRef ds:uri="7a6fef20-c652-430c-a821-d197a0dfea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45A8D37-7897-4E33-AA32-CF3855B574F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a6fef20-c652-430c-a821-d197a0dfead0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78</TotalTime>
  <Words>501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Chelsea Market</vt:lpstr>
      <vt:lpstr>Fredoka One</vt:lpstr>
      <vt:lpstr>KoHo</vt:lpstr>
      <vt:lpstr>KoHo Medium</vt:lpstr>
      <vt:lpstr>Livvic</vt:lpstr>
      <vt:lpstr>Mali</vt:lpstr>
      <vt:lpstr>Proxima Nova</vt:lpstr>
      <vt:lpstr>Proxima Nova Semibold</vt:lpstr>
      <vt:lpstr>Roboto Condensed Light</vt:lpstr>
      <vt:lpstr>Segoe UI</vt:lpstr>
      <vt:lpstr>Times New Roman</vt:lpstr>
      <vt:lpstr>Tema1</vt:lpstr>
      <vt:lpstr>Slidesgo Final Pages</vt:lpstr>
      <vt:lpstr>Alerta Acadêmico UFPE</vt:lpstr>
      <vt:lpstr>Alerta Acadêmico UFPE</vt:lpstr>
      <vt:lpstr>Visão Geral</vt:lpstr>
      <vt:lpstr>Principais Funcionalidades</vt:lpstr>
      <vt:lpstr>Funcionalidades Futuras</vt:lpstr>
      <vt:lpstr>Implementação</vt:lpstr>
      <vt:lpstr>Requisitos Funcionais</vt:lpstr>
      <vt:lpstr>Interface do Usuário</vt:lpstr>
      <vt:lpstr>Pseudocódigo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Alerta Acadêmico UFPE</dc:title>
  <dc:creator>ROMARIO JONAS DE OLIVEIRA VELOSO</dc:creator>
  <cp:lastModifiedBy>ROMARIO JONAS DE OLIVEIRA VELOSO</cp:lastModifiedBy>
  <cp:revision>16</cp:revision>
  <dcterms:created xsi:type="dcterms:W3CDTF">2023-07-07T16:27:31Z</dcterms:created>
  <dcterms:modified xsi:type="dcterms:W3CDTF">2023-07-07T18:00:43Z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0x010100BB0EC48F0F21DF429A6271B637501252</vt:lpwstr>
  </property>
</Properties>
</file>