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94" r:id="rId3"/>
    <p:sldId id="295" r:id="rId4"/>
    <p:sldId id="297" r:id="rId5"/>
    <p:sldId id="302" r:id="rId6"/>
    <p:sldId id="303" r:id="rId7"/>
    <p:sldId id="296" r:id="rId8"/>
    <p:sldId id="298" r:id="rId9"/>
    <p:sldId id="306" r:id="rId10"/>
    <p:sldId id="301" r:id="rId11"/>
    <p:sldId id="299" r:id="rId12"/>
    <p:sldId id="300" r:id="rId13"/>
    <p:sldId id="29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E215-BBC5-4DE4-8BB8-9FE016A05064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91940-A98D-440D-8F39-F98F06DB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9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3.jpe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Macro-Enabled_Worksheet1.xlsm"/><Relationship Id="rId5" Type="http://schemas.openxmlformats.org/officeDocument/2006/relationships/image" Target="../media/image19.png"/><Relationship Id="rId4" Type="http://schemas.openxmlformats.org/officeDocument/2006/relationships/hyperlink" Target="54.210.91.79" TargetMode="Externa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s/SyXikdg_g#Flight-Delay-Predictio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.tty1.c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ko.gov.hk/cgi-bin/hko/warndb_e1.pl?opt=1&amp;sgnl=1.or.higher&amp;start_ym=197608&amp;end_ym=201608&amp;submit=Submit+Quer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3996" y="266142"/>
            <a:ext cx="7576008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lang="en-US" sz="36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Flight delay prediction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4139198"/>
            <a:ext cx="8077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sing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24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en-US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claims expense forecast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392" y="4888860"/>
            <a:ext cx="28829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Romain Barraud</a:t>
            </a:r>
            <a:endParaRPr sz="1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400" y="4888860"/>
            <a:ext cx="3017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200" b="1" baseline="30000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2018</a:t>
            </a:r>
            <a:endParaRPr sz="1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634"/>
            <a:ext cx="9144000" cy="2734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63" y="164391"/>
            <a:ext cx="854959" cy="857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feature analysis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0" y="997528"/>
            <a:ext cx="3398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D</a:t>
            </a:r>
            <a:r>
              <a:rPr lang="en-US" dirty="0" smtClean="0">
                <a:solidFill>
                  <a:srgbClr val="333399"/>
                </a:solidFill>
              </a:rPr>
              <a:t>istance </a:t>
            </a:r>
            <a:r>
              <a:rPr lang="en-US" dirty="0">
                <a:solidFill>
                  <a:srgbClr val="333399"/>
                </a:solidFill>
              </a:rPr>
              <a:t>+ latitude + </a:t>
            </a:r>
            <a:r>
              <a:rPr lang="en-US" dirty="0" smtClean="0">
                <a:solidFill>
                  <a:srgbClr val="333399"/>
                </a:solidFill>
              </a:rPr>
              <a:t>longitude</a:t>
            </a:r>
            <a:r>
              <a:rPr lang="en-US" dirty="0" smtClean="0"/>
              <a:t>, </a:t>
            </a:r>
            <a:r>
              <a:rPr lang="en-US" dirty="0"/>
              <a:t>(which determines </a:t>
            </a:r>
            <a:r>
              <a:rPr lang="en-US" dirty="0" smtClean="0"/>
              <a:t>uniquely </a:t>
            </a:r>
            <a:r>
              <a:rPr lang="en-US" dirty="0"/>
              <a:t>a </a:t>
            </a:r>
            <a:r>
              <a:rPr lang="en-US" dirty="0" smtClean="0"/>
              <a:t>place, </a:t>
            </a:r>
            <a:r>
              <a:rPr lang="en-US" dirty="0"/>
              <a:t>is a strong </a:t>
            </a:r>
            <a:r>
              <a:rPr lang="en-US" dirty="0" smtClean="0"/>
              <a:t>feature</a:t>
            </a:r>
          </a:p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99"/>
                </a:solidFill>
              </a:rPr>
              <a:t>China</a:t>
            </a:r>
            <a:r>
              <a:rPr lang="en-US" dirty="0" smtClean="0"/>
              <a:t> flights have regular delays as seen on the map</a:t>
            </a:r>
            <a:endParaRPr lang="en-US" dirty="0"/>
          </a:p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99"/>
                </a:solidFill>
              </a:rPr>
              <a:t>W</a:t>
            </a:r>
            <a:r>
              <a:rPr lang="en-US" dirty="0" smtClean="0">
                <a:solidFill>
                  <a:srgbClr val="333399"/>
                </a:solidFill>
              </a:rPr>
              <a:t>eek </a:t>
            </a:r>
            <a:r>
              <a:rPr lang="en-US" dirty="0">
                <a:solidFill>
                  <a:srgbClr val="333399"/>
                </a:solidFill>
              </a:rPr>
              <a:t>4 </a:t>
            </a:r>
            <a:r>
              <a:rPr lang="en-US" dirty="0"/>
              <a:t>has impact because... this is Chinese New Year</a:t>
            </a:r>
            <a:r>
              <a:rPr lang="en-US" dirty="0" smtClean="0"/>
              <a:t>!</a:t>
            </a:r>
          </a:p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The created </a:t>
            </a:r>
            <a:r>
              <a:rPr lang="en-US" dirty="0" smtClean="0">
                <a:solidFill>
                  <a:srgbClr val="333399"/>
                </a:solidFill>
              </a:rPr>
              <a:t>signal</a:t>
            </a:r>
            <a:r>
              <a:rPr lang="en-US" dirty="0" smtClean="0"/>
              <a:t> </a:t>
            </a:r>
            <a:r>
              <a:rPr lang="en-US" dirty="0"/>
              <a:t>probability has some power. Good job!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666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333399"/>
              </a:buClr>
            </a:pPr>
            <a:r>
              <a:rPr lang="en-US" dirty="0" smtClean="0"/>
              <a:t>Random Forest top features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08729"/>
              </p:ext>
            </p:extLst>
          </p:nvPr>
        </p:nvGraphicFramePr>
        <p:xfrm>
          <a:off x="1524000" y="415732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 (Q1,Q2)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17973.74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9073.81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"/>
          <a:stretch/>
        </p:blipFill>
        <p:spPr>
          <a:xfrm>
            <a:off x="685800" y="911066"/>
            <a:ext cx="4804064" cy="2914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37909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333399"/>
              </a:buClr>
            </a:pPr>
            <a:r>
              <a:rPr lang="en-US" dirty="0" smtClean="0"/>
              <a:t>Performance on testing (unseen)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Try it!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139812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entire notebook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your file name into the last cell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result in the created output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spc="-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Amazon AWS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Ubuntu-xenial-16.04-amd64-server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US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54.210.91.79</a:t>
            </a:r>
            <a:endParaRPr lang="en-US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Upload your .csv file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Press Predict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your output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790975"/>
            <a:ext cx="1752600" cy="65897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763541"/>
              </p:ext>
            </p:extLst>
          </p:nvPr>
        </p:nvGraphicFramePr>
        <p:xfrm>
          <a:off x="8047793" y="4314825"/>
          <a:ext cx="102000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Macro-Enabled Worksheet" showAsIcon="1" r:id="rId6" imgW="914400" imgH="771480" progId="Excel.SheetMacroEnabled.12">
                  <p:embed/>
                </p:oleObj>
              </mc:Choice>
              <mc:Fallback>
                <p:oleObj name="Macro-Enabled Worksheet" showAsIcon="1" r:id="rId6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47793" y="4314825"/>
                        <a:ext cx="102000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/>
          <p:cNvSpPr/>
          <p:nvPr/>
        </p:nvSpPr>
        <p:spPr>
          <a:xfrm rot="16200000">
            <a:off x="8071390" y="4235266"/>
            <a:ext cx="145066" cy="403906"/>
          </a:xfrm>
          <a:prstGeom prst="downArrow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600" y="4223953"/>
            <a:ext cx="237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file you can use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93296"/>
            <a:ext cx="1841457" cy="1226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2780"/>
          <a:stretch/>
        </p:blipFill>
        <p:spPr>
          <a:xfrm>
            <a:off x="5586548" y="2190750"/>
            <a:ext cx="3259228" cy="1933410"/>
          </a:xfrm>
          <a:prstGeom prst="rect">
            <a:avLst/>
          </a:prstGeom>
          <a:ln w="12700">
            <a:solidFill>
              <a:srgbClr val="333399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586548" y="1809750"/>
            <a:ext cx="325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Next steps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139812" cy="374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 of new external data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Weather forecast… but not free!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bank holidays of destinations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Investigate further resampling to balance claimed and not claimed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 time series to capture changes over time</a:t>
            </a:r>
            <a:endParaRPr lang="en-US" dirty="0" smtClean="0"/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  <a:buClr>
                <a:srgbClr val="333399"/>
              </a:buClr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Enhance architecture: more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instance, auto-scaling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load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balancer and database to store the predictions made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API-style) and csv file and live result for 1 choice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66142"/>
            <a:ext cx="914400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lang="en-US" sz="36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4139197"/>
            <a:ext cx="8077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Have a nice flight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634"/>
            <a:ext cx="9144000" cy="2734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63" y="164391"/>
            <a:ext cx="854959" cy="8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237998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139812" cy="3465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redict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claim amount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flights due to delay</a:t>
            </a:r>
            <a:endParaRPr lang="en-US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Challenge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proposed 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  <a:buClr>
                <a:srgbClr val="333399"/>
              </a:buClr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  <a:p>
            <a:pPr marL="355600" indent="-34290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marL="355600" indent="-34290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 engineering with addition of external data</a:t>
            </a:r>
          </a:p>
          <a:p>
            <a:pPr marL="355600" indent="-34290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  <a:p>
            <a:pPr marL="355600" indent="-34290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of an online model</a:t>
            </a:r>
          </a:p>
        </p:txBody>
      </p:sp>
    </p:spTree>
    <p:extLst>
      <p:ext uri="{BB962C8B-B14F-4D97-AF65-F5344CB8AC3E}">
        <p14:creationId xmlns:p14="http://schemas.microsoft.com/office/powerpoint/2010/main" val="17517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Dataset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139812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/>
              <a:t>899,114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records with </a:t>
            </a:r>
            <a:r>
              <a:rPr lang="en-US" dirty="0"/>
              <a:t>10 </a:t>
            </a:r>
            <a:r>
              <a:rPr lang="en-US" dirty="0" smtClean="0"/>
              <a:t>features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/>
              <a:t>Very clean: only 4% of NULL values in Arrival (replaced by most frequent value)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/>
              <a:t>Need to convert some types to decimal and categorical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/>
              <a:t>2 features used for training but not available for future flights</a:t>
            </a: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err="1" smtClean="0">
                <a:solidFill>
                  <a:srgbClr val="333399"/>
                </a:solidFill>
              </a:rPr>
              <a:t>delay_time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flight delay (numeric) with “Cancelled” flights </a:t>
            </a:r>
            <a:r>
              <a:rPr lang="en-US" dirty="0">
                <a:sym typeface="Wingdings" panose="05000000000000000000" pitchFamily="2" charset="2"/>
              </a:rPr>
              <a:t>(categorical) </a:t>
            </a:r>
            <a:r>
              <a:rPr lang="en-US" dirty="0" smtClean="0">
                <a:sym typeface="Wingdings" panose="05000000000000000000" pitchFamily="2" charset="2"/>
              </a:rPr>
              <a:t>to isolate for better modelling during training</a:t>
            </a:r>
            <a:endParaRPr lang="en-US" dirty="0" smtClean="0"/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err="1" smtClean="0">
                <a:solidFill>
                  <a:srgbClr val="333399"/>
                </a:solidFill>
              </a:rPr>
              <a:t>is_claim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dependent on </a:t>
            </a:r>
            <a:r>
              <a:rPr lang="en-US" dirty="0" err="1" smtClean="0">
                <a:sym typeface="Wingdings" panose="05000000000000000000" pitchFamily="2" charset="2"/>
              </a:rPr>
              <a:t>delay_time</a:t>
            </a:r>
            <a:r>
              <a:rPr lang="en-US" dirty="0" smtClean="0">
                <a:sym typeface="Wingdings" panose="05000000000000000000" pitchFamily="2" charset="2"/>
              </a:rPr>
              <a:t> (800 if delay &gt; 3 hours or “Cancelled”)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56723"/>
              </p:ext>
            </p:extLst>
          </p:nvPr>
        </p:nvGraphicFramePr>
        <p:xfrm>
          <a:off x="508000" y="3600450"/>
          <a:ext cx="8128000" cy="13335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std_hour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delay_time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is_claim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UO686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01/07/2016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CX753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08/07/2015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CX5974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12/05/2014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MH9185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08/06/2016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1582892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12/05/2014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1582898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14/01/2015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8153400" y="3181350"/>
            <a:ext cx="152400" cy="342900"/>
          </a:xfrm>
          <a:prstGeom prst="downArrow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553200" y="3181350"/>
            <a:ext cx="152400" cy="342900"/>
          </a:xfrm>
          <a:prstGeom prst="downArrow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External data enrichment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139812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Hong Kong bank holidays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Destination geographical data from an external csv file</a:t>
            </a: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latitude, longitude, country</a:t>
            </a: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Hong Kong to destination distance calculation</a:t>
            </a: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spc="-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Typhoon predictions from online historical data</a:t>
            </a: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Online data from </a:t>
            </a: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Hong Kong Observatory</a:t>
            </a:r>
            <a:endParaRPr lang="en-US" spc="-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50 years historical data</a:t>
            </a: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date and typhoon strength</a:t>
            </a:r>
          </a:p>
          <a:p>
            <a:pPr marL="755650" lvl="1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Typhoon daily probability</a:t>
            </a:r>
            <a:endParaRPr lang="en-US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90950"/>
            <a:ext cx="1462620" cy="1311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484523"/>
            <a:ext cx="1114560" cy="11145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763981"/>
            <a:ext cx="1038359" cy="223093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 flipV="1">
            <a:off x="7380988" y="3180936"/>
            <a:ext cx="206387" cy="394846"/>
          </a:xfrm>
          <a:prstGeom prst="downArrow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9457" y="319369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Month-Day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 flipV="1">
            <a:off x="7140449" y="3441483"/>
            <a:ext cx="206387" cy="875924"/>
          </a:xfrm>
          <a:prstGeom prst="downArrow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49457" y="3694779"/>
            <a:ext cx="149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(normalized)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Exploratory analysis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50"/>
            <a:ext cx="4055103" cy="2752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172338"/>
            <a:ext cx="40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Only 4.38% of the records lead to a claim.</a:t>
            </a:r>
          </a:p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Risk to over predict “no claim” during training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81" y="1276350"/>
            <a:ext cx="3687619" cy="27435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9238" y="4172338"/>
            <a:ext cx="4055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rgbClr val="333399"/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Delay distribution not far from normality</a:t>
            </a:r>
          </a:p>
          <a:p>
            <a:r>
              <a:rPr lang="en-US" dirty="0" smtClean="0"/>
              <a:t>Sharp left tail cut (no flight arrives very early)</a:t>
            </a:r>
          </a:p>
          <a:p>
            <a:r>
              <a:rPr lang="en-US" dirty="0" smtClean="0"/>
              <a:t>Long right tail (some flights do arrive late)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76351"/>
            <a:ext cx="3761639" cy="2737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4" t="7902"/>
          <a:stretch/>
        </p:blipFill>
        <p:spPr>
          <a:xfrm>
            <a:off x="7502236" y="1509926"/>
            <a:ext cx="1032356" cy="2684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76350"/>
            <a:ext cx="3124200" cy="2737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4093250"/>
            <a:ext cx="241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2.86% of cancelled flight</a:t>
            </a:r>
          </a:p>
          <a:p>
            <a:pPr>
              <a:buClr>
                <a:srgbClr val="333399"/>
              </a:buClr>
            </a:pPr>
            <a:r>
              <a:rPr lang="en-US" sz="1400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Half of the claim!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Exploratory analysis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6779" y="1281430"/>
            <a:ext cx="1503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3399"/>
              </a:buClr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Claim ratio per airline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4093250"/>
            <a:ext cx="510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Recurrent delays for some airlines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More than 74% for the top 6 ‘most late’ airlines!</a:t>
            </a:r>
          </a:p>
        </p:txBody>
      </p:sp>
    </p:spTree>
    <p:extLst>
      <p:ext uri="{BB962C8B-B14F-4D97-AF65-F5344CB8AC3E}">
        <p14:creationId xmlns:p14="http://schemas.microsoft.com/office/powerpoint/2010/main" val="40952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139812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Map view with dataset + external data providing destinations location and distance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65127"/>
            <a:ext cx="5699411" cy="2779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34" y="1657350"/>
            <a:ext cx="569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Flights destination and average delay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6505" y="3716569"/>
            <a:ext cx="1146287" cy="1028213"/>
            <a:chOff x="7543800" y="3981937"/>
            <a:chExt cx="1146287" cy="1028213"/>
          </a:xfrm>
        </p:grpSpPr>
        <p:sp>
          <p:nvSpPr>
            <p:cNvPr id="7" name="TextBox 6"/>
            <p:cNvSpPr txBox="1"/>
            <p:nvPr/>
          </p:nvSpPr>
          <p:spPr>
            <a:xfrm>
              <a:off x="7543800" y="4271486"/>
              <a:ext cx="10294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 60 min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30-60  min</a:t>
              </a:r>
            </a:p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 30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82087" y="4362937"/>
              <a:ext cx="108000" cy="533400"/>
              <a:chOff x="8731200" y="3867150"/>
              <a:chExt cx="108000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731200" y="3867150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731200" y="4079850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731200" y="4292550"/>
                <a:ext cx="108000" cy="108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543800" y="398193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2"/>
          <p:cNvSpPr txBox="1"/>
          <p:nvPr/>
        </p:nvSpPr>
        <p:spPr>
          <a:xfrm>
            <a:off x="5867400" y="1965127"/>
            <a:ext cx="32766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Hong Kong mainly serves regional destinations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A few large airports have very high (red) mean delay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Mainland China tends towards more medium (black) delay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Southern Asia and long distance flights are rather on time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Exploratory analysis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2400" spc="-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460232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2-step approach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AutoNum type="arabicPeriod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 claim / not claim flights and get from model the event probability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AutoNum type="arabicPeriod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optimal claim budget based on probability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0" y="2075483"/>
            <a:ext cx="4267200" cy="3010867"/>
          </a:xfrm>
          <a:prstGeom prst="rect">
            <a:avLst/>
          </a:prstGeom>
        </p:spPr>
      </p:pic>
      <p:sp>
        <p:nvSpPr>
          <p:cNvPr id="8" name="object 12"/>
          <p:cNvSpPr txBox="1"/>
          <p:nvPr/>
        </p:nvSpPr>
        <p:spPr>
          <a:xfrm>
            <a:off x="531368" y="2190750"/>
            <a:ext cx="4041267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with Logistic Regression and Random Forest to handle large dimension space and get probability associated to claim / not claimed event</a:t>
            </a:r>
            <a:endParaRPr lang="en-US" dirty="0" smtClean="0"/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Wingdings"/>
              <a:buChar char="à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 Forest performing best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Wingdings"/>
              <a:buChar char="à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63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368" y="187445"/>
            <a:ext cx="5869432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400" spc="-5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</a:t>
            </a:r>
            <a:r>
              <a:rPr lang="en-US" sz="2400" spc="-5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sz="2400" spc="-5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1242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40" y="164391"/>
            <a:ext cx="427480" cy="428905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>
            <a:off x="1270" y="5138305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0" y="0"/>
                </a:moveTo>
                <a:lnTo>
                  <a:pt x="9142476" y="0"/>
                </a:lnTo>
              </a:path>
            </a:pathLst>
          </a:custGeom>
          <a:ln w="6248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531368" y="1060831"/>
            <a:ext cx="8460232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2-step approach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AutoNum type="arabicPeriod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 claim / not claim flights and get from model the event probability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AutoNum type="arabicPeriod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optimal claim budget based on probability</a:t>
            </a:r>
          </a:p>
        </p:txBody>
      </p:sp>
      <p:sp>
        <p:nvSpPr>
          <p:cNvPr id="8" name="object 12"/>
          <p:cNvSpPr txBox="1"/>
          <p:nvPr/>
        </p:nvSpPr>
        <p:spPr>
          <a:xfrm>
            <a:off x="531368" y="2114550"/>
            <a:ext cx="3735832" cy="2292935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Optimize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 Q1 + Q2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probability</a:t>
            </a:r>
            <a:endParaRPr lang="en-US" dirty="0" smtClean="0"/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Wingdings"/>
              <a:buChar char="à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Polynomial equation of degree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Allocate budget based on polynomial minimum</a:t>
            </a:r>
            <a:endParaRPr lang="en-US" dirty="0" smtClean="0"/>
          </a:p>
          <a:p>
            <a:pPr marL="298450" indent="-285750">
              <a:spcBef>
                <a:spcPts val="100"/>
              </a:spcBef>
              <a:buClr>
                <a:srgbClr val="333399"/>
              </a:buClr>
              <a:buFont typeface="Wingdings"/>
              <a:buChar char="à"/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Model is ready!</a:t>
            </a:r>
          </a:p>
          <a:p>
            <a:pPr marL="12700">
              <a:spcBef>
                <a:spcPts val="100"/>
              </a:spcBef>
              <a:buClr>
                <a:srgbClr val="333399"/>
              </a:buClr>
              <a:tabLst>
                <a:tab pos="364490" algn="l"/>
                <a:tab pos="954405" algn="l"/>
                <a:tab pos="1355090" algn="l"/>
                <a:tab pos="1829435" algn="l"/>
                <a:tab pos="2252980" algn="l"/>
                <a:tab pos="2693035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1" t="50000" r="8115"/>
          <a:stretch/>
        </p:blipFill>
        <p:spPr>
          <a:xfrm>
            <a:off x="3511853" y="556996"/>
            <a:ext cx="2878282" cy="6382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011552"/>
              </p:ext>
            </p:extLst>
          </p:nvPr>
        </p:nvGraphicFramePr>
        <p:xfrm>
          <a:off x="2687319" y="3867150"/>
          <a:ext cx="6197601" cy="1143000"/>
        </p:xfrm>
        <a:graphic>
          <a:graphicData uri="http://schemas.openxmlformats.org/drawingml/2006/table">
            <a:tbl>
              <a:tblPr/>
              <a:tblGrid>
                <a:gridCol w="609288"/>
                <a:gridCol w="609288"/>
                <a:gridCol w="609288"/>
                <a:gridCol w="609288"/>
                <a:gridCol w="609288"/>
                <a:gridCol w="609288"/>
                <a:gridCol w="609288"/>
                <a:gridCol w="714009"/>
                <a:gridCol w="609288"/>
                <a:gridCol w="6092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Departure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Arrival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std_hour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flight_date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prob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CI7868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23/04/2015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0.64</a:t>
                      </a:r>
                      <a:endParaRPr lang="en-US" sz="1100" b="1" i="0" u="none" strike="noStrike" dirty="0">
                        <a:solidFill>
                          <a:srgbClr val="33339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KA5390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05/10/2015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0.64</a:t>
                      </a:r>
                      <a:endParaRPr lang="en-US" sz="1100" b="1" i="0" u="none" strike="noStrike" dirty="0">
                        <a:solidFill>
                          <a:srgbClr val="333399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NZ4851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10/03/2015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333399"/>
                          </a:solidFill>
                          <a:effectLst/>
                          <a:latin typeface="+mn-lt"/>
                        </a:rPr>
                        <a:t>0.64</a:t>
                      </a:r>
                      <a:endParaRPr lang="en-US" sz="1100" b="1" i="0" u="none" strike="noStrike" dirty="0">
                        <a:solidFill>
                          <a:srgbClr val="333399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CX5626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19/12/2015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1.71</a:t>
                      </a:r>
                      <a:endParaRPr lang="en-US" sz="1100" b="1" i="0" u="none" strike="noStrike" dirty="0">
                        <a:solidFill>
                          <a:srgbClr val="333399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1582575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AY5837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11/12/2014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333399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 rot="18479491">
            <a:off x="7437001" y="3399636"/>
            <a:ext cx="155008" cy="533400"/>
          </a:xfrm>
          <a:prstGeom prst="downArrow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6400" y="3267730"/>
            <a:ext cx="180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obtained from 1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8610600" y="3524250"/>
            <a:ext cx="152400" cy="342900"/>
          </a:xfrm>
          <a:prstGeom prst="downArrow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36529" y="1819930"/>
            <a:ext cx="18074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Budget allocation  from 2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5117" y="3354740"/>
            <a:ext cx="37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14762" y="3512447"/>
            <a:ext cx="37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94" y="2068638"/>
            <a:ext cx="2385535" cy="96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58" y="2279739"/>
            <a:ext cx="87642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800</Words>
  <Application>Microsoft Office PowerPoint</Application>
  <PresentationFormat>On-screen Show (16:9)</PresentationFormat>
  <Paragraphs>253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Excel Macro-Enabled Worksheet</vt:lpstr>
      <vt:lpstr>Flight delay prediction</vt:lpstr>
      <vt:lpstr>The challenge</vt:lpstr>
      <vt:lpstr>1. The Dataset</vt:lpstr>
      <vt:lpstr>2. External data enrichment</vt:lpstr>
      <vt:lpstr>2.1 Exploratory analysis</vt:lpstr>
      <vt:lpstr>2.2 Exploratory analysis</vt:lpstr>
      <vt:lpstr>2.3 Exploratory analysis</vt:lpstr>
      <vt:lpstr>3.1 Modelling</vt:lpstr>
      <vt:lpstr>4.2 Modelling</vt:lpstr>
      <vt:lpstr>3.2 Final model feature analysis</vt:lpstr>
      <vt:lpstr>5. Try it!</vt:lpstr>
      <vt:lpstr>6. Next steps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romain.barraud@gmail.com</dc:creator>
  <cp:lastModifiedBy>BARRAUD Romain OBS/S APAC</cp:lastModifiedBy>
  <cp:revision>101</cp:revision>
  <dcterms:created xsi:type="dcterms:W3CDTF">2018-09-21T00:06:43Z</dcterms:created>
  <dcterms:modified xsi:type="dcterms:W3CDTF">2018-09-25T22:49:32Z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2018-09-21T00:00:00Z</vt:filetime>
  </property>
</Properties>
</file>