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7" r:id="rId2"/>
    <p:sldId id="269" r:id="rId3"/>
    <p:sldId id="270" r:id="rId4"/>
    <p:sldId id="261" r:id="rId5"/>
    <p:sldId id="257" r:id="rId6"/>
    <p:sldId id="268" r:id="rId7"/>
    <p:sldId id="265" r:id="rId8"/>
    <p:sldId id="266" r:id="rId9"/>
    <p:sldId id="26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88"/>
    <p:restoredTop sz="78902"/>
  </p:normalViewPr>
  <p:slideViewPr>
    <p:cSldViewPr snapToGrid="0" snapToObjects="1">
      <p:cViewPr varScale="1">
        <p:scale>
          <a:sx n="87" d="100"/>
          <a:sy n="87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0DA3C-8492-CC44-AF87-665A778CF532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F7423C-D9BE-B641-8619-AC6AD3DD8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732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423C-D9BE-B641-8619-AC6AD3DD8E3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53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423C-D9BE-B641-8619-AC6AD3DD8E3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57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Description of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your</a:t>
            </a: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Project (Planning, ER,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DataBase</a:t>
            </a: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Schema,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Queries</a:t>
            </a: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Methodoloy</a:t>
            </a: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 for the composite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indicator</a:t>
            </a:r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F7423C-D9BE-B641-8619-AC6AD3DD8E3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90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DB58B-8048-BC03-475E-B359A307A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0A9C6F-9279-1413-4F2A-0FF390587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38B46D-DD38-7471-6322-5C748DB1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9F0F5D-B98A-75C7-0A32-EB2C4617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E48B5-50BC-6A23-BB66-70DF753A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995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99BC8-05B3-2C6B-BED5-BBE418C7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D5A330-7D48-FA3B-68F7-7DCE6AF97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9273BA-C8F5-5D64-D95C-A2D3C8635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97E1FF-DC5E-DA00-6217-C2390461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382CB-5B08-4A45-53CC-E6D0D3F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96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035C23-E8E4-9240-6DF0-5DFE971C3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365E73-30AE-E7F0-F856-7DFFA289D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EF9EC4-06C5-7A82-C037-34CDA798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D27BFB-314A-FED1-6123-32B8BA8C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EFA2C7-2924-46D8-38C6-915DA89D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02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E9898-625B-D440-9DA8-317F9073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8D08A7-358B-66A5-8668-A28B864A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F6B850-3E52-FA0F-7104-5E010FBF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30DE72-D676-03E0-F3D1-C4662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06DE2E-2F54-4FFE-8B53-2A57A4F7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32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533FA-009F-3200-E931-89631AC2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ACA033-0132-9661-B1FE-EBB396EB7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206802-A945-3D93-C229-D5B03DF1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28CEF0-4F1A-F0DC-4054-1EAC7DA6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7E08A1-6C69-630F-A89D-995693CD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04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63968-455B-A78E-483B-97FF4C5A0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1E7EC-C451-C07D-D0B3-280351A43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30DE36-56B8-656F-FE19-6644F122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25334B-C6CB-6AF8-FC83-23F914B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118B46-69BB-0C27-313D-DF2F8800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29B445-0BAC-DBA5-6645-5A28EF99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58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38134-4D27-58A8-1511-DFCB8F5B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2B415A-E29F-9921-AF0E-30454811B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A3AED8-EEF7-D688-7FDC-C203301D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2E558F5-704B-0DD7-0BE9-2A67695B6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D5FA8F-0C47-9134-3B26-C27EC545A4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4625D7B-3FB4-CBE0-95BB-24C71513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7318F4-76A3-4772-59D0-80754793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8E0A19E-421F-316F-92E7-88F2C12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716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DF8F8-7E8F-2466-A994-613ABE1F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7423B5-50F0-B763-1751-2809DFB12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ADB6FE-05BA-9F30-C7B1-F0CBA9F4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7240CC8-7705-87E7-1C47-1A6962D3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135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500EFC-0476-7E38-D770-2C616504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A6F924F-C0FA-2F31-A486-0E0E655B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6F8A63D-AED3-1170-7154-31CFDFFC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77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242D8-76F9-8DBB-738B-2AD094C9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C7424C-99D5-798C-A1FD-0BCF78BE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DDFCF3-A2B1-5E4A-1E61-4A89928F6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5BAC98-1D9F-D8EC-6B6F-39B6DCF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9D0390-C89D-CD2E-17B8-8C79FCF2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C38922-533E-B854-B38A-F45E401F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5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1BCFF-127D-7EB5-A3F9-1E162EB1F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B449AF3-99DB-2818-AAC1-6E534F436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524204-33CC-07E0-FE51-1F1DE278C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89AE64-E1C4-A7F7-0582-2736D49E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CFDBB8C-C3D5-544A-253E-3E0AEA0F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085C51-D2C6-E489-2254-2FDC42A0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639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457DE1-4670-7CA4-329E-852393C6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55E916-AC90-407F-7295-75B72D557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A3110-4BB9-706A-E19A-18D709128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304D6-65A6-794A-851F-4A386F905CB0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1AA5E4-5B73-E081-731C-B9A2D1402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BE6D9-B261-9EB4-8DE4-7275EC880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37D8D-1C95-7946-B34D-799737B297E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79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FACAD52-F6CA-8155-E8F3-FE6BFB3F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20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C9CA4-0A1E-F1CC-B929-EA7D085FF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B0FEF9-686A-52AB-0DE8-6996FED31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EBE77C2F-BEF0-B94A-9B40-416D865F500F}"/>
              </a:ext>
            </a:extLst>
          </p:cNvPr>
          <p:cNvSpPr txBox="1"/>
          <p:nvPr/>
        </p:nvSpPr>
        <p:spPr>
          <a:xfrm>
            <a:off x="5235388" y="2277036"/>
            <a:ext cx="168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Scraping master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141C8-B881-7E78-BCA8-E769BF05373F}"/>
              </a:ext>
            </a:extLst>
          </p:cNvPr>
          <p:cNvSpPr txBox="1"/>
          <p:nvPr/>
        </p:nvSpPr>
        <p:spPr>
          <a:xfrm>
            <a:off x="5235388" y="3286885"/>
            <a:ext cx="1261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Master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D2675E-DC84-7B35-27AD-94A1DB3F4D05}"/>
              </a:ext>
            </a:extLst>
          </p:cNvPr>
          <p:cNvSpPr txBox="1"/>
          <p:nvPr/>
        </p:nvSpPr>
        <p:spPr>
          <a:xfrm>
            <a:off x="5235388" y="4373887"/>
            <a:ext cx="184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 Manager </a:t>
            </a:r>
          </a:p>
        </p:txBody>
      </p:sp>
    </p:spTree>
    <p:extLst>
      <p:ext uri="{BB962C8B-B14F-4D97-AF65-F5344CB8AC3E}">
        <p14:creationId xmlns:p14="http://schemas.microsoft.com/office/powerpoint/2010/main" val="213818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431A860-EABC-91E1-A4C0-342AA3C54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110D41B-153D-481B-7F44-58352E1F97CE}"/>
              </a:ext>
            </a:extLst>
          </p:cNvPr>
          <p:cNvSpPr txBox="1"/>
          <p:nvPr/>
        </p:nvSpPr>
        <p:spPr>
          <a:xfrm>
            <a:off x="2421331" y="1631576"/>
            <a:ext cx="2300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FF0000"/>
                </a:solidFill>
              </a:rPr>
              <a:t>Public </a:t>
            </a:r>
            <a:r>
              <a:rPr lang="fr-FR" sz="3200" b="1" dirty="0">
                <a:solidFill>
                  <a:srgbClr val="FF0000"/>
                </a:solidFill>
              </a:rPr>
              <a:t>Health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192E75-D0E2-ABE4-C495-A07675925E7F}"/>
              </a:ext>
            </a:extLst>
          </p:cNvPr>
          <p:cNvSpPr txBox="1"/>
          <p:nvPr/>
        </p:nvSpPr>
        <p:spPr>
          <a:xfrm>
            <a:off x="2421331" y="2372833"/>
            <a:ext cx="959022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0" u="sng" strike="noStrike" dirty="0">
                <a:solidFill>
                  <a:srgbClr val="002060"/>
                </a:solidFill>
                <a:effectLst/>
                <a:latin typeface="-apple-system"/>
              </a:rPr>
              <a:t>World Bank Open Data :  (2003 – 2018)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Mortality rate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adult, female (per 1,000 female adults)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Mortality rate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adult, male (per 1,000 male adults)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Current health expenditure (% of GDP)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Domestic general government health expenditure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(% of current health expenditure)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External health expenditure (% of current health expenditure)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Out-of-pocket expenditure (% of current health expenditure)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Domestic private health expenditure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(% of current health expenditure)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295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2D917D-6798-8805-E2E7-161B8B39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980" y="615820"/>
            <a:ext cx="5754896" cy="1116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Planning on Jira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B7C859-E7AD-F3ED-2D00-CD2CB7AF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54" r="37761" b="1"/>
          <a:stretch/>
        </p:blipFill>
        <p:spPr>
          <a:xfrm>
            <a:off x="1068130" y="1040102"/>
            <a:ext cx="3876165" cy="43461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B1C15B-1F9A-4F62-CCED-E91E0C80F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69" y="2055179"/>
            <a:ext cx="4010952" cy="30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9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96C67DA-BE67-C4B6-A371-C2BC9FD7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867" y="113543"/>
            <a:ext cx="8375115" cy="16675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Challenges during the process:</a:t>
            </a:r>
            <a:br>
              <a:rPr lang="en-US" sz="37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que 8" descr="Mille avec un remplissage uni">
            <a:extLst>
              <a:ext uri="{FF2B5EF4-FFF2-40B4-BE49-F238E27FC236}">
                <a16:creationId xmlns:a16="http://schemas.microsoft.com/office/drawing/2014/main" id="{EDBF3492-75B9-32DC-1AC6-764BD60FB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BE63EFC-B7C4-DB6C-2E2D-5651E6650DCC}"/>
              </a:ext>
            </a:extLst>
          </p:cNvPr>
          <p:cNvSpPr txBox="1"/>
          <p:nvPr/>
        </p:nvSpPr>
        <p:spPr>
          <a:xfrm>
            <a:off x="5237851" y="2061376"/>
            <a:ext cx="5754896" cy="3197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Practice to create Database.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Therefore, the scrap and collect  right </a:t>
            </a:r>
            <a:r>
              <a:rPr lang="en-US" sz="2000" dirty="0" err="1"/>
              <a:t>Datas</a:t>
            </a:r>
            <a:r>
              <a:rPr lang="en-US" sz="2000" dirty="0"/>
              <a:t> are      	fundamental to have relative indicators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Create for relevant Database.</a:t>
            </a: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1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1127A04-3FB3-C99A-5AAC-F23AD434B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6" y="0"/>
            <a:ext cx="12192000" cy="6858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ED137D3-E6FD-C635-1BE0-6BBD83C5964F}"/>
              </a:ext>
            </a:extLst>
          </p:cNvPr>
          <p:cNvSpPr txBox="1"/>
          <p:nvPr/>
        </p:nvSpPr>
        <p:spPr>
          <a:xfrm>
            <a:off x="1235288" y="5074024"/>
            <a:ext cx="258183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Technical</a:t>
            </a:r>
            <a:r>
              <a:rPr lang="fr-FR" sz="2800" dirty="0">
                <a:solidFill>
                  <a:schemeClr val="bg1"/>
                </a:solidFill>
              </a:rPr>
              <a:t>  :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API : Framework </a:t>
            </a:r>
          </a:p>
          <a:p>
            <a:r>
              <a:rPr lang="fr-FR" dirty="0" err="1">
                <a:solidFill>
                  <a:schemeClr val="bg1"/>
                </a:solidFill>
              </a:rPr>
              <a:t>Extract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Indicators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584F17-C05C-F903-F9C7-AE24CFBEE6FB}"/>
              </a:ext>
            </a:extLst>
          </p:cNvPr>
          <p:cNvSpPr txBox="1"/>
          <p:nvPr/>
        </p:nvSpPr>
        <p:spPr>
          <a:xfrm>
            <a:off x="4037070" y="5074024"/>
            <a:ext cx="4117859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Management : 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>
                <a:solidFill>
                  <a:schemeClr val="bg1"/>
                </a:solidFill>
              </a:rPr>
              <a:t>Group </a:t>
            </a:r>
            <a:r>
              <a:rPr lang="fr-FR" dirty="0" err="1">
                <a:solidFill>
                  <a:schemeClr val="bg1"/>
                </a:solidFill>
              </a:rPr>
              <a:t>with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different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knowledges</a:t>
            </a:r>
            <a:r>
              <a:rPr lang="fr-FR" dirty="0">
                <a:solidFill>
                  <a:schemeClr val="bg1"/>
                </a:solidFill>
              </a:rPr>
              <a:t> on Data.</a:t>
            </a:r>
          </a:p>
          <a:p>
            <a:r>
              <a:rPr lang="fr-FR" dirty="0">
                <a:solidFill>
                  <a:schemeClr val="bg1"/>
                </a:solidFill>
              </a:rPr>
              <a:t>Compromis on </a:t>
            </a:r>
            <a:r>
              <a:rPr lang="fr-FR" dirty="0" err="1">
                <a:solidFill>
                  <a:schemeClr val="bg1"/>
                </a:solidFill>
              </a:rPr>
              <a:t>work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strategy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4373BC-C63C-98D5-0EE1-B8B5D38DF85A}"/>
              </a:ext>
            </a:extLst>
          </p:cNvPr>
          <p:cNvSpPr txBox="1"/>
          <p:nvPr/>
        </p:nvSpPr>
        <p:spPr>
          <a:xfrm>
            <a:off x="8265301" y="5074024"/>
            <a:ext cx="3919343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Timing: </a:t>
            </a:r>
          </a:p>
          <a:p>
            <a:endParaRPr lang="fr-FR" sz="2800" dirty="0">
              <a:solidFill>
                <a:schemeClr val="bg1"/>
              </a:solidFill>
            </a:endParaRPr>
          </a:p>
          <a:p>
            <a:r>
              <a:rPr lang="fr-FR" dirty="0" err="1">
                <a:solidFill>
                  <a:schemeClr val="bg1"/>
                </a:solidFill>
              </a:rPr>
              <a:t>Less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then</a:t>
            </a:r>
            <a:r>
              <a:rPr lang="fr-FR" dirty="0">
                <a:solidFill>
                  <a:schemeClr val="bg1"/>
                </a:solidFill>
              </a:rPr>
              <a:t> 24 </a:t>
            </a:r>
            <a:r>
              <a:rPr lang="fr-FR" dirty="0" err="1">
                <a:solidFill>
                  <a:schemeClr val="bg1"/>
                </a:solidFill>
              </a:rPr>
              <a:t>hours</a:t>
            </a:r>
            <a:r>
              <a:rPr lang="fr-FR" dirty="0">
                <a:solidFill>
                  <a:schemeClr val="bg1"/>
                </a:solidFill>
              </a:rPr>
              <a:t> to finish </a:t>
            </a:r>
            <a:r>
              <a:rPr lang="fr-FR" dirty="0" err="1">
                <a:solidFill>
                  <a:schemeClr val="bg1"/>
                </a:solidFill>
              </a:rPr>
              <a:t>this</a:t>
            </a:r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project</a:t>
            </a:r>
            <a:r>
              <a:rPr lang="fr-FR" dirty="0">
                <a:solidFill>
                  <a:schemeClr val="bg1"/>
                </a:solidFill>
              </a:rPr>
              <a:t>.</a:t>
            </a:r>
          </a:p>
          <a:p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74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5484A6-8A6B-194F-DA6C-F6BF947B6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3011" y="748703"/>
            <a:ext cx="8326608" cy="57194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b="1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Data transformation Steps</a:t>
            </a:r>
            <a:br>
              <a:rPr lang="en-US" sz="3600" b="1" i="0" u="none" strike="noStrike" kern="1200" dirty="0">
                <a:solidFill>
                  <a:srgbClr val="002060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b="1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2C9D4F6-CB88-EE1A-3CD0-6C732B19B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03417"/>
            <a:ext cx="960120" cy="116026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1721382C-52FA-A8DE-B7A3-4A476F48C35F}"/>
              </a:ext>
            </a:extLst>
          </p:cNvPr>
          <p:cNvSpPr txBox="1"/>
          <p:nvPr/>
        </p:nvSpPr>
        <p:spPr>
          <a:xfrm>
            <a:off x="369854" y="1609605"/>
            <a:ext cx="1158201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Python GET API :</a:t>
            </a:r>
          </a:p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wb.data.DataFrame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'SH.XPD.CHEX.GD.ZS'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wb.region.members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'EUU'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Create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database</a:t>
            </a:r>
            <a:r>
              <a:rPr lang="fr-FR" b="1" dirty="0">
                <a:solidFill>
                  <a:srgbClr val="002060"/>
                </a:solidFill>
              </a:rPr>
              <a:t> : </a:t>
            </a:r>
          </a:p>
          <a:p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CREATE 1 TABLE countries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Seed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r>
              <a:rPr lang="fr-FR" b="1" dirty="0" err="1">
                <a:solidFill>
                  <a:srgbClr val="002060"/>
                </a:solidFill>
              </a:rPr>
              <a:t>Database</a:t>
            </a:r>
            <a:r>
              <a:rPr lang="fr-FR" b="1" dirty="0">
                <a:solidFill>
                  <a:srgbClr val="002060"/>
                </a:solidFill>
              </a:rPr>
              <a:t> :</a:t>
            </a:r>
          </a:p>
          <a:p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SQLengine.execute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(‘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 INTO countries(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country,name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VALUES ("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ABW","Aruba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");’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wb.data.DataFrame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([…]).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rename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i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economy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'country’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fr-FR" i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to_sql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i="1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health_expenditure_of_gdp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SQLengine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if_exists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'replace'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i="1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fr-FR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b="1" dirty="0">
              <a:solidFill>
                <a:srgbClr val="002060"/>
              </a:solidFill>
            </a:endParaRPr>
          </a:p>
          <a:p>
            <a:r>
              <a:rPr lang="fr-FR" b="1" dirty="0" err="1">
                <a:solidFill>
                  <a:srgbClr val="002060"/>
                </a:solidFill>
              </a:rPr>
              <a:t>Build</a:t>
            </a:r>
            <a:r>
              <a:rPr lang="fr-FR" b="1" dirty="0">
                <a:solidFill>
                  <a:srgbClr val="002060"/>
                </a:solidFill>
              </a:rPr>
              <a:t> Indicator</a:t>
            </a:r>
          </a:p>
          <a:p>
            <a:r>
              <a:rPr lang="en-US" b="1" dirty="0">
                <a:solidFill>
                  <a:srgbClr val="002060"/>
                </a:solidFill>
              </a:rPr>
              <a:t>Pivot : 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CREATE TEMPORARY TABLE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tmp_mortality_female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(SELECT country, '2003' as year, IFNULL(YR2003,0)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as value FROM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mortality_female</a:t>
            </a:r>
            <a:endParaRPr lang="en-US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UNION ALL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AVG() : SELECT format(avg(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tmp_health_expenditure_of_gdp.value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),2) as </a:t>
            </a:r>
            <a:r>
              <a:rPr lang="en-US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expenditure_of_gdp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FROM</a:t>
            </a:r>
            <a:endParaRPr lang="fr-FR" sz="1600" i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D0845-6859-BC76-0BE6-0AEF9C8C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1064372"/>
            <a:ext cx="11084859" cy="1325563"/>
          </a:xfrm>
        </p:spPr>
        <p:txBody>
          <a:bodyPr>
            <a:normAutofit fontScale="90000"/>
          </a:bodyPr>
          <a:lstStyle/>
          <a:p>
            <a:r>
              <a:rPr lang="en-US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ER (Entity relational) : </a:t>
            </a:r>
            <a:br>
              <a:rPr lang="en-US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4400" b="0" i="0" u="none" strike="noStrike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F158C-94AB-CBE2-8346-67F6604A4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70" y="1727153"/>
            <a:ext cx="11414659" cy="42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0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F7966-E9FB-C8B2-1A6B-F34C2987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44795"/>
            <a:ext cx="10515600" cy="724535"/>
          </a:xfrm>
        </p:spPr>
        <p:txBody>
          <a:bodyPr>
            <a:normAutofit fontScale="90000"/>
          </a:bodyPr>
          <a:lstStyle/>
          <a:p>
            <a: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  <a:t>Main </a:t>
            </a:r>
            <a:r>
              <a:rPr lang="fr-FR" b="0" i="0" u="none" strike="noStrike" dirty="0" err="1">
                <a:solidFill>
                  <a:srgbClr val="1F2328"/>
                </a:solidFill>
                <a:effectLst/>
                <a:latin typeface="-apple-system"/>
              </a:rPr>
              <a:t>results</a:t>
            </a:r>
            <a:br>
              <a:rPr lang="fr-FR" b="0" i="0" u="none" strike="noStrike" dirty="0">
                <a:solidFill>
                  <a:srgbClr val="1F2328"/>
                </a:solidFill>
                <a:effectLst/>
                <a:latin typeface="-apple-system"/>
              </a:rPr>
            </a:b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9B8B8-9A9B-D4CD-B59F-B0335FF8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948" y="1027906"/>
            <a:ext cx="8085577" cy="2839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0B309-F4D8-3355-D6BF-9791A669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048" y="4046221"/>
            <a:ext cx="8010007" cy="22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695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 2" id="{FD660AF5-50F4-5D43-9EB4-90842A5CC821}" vid="{607A533C-E59A-EF41-8D40-9D72ABFAAB3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</TotalTime>
  <Words>363</Words>
  <Application>Microsoft Office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Consolas</vt:lpstr>
      <vt:lpstr>Thème Office</vt:lpstr>
      <vt:lpstr>PowerPoint Presentation</vt:lpstr>
      <vt:lpstr>PowerPoint Presentation</vt:lpstr>
      <vt:lpstr>PowerPoint Presentation</vt:lpstr>
      <vt:lpstr>Planning on Jira</vt:lpstr>
      <vt:lpstr>Challenges during the process: </vt:lpstr>
      <vt:lpstr>PowerPoint Presentation</vt:lpstr>
      <vt:lpstr>Data transformation Steps </vt:lpstr>
      <vt:lpstr>ER (Entity relational) :   </vt:lpstr>
      <vt:lpstr>Main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Composite Indicator  </dc:title>
  <dc:creator>Jamyang Pasang Yeshe</dc:creator>
  <cp:lastModifiedBy>Romain Courtois</cp:lastModifiedBy>
  <cp:revision>11</cp:revision>
  <dcterms:created xsi:type="dcterms:W3CDTF">2023-04-24T12:41:11Z</dcterms:created>
  <dcterms:modified xsi:type="dcterms:W3CDTF">2023-04-25T08:07:44Z</dcterms:modified>
</cp:coreProperties>
</file>