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275213"/>
  <p:notesSz cx="6889750" cy="100187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D.Budge" initials="J" lastIdx="7" clrIdx="0">
    <p:extLst>
      <p:ext uri="{19B8F6BF-5375-455C-9EA6-DF929625EA0E}">
        <p15:presenceInfo xmlns:p15="http://schemas.microsoft.com/office/powerpoint/2012/main" userId="S-1-5-21-116143283-1862434482-632688529-356239" providerId="AD"/>
      </p:ext>
    </p:extLst>
  </p:cmAuthor>
  <p:cmAuthor id="2" name="Mark Smales" initials="CMS" lastIdx="5" clrIdx="1">
    <p:extLst>
      <p:ext uri="{19B8F6BF-5375-455C-9EA6-DF929625EA0E}">
        <p15:presenceInfo xmlns:p15="http://schemas.microsoft.com/office/powerpoint/2012/main" userId="Mark Smal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838"/>
    <a:srgbClr val="A5A5A5"/>
    <a:srgbClr val="15355C"/>
    <a:srgbClr val="014782"/>
    <a:srgbClr val="143E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134" autoAdjust="0"/>
    <p:restoredTop sz="94660"/>
  </p:normalViewPr>
  <p:slideViewPr>
    <p:cSldViewPr snapToGrid="0">
      <p:cViewPr>
        <p:scale>
          <a:sx n="69" d="100"/>
          <a:sy n="69" d="100"/>
        </p:scale>
        <p:origin x="30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FDA0DD-8D98-436E-BD0D-525D162DF581}" type="datetimeFigureOut">
              <a:rPr lang="en-GB" smtClean="0"/>
              <a:t>03/11/2020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6E174E-A047-4683-9FD8-65931AA015DF}" type="slidenum">
              <a:rPr lang="en-GB" smtClean="0"/>
              <a:t>‹#›</a:t>
            </a:fld>
            <a:endParaRPr lang="en-GB"/>
          </a:p>
        </p:txBody>
      </p:sp>
    </p:spTree>
    <p:extLst>
      <p:ext uri="{BB962C8B-B14F-4D97-AF65-F5344CB8AC3E}">
        <p14:creationId xmlns:p14="http://schemas.microsoft.com/office/powerpoint/2010/main" val="3398780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FDA0DD-8D98-436E-BD0D-525D162DF581}" type="datetimeFigureOut">
              <a:rPr lang="en-GB" smtClean="0"/>
              <a:t>03/11/2020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6E174E-A047-4683-9FD8-65931AA015DF}" type="slidenum">
              <a:rPr lang="en-GB" smtClean="0"/>
              <a:t>‹#›</a:t>
            </a:fld>
            <a:endParaRPr lang="en-GB"/>
          </a:p>
        </p:txBody>
      </p:sp>
    </p:spTree>
    <p:extLst>
      <p:ext uri="{BB962C8B-B14F-4D97-AF65-F5344CB8AC3E}">
        <p14:creationId xmlns:p14="http://schemas.microsoft.com/office/powerpoint/2010/main" val="1210106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FDA0DD-8D98-436E-BD0D-525D162DF581}" type="datetimeFigureOut">
              <a:rPr lang="en-GB" smtClean="0"/>
              <a:t>03/11/2020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6E174E-A047-4683-9FD8-65931AA015DF}" type="slidenum">
              <a:rPr lang="en-GB" smtClean="0"/>
              <a:t>‹#›</a:t>
            </a:fld>
            <a:endParaRPr lang="en-GB"/>
          </a:p>
        </p:txBody>
      </p:sp>
    </p:spTree>
    <p:extLst>
      <p:ext uri="{BB962C8B-B14F-4D97-AF65-F5344CB8AC3E}">
        <p14:creationId xmlns:p14="http://schemas.microsoft.com/office/powerpoint/2010/main" val="3821392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FDA0DD-8D98-436E-BD0D-525D162DF581}" type="datetimeFigureOut">
              <a:rPr lang="en-GB" smtClean="0"/>
              <a:t>03/11/2020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6E174E-A047-4683-9FD8-65931AA015DF}" type="slidenum">
              <a:rPr lang="en-GB" smtClean="0"/>
              <a:t>‹#›</a:t>
            </a:fld>
            <a:endParaRPr lang="en-GB"/>
          </a:p>
        </p:txBody>
      </p:sp>
    </p:spTree>
    <p:extLst>
      <p:ext uri="{BB962C8B-B14F-4D97-AF65-F5344CB8AC3E}">
        <p14:creationId xmlns:p14="http://schemas.microsoft.com/office/powerpoint/2010/main" val="1562534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FDA0DD-8D98-436E-BD0D-525D162DF581}" type="datetimeFigureOut">
              <a:rPr lang="en-GB" smtClean="0"/>
              <a:t>03/11/2020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6E174E-A047-4683-9FD8-65931AA015DF}" type="slidenum">
              <a:rPr lang="en-GB" smtClean="0"/>
              <a:t>‹#›</a:t>
            </a:fld>
            <a:endParaRPr lang="en-GB"/>
          </a:p>
        </p:txBody>
      </p:sp>
    </p:spTree>
    <p:extLst>
      <p:ext uri="{BB962C8B-B14F-4D97-AF65-F5344CB8AC3E}">
        <p14:creationId xmlns:p14="http://schemas.microsoft.com/office/powerpoint/2010/main" val="2967870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FDA0DD-8D98-436E-BD0D-525D162DF581}" type="datetimeFigureOut">
              <a:rPr lang="en-GB" smtClean="0"/>
              <a:t>03/11/2020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6E174E-A047-4683-9FD8-65931AA015DF}" type="slidenum">
              <a:rPr lang="en-GB" smtClean="0"/>
              <a:t>‹#›</a:t>
            </a:fld>
            <a:endParaRPr lang="en-GB"/>
          </a:p>
        </p:txBody>
      </p:sp>
    </p:spTree>
    <p:extLst>
      <p:ext uri="{BB962C8B-B14F-4D97-AF65-F5344CB8AC3E}">
        <p14:creationId xmlns:p14="http://schemas.microsoft.com/office/powerpoint/2010/main" val="2630901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FDA0DD-8D98-436E-BD0D-525D162DF581}" type="datetimeFigureOut">
              <a:rPr lang="en-GB" smtClean="0"/>
              <a:t>03/11/2020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D6E174E-A047-4683-9FD8-65931AA015DF}" type="slidenum">
              <a:rPr lang="en-GB" smtClean="0"/>
              <a:t>‹#›</a:t>
            </a:fld>
            <a:endParaRPr lang="en-GB"/>
          </a:p>
        </p:txBody>
      </p:sp>
    </p:spTree>
    <p:extLst>
      <p:ext uri="{BB962C8B-B14F-4D97-AF65-F5344CB8AC3E}">
        <p14:creationId xmlns:p14="http://schemas.microsoft.com/office/powerpoint/2010/main" val="3972370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FDA0DD-8D98-436E-BD0D-525D162DF581}" type="datetimeFigureOut">
              <a:rPr lang="en-GB" smtClean="0"/>
              <a:t>03/11/2020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D6E174E-A047-4683-9FD8-65931AA015DF}" type="slidenum">
              <a:rPr lang="en-GB" smtClean="0"/>
              <a:t>‹#›</a:t>
            </a:fld>
            <a:endParaRPr lang="en-GB"/>
          </a:p>
        </p:txBody>
      </p:sp>
    </p:spTree>
    <p:extLst>
      <p:ext uri="{BB962C8B-B14F-4D97-AF65-F5344CB8AC3E}">
        <p14:creationId xmlns:p14="http://schemas.microsoft.com/office/powerpoint/2010/main" val="3520112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FDA0DD-8D98-436E-BD0D-525D162DF581}" type="datetimeFigureOut">
              <a:rPr lang="en-GB" smtClean="0"/>
              <a:t>03/11/2020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D6E174E-A047-4683-9FD8-65931AA015DF}" type="slidenum">
              <a:rPr lang="en-GB" smtClean="0"/>
              <a:t>‹#›</a:t>
            </a:fld>
            <a:endParaRPr lang="en-GB"/>
          </a:p>
        </p:txBody>
      </p:sp>
    </p:spTree>
    <p:extLst>
      <p:ext uri="{BB962C8B-B14F-4D97-AF65-F5344CB8AC3E}">
        <p14:creationId xmlns:p14="http://schemas.microsoft.com/office/powerpoint/2010/main" val="177030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91FDA0DD-8D98-436E-BD0D-525D162DF581}" type="datetimeFigureOut">
              <a:rPr lang="en-GB" smtClean="0"/>
              <a:t>03/11/2020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6E174E-A047-4683-9FD8-65931AA015DF}" type="slidenum">
              <a:rPr lang="en-GB" smtClean="0"/>
              <a:t>‹#›</a:t>
            </a:fld>
            <a:endParaRPr lang="en-GB"/>
          </a:p>
        </p:txBody>
      </p:sp>
    </p:spTree>
    <p:extLst>
      <p:ext uri="{BB962C8B-B14F-4D97-AF65-F5344CB8AC3E}">
        <p14:creationId xmlns:p14="http://schemas.microsoft.com/office/powerpoint/2010/main" val="3228309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91FDA0DD-8D98-436E-BD0D-525D162DF581}" type="datetimeFigureOut">
              <a:rPr lang="en-GB" smtClean="0"/>
              <a:t>03/11/2020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6E174E-A047-4683-9FD8-65931AA015DF}" type="slidenum">
              <a:rPr lang="en-GB" smtClean="0"/>
              <a:t>‹#›</a:t>
            </a:fld>
            <a:endParaRPr lang="en-GB"/>
          </a:p>
        </p:txBody>
      </p:sp>
    </p:spTree>
    <p:extLst>
      <p:ext uri="{BB962C8B-B14F-4D97-AF65-F5344CB8AC3E}">
        <p14:creationId xmlns:p14="http://schemas.microsoft.com/office/powerpoint/2010/main" val="3363291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91FDA0DD-8D98-436E-BD0D-525D162DF581}" type="datetimeFigureOut">
              <a:rPr lang="en-GB" smtClean="0"/>
              <a:t>03/11/2020</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2D6E174E-A047-4683-9FD8-65931AA015DF}" type="slidenum">
              <a:rPr lang="en-GB" smtClean="0"/>
              <a:t>‹#›</a:t>
            </a:fld>
            <a:endParaRPr lang="en-GB"/>
          </a:p>
        </p:txBody>
      </p:sp>
    </p:spTree>
    <p:extLst>
      <p:ext uri="{BB962C8B-B14F-4D97-AF65-F5344CB8AC3E}">
        <p14:creationId xmlns:p14="http://schemas.microsoft.com/office/powerpoint/2010/main" val="30520701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603C89C-EC63-4EA5-9464-C1C698B2BF20}"/>
              </a:ext>
            </a:extLst>
          </p:cNvPr>
          <p:cNvSpPr>
            <a:spLocks noGrp="1"/>
          </p:cNvSpPr>
          <p:nvPr>
            <p:ph type="subTitle" idx="1"/>
          </p:nvPr>
        </p:nvSpPr>
        <p:spPr/>
        <p:txBody>
          <a:bodyPr/>
          <a:lstStyle/>
          <a:p>
            <a:endParaRPr lang="en-GB"/>
          </a:p>
        </p:txBody>
      </p:sp>
      <p:sp>
        <p:nvSpPr>
          <p:cNvPr id="4" name="Rectangle 3">
            <a:extLst>
              <a:ext uri="{FF2B5EF4-FFF2-40B4-BE49-F238E27FC236}">
                <a16:creationId xmlns:a16="http://schemas.microsoft.com/office/drawing/2014/main" id="{EF370BDC-FB40-46D7-98AB-914FDA54413D}"/>
              </a:ext>
            </a:extLst>
          </p:cNvPr>
          <p:cNvSpPr/>
          <p:nvPr/>
        </p:nvSpPr>
        <p:spPr>
          <a:xfrm>
            <a:off x="-6672" y="-32223"/>
            <a:ext cx="21383625" cy="4436534"/>
          </a:xfrm>
          <a:prstGeom prst="rect">
            <a:avLst/>
          </a:prstGeom>
          <a:solidFill>
            <a:srgbClr val="15355C"/>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Box 4">
            <a:extLst>
              <a:ext uri="{FF2B5EF4-FFF2-40B4-BE49-F238E27FC236}">
                <a16:creationId xmlns:a16="http://schemas.microsoft.com/office/drawing/2014/main" id="{23CF3BF4-E04F-4A26-BF38-5BE6AA31FDB3}"/>
              </a:ext>
            </a:extLst>
          </p:cNvPr>
          <p:cNvSpPr txBox="1"/>
          <p:nvPr/>
        </p:nvSpPr>
        <p:spPr>
          <a:xfrm>
            <a:off x="5576098" y="214340"/>
            <a:ext cx="15763398" cy="3139321"/>
          </a:xfrm>
          <a:prstGeom prst="rect">
            <a:avLst/>
          </a:prstGeom>
          <a:noFill/>
          <a:ln>
            <a:solidFill>
              <a:srgbClr val="15355C"/>
            </a:solidFill>
          </a:ln>
        </p:spPr>
        <p:txBody>
          <a:bodyPr wrap="square" rtlCol="0">
            <a:spAutoFit/>
          </a:bodyPr>
          <a:lstStyle/>
          <a:p>
            <a:endParaRPr lang="en-GB" dirty="0"/>
          </a:p>
          <a:p>
            <a:r>
              <a:rPr lang="en-GB" sz="3600" cap="all" dirty="0">
                <a:solidFill>
                  <a:srgbClr val="937227"/>
                </a:solidFill>
                <a:latin typeface="Century Schoolbook" panose="02040604050505020304" pitchFamily="18" charset="0"/>
              </a:rPr>
              <a:t>School of Biosciences</a:t>
            </a:r>
          </a:p>
          <a:p>
            <a:r>
              <a:rPr lang="en-GB" sz="4800" b="1" dirty="0">
                <a:solidFill>
                  <a:schemeClr val="bg1"/>
                </a:solidFill>
              </a:rPr>
              <a:t>Identification, Generation and Validation of Endogenous </a:t>
            </a:r>
            <a:r>
              <a:rPr lang="en-GB" sz="4800" b="1" i="1" dirty="0">
                <a:solidFill>
                  <a:schemeClr val="bg1"/>
                </a:solidFill>
              </a:rPr>
              <a:t>Symbiodinium microadriaticum P</a:t>
            </a:r>
            <a:r>
              <a:rPr lang="en-GB" sz="4800" b="1" dirty="0">
                <a:solidFill>
                  <a:schemeClr val="bg1"/>
                </a:solidFill>
              </a:rPr>
              <a:t>romoters and Promoter Regions to Drive Exogenous Gene Expression</a:t>
            </a:r>
          </a:p>
        </p:txBody>
      </p:sp>
      <p:pic>
        <p:nvPicPr>
          <p:cNvPr id="8" name="Picture 7">
            <a:extLst>
              <a:ext uri="{FF2B5EF4-FFF2-40B4-BE49-F238E27FC236}">
                <a16:creationId xmlns:a16="http://schemas.microsoft.com/office/drawing/2014/main" id="{073D4B48-E1AC-4D0F-BD2A-55AD9E679B82}"/>
              </a:ext>
            </a:extLst>
          </p:cNvPr>
          <p:cNvPicPr>
            <a:picLocks noChangeAspect="1"/>
          </p:cNvPicPr>
          <p:nvPr/>
        </p:nvPicPr>
        <p:blipFill>
          <a:blip r:embed="rId2"/>
          <a:stretch>
            <a:fillRect/>
          </a:stretch>
        </p:blipFill>
        <p:spPr>
          <a:xfrm>
            <a:off x="40310" y="7100"/>
            <a:ext cx="5535788" cy="3736656"/>
          </a:xfrm>
          <a:prstGeom prst="rect">
            <a:avLst/>
          </a:prstGeom>
        </p:spPr>
      </p:pic>
      <p:sp>
        <p:nvSpPr>
          <p:cNvPr id="9" name="Rectangle 8">
            <a:extLst>
              <a:ext uri="{FF2B5EF4-FFF2-40B4-BE49-F238E27FC236}">
                <a16:creationId xmlns:a16="http://schemas.microsoft.com/office/drawing/2014/main" id="{6B875AB0-A7A3-4995-AA9E-59DF59332BFD}"/>
              </a:ext>
            </a:extLst>
          </p:cNvPr>
          <p:cNvSpPr/>
          <p:nvPr/>
        </p:nvSpPr>
        <p:spPr>
          <a:xfrm>
            <a:off x="-6670" y="4478612"/>
            <a:ext cx="21383624" cy="25796600"/>
          </a:xfrm>
          <a:prstGeom prst="rect">
            <a:avLst/>
          </a:prstGeom>
          <a:solidFill>
            <a:schemeClr val="bg2">
              <a:lumMod val="25000"/>
            </a:schemeClr>
          </a:solidFill>
          <a:ln>
            <a:solidFill>
              <a:srgbClr val="3B3838"/>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D3859D36-C379-4AD2-B69F-F6F85F7B4ED8}"/>
              </a:ext>
            </a:extLst>
          </p:cNvPr>
          <p:cNvSpPr txBox="1"/>
          <p:nvPr/>
        </p:nvSpPr>
        <p:spPr>
          <a:xfrm>
            <a:off x="6671" y="5089456"/>
            <a:ext cx="10631312" cy="7848302"/>
          </a:xfrm>
          <a:prstGeom prst="rect">
            <a:avLst/>
          </a:prstGeom>
          <a:noFill/>
        </p:spPr>
        <p:txBody>
          <a:bodyPr wrap="square" rtlCol="0">
            <a:spAutoFit/>
          </a:bodyPr>
          <a:lstStyle/>
          <a:p>
            <a:pPr marL="285750" indent="-285750" algn="just">
              <a:buFont typeface="Arial" panose="020B0604020202020204" pitchFamily="34" charset="0"/>
              <a:buChar char="•"/>
            </a:pPr>
            <a:r>
              <a:rPr lang="en-GB" sz="2400" dirty="0">
                <a:solidFill>
                  <a:schemeClr val="bg1"/>
                </a:solidFill>
              </a:rPr>
              <a:t>Coral reefs are important ecosystem for wildlife and local populations. However, they are suffering greatly due to coral bleaching, a disease triggered by high sea surface temperature which results in the destruction or expulsion of the endosymbiotic microalgae from the coral cells, leaving the coral without its major source of energy.</a:t>
            </a:r>
          </a:p>
          <a:p>
            <a:pPr marL="285750" indent="-285750" algn="just">
              <a:buFont typeface="Arial" panose="020B0604020202020204" pitchFamily="34" charset="0"/>
              <a:buChar char="•"/>
            </a:pPr>
            <a:r>
              <a:rPr lang="en-GB" sz="2400" dirty="0">
                <a:solidFill>
                  <a:schemeClr val="bg1"/>
                </a:solidFill>
              </a:rPr>
              <a:t>Current ecological methods are not sufficiently mitigating these effects. Efforts have gone into trying to genetically engineer the microalgae known as </a:t>
            </a:r>
            <a:r>
              <a:rPr lang="en-GB" sz="2400" i="1" dirty="0">
                <a:solidFill>
                  <a:schemeClr val="bg1"/>
                </a:solidFill>
              </a:rPr>
              <a:t>Symbiodinium </a:t>
            </a:r>
            <a:r>
              <a:rPr lang="en-GB" sz="2400" dirty="0">
                <a:solidFill>
                  <a:schemeClr val="bg1"/>
                </a:solidFill>
              </a:rPr>
              <a:t>in order to engineer a bleaching-resistant phenotype. Although these studies have improved on the genomic data on the genus, a reproducible strategy for engineering </a:t>
            </a:r>
            <a:r>
              <a:rPr lang="en-GB" sz="2400" i="1" dirty="0">
                <a:solidFill>
                  <a:schemeClr val="bg1"/>
                </a:solidFill>
              </a:rPr>
              <a:t>Symbiodinium </a:t>
            </a:r>
            <a:r>
              <a:rPr lang="en-GB" sz="2400" dirty="0">
                <a:solidFill>
                  <a:schemeClr val="bg1"/>
                </a:solidFill>
              </a:rPr>
              <a:t>has yet to be achieved. </a:t>
            </a:r>
            <a:r>
              <a:rPr lang="en-GB" sz="2400" i="1" dirty="0">
                <a:solidFill>
                  <a:schemeClr val="bg1"/>
                </a:solidFill>
              </a:rPr>
              <a:t> </a:t>
            </a:r>
          </a:p>
          <a:p>
            <a:pPr marL="285750" indent="-285750" algn="just">
              <a:buFont typeface="Arial" panose="020B0604020202020204" pitchFamily="34" charset="0"/>
              <a:buChar char="•"/>
            </a:pPr>
            <a:r>
              <a:rPr lang="en-GB" sz="2400" dirty="0">
                <a:solidFill>
                  <a:schemeClr val="bg1"/>
                </a:solidFill>
              </a:rPr>
              <a:t>Here we aim to identify and isolate potential promoter regions in </a:t>
            </a:r>
            <a:r>
              <a:rPr lang="en-GB" sz="2400" i="1" dirty="0">
                <a:solidFill>
                  <a:schemeClr val="bg1"/>
                </a:solidFill>
              </a:rPr>
              <a:t>Symbiodinium microadriaticum</a:t>
            </a:r>
            <a:r>
              <a:rPr lang="en-GB" sz="2400" dirty="0">
                <a:solidFill>
                  <a:schemeClr val="bg1"/>
                </a:solidFill>
              </a:rPr>
              <a:t> upstream of genes encoding highly expressed mRNAs and transfer them into a pcDNA</a:t>
            </a:r>
            <a:r>
              <a:rPr lang="en-GB" sz="2400" baseline="30000" dirty="0">
                <a:solidFill>
                  <a:schemeClr val="bg1"/>
                </a:solidFill>
              </a:rPr>
              <a:t>TM</a:t>
            </a:r>
            <a:r>
              <a:rPr lang="en-GB" sz="2400" dirty="0">
                <a:solidFill>
                  <a:schemeClr val="bg1"/>
                </a:solidFill>
              </a:rPr>
              <a:t>3.1/Hygro</a:t>
            </a:r>
            <a:r>
              <a:rPr lang="en-GB" sz="2400" baseline="30000" dirty="0">
                <a:solidFill>
                  <a:schemeClr val="bg1"/>
                </a:solidFill>
              </a:rPr>
              <a:t>(+)</a:t>
            </a:r>
            <a:r>
              <a:rPr lang="en-GB" sz="2400" dirty="0">
                <a:solidFill>
                  <a:schemeClr val="bg1"/>
                </a:solidFill>
              </a:rPr>
              <a:t> vector expressing mCherry and a V5-his tag for later transfection into </a:t>
            </a:r>
            <a:r>
              <a:rPr lang="en-GB" sz="2400" i="1" dirty="0">
                <a:solidFill>
                  <a:schemeClr val="bg1"/>
                </a:solidFill>
              </a:rPr>
              <a:t>Symbiodinium microadriaticum </a:t>
            </a:r>
            <a:r>
              <a:rPr lang="en-GB" sz="2400" dirty="0">
                <a:solidFill>
                  <a:schemeClr val="bg1"/>
                </a:solidFill>
              </a:rPr>
              <a:t>cells.</a:t>
            </a:r>
          </a:p>
          <a:p>
            <a:pPr algn="just"/>
            <a:r>
              <a:rPr lang="en-GB" sz="2400" b="1" u="sng" dirty="0">
                <a:solidFill>
                  <a:schemeClr val="bg1"/>
                </a:solidFill>
              </a:rPr>
              <a:t>Aims of the project:</a:t>
            </a:r>
          </a:p>
          <a:p>
            <a:pPr marL="342900" indent="-342900" algn="just">
              <a:buFont typeface="Arial" panose="020B0604020202020204" pitchFamily="34" charset="0"/>
              <a:buChar char="•"/>
            </a:pPr>
            <a:r>
              <a:rPr lang="en-GB" sz="2400" dirty="0">
                <a:solidFill>
                  <a:schemeClr val="bg1"/>
                </a:solidFill>
              </a:rPr>
              <a:t>Identify potential promoter regions of highly expressed nuclear genes in the </a:t>
            </a:r>
            <a:r>
              <a:rPr lang="en-GB" sz="2400" i="1" dirty="0">
                <a:solidFill>
                  <a:schemeClr val="bg1"/>
                </a:solidFill>
              </a:rPr>
              <a:t>Symbiodinium microadriaticum </a:t>
            </a:r>
            <a:r>
              <a:rPr lang="en-GB" sz="2400" dirty="0">
                <a:solidFill>
                  <a:schemeClr val="bg1"/>
                </a:solidFill>
              </a:rPr>
              <a:t>genome.</a:t>
            </a:r>
          </a:p>
          <a:p>
            <a:pPr marL="342900" indent="-342900" algn="just">
              <a:buFont typeface="Arial" panose="020B0604020202020204" pitchFamily="34" charset="0"/>
              <a:buChar char="•"/>
            </a:pPr>
            <a:r>
              <a:rPr lang="en-GB" sz="2400" dirty="0">
                <a:solidFill>
                  <a:schemeClr val="bg1"/>
                </a:solidFill>
              </a:rPr>
              <a:t>Isolate 1 kb and 500 bp sequences of these regions for ligation into the pcDNA</a:t>
            </a:r>
            <a:r>
              <a:rPr lang="en-GB" sz="2400" baseline="30000" dirty="0">
                <a:solidFill>
                  <a:schemeClr val="bg1"/>
                </a:solidFill>
              </a:rPr>
              <a:t>TM</a:t>
            </a:r>
            <a:r>
              <a:rPr lang="en-GB" sz="2400" dirty="0">
                <a:solidFill>
                  <a:schemeClr val="bg1"/>
                </a:solidFill>
              </a:rPr>
              <a:t>3.1/Hygro</a:t>
            </a:r>
            <a:r>
              <a:rPr lang="en-GB" sz="2400" baseline="30000" dirty="0">
                <a:solidFill>
                  <a:schemeClr val="bg1"/>
                </a:solidFill>
              </a:rPr>
              <a:t>(+)</a:t>
            </a:r>
            <a:r>
              <a:rPr lang="en-GB" sz="2400" dirty="0">
                <a:solidFill>
                  <a:schemeClr val="bg1"/>
                </a:solidFill>
              </a:rPr>
              <a:t> vector.</a:t>
            </a:r>
          </a:p>
          <a:p>
            <a:pPr marL="342900" indent="-342900" algn="just">
              <a:buFont typeface="Arial" panose="020B0604020202020204" pitchFamily="34" charset="0"/>
              <a:buChar char="•"/>
            </a:pPr>
            <a:r>
              <a:rPr lang="en-GB" sz="2400" dirty="0">
                <a:solidFill>
                  <a:schemeClr val="bg1"/>
                </a:solidFill>
              </a:rPr>
              <a:t>Generate a pcDNA</a:t>
            </a:r>
            <a:r>
              <a:rPr lang="en-GB" sz="2400" baseline="30000" dirty="0">
                <a:solidFill>
                  <a:schemeClr val="bg1"/>
                </a:solidFill>
              </a:rPr>
              <a:t>TM</a:t>
            </a:r>
            <a:r>
              <a:rPr lang="en-GB" sz="2400" dirty="0">
                <a:solidFill>
                  <a:schemeClr val="bg1"/>
                </a:solidFill>
              </a:rPr>
              <a:t>3.1/Hygro</a:t>
            </a:r>
            <a:r>
              <a:rPr lang="en-GB" sz="2400" baseline="30000" dirty="0">
                <a:solidFill>
                  <a:schemeClr val="bg1"/>
                </a:solidFill>
              </a:rPr>
              <a:t>(+)</a:t>
            </a:r>
            <a:r>
              <a:rPr lang="en-GB" sz="2400" dirty="0">
                <a:solidFill>
                  <a:schemeClr val="bg1"/>
                </a:solidFill>
              </a:rPr>
              <a:t> vector containing potential promoter regions and determine if these can drive transcription of a reporter gene, mCherry.</a:t>
            </a:r>
          </a:p>
        </p:txBody>
      </p:sp>
      <p:graphicFrame>
        <p:nvGraphicFramePr>
          <p:cNvPr id="20" name="Table 19">
            <a:extLst>
              <a:ext uri="{FF2B5EF4-FFF2-40B4-BE49-F238E27FC236}">
                <a16:creationId xmlns:a16="http://schemas.microsoft.com/office/drawing/2014/main" id="{D74F5239-C7CE-4E5F-8F01-DBD1C2979E2B}"/>
              </a:ext>
            </a:extLst>
          </p:cNvPr>
          <p:cNvGraphicFramePr>
            <a:graphicFrameLocks noGrp="1"/>
          </p:cNvGraphicFramePr>
          <p:nvPr>
            <p:extLst>
              <p:ext uri="{D42A27DB-BD31-4B8C-83A1-F6EECF244321}">
                <p14:modId xmlns:p14="http://schemas.microsoft.com/office/powerpoint/2010/main" val="3059105547"/>
              </p:ext>
            </p:extLst>
          </p:nvPr>
        </p:nvGraphicFramePr>
        <p:xfrm>
          <a:off x="11100867" y="7315101"/>
          <a:ext cx="9947475" cy="4994850"/>
        </p:xfrm>
        <a:graphic>
          <a:graphicData uri="http://schemas.openxmlformats.org/drawingml/2006/table">
            <a:tbl>
              <a:tblPr/>
              <a:tblGrid>
                <a:gridCol w="1830273">
                  <a:extLst>
                    <a:ext uri="{9D8B030D-6E8A-4147-A177-3AD203B41FA5}">
                      <a16:colId xmlns:a16="http://schemas.microsoft.com/office/drawing/2014/main" val="1724962546"/>
                    </a:ext>
                  </a:extLst>
                </a:gridCol>
                <a:gridCol w="3721299">
                  <a:extLst>
                    <a:ext uri="{9D8B030D-6E8A-4147-A177-3AD203B41FA5}">
                      <a16:colId xmlns:a16="http://schemas.microsoft.com/office/drawing/2014/main" val="3205160104"/>
                    </a:ext>
                  </a:extLst>
                </a:gridCol>
                <a:gridCol w="2659136">
                  <a:extLst>
                    <a:ext uri="{9D8B030D-6E8A-4147-A177-3AD203B41FA5}">
                      <a16:colId xmlns:a16="http://schemas.microsoft.com/office/drawing/2014/main" val="2084513061"/>
                    </a:ext>
                  </a:extLst>
                </a:gridCol>
                <a:gridCol w="1736767">
                  <a:extLst>
                    <a:ext uri="{9D8B030D-6E8A-4147-A177-3AD203B41FA5}">
                      <a16:colId xmlns:a16="http://schemas.microsoft.com/office/drawing/2014/main" val="4281602359"/>
                    </a:ext>
                  </a:extLst>
                </a:gridCol>
              </a:tblGrid>
              <a:tr h="466679">
                <a:tc>
                  <a:txBody>
                    <a:bodyPr/>
                    <a:lstStyle/>
                    <a:p>
                      <a:pPr algn="l" fontAlgn="b"/>
                      <a:r>
                        <a:rPr lang="en-GB" sz="2000" b="1" i="0" u="none" strike="noStrike" dirty="0">
                          <a:solidFill>
                            <a:srgbClr val="000000"/>
                          </a:solidFill>
                          <a:effectLst/>
                          <a:latin typeface="Calibri" panose="020F0502020204030204" pitchFamily="34" charset="0"/>
                        </a:rPr>
                        <a:t> Gene name</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2000" b="1" i="0" u="none" strike="noStrike">
                          <a:solidFill>
                            <a:srgbClr val="000000"/>
                          </a:solidFill>
                          <a:effectLst/>
                          <a:latin typeface="Calibri" panose="020F0502020204030204" pitchFamily="34" charset="0"/>
                        </a:rPr>
                        <a:t>Protein product</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2000" b="1" i="0" u="none" strike="noStrike" dirty="0">
                          <a:solidFill>
                            <a:srgbClr val="000000"/>
                          </a:solidFill>
                          <a:effectLst/>
                          <a:latin typeface="Calibri" panose="020F0502020204030204" pitchFamily="34" charset="0"/>
                        </a:rPr>
                        <a:t>molecular function</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2000" b="1" i="0" u="none" strike="noStrike" dirty="0">
                          <a:solidFill>
                            <a:srgbClr val="000000"/>
                          </a:solidFill>
                          <a:effectLst/>
                          <a:latin typeface="Calibri" panose="020F0502020204030204" pitchFamily="34" charset="0"/>
                        </a:rPr>
                        <a:t>UniProtKB code</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34390200"/>
                  </a:ext>
                </a:extLst>
              </a:tr>
              <a:tr h="707350">
                <a:tc>
                  <a:txBody>
                    <a:bodyPr/>
                    <a:lstStyle/>
                    <a:p>
                      <a:pPr algn="l" fontAlgn="t"/>
                      <a:r>
                        <a:rPr lang="en-GB" sz="2000" b="0" i="0" u="none" strike="noStrike" dirty="0">
                          <a:solidFill>
                            <a:srgbClr val="000000"/>
                          </a:solidFill>
                          <a:effectLst/>
                          <a:latin typeface="Calibri" panose="020F0502020204030204" pitchFamily="34" charset="0"/>
                        </a:rPr>
                        <a:t> N/A (</a:t>
                      </a:r>
                      <a:r>
                        <a:rPr lang="en-GB" sz="2000" b="0" i="1" u="none" strike="noStrike" dirty="0">
                          <a:solidFill>
                            <a:srgbClr val="000000"/>
                          </a:solidFill>
                          <a:effectLst/>
                          <a:latin typeface="Calibri" panose="020F0502020204030204" pitchFamily="34" charset="0"/>
                        </a:rPr>
                        <a:t>pcb</a:t>
                      </a:r>
                      <a:r>
                        <a:rPr lang="en-GB" sz="2000" b="0" i="0" u="none" strike="noStrike" dirty="0">
                          <a:solidFill>
                            <a:srgbClr val="000000"/>
                          </a:solidFill>
                          <a:effectLst/>
                          <a:latin typeface="Calibri" panose="020F0502020204030204" pitchFamily="34" charset="0"/>
                        </a:rPr>
                        <a:t>)</a:t>
                      </a:r>
                    </a:p>
                  </a:txBody>
                  <a:tcPr marL="7620" marR="7620" marT="762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2000" b="0" i="0" u="none" strike="noStrike" dirty="0">
                          <a:solidFill>
                            <a:srgbClr val="000000"/>
                          </a:solidFill>
                          <a:effectLst/>
                          <a:latin typeface="Calibri" panose="020F0502020204030204" pitchFamily="34" charset="0"/>
                        </a:rPr>
                        <a:t>Peridinin-chlorophyll a-binding protein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2000" b="0" i="0" u="none" strike="noStrike" dirty="0">
                          <a:solidFill>
                            <a:srgbClr val="000000"/>
                          </a:solidFill>
                          <a:effectLst/>
                          <a:latin typeface="Calibri" panose="020F0502020204030204" pitchFamily="34" charset="0"/>
                        </a:rPr>
                        <a:t>Light-harvesting polypeptide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2000" b="0" i="0" u="none" strike="noStrike" dirty="0">
                          <a:solidFill>
                            <a:srgbClr val="000000"/>
                          </a:solidFill>
                          <a:effectLst/>
                          <a:latin typeface="Calibri" panose="020F0502020204030204" pitchFamily="34" charset="0"/>
                        </a:rPr>
                        <a:t>P51874</a:t>
                      </a:r>
                    </a:p>
                  </a:txBody>
                  <a:tcPr marL="7620" marR="7620" marT="762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19296443"/>
                  </a:ext>
                </a:extLst>
              </a:tr>
              <a:tr h="670560">
                <a:tc>
                  <a:txBody>
                    <a:bodyPr/>
                    <a:lstStyle/>
                    <a:p>
                      <a:pPr algn="l" fontAlgn="t"/>
                      <a:r>
                        <a:rPr lang="en-GB" sz="2000" b="0" i="1" u="none" strike="noStrike" dirty="0">
                          <a:solidFill>
                            <a:srgbClr val="000000"/>
                          </a:solidFill>
                          <a:effectLst/>
                          <a:latin typeface="Calibri" panose="020F0502020204030204" pitchFamily="34" charset="0"/>
                        </a:rPr>
                        <a:t>AK812_SmicGene41855</a:t>
                      </a:r>
                    </a:p>
                  </a:txBody>
                  <a:tcPr marL="7620" marR="7620" marT="762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2000" b="0" i="0" u="none" strike="noStrike" dirty="0">
                          <a:solidFill>
                            <a:srgbClr val="000000"/>
                          </a:solidFill>
                          <a:effectLst/>
                          <a:latin typeface="Calibri" panose="020F0502020204030204" pitchFamily="34" charset="0"/>
                        </a:rPr>
                        <a:t>Caroteno-chlorophyll a-c-binding protein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2000" b="0" i="0" u="none" strike="noStrike">
                          <a:solidFill>
                            <a:srgbClr val="000000"/>
                          </a:solidFill>
                          <a:effectLst/>
                          <a:latin typeface="Calibri" panose="020F0502020204030204" pitchFamily="34" charset="0"/>
                        </a:rPr>
                        <a:t>Photosynthesis </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2000" b="0" i="0" u="none" strike="noStrike" dirty="0">
                          <a:solidFill>
                            <a:srgbClr val="000000"/>
                          </a:solidFill>
                          <a:effectLst/>
                          <a:latin typeface="Calibri" panose="020F0502020204030204" pitchFamily="34" charset="0"/>
                        </a:rPr>
                        <a:t>A0A1Q9C529</a:t>
                      </a:r>
                    </a:p>
                  </a:txBody>
                  <a:tcPr marL="7620" marR="7620" marT="762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29303039"/>
                  </a:ext>
                </a:extLst>
              </a:tr>
              <a:tr h="441960">
                <a:tc>
                  <a:txBody>
                    <a:bodyPr/>
                    <a:lstStyle/>
                    <a:p>
                      <a:pPr algn="l" fontAlgn="t"/>
                      <a:r>
                        <a:rPr lang="en-GB" sz="2000" b="0" i="0" u="none" strike="noStrike" dirty="0">
                          <a:solidFill>
                            <a:srgbClr val="000000"/>
                          </a:solidFill>
                          <a:effectLst/>
                          <a:latin typeface="Calibri" panose="020F0502020204030204" pitchFamily="34" charset="0"/>
                        </a:rPr>
                        <a:t> </a:t>
                      </a:r>
                      <a:r>
                        <a:rPr lang="en-GB" sz="2000" b="0" i="1" u="none" strike="noStrike" dirty="0">
                          <a:solidFill>
                            <a:srgbClr val="000000"/>
                          </a:solidFill>
                          <a:effectLst/>
                          <a:latin typeface="Calibri" panose="020F0502020204030204" pitchFamily="34" charset="0"/>
                        </a:rPr>
                        <a:t>HCc2</a:t>
                      </a:r>
                    </a:p>
                  </a:txBody>
                  <a:tcPr marL="7620" marR="7620" marT="762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2000" b="0" i="0" u="none" strike="noStrike">
                          <a:solidFill>
                            <a:srgbClr val="000000"/>
                          </a:solidFill>
                          <a:effectLst/>
                          <a:latin typeface="Calibri" panose="020F0502020204030204" pitchFamily="34" charset="0"/>
                        </a:rPr>
                        <a:t>Major basic nuclear protein 2</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2000" b="0" i="0" u="none" strike="noStrike">
                          <a:solidFill>
                            <a:srgbClr val="000000"/>
                          </a:solidFill>
                          <a:effectLst/>
                          <a:latin typeface="Calibri" panose="020F0502020204030204" pitchFamily="34" charset="0"/>
                        </a:rPr>
                        <a:t>DNA binding </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2000" b="0" i="0" u="none" strike="noStrike" dirty="0">
                          <a:solidFill>
                            <a:srgbClr val="000000"/>
                          </a:solidFill>
                          <a:effectLst/>
                          <a:latin typeface="Calibri" panose="020F0502020204030204" pitchFamily="34" charset="0"/>
                        </a:rPr>
                        <a:t>A0A1Q9D940</a:t>
                      </a:r>
                    </a:p>
                  </a:txBody>
                  <a:tcPr marL="7620" marR="7620" marT="762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37219384"/>
                  </a:ext>
                </a:extLst>
              </a:tr>
              <a:tr h="655320">
                <a:tc>
                  <a:txBody>
                    <a:bodyPr/>
                    <a:lstStyle/>
                    <a:p>
                      <a:pPr algn="l" fontAlgn="t"/>
                      <a:r>
                        <a:rPr lang="en-GB" sz="2000" b="0" i="1" u="none" strike="noStrike" dirty="0">
                          <a:solidFill>
                            <a:srgbClr val="000000"/>
                          </a:solidFill>
                          <a:effectLst/>
                          <a:latin typeface="Calibri" panose="020F0502020204030204" pitchFamily="34" charset="0"/>
                        </a:rPr>
                        <a:t>AK812_SmicGene5572</a:t>
                      </a:r>
                    </a:p>
                  </a:txBody>
                  <a:tcPr marL="7620" marR="7620" marT="762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2000" b="0" i="0" u="none" strike="noStrike" dirty="0">
                          <a:solidFill>
                            <a:srgbClr val="000000"/>
                          </a:solidFill>
                          <a:effectLst/>
                          <a:latin typeface="Calibri" panose="020F0502020204030204" pitchFamily="34" charset="0"/>
                        </a:rPr>
                        <a:t>Hypothetical protein (dinoflagellate viral nucleoprotein)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2000" b="0" i="0" u="none" strike="noStrike">
                          <a:solidFill>
                            <a:srgbClr val="000000"/>
                          </a:solidFill>
                          <a:effectLst/>
                          <a:latin typeface="Calibri" panose="020F0502020204030204" pitchFamily="34" charset="0"/>
                        </a:rPr>
                        <a:t>Uncharacterised </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2000" b="0" i="0" u="none" strike="noStrike" dirty="0">
                          <a:solidFill>
                            <a:srgbClr val="000000"/>
                          </a:solidFill>
                          <a:effectLst/>
                          <a:latin typeface="Calibri" panose="020F0502020204030204" pitchFamily="34" charset="0"/>
                        </a:rPr>
                        <a:t>A0A1Q9ET57</a:t>
                      </a:r>
                    </a:p>
                  </a:txBody>
                  <a:tcPr marL="7620" marR="7620" marT="762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16245471"/>
                  </a:ext>
                </a:extLst>
              </a:tr>
              <a:tr h="685800">
                <a:tc>
                  <a:txBody>
                    <a:bodyPr/>
                    <a:lstStyle/>
                    <a:p>
                      <a:pPr algn="l" fontAlgn="t"/>
                      <a:r>
                        <a:rPr lang="en-GB" sz="2000" b="0" i="0" u="none" strike="noStrike" dirty="0">
                          <a:solidFill>
                            <a:srgbClr val="000000"/>
                          </a:solidFill>
                          <a:effectLst/>
                          <a:latin typeface="Calibri" panose="020F0502020204030204" pitchFamily="34" charset="0"/>
                        </a:rPr>
                        <a:t> </a:t>
                      </a:r>
                      <a:r>
                        <a:rPr lang="en-GB" sz="2000" b="0" i="1" u="none" strike="noStrike" dirty="0">
                          <a:solidFill>
                            <a:srgbClr val="000000"/>
                          </a:solidFill>
                          <a:effectLst/>
                          <a:latin typeface="Calibri" panose="020F0502020204030204" pitchFamily="34" charset="0"/>
                        </a:rPr>
                        <a:t>GapC3</a:t>
                      </a:r>
                    </a:p>
                  </a:txBody>
                  <a:tcPr marL="7620" marR="7620" marT="762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2000" b="0" i="0" u="none" strike="noStrike">
                          <a:solidFill>
                            <a:srgbClr val="000000"/>
                          </a:solidFill>
                          <a:effectLst/>
                          <a:latin typeface="Calibri" panose="020F0502020204030204" pitchFamily="34" charset="0"/>
                        </a:rPr>
                        <a:t>Glyceraldehyde-3-phosphate dehydrogenase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2000" b="0" i="0" u="none" strike="noStrike">
                          <a:solidFill>
                            <a:srgbClr val="000000"/>
                          </a:solidFill>
                          <a:effectLst/>
                          <a:latin typeface="Calibri" panose="020F0502020204030204" pitchFamily="34" charset="0"/>
                        </a:rPr>
                        <a:t>Oxidoreductase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2000" b="0" i="0" u="none" strike="noStrike" dirty="0">
                          <a:solidFill>
                            <a:srgbClr val="000000"/>
                          </a:solidFill>
                          <a:effectLst/>
                          <a:latin typeface="Calibri" panose="020F0502020204030204" pitchFamily="34" charset="0"/>
                        </a:rPr>
                        <a:t>Q76EI0</a:t>
                      </a:r>
                    </a:p>
                  </a:txBody>
                  <a:tcPr marL="7620" marR="7620" marT="762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70291717"/>
                  </a:ext>
                </a:extLst>
              </a:tr>
              <a:tr h="685800">
                <a:tc>
                  <a:txBody>
                    <a:bodyPr/>
                    <a:lstStyle/>
                    <a:p>
                      <a:pPr algn="l" fontAlgn="t"/>
                      <a:r>
                        <a:rPr lang="en-GB" sz="2000" b="0" i="1" u="none" strike="noStrike" dirty="0">
                          <a:solidFill>
                            <a:srgbClr val="000000"/>
                          </a:solidFill>
                          <a:effectLst/>
                          <a:latin typeface="Calibri" panose="020F0502020204030204" pitchFamily="34" charset="0"/>
                        </a:rPr>
                        <a:t> slc43a2</a:t>
                      </a:r>
                    </a:p>
                  </a:txBody>
                  <a:tcPr marL="7620" marR="7620" marT="762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2000" b="0" i="0" u="none" strike="noStrike">
                          <a:solidFill>
                            <a:srgbClr val="000000"/>
                          </a:solidFill>
                          <a:effectLst/>
                          <a:latin typeface="Calibri" panose="020F0502020204030204" pitchFamily="34" charset="0"/>
                        </a:rPr>
                        <a:t>Large neutral amino acids transporter small subunit 4</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2000" b="0" i="0" u="none" strike="noStrike">
                          <a:solidFill>
                            <a:srgbClr val="000000"/>
                          </a:solidFill>
                          <a:effectLst/>
                          <a:latin typeface="Calibri" panose="020F0502020204030204" pitchFamily="34" charset="0"/>
                        </a:rPr>
                        <a:t>Amino acid transport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2000" b="0" i="0" u="none" strike="noStrike" dirty="0">
                          <a:solidFill>
                            <a:srgbClr val="000000"/>
                          </a:solidFill>
                          <a:effectLst/>
                          <a:latin typeface="Calibri" panose="020F0502020204030204" pitchFamily="34" charset="0"/>
                        </a:rPr>
                        <a:t>A0A1Q9D5K2</a:t>
                      </a:r>
                    </a:p>
                  </a:txBody>
                  <a:tcPr marL="7620" marR="7620" marT="762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72524833"/>
                  </a:ext>
                </a:extLst>
              </a:tr>
              <a:tr h="681381">
                <a:tc>
                  <a:txBody>
                    <a:bodyPr/>
                    <a:lstStyle/>
                    <a:p>
                      <a:pPr algn="l" fontAlgn="t"/>
                      <a:r>
                        <a:rPr lang="en-GB" sz="2000" b="0" i="1" u="none" strike="noStrike" dirty="0">
                          <a:solidFill>
                            <a:srgbClr val="000000"/>
                          </a:solidFill>
                          <a:effectLst/>
                          <a:latin typeface="Calibri" panose="020F0502020204030204" pitchFamily="34" charset="0"/>
                        </a:rPr>
                        <a:t> Abca4</a:t>
                      </a:r>
                    </a:p>
                  </a:txBody>
                  <a:tcPr marL="7620" marR="7620" marT="762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2000" b="0" i="0" u="none" strike="noStrike" dirty="0">
                          <a:solidFill>
                            <a:srgbClr val="000000"/>
                          </a:solidFill>
                          <a:effectLst/>
                          <a:latin typeface="Calibri" panose="020F0502020204030204" pitchFamily="34" charset="0"/>
                        </a:rPr>
                        <a:t>Retinal-specific ATP-binding cassette transporter</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2000" b="0" i="0" u="none" strike="noStrike" dirty="0">
                          <a:solidFill>
                            <a:srgbClr val="000000"/>
                          </a:solidFill>
                          <a:effectLst/>
                          <a:latin typeface="Calibri" panose="020F0502020204030204" pitchFamily="34" charset="0"/>
                        </a:rPr>
                        <a:t>ATP-binding</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2000" b="0" i="0" u="none" strike="noStrike" dirty="0">
                          <a:solidFill>
                            <a:srgbClr val="000000"/>
                          </a:solidFill>
                          <a:effectLst/>
                          <a:latin typeface="Calibri" panose="020F0502020204030204" pitchFamily="34" charset="0"/>
                        </a:rPr>
                        <a:t>A0A1Q9DUI6</a:t>
                      </a:r>
                    </a:p>
                  </a:txBody>
                  <a:tcPr marL="7620" marR="7620" marT="762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22047886"/>
                  </a:ext>
                </a:extLst>
              </a:tr>
            </a:tbl>
          </a:graphicData>
        </a:graphic>
      </p:graphicFrame>
      <p:sp>
        <p:nvSpPr>
          <p:cNvPr id="21" name="TextBox 20">
            <a:extLst>
              <a:ext uri="{FF2B5EF4-FFF2-40B4-BE49-F238E27FC236}">
                <a16:creationId xmlns:a16="http://schemas.microsoft.com/office/drawing/2014/main" id="{4A58B7C9-271B-4F5D-85AC-8F6D06077BAE}"/>
              </a:ext>
            </a:extLst>
          </p:cNvPr>
          <p:cNvSpPr txBox="1"/>
          <p:nvPr/>
        </p:nvSpPr>
        <p:spPr>
          <a:xfrm>
            <a:off x="11036831" y="5240133"/>
            <a:ext cx="9944165" cy="2031325"/>
          </a:xfrm>
          <a:prstGeom prst="rect">
            <a:avLst/>
          </a:prstGeom>
          <a:noFill/>
        </p:spPr>
        <p:txBody>
          <a:bodyPr wrap="square" rtlCol="0">
            <a:spAutoFit/>
          </a:bodyPr>
          <a:lstStyle/>
          <a:p>
            <a:pPr algn="just"/>
            <a:r>
              <a:rPr lang="en-GB" b="1" u="sng" dirty="0">
                <a:solidFill>
                  <a:schemeClr val="bg1"/>
                </a:solidFill>
              </a:rPr>
              <a:t>Table 1. Highly expressed nuclear genes used for endogenous promoter identification and isolation:</a:t>
            </a:r>
            <a:r>
              <a:rPr lang="en-GB" dirty="0">
                <a:solidFill>
                  <a:schemeClr val="bg1"/>
                </a:solidFill>
              </a:rPr>
              <a:t> The sequences for these genes were aligned with the </a:t>
            </a:r>
            <a:r>
              <a:rPr lang="en-GB" i="1" dirty="0">
                <a:solidFill>
                  <a:schemeClr val="bg1"/>
                </a:solidFill>
              </a:rPr>
              <a:t>Symbiodinium macroadriaticum</a:t>
            </a:r>
            <a:r>
              <a:rPr lang="en-GB" dirty="0">
                <a:solidFill>
                  <a:schemeClr val="bg1"/>
                </a:solidFill>
              </a:rPr>
              <a:t> (strain CCMP2467) genome. 1kb and 500bp sequences upstream of the start codon for each gene were selected to amplify by PCR and insertion into a custom construct. These sequences were isolated from genomic DNA from </a:t>
            </a:r>
            <a:r>
              <a:rPr lang="en-GB" i="1" dirty="0">
                <a:solidFill>
                  <a:schemeClr val="bg1"/>
                </a:solidFill>
              </a:rPr>
              <a:t>Symbiodinium macroadriaticum</a:t>
            </a:r>
            <a:r>
              <a:rPr lang="en-GB" dirty="0">
                <a:solidFill>
                  <a:schemeClr val="bg1"/>
                </a:solidFill>
              </a:rPr>
              <a:t> cells. Primers were designed for an annealing temperature of 63</a:t>
            </a:r>
            <a:r>
              <a:rPr lang="en-GB" dirty="0">
                <a:solidFill>
                  <a:schemeClr val="bg1"/>
                </a:solidFill>
                <a:latin typeface="Calibri" panose="020F0502020204030204" pitchFamily="34" charset="0"/>
                <a:cs typeface="Calibri" panose="020F0502020204030204" pitchFamily="34" charset="0"/>
              </a:rPr>
              <a:t>°C and to be cleaved by MluI/MfeI and NheI. These genes were selected based on transcriptomic studies of </a:t>
            </a:r>
            <a:r>
              <a:rPr lang="en-GB" i="1" dirty="0">
                <a:solidFill>
                  <a:schemeClr val="bg1"/>
                </a:solidFill>
                <a:latin typeface="Calibri" panose="020F0502020204030204" pitchFamily="34" charset="0"/>
                <a:cs typeface="Calibri" panose="020F0502020204030204" pitchFamily="34" charset="0"/>
              </a:rPr>
              <a:t>Symbiodinium microadriaticum </a:t>
            </a:r>
            <a:r>
              <a:rPr lang="en-GB" dirty="0">
                <a:solidFill>
                  <a:schemeClr val="bg1"/>
                </a:solidFill>
                <a:latin typeface="Calibri" panose="020F0502020204030204" pitchFamily="34" charset="0"/>
                <a:cs typeface="Calibri" panose="020F0502020204030204" pitchFamily="34" charset="0"/>
              </a:rPr>
              <a:t>showing they’re high expression levels.</a:t>
            </a:r>
            <a:endParaRPr lang="en-GB" dirty="0">
              <a:solidFill>
                <a:schemeClr val="bg1"/>
              </a:solidFill>
            </a:endParaRPr>
          </a:p>
        </p:txBody>
      </p:sp>
      <p:grpSp>
        <p:nvGrpSpPr>
          <p:cNvPr id="35" name="Group 34">
            <a:extLst>
              <a:ext uri="{FF2B5EF4-FFF2-40B4-BE49-F238E27FC236}">
                <a16:creationId xmlns:a16="http://schemas.microsoft.com/office/drawing/2014/main" id="{F8E7660C-3ED3-4996-94BA-D9647E16EC6C}"/>
              </a:ext>
            </a:extLst>
          </p:cNvPr>
          <p:cNvGrpSpPr/>
          <p:nvPr/>
        </p:nvGrpSpPr>
        <p:grpSpPr>
          <a:xfrm>
            <a:off x="0" y="12988148"/>
            <a:ext cx="21383626" cy="636925"/>
            <a:chOff x="0" y="12222262"/>
            <a:chExt cx="21383626" cy="636925"/>
          </a:xfrm>
        </p:grpSpPr>
        <p:sp>
          <p:nvSpPr>
            <p:cNvPr id="22" name="Rectangle 21">
              <a:extLst>
                <a:ext uri="{FF2B5EF4-FFF2-40B4-BE49-F238E27FC236}">
                  <a16:creationId xmlns:a16="http://schemas.microsoft.com/office/drawing/2014/main" id="{5F43180B-4322-498A-9BA4-D91C5536F38F}"/>
                </a:ext>
              </a:extLst>
            </p:cNvPr>
            <p:cNvSpPr/>
            <p:nvPr/>
          </p:nvSpPr>
          <p:spPr>
            <a:xfrm>
              <a:off x="0" y="12222262"/>
              <a:ext cx="21383626" cy="636925"/>
            </a:xfrm>
            <a:prstGeom prst="rect">
              <a:avLst/>
            </a:prstGeom>
            <a:solidFill>
              <a:srgbClr val="15355C"/>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7452377A-5B70-4C68-8AA6-72F16C11AE10}"/>
                </a:ext>
              </a:extLst>
            </p:cNvPr>
            <p:cNvSpPr txBox="1"/>
            <p:nvPr/>
          </p:nvSpPr>
          <p:spPr>
            <a:xfrm>
              <a:off x="84437" y="12289980"/>
              <a:ext cx="8998602" cy="523220"/>
            </a:xfrm>
            <a:prstGeom prst="rect">
              <a:avLst/>
            </a:prstGeom>
            <a:noFill/>
          </p:spPr>
          <p:txBody>
            <a:bodyPr wrap="square" rtlCol="0">
              <a:spAutoFit/>
            </a:bodyPr>
            <a:lstStyle/>
            <a:p>
              <a:r>
                <a:rPr lang="en-GB" sz="2800" cap="all" dirty="0">
                  <a:solidFill>
                    <a:srgbClr val="937227"/>
                  </a:solidFill>
                  <a:latin typeface="Century Schoolbook" panose="02040604050505020304" pitchFamily="18" charset="0"/>
                </a:rPr>
                <a:t>2. Isolating promoter regions   </a:t>
              </a:r>
              <a:endParaRPr lang="en-GB" sz="2800" dirty="0"/>
            </a:p>
          </p:txBody>
        </p:sp>
        <p:sp>
          <p:nvSpPr>
            <p:cNvPr id="25" name="TextBox 24">
              <a:extLst>
                <a:ext uri="{FF2B5EF4-FFF2-40B4-BE49-F238E27FC236}">
                  <a16:creationId xmlns:a16="http://schemas.microsoft.com/office/drawing/2014/main" id="{1C9D7FBE-2565-4A8F-8C76-75824C5F819E}"/>
                </a:ext>
              </a:extLst>
            </p:cNvPr>
            <p:cNvSpPr txBox="1"/>
            <p:nvPr/>
          </p:nvSpPr>
          <p:spPr>
            <a:xfrm>
              <a:off x="10634290" y="12289980"/>
              <a:ext cx="9817790" cy="523220"/>
            </a:xfrm>
            <a:prstGeom prst="rect">
              <a:avLst/>
            </a:prstGeom>
            <a:noFill/>
          </p:spPr>
          <p:txBody>
            <a:bodyPr wrap="square" rtlCol="0">
              <a:spAutoFit/>
            </a:bodyPr>
            <a:lstStyle/>
            <a:p>
              <a:r>
                <a:rPr lang="en-GB" sz="2800" cap="all" dirty="0">
                  <a:solidFill>
                    <a:srgbClr val="937227"/>
                  </a:solidFill>
                  <a:latin typeface="Century Schoolbook" panose="02040604050505020304" pitchFamily="18" charset="0"/>
                </a:rPr>
                <a:t>3. Cloning of Sequences into pcdna3.1</a:t>
              </a:r>
              <a:endParaRPr lang="en-GB" sz="2800" dirty="0"/>
            </a:p>
          </p:txBody>
        </p:sp>
      </p:grpSp>
      <p:sp>
        <p:nvSpPr>
          <p:cNvPr id="2" name="TextBox 1">
            <a:extLst>
              <a:ext uri="{FF2B5EF4-FFF2-40B4-BE49-F238E27FC236}">
                <a16:creationId xmlns:a16="http://schemas.microsoft.com/office/drawing/2014/main" id="{020686EE-04CA-4CDB-86E7-28414325A464}"/>
              </a:ext>
            </a:extLst>
          </p:cNvPr>
          <p:cNvSpPr txBox="1"/>
          <p:nvPr/>
        </p:nvSpPr>
        <p:spPr>
          <a:xfrm>
            <a:off x="193281" y="13689517"/>
            <a:ext cx="10255317" cy="2308324"/>
          </a:xfrm>
          <a:prstGeom prst="rect">
            <a:avLst/>
          </a:prstGeom>
          <a:noFill/>
        </p:spPr>
        <p:txBody>
          <a:bodyPr wrap="square" rtlCol="0">
            <a:spAutoFit/>
          </a:bodyPr>
          <a:lstStyle/>
          <a:p>
            <a:pPr algn="just"/>
            <a:r>
              <a:rPr lang="en-GB" sz="2400" dirty="0">
                <a:solidFill>
                  <a:schemeClr val="bg1"/>
                </a:solidFill>
              </a:rPr>
              <a:t>The potential promoter regions were amplified by PCR using primers that included recognition sites for the restriction enzymes MluI or MfeI (forward primers) and NheI (reverse primers). For each gene (Table 1), 1kb and 500bp sequences upstream of a start codon were selected for isolation. The PCR products were run on an agarose gel for testing (Fig 1). </a:t>
            </a:r>
            <a:r>
              <a:rPr lang="en-GB" sz="2400" i="1" dirty="0">
                <a:solidFill>
                  <a:schemeClr val="bg1"/>
                </a:solidFill>
              </a:rPr>
              <a:t>Symbiodinium microadriaticum </a:t>
            </a:r>
            <a:r>
              <a:rPr lang="en-GB" sz="2400" dirty="0">
                <a:solidFill>
                  <a:schemeClr val="bg1"/>
                </a:solidFill>
              </a:rPr>
              <a:t>DNA was supplied by the Symbiomics Lab in KAUST. </a:t>
            </a:r>
          </a:p>
        </p:txBody>
      </p:sp>
      <p:grpSp>
        <p:nvGrpSpPr>
          <p:cNvPr id="13" name="Group 12">
            <a:extLst>
              <a:ext uri="{FF2B5EF4-FFF2-40B4-BE49-F238E27FC236}">
                <a16:creationId xmlns:a16="http://schemas.microsoft.com/office/drawing/2014/main" id="{33FFC510-00A6-452C-8B96-206418A0A302}"/>
              </a:ext>
            </a:extLst>
          </p:cNvPr>
          <p:cNvGrpSpPr/>
          <p:nvPr/>
        </p:nvGrpSpPr>
        <p:grpSpPr>
          <a:xfrm>
            <a:off x="624452" y="16370352"/>
            <a:ext cx="8148416" cy="4142728"/>
            <a:chOff x="177521" y="14525319"/>
            <a:chExt cx="8148416" cy="4142728"/>
          </a:xfrm>
        </p:grpSpPr>
        <p:grpSp>
          <p:nvGrpSpPr>
            <p:cNvPr id="7" name="Group 6">
              <a:extLst>
                <a:ext uri="{FF2B5EF4-FFF2-40B4-BE49-F238E27FC236}">
                  <a16:creationId xmlns:a16="http://schemas.microsoft.com/office/drawing/2014/main" id="{47186D59-0D98-4C99-94BF-FE0AA6E5E487}"/>
                </a:ext>
              </a:extLst>
            </p:cNvPr>
            <p:cNvGrpSpPr/>
            <p:nvPr/>
          </p:nvGrpSpPr>
          <p:grpSpPr>
            <a:xfrm>
              <a:off x="177521" y="14525319"/>
              <a:ext cx="8055333" cy="4142728"/>
              <a:chOff x="48845" y="14831072"/>
              <a:chExt cx="8055333" cy="4142728"/>
            </a:xfrm>
          </p:grpSpPr>
          <p:pic>
            <p:nvPicPr>
              <p:cNvPr id="16" name="Picture 15">
                <a:extLst>
                  <a:ext uri="{FF2B5EF4-FFF2-40B4-BE49-F238E27FC236}">
                    <a16:creationId xmlns:a16="http://schemas.microsoft.com/office/drawing/2014/main" id="{5446A27D-8CD0-4DB7-B5B8-7B9D286D6985}"/>
                  </a:ext>
                </a:extLst>
              </p:cNvPr>
              <p:cNvPicPr/>
              <p:nvPr/>
            </p:nvPicPr>
            <p:blipFill rotWithShape="1">
              <a:blip r:embed="rId3" cstate="print">
                <a:extLst>
                  <a:ext uri="{28A0092B-C50C-407E-A947-70E740481C1C}">
                    <a14:useLocalDpi xmlns:a14="http://schemas.microsoft.com/office/drawing/2010/main" val="0"/>
                  </a:ext>
                </a:extLst>
              </a:blip>
              <a:srcRect l="27560" t="45385" r="12803" b="23182"/>
              <a:stretch/>
            </p:blipFill>
            <p:spPr bwMode="auto">
              <a:xfrm>
                <a:off x="1063298" y="14831072"/>
                <a:ext cx="7040880" cy="4142728"/>
              </a:xfrm>
              <a:prstGeom prst="rect">
                <a:avLst/>
              </a:prstGeom>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D12072FF-D42F-448E-9F62-19FD7B554D25}"/>
                  </a:ext>
                </a:extLst>
              </p:cNvPr>
              <p:cNvSpPr txBox="1"/>
              <p:nvPr/>
            </p:nvSpPr>
            <p:spPr>
              <a:xfrm>
                <a:off x="319824" y="17083922"/>
                <a:ext cx="1241443" cy="369332"/>
              </a:xfrm>
              <a:prstGeom prst="rect">
                <a:avLst/>
              </a:prstGeom>
              <a:noFill/>
            </p:spPr>
            <p:txBody>
              <a:bodyPr wrap="square" rtlCol="0">
                <a:spAutoFit/>
              </a:bodyPr>
              <a:lstStyle/>
              <a:p>
                <a:r>
                  <a:rPr lang="en-GB" dirty="0">
                    <a:solidFill>
                      <a:schemeClr val="bg1"/>
                    </a:solidFill>
                  </a:rPr>
                  <a:t>500 bp --</a:t>
                </a:r>
              </a:p>
            </p:txBody>
          </p:sp>
          <p:sp>
            <p:nvSpPr>
              <p:cNvPr id="18" name="TextBox 17">
                <a:extLst>
                  <a:ext uri="{FF2B5EF4-FFF2-40B4-BE49-F238E27FC236}">
                    <a16:creationId xmlns:a16="http://schemas.microsoft.com/office/drawing/2014/main" id="{FC5D4012-70B2-448E-896E-C1AB1D5B7F48}"/>
                  </a:ext>
                </a:extLst>
              </p:cNvPr>
              <p:cNvSpPr txBox="1"/>
              <p:nvPr/>
            </p:nvSpPr>
            <p:spPr>
              <a:xfrm>
                <a:off x="301740" y="16717770"/>
                <a:ext cx="1241443" cy="369332"/>
              </a:xfrm>
              <a:prstGeom prst="rect">
                <a:avLst/>
              </a:prstGeom>
              <a:noFill/>
            </p:spPr>
            <p:txBody>
              <a:bodyPr wrap="square" rtlCol="0">
                <a:spAutoFit/>
              </a:bodyPr>
              <a:lstStyle/>
              <a:p>
                <a:r>
                  <a:rPr lang="en-GB" dirty="0">
                    <a:solidFill>
                      <a:schemeClr val="bg1"/>
                    </a:solidFill>
                  </a:rPr>
                  <a:t>750 bp --</a:t>
                </a:r>
              </a:p>
            </p:txBody>
          </p:sp>
          <p:sp>
            <p:nvSpPr>
              <p:cNvPr id="23" name="TextBox 22">
                <a:extLst>
                  <a:ext uri="{FF2B5EF4-FFF2-40B4-BE49-F238E27FC236}">
                    <a16:creationId xmlns:a16="http://schemas.microsoft.com/office/drawing/2014/main" id="{6EEF2C59-1282-4244-B48F-3AAC9A0EB8F0}"/>
                  </a:ext>
                </a:extLst>
              </p:cNvPr>
              <p:cNvSpPr txBox="1"/>
              <p:nvPr/>
            </p:nvSpPr>
            <p:spPr>
              <a:xfrm>
                <a:off x="177521" y="16501107"/>
                <a:ext cx="1241443" cy="369332"/>
              </a:xfrm>
              <a:prstGeom prst="rect">
                <a:avLst/>
              </a:prstGeom>
              <a:noFill/>
            </p:spPr>
            <p:txBody>
              <a:bodyPr wrap="square" rtlCol="0">
                <a:spAutoFit/>
              </a:bodyPr>
              <a:lstStyle/>
              <a:p>
                <a:r>
                  <a:rPr lang="en-GB" dirty="0">
                    <a:solidFill>
                      <a:schemeClr val="bg1"/>
                    </a:solidFill>
                  </a:rPr>
                  <a:t>1000 bp --</a:t>
                </a:r>
              </a:p>
            </p:txBody>
          </p:sp>
          <p:sp>
            <p:nvSpPr>
              <p:cNvPr id="26" name="TextBox 25">
                <a:extLst>
                  <a:ext uri="{FF2B5EF4-FFF2-40B4-BE49-F238E27FC236}">
                    <a16:creationId xmlns:a16="http://schemas.microsoft.com/office/drawing/2014/main" id="{1A2AF755-BECF-43D2-8C39-615FD1F3E2F3}"/>
                  </a:ext>
                </a:extLst>
              </p:cNvPr>
              <p:cNvSpPr txBox="1"/>
              <p:nvPr/>
            </p:nvSpPr>
            <p:spPr>
              <a:xfrm>
                <a:off x="149332" y="16164095"/>
                <a:ext cx="1241443" cy="369332"/>
              </a:xfrm>
              <a:prstGeom prst="rect">
                <a:avLst/>
              </a:prstGeom>
              <a:noFill/>
            </p:spPr>
            <p:txBody>
              <a:bodyPr wrap="square" rtlCol="0">
                <a:spAutoFit/>
              </a:bodyPr>
              <a:lstStyle/>
              <a:p>
                <a:r>
                  <a:rPr lang="en-GB" dirty="0">
                    <a:solidFill>
                      <a:schemeClr val="bg1"/>
                    </a:solidFill>
                  </a:rPr>
                  <a:t>1500 bp ---</a:t>
                </a:r>
              </a:p>
            </p:txBody>
          </p:sp>
          <p:sp>
            <p:nvSpPr>
              <p:cNvPr id="27" name="TextBox 26">
                <a:extLst>
                  <a:ext uri="{FF2B5EF4-FFF2-40B4-BE49-F238E27FC236}">
                    <a16:creationId xmlns:a16="http://schemas.microsoft.com/office/drawing/2014/main" id="{6F272F10-3B7D-407D-9834-F8219CD94831}"/>
                  </a:ext>
                </a:extLst>
              </p:cNvPr>
              <p:cNvSpPr txBox="1"/>
              <p:nvPr/>
            </p:nvSpPr>
            <p:spPr>
              <a:xfrm>
                <a:off x="149332" y="15935888"/>
                <a:ext cx="1241443" cy="369332"/>
              </a:xfrm>
              <a:prstGeom prst="rect">
                <a:avLst/>
              </a:prstGeom>
              <a:noFill/>
            </p:spPr>
            <p:txBody>
              <a:bodyPr wrap="square" rtlCol="0">
                <a:spAutoFit/>
              </a:bodyPr>
              <a:lstStyle/>
              <a:p>
                <a:r>
                  <a:rPr lang="en-GB" dirty="0">
                    <a:solidFill>
                      <a:schemeClr val="bg1"/>
                    </a:solidFill>
                  </a:rPr>
                  <a:t>2000 bp ---</a:t>
                </a:r>
              </a:p>
            </p:txBody>
          </p:sp>
          <p:sp>
            <p:nvSpPr>
              <p:cNvPr id="28" name="TextBox 27">
                <a:extLst>
                  <a:ext uri="{FF2B5EF4-FFF2-40B4-BE49-F238E27FC236}">
                    <a16:creationId xmlns:a16="http://schemas.microsoft.com/office/drawing/2014/main" id="{A3885354-D00B-4BCE-A1CB-CB94E34CEB2F}"/>
                  </a:ext>
                </a:extLst>
              </p:cNvPr>
              <p:cNvSpPr txBox="1"/>
              <p:nvPr/>
            </p:nvSpPr>
            <p:spPr>
              <a:xfrm>
                <a:off x="149332" y="15637693"/>
                <a:ext cx="1241443" cy="369332"/>
              </a:xfrm>
              <a:prstGeom prst="rect">
                <a:avLst/>
              </a:prstGeom>
              <a:noFill/>
            </p:spPr>
            <p:txBody>
              <a:bodyPr wrap="square" rtlCol="0">
                <a:spAutoFit/>
              </a:bodyPr>
              <a:lstStyle/>
              <a:p>
                <a:r>
                  <a:rPr lang="en-GB" dirty="0">
                    <a:solidFill>
                      <a:schemeClr val="bg1"/>
                    </a:solidFill>
                  </a:rPr>
                  <a:t>3000 bp ---</a:t>
                </a:r>
              </a:p>
            </p:txBody>
          </p:sp>
          <p:sp>
            <p:nvSpPr>
              <p:cNvPr id="29" name="TextBox 28">
                <a:extLst>
                  <a:ext uri="{FF2B5EF4-FFF2-40B4-BE49-F238E27FC236}">
                    <a16:creationId xmlns:a16="http://schemas.microsoft.com/office/drawing/2014/main" id="{A53B67E8-57B2-4E69-931B-DEB8E1C1E137}"/>
                  </a:ext>
                </a:extLst>
              </p:cNvPr>
              <p:cNvSpPr txBox="1"/>
              <p:nvPr/>
            </p:nvSpPr>
            <p:spPr>
              <a:xfrm>
                <a:off x="48845" y="15104471"/>
                <a:ext cx="1442415" cy="369332"/>
              </a:xfrm>
              <a:prstGeom prst="rect">
                <a:avLst/>
              </a:prstGeom>
              <a:noFill/>
            </p:spPr>
            <p:txBody>
              <a:bodyPr wrap="square" rtlCol="0">
                <a:spAutoFit/>
              </a:bodyPr>
              <a:lstStyle/>
              <a:p>
                <a:r>
                  <a:rPr lang="en-GB" dirty="0">
                    <a:solidFill>
                      <a:schemeClr val="bg1"/>
                    </a:solidFill>
                  </a:rPr>
                  <a:t>10,000 bp -</a:t>
                </a:r>
              </a:p>
            </p:txBody>
          </p:sp>
          <p:sp>
            <p:nvSpPr>
              <p:cNvPr id="30" name="TextBox 29">
                <a:extLst>
                  <a:ext uri="{FF2B5EF4-FFF2-40B4-BE49-F238E27FC236}">
                    <a16:creationId xmlns:a16="http://schemas.microsoft.com/office/drawing/2014/main" id="{E8C69BEA-4BAD-4C87-A08A-1C4A28AD5D3B}"/>
                  </a:ext>
                </a:extLst>
              </p:cNvPr>
              <p:cNvSpPr txBox="1"/>
              <p:nvPr/>
            </p:nvSpPr>
            <p:spPr>
              <a:xfrm>
                <a:off x="301740" y="17524391"/>
                <a:ext cx="1241443" cy="369332"/>
              </a:xfrm>
              <a:prstGeom prst="rect">
                <a:avLst/>
              </a:prstGeom>
              <a:noFill/>
            </p:spPr>
            <p:txBody>
              <a:bodyPr wrap="square" rtlCol="0">
                <a:spAutoFit/>
              </a:bodyPr>
              <a:lstStyle/>
              <a:p>
                <a:r>
                  <a:rPr lang="en-GB" dirty="0">
                    <a:solidFill>
                      <a:schemeClr val="bg1"/>
                    </a:solidFill>
                  </a:rPr>
                  <a:t>250 bp --</a:t>
                </a:r>
              </a:p>
            </p:txBody>
          </p:sp>
        </p:grpSp>
        <p:sp>
          <p:nvSpPr>
            <p:cNvPr id="31" name="TextBox 30">
              <a:extLst>
                <a:ext uri="{FF2B5EF4-FFF2-40B4-BE49-F238E27FC236}">
                  <a16:creationId xmlns:a16="http://schemas.microsoft.com/office/drawing/2014/main" id="{C7F431ED-ECC3-4B79-9796-D4C3B0FD336D}"/>
                </a:ext>
              </a:extLst>
            </p:cNvPr>
            <p:cNvSpPr txBox="1"/>
            <p:nvPr/>
          </p:nvSpPr>
          <p:spPr>
            <a:xfrm>
              <a:off x="1519451" y="14598778"/>
              <a:ext cx="6806486" cy="367010"/>
            </a:xfrm>
            <a:prstGeom prst="rect">
              <a:avLst/>
            </a:prstGeom>
            <a:noFill/>
          </p:spPr>
          <p:txBody>
            <a:bodyPr wrap="square" rtlCol="0">
              <a:spAutoFit/>
            </a:bodyPr>
            <a:lstStyle/>
            <a:p>
              <a:r>
                <a:rPr lang="en-GB" dirty="0">
                  <a:solidFill>
                    <a:schemeClr val="bg1"/>
                  </a:solidFill>
                </a:rPr>
                <a:t>1      2      3      4    5     6      7     8         9     10   11  12  13  14  15  16  </a:t>
              </a:r>
            </a:p>
          </p:txBody>
        </p:sp>
      </p:grpSp>
      <p:sp>
        <p:nvSpPr>
          <p:cNvPr id="14" name="TextBox 13">
            <a:extLst>
              <a:ext uri="{FF2B5EF4-FFF2-40B4-BE49-F238E27FC236}">
                <a16:creationId xmlns:a16="http://schemas.microsoft.com/office/drawing/2014/main" id="{617F6413-AD81-4BAF-B7E0-64F6F40C5263}"/>
              </a:ext>
            </a:extLst>
          </p:cNvPr>
          <p:cNvSpPr txBox="1"/>
          <p:nvPr/>
        </p:nvSpPr>
        <p:spPr>
          <a:xfrm>
            <a:off x="1426652" y="20588252"/>
            <a:ext cx="7926657" cy="1754326"/>
          </a:xfrm>
          <a:prstGeom prst="rect">
            <a:avLst/>
          </a:prstGeom>
          <a:noFill/>
        </p:spPr>
        <p:txBody>
          <a:bodyPr wrap="square" rtlCol="0">
            <a:spAutoFit/>
          </a:bodyPr>
          <a:lstStyle/>
          <a:p>
            <a:r>
              <a:rPr lang="en-GB" b="1" u="sng" dirty="0">
                <a:solidFill>
                  <a:schemeClr val="bg1"/>
                </a:solidFill>
              </a:rPr>
              <a:t>Fig 1: Agarose gel showing PCR products upstream of gene regions:</a:t>
            </a:r>
            <a:r>
              <a:rPr lang="en-GB" dirty="0">
                <a:solidFill>
                  <a:schemeClr val="bg1"/>
                </a:solidFill>
              </a:rPr>
              <a:t> [1]. 500bp, </a:t>
            </a:r>
            <a:r>
              <a:rPr lang="en-GB" i="1" dirty="0">
                <a:solidFill>
                  <a:schemeClr val="bg1"/>
                </a:solidFill>
              </a:rPr>
              <a:t>slc43a2</a:t>
            </a:r>
            <a:r>
              <a:rPr lang="en-GB" dirty="0">
                <a:solidFill>
                  <a:schemeClr val="bg1"/>
                </a:solidFill>
              </a:rPr>
              <a:t> region A. [2]. 500bp, </a:t>
            </a:r>
            <a:r>
              <a:rPr lang="en-GB" i="1" dirty="0">
                <a:solidFill>
                  <a:schemeClr val="bg1"/>
                </a:solidFill>
              </a:rPr>
              <a:t>slc43a2</a:t>
            </a:r>
            <a:r>
              <a:rPr lang="en-GB" dirty="0">
                <a:solidFill>
                  <a:schemeClr val="bg1"/>
                </a:solidFill>
              </a:rPr>
              <a:t> region B. [3]. 500bp, </a:t>
            </a:r>
            <a:r>
              <a:rPr lang="en-GB" i="1" dirty="0">
                <a:solidFill>
                  <a:schemeClr val="bg1"/>
                </a:solidFill>
              </a:rPr>
              <a:t>slc43a2</a:t>
            </a:r>
            <a:r>
              <a:rPr lang="en-GB" dirty="0">
                <a:solidFill>
                  <a:schemeClr val="bg1"/>
                </a:solidFill>
              </a:rPr>
              <a:t> region C. [4]. 500bp</a:t>
            </a:r>
            <a:r>
              <a:rPr lang="en-GB" i="1" dirty="0">
                <a:solidFill>
                  <a:schemeClr val="bg1"/>
                </a:solidFill>
              </a:rPr>
              <a:t>, Abca4</a:t>
            </a:r>
            <a:r>
              <a:rPr lang="en-GB" dirty="0">
                <a:solidFill>
                  <a:schemeClr val="bg1"/>
                </a:solidFill>
              </a:rPr>
              <a:t>. [5]. 500bp</a:t>
            </a:r>
            <a:r>
              <a:rPr lang="en-GB" i="1" dirty="0">
                <a:solidFill>
                  <a:schemeClr val="bg1"/>
                </a:solidFill>
              </a:rPr>
              <a:t>, pcb</a:t>
            </a:r>
            <a:r>
              <a:rPr lang="en-GB" dirty="0">
                <a:solidFill>
                  <a:schemeClr val="bg1"/>
                </a:solidFill>
              </a:rPr>
              <a:t>. [6]. 500bp, </a:t>
            </a:r>
            <a:r>
              <a:rPr lang="en-GB" i="1" dirty="0">
                <a:solidFill>
                  <a:schemeClr val="bg1"/>
                </a:solidFill>
              </a:rPr>
              <a:t>AK812_SmicGene41855</a:t>
            </a:r>
            <a:r>
              <a:rPr lang="en-GB" dirty="0">
                <a:solidFill>
                  <a:schemeClr val="bg1"/>
                </a:solidFill>
              </a:rPr>
              <a:t>. [7]. 500bp, </a:t>
            </a:r>
            <a:r>
              <a:rPr lang="en-GB" i="1" dirty="0">
                <a:solidFill>
                  <a:schemeClr val="bg1"/>
                </a:solidFill>
              </a:rPr>
              <a:t>HCc2</a:t>
            </a:r>
            <a:r>
              <a:rPr lang="en-GB" dirty="0">
                <a:solidFill>
                  <a:schemeClr val="bg1"/>
                </a:solidFill>
              </a:rPr>
              <a:t>. [8]. 500bp, </a:t>
            </a:r>
            <a:r>
              <a:rPr lang="en-GB" i="1" dirty="0">
                <a:solidFill>
                  <a:schemeClr val="bg1"/>
                </a:solidFill>
              </a:rPr>
              <a:t>AK812_SmicGene5572</a:t>
            </a:r>
            <a:r>
              <a:rPr lang="en-GB" dirty="0">
                <a:solidFill>
                  <a:schemeClr val="bg1"/>
                </a:solidFill>
              </a:rPr>
              <a:t>. [9]. 1kb, </a:t>
            </a:r>
            <a:r>
              <a:rPr lang="en-GB" i="1" dirty="0">
                <a:solidFill>
                  <a:schemeClr val="bg1"/>
                </a:solidFill>
              </a:rPr>
              <a:t>slc43a2</a:t>
            </a:r>
            <a:r>
              <a:rPr lang="en-GB" dirty="0">
                <a:solidFill>
                  <a:schemeClr val="bg1"/>
                </a:solidFill>
              </a:rPr>
              <a:t> region A. [10]. 1kb, </a:t>
            </a:r>
            <a:r>
              <a:rPr lang="en-GB" i="1" dirty="0">
                <a:solidFill>
                  <a:schemeClr val="bg1"/>
                </a:solidFill>
              </a:rPr>
              <a:t>slc43a</a:t>
            </a:r>
            <a:r>
              <a:rPr lang="en-GB" dirty="0">
                <a:solidFill>
                  <a:schemeClr val="bg1"/>
                </a:solidFill>
              </a:rPr>
              <a:t>2 region B. [11]. 1kb, </a:t>
            </a:r>
            <a:r>
              <a:rPr lang="en-GB" i="1" dirty="0">
                <a:solidFill>
                  <a:schemeClr val="bg1"/>
                </a:solidFill>
              </a:rPr>
              <a:t>slc43a2</a:t>
            </a:r>
            <a:r>
              <a:rPr lang="en-GB" dirty="0">
                <a:solidFill>
                  <a:schemeClr val="bg1"/>
                </a:solidFill>
              </a:rPr>
              <a:t> region C. [12]. 1kb, </a:t>
            </a:r>
            <a:r>
              <a:rPr lang="en-GB" i="1" dirty="0">
                <a:solidFill>
                  <a:schemeClr val="bg1"/>
                </a:solidFill>
              </a:rPr>
              <a:t>Abca4</a:t>
            </a:r>
            <a:r>
              <a:rPr lang="en-GB" dirty="0">
                <a:solidFill>
                  <a:schemeClr val="bg1"/>
                </a:solidFill>
              </a:rPr>
              <a:t>. [13]. 1kb</a:t>
            </a:r>
            <a:r>
              <a:rPr lang="en-GB" i="1" dirty="0">
                <a:solidFill>
                  <a:schemeClr val="bg1"/>
                </a:solidFill>
              </a:rPr>
              <a:t>, pcb</a:t>
            </a:r>
            <a:r>
              <a:rPr lang="en-GB" dirty="0">
                <a:solidFill>
                  <a:schemeClr val="bg1"/>
                </a:solidFill>
              </a:rPr>
              <a:t>. [14]. 1.4kb, </a:t>
            </a:r>
            <a:r>
              <a:rPr lang="en-GB" i="1" dirty="0">
                <a:solidFill>
                  <a:schemeClr val="bg1"/>
                </a:solidFill>
              </a:rPr>
              <a:t>AK812_SmicGene41855</a:t>
            </a:r>
            <a:r>
              <a:rPr lang="en-GB" dirty="0">
                <a:solidFill>
                  <a:schemeClr val="bg1"/>
                </a:solidFill>
              </a:rPr>
              <a:t>. [15]. 1kb, </a:t>
            </a:r>
            <a:r>
              <a:rPr lang="en-GB" i="1" dirty="0">
                <a:solidFill>
                  <a:schemeClr val="bg1"/>
                </a:solidFill>
              </a:rPr>
              <a:t>HCc2</a:t>
            </a:r>
            <a:r>
              <a:rPr lang="en-GB" dirty="0">
                <a:solidFill>
                  <a:schemeClr val="bg1"/>
                </a:solidFill>
              </a:rPr>
              <a:t>. [16]. 1kb, </a:t>
            </a:r>
            <a:r>
              <a:rPr lang="en-GB" i="1" dirty="0">
                <a:solidFill>
                  <a:schemeClr val="bg1"/>
                </a:solidFill>
              </a:rPr>
              <a:t>AK812_SmicGene5572</a:t>
            </a:r>
            <a:r>
              <a:rPr lang="en-GB" dirty="0">
                <a:solidFill>
                  <a:schemeClr val="bg1"/>
                </a:solidFill>
              </a:rPr>
              <a:t>. </a:t>
            </a:r>
          </a:p>
        </p:txBody>
      </p:sp>
      <p:sp>
        <p:nvSpPr>
          <p:cNvPr id="36" name="TextBox 35">
            <a:extLst>
              <a:ext uri="{FF2B5EF4-FFF2-40B4-BE49-F238E27FC236}">
                <a16:creationId xmlns:a16="http://schemas.microsoft.com/office/drawing/2014/main" id="{08E8F054-623E-4223-811B-B7C553B3F6AD}"/>
              </a:ext>
            </a:extLst>
          </p:cNvPr>
          <p:cNvSpPr txBox="1"/>
          <p:nvPr/>
        </p:nvSpPr>
        <p:spPr>
          <a:xfrm>
            <a:off x="203154" y="22570785"/>
            <a:ext cx="10255317" cy="1938992"/>
          </a:xfrm>
          <a:prstGeom prst="rect">
            <a:avLst/>
          </a:prstGeom>
          <a:noFill/>
        </p:spPr>
        <p:txBody>
          <a:bodyPr wrap="square" rtlCol="0">
            <a:spAutoFit/>
          </a:bodyPr>
          <a:lstStyle/>
          <a:p>
            <a:pPr algn="just"/>
            <a:r>
              <a:rPr lang="en-GB" sz="2400" dirty="0">
                <a:solidFill>
                  <a:schemeClr val="bg1"/>
                </a:solidFill>
              </a:rPr>
              <a:t>All but the 500bp sequence upstream of </a:t>
            </a:r>
            <a:r>
              <a:rPr lang="en-GB" sz="2400" i="1" dirty="0">
                <a:solidFill>
                  <a:schemeClr val="bg1"/>
                </a:solidFill>
              </a:rPr>
              <a:t>slc43a2</a:t>
            </a:r>
            <a:r>
              <a:rPr lang="en-GB" sz="2400" dirty="0">
                <a:solidFill>
                  <a:schemeClr val="bg1"/>
                </a:solidFill>
              </a:rPr>
              <a:t> and the 1kb sequence upstream of </a:t>
            </a:r>
            <a:r>
              <a:rPr lang="en-GB" sz="2400" i="1" dirty="0">
                <a:solidFill>
                  <a:schemeClr val="bg1"/>
                </a:solidFill>
              </a:rPr>
              <a:t>pcb</a:t>
            </a:r>
            <a:r>
              <a:rPr lang="en-GB" sz="2400" dirty="0">
                <a:solidFill>
                  <a:schemeClr val="bg1"/>
                </a:solidFill>
              </a:rPr>
              <a:t> were successfully amplified. So far, sequences 500bp upstream of </a:t>
            </a:r>
            <a:r>
              <a:rPr lang="en-GB" sz="2400" i="1" dirty="0">
                <a:solidFill>
                  <a:schemeClr val="bg1"/>
                </a:solidFill>
              </a:rPr>
              <a:t>slc43a2</a:t>
            </a:r>
            <a:r>
              <a:rPr lang="en-GB" sz="2400" dirty="0">
                <a:solidFill>
                  <a:schemeClr val="bg1"/>
                </a:solidFill>
              </a:rPr>
              <a:t> region A, 1kb upstream of </a:t>
            </a:r>
            <a:r>
              <a:rPr lang="en-GB" sz="2400" i="1" dirty="0">
                <a:solidFill>
                  <a:schemeClr val="bg1"/>
                </a:solidFill>
              </a:rPr>
              <a:t>AK812_SmicGene41855 </a:t>
            </a:r>
            <a:r>
              <a:rPr lang="en-GB" sz="2400" dirty="0">
                <a:solidFill>
                  <a:schemeClr val="bg1"/>
                </a:solidFill>
              </a:rPr>
              <a:t>and 1kb upstream of </a:t>
            </a:r>
            <a:r>
              <a:rPr lang="en-GB" sz="2400" i="1" dirty="0">
                <a:solidFill>
                  <a:schemeClr val="bg1"/>
                </a:solidFill>
              </a:rPr>
              <a:t>AK812_SmicGene5572 </a:t>
            </a:r>
            <a:r>
              <a:rPr lang="en-GB" sz="2400" dirty="0">
                <a:solidFill>
                  <a:schemeClr val="bg1"/>
                </a:solidFill>
              </a:rPr>
              <a:t>have been cloned into the pcDNA</a:t>
            </a:r>
            <a:r>
              <a:rPr lang="en-GB" sz="2400" baseline="30000" dirty="0">
                <a:solidFill>
                  <a:schemeClr val="bg1"/>
                </a:solidFill>
              </a:rPr>
              <a:t>TM</a:t>
            </a:r>
            <a:r>
              <a:rPr lang="en-GB" sz="2400" dirty="0">
                <a:solidFill>
                  <a:schemeClr val="bg1"/>
                </a:solidFill>
              </a:rPr>
              <a:t>3.1/Hygro</a:t>
            </a:r>
            <a:r>
              <a:rPr lang="en-GB" sz="2400" baseline="30000" dirty="0">
                <a:solidFill>
                  <a:schemeClr val="bg1"/>
                </a:solidFill>
              </a:rPr>
              <a:t>(+)</a:t>
            </a:r>
            <a:r>
              <a:rPr lang="en-GB" sz="2400" dirty="0">
                <a:solidFill>
                  <a:schemeClr val="bg1"/>
                </a:solidFill>
              </a:rPr>
              <a:t> in place of the existing CMV promoter.</a:t>
            </a:r>
          </a:p>
        </p:txBody>
      </p:sp>
      <p:sp>
        <p:nvSpPr>
          <p:cNvPr id="37" name="TextBox 36">
            <a:extLst>
              <a:ext uri="{FF2B5EF4-FFF2-40B4-BE49-F238E27FC236}">
                <a16:creationId xmlns:a16="http://schemas.microsoft.com/office/drawing/2014/main" id="{67CF3E37-5A9B-4385-B0F7-847A074FAD5F}"/>
              </a:ext>
            </a:extLst>
          </p:cNvPr>
          <p:cNvSpPr txBox="1"/>
          <p:nvPr/>
        </p:nvSpPr>
        <p:spPr>
          <a:xfrm>
            <a:off x="10725680" y="13685718"/>
            <a:ext cx="10255317" cy="1938992"/>
          </a:xfrm>
          <a:prstGeom prst="rect">
            <a:avLst/>
          </a:prstGeom>
          <a:noFill/>
        </p:spPr>
        <p:txBody>
          <a:bodyPr wrap="square" rtlCol="0">
            <a:spAutoFit/>
          </a:bodyPr>
          <a:lstStyle/>
          <a:p>
            <a:pPr algn="just"/>
            <a:r>
              <a:rPr lang="en-GB" sz="2400" dirty="0">
                <a:solidFill>
                  <a:schemeClr val="bg1"/>
                </a:solidFill>
              </a:rPr>
              <a:t>The acceptor plasmid DNA was generated in </a:t>
            </a:r>
            <a:r>
              <a:rPr lang="en-GB" sz="2400" i="1" dirty="0">
                <a:solidFill>
                  <a:schemeClr val="bg1"/>
                </a:solidFill>
              </a:rPr>
              <a:t>E.coli </a:t>
            </a:r>
            <a:r>
              <a:rPr lang="en-GB" sz="2400" dirty="0">
                <a:solidFill>
                  <a:schemeClr val="bg1"/>
                </a:solidFill>
              </a:rPr>
              <a:t>to produce the  pcDNA</a:t>
            </a:r>
            <a:r>
              <a:rPr lang="en-GB" sz="2400" baseline="30000" dirty="0">
                <a:solidFill>
                  <a:schemeClr val="bg1"/>
                </a:solidFill>
              </a:rPr>
              <a:t>TM</a:t>
            </a:r>
            <a:r>
              <a:rPr lang="en-GB" sz="2400" dirty="0">
                <a:solidFill>
                  <a:schemeClr val="bg1"/>
                </a:solidFill>
              </a:rPr>
              <a:t>3.1/Hygro</a:t>
            </a:r>
            <a:r>
              <a:rPr lang="en-GB" sz="2400" baseline="30000" dirty="0">
                <a:solidFill>
                  <a:schemeClr val="bg1"/>
                </a:solidFill>
              </a:rPr>
              <a:t>(+)</a:t>
            </a:r>
            <a:r>
              <a:rPr lang="en-GB" sz="2400" dirty="0">
                <a:solidFill>
                  <a:schemeClr val="bg1"/>
                </a:solidFill>
              </a:rPr>
              <a:t> (Fig 2) and  pcDNA</a:t>
            </a:r>
            <a:r>
              <a:rPr lang="en-GB" sz="2400" baseline="30000" dirty="0">
                <a:solidFill>
                  <a:schemeClr val="bg1"/>
                </a:solidFill>
              </a:rPr>
              <a:t>TM</a:t>
            </a:r>
            <a:r>
              <a:rPr lang="en-GB" sz="2400" dirty="0">
                <a:solidFill>
                  <a:schemeClr val="bg1"/>
                </a:solidFill>
              </a:rPr>
              <a:t> 3.1/V5-His_TOPO</a:t>
            </a:r>
            <a:r>
              <a:rPr lang="en-GB" sz="2400" dirty="0">
                <a:solidFill>
                  <a:schemeClr val="bg1"/>
                </a:solidFill>
                <a:latin typeface="Calibri" panose="020F0502020204030204" pitchFamily="34" charset="0"/>
                <a:cs typeface="Calibri" panose="020F0502020204030204" pitchFamily="34" charset="0"/>
              </a:rPr>
              <a:t>® (Fig 3)</a:t>
            </a:r>
            <a:r>
              <a:rPr lang="en-GB" sz="2400" dirty="0">
                <a:solidFill>
                  <a:schemeClr val="bg1"/>
                </a:solidFill>
              </a:rPr>
              <a:t> vector. The mCherry gene was amplified by PCR using primers with sequences for the BamHI and SacII restriction enzymes for cloning. These same restriction enzymes were used on the pcDNA</a:t>
            </a:r>
            <a:r>
              <a:rPr lang="en-GB" sz="2400" baseline="30000" dirty="0">
                <a:solidFill>
                  <a:schemeClr val="bg1"/>
                </a:solidFill>
              </a:rPr>
              <a:t>TM</a:t>
            </a:r>
            <a:r>
              <a:rPr lang="en-GB" sz="2400" dirty="0">
                <a:solidFill>
                  <a:schemeClr val="bg1"/>
                </a:solidFill>
              </a:rPr>
              <a:t> 3.1/V5-His_TOPO</a:t>
            </a:r>
            <a:r>
              <a:rPr lang="en-GB" sz="2400" dirty="0">
                <a:solidFill>
                  <a:schemeClr val="bg1"/>
                </a:solidFill>
                <a:latin typeface="Calibri" panose="020F0502020204030204" pitchFamily="34" charset="0"/>
                <a:cs typeface="Calibri" panose="020F0502020204030204" pitchFamily="34" charset="0"/>
              </a:rPr>
              <a:t>®</a:t>
            </a:r>
            <a:r>
              <a:rPr lang="en-GB" sz="2400" dirty="0">
                <a:solidFill>
                  <a:schemeClr val="bg1"/>
                </a:solidFill>
              </a:rPr>
              <a:t> vector. </a:t>
            </a:r>
          </a:p>
        </p:txBody>
      </p:sp>
      <p:pic>
        <p:nvPicPr>
          <p:cNvPr id="15" name="Picture 14">
            <a:extLst>
              <a:ext uri="{FF2B5EF4-FFF2-40B4-BE49-F238E27FC236}">
                <a16:creationId xmlns:a16="http://schemas.microsoft.com/office/drawing/2014/main" id="{85F72F41-4604-47BC-970E-2E5AA1CFE3F6}"/>
              </a:ext>
            </a:extLst>
          </p:cNvPr>
          <p:cNvPicPr>
            <a:picLocks noChangeAspect="1"/>
          </p:cNvPicPr>
          <p:nvPr/>
        </p:nvPicPr>
        <p:blipFill>
          <a:blip r:embed="rId4"/>
          <a:stretch>
            <a:fillRect/>
          </a:stretch>
        </p:blipFill>
        <p:spPr>
          <a:xfrm>
            <a:off x="16282226" y="15669940"/>
            <a:ext cx="4213592" cy="3675013"/>
          </a:xfrm>
          <a:prstGeom prst="rect">
            <a:avLst/>
          </a:prstGeom>
        </p:spPr>
      </p:pic>
      <p:sp>
        <p:nvSpPr>
          <p:cNvPr id="38" name="TextBox 37">
            <a:extLst>
              <a:ext uri="{FF2B5EF4-FFF2-40B4-BE49-F238E27FC236}">
                <a16:creationId xmlns:a16="http://schemas.microsoft.com/office/drawing/2014/main" id="{82C12245-DF2F-47DE-8088-A596FC7B2D80}"/>
              </a:ext>
            </a:extLst>
          </p:cNvPr>
          <p:cNvSpPr txBox="1"/>
          <p:nvPr/>
        </p:nvSpPr>
        <p:spPr>
          <a:xfrm>
            <a:off x="16389707" y="19275219"/>
            <a:ext cx="4213592" cy="646331"/>
          </a:xfrm>
          <a:prstGeom prst="rect">
            <a:avLst/>
          </a:prstGeom>
          <a:noFill/>
        </p:spPr>
        <p:txBody>
          <a:bodyPr wrap="square" rtlCol="0">
            <a:spAutoFit/>
          </a:bodyPr>
          <a:lstStyle/>
          <a:p>
            <a:r>
              <a:rPr lang="en-GB" b="1" u="sng" dirty="0">
                <a:solidFill>
                  <a:schemeClr val="bg1"/>
                </a:solidFill>
              </a:rPr>
              <a:t>Fig 3: pcDNA</a:t>
            </a:r>
            <a:r>
              <a:rPr lang="en-GB" b="1" u="sng" baseline="30000" dirty="0">
                <a:solidFill>
                  <a:schemeClr val="bg1"/>
                </a:solidFill>
              </a:rPr>
              <a:t>TM </a:t>
            </a:r>
            <a:r>
              <a:rPr lang="en-GB" b="1" u="sng" dirty="0">
                <a:solidFill>
                  <a:schemeClr val="bg1"/>
                </a:solidFill>
              </a:rPr>
              <a:t>3.1/V5-His_TOPO® vector and used restriction sites</a:t>
            </a:r>
          </a:p>
        </p:txBody>
      </p:sp>
      <p:sp>
        <p:nvSpPr>
          <p:cNvPr id="39" name="TextBox 38">
            <a:extLst>
              <a:ext uri="{FF2B5EF4-FFF2-40B4-BE49-F238E27FC236}">
                <a16:creationId xmlns:a16="http://schemas.microsoft.com/office/drawing/2014/main" id="{3860522D-6E7A-4E60-877F-491F1BD72456}"/>
              </a:ext>
            </a:extLst>
          </p:cNvPr>
          <p:cNvSpPr txBox="1"/>
          <p:nvPr/>
        </p:nvSpPr>
        <p:spPr>
          <a:xfrm>
            <a:off x="11149584" y="19320124"/>
            <a:ext cx="4213592" cy="646331"/>
          </a:xfrm>
          <a:prstGeom prst="rect">
            <a:avLst/>
          </a:prstGeom>
          <a:noFill/>
        </p:spPr>
        <p:txBody>
          <a:bodyPr wrap="square" rtlCol="0">
            <a:spAutoFit/>
          </a:bodyPr>
          <a:lstStyle/>
          <a:p>
            <a:r>
              <a:rPr lang="en-GB" b="1" u="sng" dirty="0">
                <a:solidFill>
                  <a:schemeClr val="bg1"/>
                </a:solidFill>
              </a:rPr>
              <a:t>Fig 2: pcDNA</a:t>
            </a:r>
            <a:r>
              <a:rPr lang="en-GB" b="1" u="sng" baseline="30000" dirty="0">
                <a:solidFill>
                  <a:schemeClr val="bg1"/>
                </a:solidFill>
              </a:rPr>
              <a:t>TM</a:t>
            </a:r>
            <a:r>
              <a:rPr lang="en-GB" b="1" u="sng" dirty="0">
                <a:solidFill>
                  <a:schemeClr val="bg1"/>
                </a:solidFill>
              </a:rPr>
              <a:t>3.1/Hygro</a:t>
            </a:r>
            <a:r>
              <a:rPr lang="en-GB" b="1" u="sng" baseline="30000" dirty="0">
                <a:solidFill>
                  <a:schemeClr val="bg1"/>
                </a:solidFill>
              </a:rPr>
              <a:t>(+)</a:t>
            </a:r>
            <a:r>
              <a:rPr lang="en-GB" b="1" u="sng" dirty="0">
                <a:solidFill>
                  <a:schemeClr val="bg1"/>
                </a:solidFill>
              </a:rPr>
              <a:t> vector and used restriction sites</a:t>
            </a:r>
          </a:p>
        </p:txBody>
      </p:sp>
      <p:sp>
        <p:nvSpPr>
          <p:cNvPr id="40" name="TextBox 39">
            <a:extLst>
              <a:ext uri="{FF2B5EF4-FFF2-40B4-BE49-F238E27FC236}">
                <a16:creationId xmlns:a16="http://schemas.microsoft.com/office/drawing/2014/main" id="{837689EF-562B-4067-A533-BDE76E1E1EDB}"/>
              </a:ext>
            </a:extLst>
          </p:cNvPr>
          <p:cNvSpPr txBox="1"/>
          <p:nvPr/>
        </p:nvSpPr>
        <p:spPr>
          <a:xfrm>
            <a:off x="10725680" y="20066929"/>
            <a:ext cx="10255317" cy="1569660"/>
          </a:xfrm>
          <a:prstGeom prst="rect">
            <a:avLst/>
          </a:prstGeom>
          <a:noFill/>
        </p:spPr>
        <p:txBody>
          <a:bodyPr wrap="square" rtlCol="0">
            <a:spAutoFit/>
          </a:bodyPr>
          <a:lstStyle/>
          <a:p>
            <a:pPr algn="just"/>
            <a:r>
              <a:rPr lang="en-GB" sz="2400" dirty="0">
                <a:solidFill>
                  <a:schemeClr val="bg1"/>
                </a:solidFill>
              </a:rPr>
              <a:t>The promoter sequences were digested and ligated into the pcDNA</a:t>
            </a:r>
            <a:r>
              <a:rPr lang="en-GB" sz="2400" baseline="30000" dirty="0">
                <a:solidFill>
                  <a:schemeClr val="bg1"/>
                </a:solidFill>
              </a:rPr>
              <a:t>TM</a:t>
            </a:r>
            <a:r>
              <a:rPr lang="en-GB" sz="2400" dirty="0">
                <a:solidFill>
                  <a:schemeClr val="bg1"/>
                </a:solidFill>
              </a:rPr>
              <a:t>3.1/Hygro</a:t>
            </a:r>
            <a:r>
              <a:rPr lang="en-GB" sz="2400" baseline="30000" dirty="0">
                <a:solidFill>
                  <a:schemeClr val="bg1"/>
                </a:solidFill>
              </a:rPr>
              <a:t>(+)</a:t>
            </a:r>
            <a:r>
              <a:rPr lang="en-GB" sz="2400" dirty="0">
                <a:solidFill>
                  <a:schemeClr val="bg1"/>
                </a:solidFill>
              </a:rPr>
              <a:t> using MluI and NheI (Fig 4). The mCherry and V5-his tag were amplified by primers enabling them to be digested by NheI (forward) and </a:t>
            </a:r>
            <a:r>
              <a:rPr lang="en-GB" sz="2400" dirty="0" err="1">
                <a:solidFill>
                  <a:schemeClr val="bg1"/>
                </a:solidFill>
              </a:rPr>
              <a:t>NotI</a:t>
            </a:r>
            <a:r>
              <a:rPr lang="en-GB" sz="2400" dirty="0">
                <a:solidFill>
                  <a:schemeClr val="bg1"/>
                </a:solidFill>
              </a:rPr>
              <a:t> (reverse) and were ligated into the pcDNA</a:t>
            </a:r>
            <a:r>
              <a:rPr lang="en-GB" sz="2400" baseline="30000" dirty="0">
                <a:solidFill>
                  <a:schemeClr val="bg1"/>
                </a:solidFill>
              </a:rPr>
              <a:t>TM</a:t>
            </a:r>
            <a:r>
              <a:rPr lang="en-GB" sz="2400" dirty="0">
                <a:solidFill>
                  <a:schemeClr val="bg1"/>
                </a:solidFill>
              </a:rPr>
              <a:t>3.1/Hygro</a:t>
            </a:r>
            <a:r>
              <a:rPr lang="en-GB" sz="2400" baseline="30000" dirty="0">
                <a:solidFill>
                  <a:schemeClr val="bg1"/>
                </a:solidFill>
              </a:rPr>
              <a:t>(+)</a:t>
            </a:r>
            <a:r>
              <a:rPr lang="en-GB" sz="2400" dirty="0">
                <a:solidFill>
                  <a:schemeClr val="bg1"/>
                </a:solidFill>
              </a:rPr>
              <a:t> expressing the promoter sequences.</a:t>
            </a:r>
          </a:p>
        </p:txBody>
      </p:sp>
      <p:sp>
        <p:nvSpPr>
          <p:cNvPr id="58" name="TextBox 57">
            <a:extLst>
              <a:ext uri="{FF2B5EF4-FFF2-40B4-BE49-F238E27FC236}">
                <a16:creationId xmlns:a16="http://schemas.microsoft.com/office/drawing/2014/main" id="{B9B57C0C-17C2-43CE-842B-81B89F49B9B4}"/>
              </a:ext>
            </a:extLst>
          </p:cNvPr>
          <p:cNvSpPr txBox="1"/>
          <p:nvPr/>
        </p:nvSpPr>
        <p:spPr>
          <a:xfrm>
            <a:off x="15992165" y="22041797"/>
            <a:ext cx="4832335" cy="2308324"/>
          </a:xfrm>
          <a:prstGeom prst="rect">
            <a:avLst/>
          </a:prstGeom>
          <a:noFill/>
        </p:spPr>
        <p:txBody>
          <a:bodyPr wrap="square" rtlCol="0">
            <a:spAutoFit/>
          </a:bodyPr>
          <a:lstStyle/>
          <a:p>
            <a:r>
              <a:rPr lang="en-GB" b="1" u="sng" dirty="0">
                <a:solidFill>
                  <a:schemeClr val="bg1"/>
                </a:solidFill>
              </a:rPr>
              <a:t>Fig 4: Agarose gel showing successful ligation of promoter sequences and pcDNATM3.1/Hygro(+):</a:t>
            </a:r>
          </a:p>
          <a:p>
            <a:r>
              <a:rPr lang="en-GB" dirty="0">
                <a:solidFill>
                  <a:schemeClr val="bg1"/>
                </a:solidFill>
              </a:rPr>
              <a:t>1. the pcDNA</a:t>
            </a:r>
            <a:r>
              <a:rPr lang="en-GB" baseline="30000" dirty="0">
                <a:solidFill>
                  <a:schemeClr val="bg1"/>
                </a:solidFill>
              </a:rPr>
              <a:t>TM</a:t>
            </a:r>
            <a:r>
              <a:rPr lang="en-GB" dirty="0">
                <a:solidFill>
                  <a:schemeClr val="bg1"/>
                </a:solidFill>
              </a:rPr>
              <a:t>3.1/Hygro</a:t>
            </a:r>
            <a:r>
              <a:rPr lang="en-GB" baseline="30000" dirty="0">
                <a:solidFill>
                  <a:schemeClr val="bg1"/>
                </a:solidFill>
              </a:rPr>
              <a:t>(+)</a:t>
            </a:r>
            <a:r>
              <a:rPr lang="en-GB" dirty="0">
                <a:solidFill>
                  <a:schemeClr val="bg1"/>
                </a:solidFill>
              </a:rPr>
              <a:t> and 500bp upstream of </a:t>
            </a:r>
            <a:r>
              <a:rPr lang="en-GB" i="1" dirty="0">
                <a:solidFill>
                  <a:schemeClr val="bg1"/>
                </a:solidFill>
              </a:rPr>
              <a:t>slc43a2 </a:t>
            </a:r>
            <a:r>
              <a:rPr lang="en-GB" dirty="0">
                <a:solidFill>
                  <a:schemeClr val="bg1"/>
                </a:solidFill>
              </a:rPr>
              <a:t>region A. 2. the pcDNA</a:t>
            </a:r>
            <a:r>
              <a:rPr lang="en-GB" baseline="30000" dirty="0">
                <a:solidFill>
                  <a:schemeClr val="bg1"/>
                </a:solidFill>
              </a:rPr>
              <a:t>TM</a:t>
            </a:r>
            <a:r>
              <a:rPr lang="en-GB" dirty="0">
                <a:solidFill>
                  <a:schemeClr val="bg1"/>
                </a:solidFill>
              </a:rPr>
              <a:t>3.1/Hygro</a:t>
            </a:r>
            <a:r>
              <a:rPr lang="en-GB" baseline="30000" dirty="0">
                <a:solidFill>
                  <a:schemeClr val="bg1"/>
                </a:solidFill>
              </a:rPr>
              <a:t>(+) </a:t>
            </a:r>
            <a:r>
              <a:rPr lang="en-GB" dirty="0">
                <a:solidFill>
                  <a:schemeClr val="bg1"/>
                </a:solidFill>
              </a:rPr>
              <a:t>and 1kb upstream of </a:t>
            </a:r>
            <a:r>
              <a:rPr lang="en-GB" i="1" dirty="0">
                <a:solidFill>
                  <a:schemeClr val="bg1"/>
                </a:solidFill>
              </a:rPr>
              <a:t>AK812_SmicGene41855 3</a:t>
            </a:r>
            <a:r>
              <a:rPr lang="en-GB" dirty="0">
                <a:solidFill>
                  <a:schemeClr val="bg1"/>
                </a:solidFill>
              </a:rPr>
              <a:t>. the pcDNA</a:t>
            </a:r>
            <a:r>
              <a:rPr lang="en-GB" baseline="30000" dirty="0">
                <a:solidFill>
                  <a:schemeClr val="bg1"/>
                </a:solidFill>
              </a:rPr>
              <a:t>TM</a:t>
            </a:r>
            <a:r>
              <a:rPr lang="en-GB" dirty="0">
                <a:solidFill>
                  <a:schemeClr val="bg1"/>
                </a:solidFill>
              </a:rPr>
              <a:t>3.1/Hygro</a:t>
            </a:r>
            <a:r>
              <a:rPr lang="en-GB" baseline="30000" dirty="0">
                <a:solidFill>
                  <a:schemeClr val="bg1"/>
                </a:solidFill>
              </a:rPr>
              <a:t>(+) </a:t>
            </a:r>
            <a:r>
              <a:rPr lang="en-GB" dirty="0">
                <a:solidFill>
                  <a:schemeClr val="bg1"/>
                </a:solidFill>
              </a:rPr>
              <a:t>and 1kb upstream of </a:t>
            </a:r>
            <a:r>
              <a:rPr lang="en-GB" i="1" dirty="0">
                <a:solidFill>
                  <a:schemeClr val="bg1"/>
                </a:solidFill>
              </a:rPr>
              <a:t>AK812_SmicGene5572</a:t>
            </a:r>
            <a:r>
              <a:rPr lang="en-GB" dirty="0">
                <a:solidFill>
                  <a:schemeClr val="bg1"/>
                </a:solidFill>
              </a:rPr>
              <a:t>. These were tested using MluI and </a:t>
            </a:r>
            <a:r>
              <a:rPr lang="en-GB" dirty="0" err="1">
                <a:solidFill>
                  <a:schemeClr val="bg1"/>
                </a:solidFill>
              </a:rPr>
              <a:t>HindIII</a:t>
            </a:r>
            <a:r>
              <a:rPr lang="en-GB" dirty="0">
                <a:solidFill>
                  <a:schemeClr val="bg1"/>
                </a:solidFill>
              </a:rPr>
              <a:t>.  </a:t>
            </a:r>
            <a:endParaRPr lang="en-GB" b="1" u="sng" dirty="0">
              <a:solidFill>
                <a:schemeClr val="bg1"/>
              </a:solidFill>
            </a:endParaRPr>
          </a:p>
        </p:txBody>
      </p:sp>
      <p:pic>
        <p:nvPicPr>
          <p:cNvPr id="60" name="Picture 59">
            <a:extLst>
              <a:ext uri="{FF2B5EF4-FFF2-40B4-BE49-F238E27FC236}">
                <a16:creationId xmlns:a16="http://schemas.microsoft.com/office/drawing/2014/main" id="{2C5C0686-2535-4729-8572-16D878C9BF08}"/>
              </a:ext>
            </a:extLst>
          </p:cNvPr>
          <p:cNvPicPr>
            <a:picLocks noChangeAspect="1"/>
          </p:cNvPicPr>
          <p:nvPr/>
        </p:nvPicPr>
        <p:blipFill>
          <a:blip r:embed="rId5"/>
          <a:stretch>
            <a:fillRect/>
          </a:stretch>
        </p:blipFill>
        <p:spPr>
          <a:xfrm>
            <a:off x="11099548" y="15669940"/>
            <a:ext cx="3996157" cy="3679402"/>
          </a:xfrm>
          <a:prstGeom prst="rect">
            <a:avLst/>
          </a:prstGeom>
        </p:spPr>
      </p:pic>
      <p:sp>
        <p:nvSpPr>
          <p:cNvPr id="63" name="TextBox 62">
            <a:extLst>
              <a:ext uri="{FF2B5EF4-FFF2-40B4-BE49-F238E27FC236}">
                <a16:creationId xmlns:a16="http://schemas.microsoft.com/office/drawing/2014/main" id="{D0BAA7C8-1806-4171-8AE5-8DFD6064B9BB}"/>
              </a:ext>
            </a:extLst>
          </p:cNvPr>
          <p:cNvSpPr txBox="1"/>
          <p:nvPr/>
        </p:nvSpPr>
        <p:spPr>
          <a:xfrm>
            <a:off x="77767" y="25324282"/>
            <a:ext cx="10126393" cy="1938992"/>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chemeClr val="bg1"/>
                </a:solidFill>
              </a:rPr>
              <a:t>We have identified and isolated sequences upstream of highly expressed nuclear </a:t>
            </a:r>
            <a:r>
              <a:rPr lang="en-GB" sz="2400" i="1" dirty="0">
                <a:solidFill>
                  <a:schemeClr val="bg1"/>
                </a:solidFill>
              </a:rPr>
              <a:t>Symbiodinium microadriaticum genes.</a:t>
            </a:r>
            <a:endParaRPr lang="en-GB" sz="2400" dirty="0">
              <a:solidFill>
                <a:schemeClr val="bg1"/>
              </a:solidFill>
            </a:endParaRPr>
          </a:p>
          <a:p>
            <a:pPr marL="342900" indent="-342900">
              <a:buFont typeface="Arial" panose="020B0604020202020204" pitchFamily="34" charset="0"/>
              <a:buChar char="•"/>
            </a:pPr>
            <a:r>
              <a:rPr lang="en-GB" sz="2400" dirty="0">
                <a:solidFill>
                  <a:schemeClr val="bg1"/>
                </a:solidFill>
              </a:rPr>
              <a:t>Custom pcDNA</a:t>
            </a:r>
            <a:r>
              <a:rPr lang="en-GB" sz="2400" baseline="30000" dirty="0">
                <a:solidFill>
                  <a:schemeClr val="bg1"/>
                </a:solidFill>
              </a:rPr>
              <a:t>TM</a:t>
            </a:r>
            <a:r>
              <a:rPr lang="en-GB" sz="2400" dirty="0">
                <a:solidFill>
                  <a:schemeClr val="bg1"/>
                </a:solidFill>
              </a:rPr>
              <a:t>3.1/Hygro</a:t>
            </a:r>
            <a:r>
              <a:rPr lang="en-GB" sz="2400" baseline="30000" dirty="0">
                <a:solidFill>
                  <a:schemeClr val="bg1"/>
                </a:solidFill>
              </a:rPr>
              <a:t>(+)</a:t>
            </a:r>
            <a:r>
              <a:rPr lang="en-GB" sz="2400" dirty="0">
                <a:solidFill>
                  <a:schemeClr val="bg1"/>
                </a:solidFill>
              </a:rPr>
              <a:t> vectors expressing 3 separate endogenous </a:t>
            </a:r>
            <a:r>
              <a:rPr lang="en-GB" sz="2400" i="1" dirty="0">
                <a:solidFill>
                  <a:schemeClr val="bg1"/>
                </a:solidFill>
              </a:rPr>
              <a:t>Symbiodinium microadriaticum potential </a:t>
            </a:r>
            <a:r>
              <a:rPr lang="en-GB" sz="2400" dirty="0">
                <a:solidFill>
                  <a:schemeClr val="bg1"/>
                </a:solidFill>
              </a:rPr>
              <a:t>promoter sequences, mCherry and a V5-His tag have been generated. </a:t>
            </a:r>
          </a:p>
        </p:txBody>
      </p:sp>
      <p:grpSp>
        <p:nvGrpSpPr>
          <p:cNvPr id="19" name="Group 18">
            <a:extLst>
              <a:ext uri="{FF2B5EF4-FFF2-40B4-BE49-F238E27FC236}">
                <a16:creationId xmlns:a16="http://schemas.microsoft.com/office/drawing/2014/main" id="{113869DF-4C19-4DEA-8D77-7C5F2A8E5516}"/>
              </a:ext>
            </a:extLst>
          </p:cNvPr>
          <p:cNvGrpSpPr/>
          <p:nvPr/>
        </p:nvGrpSpPr>
        <p:grpSpPr>
          <a:xfrm>
            <a:off x="-6669" y="24644069"/>
            <a:ext cx="21383626" cy="652108"/>
            <a:chOff x="0" y="24005117"/>
            <a:chExt cx="21383626" cy="652108"/>
          </a:xfrm>
        </p:grpSpPr>
        <p:sp>
          <p:nvSpPr>
            <p:cNvPr id="61" name="Rectangle 60">
              <a:extLst>
                <a:ext uri="{FF2B5EF4-FFF2-40B4-BE49-F238E27FC236}">
                  <a16:creationId xmlns:a16="http://schemas.microsoft.com/office/drawing/2014/main" id="{8FA4E99A-1BEC-4443-85DE-6B672E2DC149}"/>
                </a:ext>
              </a:extLst>
            </p:cNvPr>
            <p:cNvSpPr/>
            <p:nvPr/>
          </p:nvSpPr>
          <p:spPr>
            <a:xfrm>
              <a:off x="0" y="24005117"/>
              <a:ext cx="21383626" cy="636925"/>
            </a:xfrm>
            <a:prstGeom prst="rect">
              <a:avLst/>
            </a:prstGeom>
            <a:solidFill>
              <a:srgbClr val="15355C"/>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TextBox 61">
              <a:extLst>
                <a:ext uri="{FF2B5EF4-FFF2-40B4-BE49-F238E27FC236}">
                  <a16:creationId xmlns:a16="http://schemas.microsoft.com/office/drawing/2014/main" id="{095763F9-E347-4B1F-AFAB-C42DB40CC538}"/>
                </a:ext>
              </a:extLst>
            </p:cNvPr>
            <p:cNvSpPr txBox="1"/>
            <p:nvPr/>
          </p:nvSpPr>
          <p:spPr>
            <a:xfrm>
              <a:off x="84436" y="24134005"/>
              <a:ext cx="9817790" cy="523220"/>
            </a:xfrm>
            <a:prstGeom prst="rect">
              <a:avLst/>
            </a:prstGeom>
            <a:noFill/>
          </p:spPr>
          <p:txBody>
            <a:bodyPr wrap="square" rtlCol="0">
              <a:spAutoFit/>
            </a:bodyPr>
            <a:lstStyle/>
            <a:p>
              <a:r>
                <a:rPr lang="en-GB" sz="2800" cap="all" dirty="0">
                  <a:solidFill>
                    <a:srgbClr val="937227"/>
                  </a:solidFill>
                  <a:latin typeface="Century Schoolbook" panose="02040604050505020304" pitchFamily="18" charset="0"/>
                </a:rPr>
                <a:t>4. Summary </a:t>
              </a:r>
              <a:endParaRPr lang="en-GB" sz="2800" dirty="0"/>
            </a:p>
          </p:txBody>
        </p:sp>
        <p:sp>
          <p:nvSpPr>
            <p:cNvPr id="64" name="TextBox 63">
              <a:extLst>
                <a:ext uri="{FF2B5EF4-FFF2-40B4-BE49-F238E27FC236}">
                  <a16:creationId xmlns:a16="http://schemas.microsoft.com/office/drawing/2014/main" id="{0DC1DD74-FD58-4F36-BFF5-060BEE6E4BAF}"/>
                </a:ext>
              </a:extLst>
            </p:cNvPr>
            <p:cNvSpPr txBox="1"/>
            <p:nvPr/>
          </p:nvSpPr>
          <p:spPr>
            <a:xfrm>
              <a:off x="10634289" y="24134005"/>
              <a:ext cx="9817790" cy="523220"/>
            </a:xfrm>
            <a:prstGeom prst="rect">
              <a:avLst/>
            </a:prstGeom>
            <a:noFill/>
          </p:spPr>
          <p:txBody>
            <a:bodyPr wrap="square" rtlCol="0">
              <a:spAutoFit/>
            </a:bodyPr>
            <a:lstStyle/>
            <a:p>
              <a:r>
                <a:rPr lang="en-GB" sz="2800" cap="all" dirty="0">
                  <a:solidFill>
                    <a:srgbClr val="937227"/>
                  </a:solidFill>
                  <a:latin typeface="Century Schoolbook" panose="02040604050505020304" pitchFamily="18" charset="0"/>
                </a:rPr>
                <a:t>5. Future work </a:t>
              </a:r>
              <a:endParaRPr lang="en-GB" sz="2800" dirty="0"/>
            </a:p>
          </p:txBody>
        </p:sp>
      </p:grpSp>
      <p:sp>
        <p:nvSpPr>
          <p:cNvPr id="65" name="TextBox 64">
            <a:extLst>
              <a:ext uri="{FF2B5EF4-FFF2-40B4-BE49-F238E27FC236}">
                <a16:creationId xmlns:a16="http://schemas.microsoft.com/office/drawing/2014/main" id="{7A359246-C227-4AEC-A3F8-80D28923D102}"/>
              </a:ext>
            </a:extLst>
          </p:cNvPr>
          <p:cNvSpPr txBox="1"/>
          <p:nvPr/>
        </p:nvSpPr>
        <p:spPr>
          <a:xfrm>
            <a:off x="10634289" y="25331384"/>
            <a:ext cx="10126393" cy="1938992"/>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chemeClr val="bg1"/>
                </a:solidFill>
              </a:rPr>
              <a:t>Transform </a:t>
            </a:r>
            <a:r>
              <a:rPr lang="en-GB" sz="2400" i="1" dirty="0">
                <a:solidFill>
                  <a:schemeClr val="bg1"/>
                </a:solidFill>
              </a:rPr>
              <a:t>Symbiodinium microadriaticum </a:t>
            </a:r>
            <a:r>
              <a:rPr lang="en-GB" sz="2400" dirty="0">
                <a:solidFill>
                  <a:schemeClr val="bg1"/>
                </a:solidFill>
              </a:rPr>
              <a:t>cells with the custom expression construct and test expression of mCherry to confirm whether the isolated sequences can act as promoters to drive exogenous gene expression. </a:t>
            </a:r>
          </a:p>
          <a:p>
            <a:pPr marL="342900" indent="-342900">
              <a:buFont typeface="Arial" panose="020B0604020202020204" pitchFamily="34" charset="0"/>
              <a:buChar char="•"/>
            </a:pPr>
            <a:r>
              <a:rPr lang="en-GB" sz="2400" dirty="0">
                <a:solidFill>
                  <a:schemeClr val="bg1"/>
                </a:solidFill>
              </a:rPr>
              <a:t>Ligate </a:t>
            </a:r>
            <a:r>
              <a:rPr lang="en-GB" sz="2400" i="1" dirty="0">
                <a:solidFill>
                  <a:schemeClr val="bg1"/>
                </a:solidFill>
              </a:rPr>
              <a:t>Symbiodinium</a:t>
            </a:r>
            <a:r>
              <a:rPr lang="en-GB" sz="2400" dirty="0">
                <a:solidFill>
                  <a:schemeClr val="bg1"/>
                </a:solidFill>
              </a:rPr>
              <a:t> genes for thermal tolerance into the vector and test its ability of conveying resistance to coral from bleaching. </a:t>
            </a:r>
          </a:p>
        </p:txBody>
      </p:sp>
      <p:grpSp>
        <p:nvGrpSpPr>
          <p:cNvPr id="17" name="Group 16">
            <a:extLst>
              <a:ext uri="{FF2B5EF4-FFF2-40B4-BE49-F238E27FC236}">
                <a16:creationId xmlns:a16="http://schemas.microsoft.com/office/drawing/2014/main" id="{9CCFFE1C-F4B4-42C6-B051-BBCAA3F3F681}"/>
              </a:ext>
            </a:extLst>
          </p:cNvPr>
          <p:cNvGrpSpPr/>
          <p:nvPr/>
        </p:nvGrpSpPr>
        <p:grpSpPr>
          <a:xfrm>
            <a:off x="-6669" y="27329963"/>
            <a:ext cx="21383626" cy="636925"/>
            <a:chOff x="3537" y="26857443"/>
            <a:chExt cx="21383626" cy="636925"/>
          </a:xfrm>
        </p:grpSpPr>
        <p:sp>
          <p:nvSpPr>
            <p:cNvPr id="66" name="Rectangle 65">
              <a:extLst>
                <a:ext uri="{FF2B5EF4-FFF2-40B4-BE49-F238E27FC236}">
                  <a16:creationId xmlns:a16="http://schemas.microsoft.com/office/drawing/2014/main" id="{0249134B-E11D-4515-AB65-3E3795B472E3}"/>
                </a:ext>
              </a:extLst>
            </p:cNvPr>
            <p:cNvSpPr/>
            <p:nvPr/>
          </p:nvSpPr>
          <p:spPr>
            <a:xfrm>
              <a:off x="3537" y="26857443"/>
              <a:ext cx="21383626" cy="636925"/>
            </a:xfrm>
            <a:prstGeom prst="rect">
              <a:avLst/>
            </a:prstGeom>
            <a:solidFill>
              <a:srgbClr val="15355C"/>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TextBox 66">
              <a:extLst>
                <a:ext uri="{FF2B5EF4-FFF2-40B4-BE49-F238E27FC236}">
                  <a16:creationId xmlns:a16="http://schemas.microsoft.com/office/drawing/2014/main" id="{DC166650-CDAB-4F69-868C-ABBB5B6245DA}"/>
                </a:ext>
              </a:extLst>
            </p:cNvPr>
            <p:cNvSpPr txBox="1"/>
            <p:nvPr/>
          </p:nvSpPr>
          <p:spPr>
            <a:xfrm>
              <a:off x="213360" y="26914295"/>
              <a:ext cx="9817790" cy="523220"/>
            </a:xfrm>
            <a:prstGeom prst="rect">
              <a:avLst/>
            </a:prstGeom>
            <a:noFill/>
          </p:spPr>
          <p:txBody>
            <a:bodyPr wrap="square" rtlCol="0">
              <a:spAutoFit/>
            </a:bodyPr>
            <a:lstStyle/>
            <a:p>
              <a:r>
                <a:rPr lang="en-GB" sz="2800" cap="all" dirty="0">
                  <a:solidFill>
                    <a:srgbClr val="937227"/>
                  </a:solidFill>
                  <a:latin typeface="Century Schoolbook" panose="02040604050505020304" pitchFamily="18" charset="0"/>
                </a:rPr>
                <a:t>6. References </a:t>
              </a:r>
              <a:endParaRPr lang="en-GB" sz="2800" dirty="0"/>
            </a:p>
          </p:txBody>
        </p:sp>
      </p:grpSp>
      <p:sp>
        <p:nvSpPr>
          <p:cNvPr id="68" name="TextBox 67">
            <a:extLst>
              <a:ext uri="{FF2B5EF4-FFF2-40B4-BE49-F238E27FC236}">
                <a16:creationId xmlns:a16="http://schemas.microsoft.com/office/drawing/2014/main" id="{10DB5728-3AE1-40ED-A818-64DA26BBBBE8}"/>
              </a:ext>
            </a:extLst>
          </p:cNvPr>
          <p:cNvSpPr txBox="1"/>
          <p:nvPr/>
        </p:nvSpPr>
        <p:spPr>
          <a:xfrm>
            <a:off x="71459" y="27994993"/>
            <a:ext cx="21383624" cy="2308324"/>
          </a:xfrm>
          <a:prstGeom prst="rect">
            <a:avLst/>
          </a:prstGeom>
          <a:noFill/>
        </p:spPr>
        <p:txBody>
          <a:bodyPr wrap="square" rtlCol="0">
            <a:spAutoFit/>
          </a:bodyPr>
          <a:lstStyle/>
          <a:p>
            <a:r>
              <a:rPr lang="en-GB" sz="2400" dirty="0">
                <a:solidFill>
                  <a:schemeClr val="bg1"/>
                </a:solidFill>
              </a:rPr>
              <a:t>[1] Chen, J.E., Cui, G. and </a:t>
            </a:r>
            <a:r>
              <a:rPr lang="en-GB" sz="2400" dirty="0" err="1">
                <a:solidFill>
                  <a:schemeClr val="bg1"/>
                </a:solidFill>
              </a:rPr>
              <a:t>Lastra</a:t>
            </a:r>
            <a:r>
              <a:rPr lang="en-GB" sz="2400" dirty="0">
                <a:solidFill>
                  <a:schemeClr val="bg1"/>
                </a:solidFill>
              </a:rPr>
              <a:t>, M.A., 2017. The genetic intractability of Symbiodinium microadriaticum to standard algal transformation methods. </a:t>
            </a:r>
            <a:r>
              <a:rPr lang="en-GB" sz="2400" dirty="0" err="1">
                <a:solidFill>
                  <a:schemeClr val="bg1"/>
                </a:solidFill>
              </a:rPr>
              <a:t>bioRxiv</a:t>
            </a:r>
            <a:r>
              <a:rPr lang="en-GB" sz="2400" dirty="0">
                <a:solidFill>
                  <a:schemeClr val="bg1"/>
                </a:solidFill>
              </a:rPr>
              <a:t>, p.140616.; [2] Levin, R.A., </a:t>
            </a:r>
            <a:r>
              <a:rPr lang="en-GB" sz="2400" dirty="0" err="1">
                <a:solidFill>
                  <a:schemeClr val="bg1"/>
                </a:solidFill>
              </a:rPr>
              <a:t>Voolstra</a:t>
            </a:r>
            <a:r>
              <a:rPr lang="en-GB" sz="2400" dirty="0">
                <a:solidFill>
                  <a:schemeClr val="bg1"/>
                </a:solidFill>
              </a:rPr>
              <a:t>, C.R., Agrawal, S., Steinberg, P.D., </a:t>
            </a:r>
            <a:r>
              <a:rPr lang="en-GB" sz="2400" dirty="0" err="1">
                <a:solidFill>
                  <a:schemeClr val="bg1"/>
                </a:solidFill>
              </a:rPr>
              <a:t>Suggett</a:t>
            </a:r>
            <a:r>
              <a:rPr lang="en-GB" sz="2400" dirty="0">
                <a:solidFill>
                  <a:schemeClr val="bg1"/>
                </a:solidFill>
              </a:rPr>
              <a:t>, D.J. and van </a:t>
            </a:r>
            <a:r>
              <a:rPr lang="en-GB" sz="2400" dirty="0" err="1">
                <a:solidFill>
                  <a:schemeClr val="bg1"/>
                </a:solidFill>
              </a:rPr>
              <a:t>Oppen</a:t>
            </a:r>
            <a:r>
              <a:rPr lang="en-GB" sz="2400" dirty="0">
                <a:solidFill>
                  <a:schemeClr val="bg1"/>
                </a:solidFill>
              </a:rPr>
              <a:t>, M.J., 2017. Engineering strategies to decode and enhance the genomes of coral symbionts. Frontiers in microbiology, 8, p.1220.; [3] </a:t>
            </a:r>
            <a:r>
              <a:rPr lang="en-GB" sz="2400" dirty="0" err="1">
                <a:solidFill>
                  <a:schemeClr val="bg1"/>
                </a:solidFill>
              </a:rPr>
              <a:t>Berkelmans</a:t>
            </a:r>
            <a:r>
              <a:rPr lang="en-GB" sz="2400" dirty="0">
                <a:solidFill>
                  <a:schemeClr val="bg1"/>
                </a:solidFill>
              </a:rPr>
              <a:t>, R. and Van </a:t>
            </a:r>
            <a:r>
              <a:rPr lang="en-GB" sz="2400" dirty="0" err="1">
                <a:solidFill>
                  <a:schemeClr val="bg1"/>
                </a:solidFill>
              </a:rPr>
              <a:t>Oppen</a:t>
            </a:r>
            <a:r>
              <a:rPr lang="en-GB" sz="2400" dirty="0">
                <a:solidFill>
                  <a:schemeClr val="bg1"/>
                </a:solidFill>
              </a:rPr>
              <a:t>, M.J., 2006. The role of zooxanthellae in the thermal tolerance of corals: a ‘nugget of </a:t>
            </a:r>
            <a:r>
              <a:rPr lang="en-GB" sz="2400" dirty="0" err="1">
                <a:solidFill>
                  <a:schemeClr val="bg1"/>
                </a:solidFill>
              </a:rPr>
              <a:t>hope’for</a:t>
            </a:r>
            <a:r>
              <a:rPr lang="en-GB" sz="2400" dirty="0">
                <a:solidFill>
                  <a:schemeClr val="bg1"/>
                </a:solidFill>
              </a:rPr>
              <a:t> coral reefs in an era of climate change. Proceedings of the Royal Society of London B: Biological Sciences, 273(1599), pp.2305-2312.; [4] Levin, R.A., Beltran, V.H., Hill, R., </a:t>
            </a:r>
            <a:r>
              <a:rPr lang="en-GB" sz="2400" dirty="0" err="1">
                <a:solidFill>
                  <a:schemeClr val="bg1"/>
                </a:solidFill>
              </a:rPr>
              <a:t>Kjelleberg</a:t>
            </a:r>
            <a:r>
              <a:rPr lang="en-GB" sz="2400" dirty="0">
                <a:solidFill>
                  <a:schemeClr val="bg1"/>
                </a:solidFill>
              </a:rPr>
              <a:t>, S., McDougald, D., Steinberg, P.D. and van </a:t>
            </a:r>
            <a:r>
              <a:rPr lang="en-GB" sz="2400" dirty="0" err="1">
                <a:solidFill>
                  <a:schemeClr val="bg1"/>
                </a:solidFill>
              </a:rPr>
              <a:t>Oppen</a:t>
            </a:r>
            <a:r>
              <a:rPr lang="en-GB" sz="2400" dirty="0">
                <a:solidFill>
                  <a:schemeClr val="bg1"/>
                </a:solidFill>
              </a:rPr>
              <a:t>, M.J., 2016. Sex, scavengers, and chaperones: transcriptome secrets of divergent Symbiodinium thermal tolerances. Molecular biology and evolution, 33(9), pp.2201-2215.</a:t>
            </a:r>
          </a:p>
        </p:txBody>
      </p:sp>
      <p:grpSp>
        <p:nvGrpSpPr>
          <p:cNvPr id="45" name="Group 44">
            <a:extLst>
              <a:ext uri="{FF2B5EF4-FFF2-40B4-BE49-F238E27FC236}">
                <a16:creationId xmlns:a16="http://schemas.microsoft.com/office/drawing/2014/main" id="{52F4BFBE-0DA9-4C0F-8B21-CCD6BEDD17B0}"/>
              </a:ext>
            </a:extLst>
          </p:cNvPr>
          <p:cNvGrpSpPr/>
          <p:nvPr/>
        </p:nvGrpSpPr>
        <p:grpSpPr>
          <a:xfrm>
            <a:off x="11165042" y="21804677"/>
            <a:ext cx="4688297" cy="2705100"/>
            <a:chOff x="11165042" y="21804677"/>
            <a:chExt cx="4688297" cy="2705100"/>
          </a:xfrm>
        </p:grpSpPr>
        <p:grpSp>
          <p:nvGrpSpPr>
            <p:cNvPr id="82" name="Group 81">
              <a:extLst>
                <a:ext uri="{FF2B5EF4-FFF2-40B4-BE49-F238E27FC236}">
                  <a16:creationId xmlns:a16="http://schemas.microsoft.com/office/drawing/2014/main" id="{CB333E12-DFC3-49C6-AE7B-93467B872BE7}"/>
                </a:ext>
              </a:extLst>
            </p:cNvPr>
            <p:cNvGrpSpPr/>
            <p:nvPr/>
          </p:nvGrpSpPr>
          <p:grpSpPr>
            <a:xfrm>
              <a:off x="11165042" y="21804677"/>
              <a:ext cx="4688297" cy="2705100"/>
              <a:chOff x="10620519" y="21208030"/>
              <a:chExt cx="4688297" cy="2705100"/>
            </a:xfrm>
          </p:grpSpPr>
          <p:pic>
            <p:nvPicPr>
              <p:cNvPr id="83" name="Picture 82">
                <a:extLst>
                  <a:ext uri="{FF2B5EF4-FFF2-40B4-BE49-F238E27FC236}">
                    <a16:creationId xmlns:a16="http://schemas.microsoft.com/office/drawing/2014/main" id="{D01D6FAE-FBC8-4C15-BBB6-99AB18733BA7}"/>
                  </a:ext>
                </a:extLst>
              </p:cNvPr>
              <p:cNvPicPr>
                <a:picLocks noChangeAspect="1"/>
              </p:cNvPicPr>
              <p:nvPr/>
            </p:nvPicPr>
            <p:blipFill>
              <a:blip r:embed="rId6"/>
              <a:stretch>
                <a:fillRect/>
              </a:stretch>
            </p:blipFill>
            <p:spPr>
              <a:xfrm>
                <a:off x="11755991" y="21208030"/>
                <a:ext cx="3552825" cy="2705100"/>
              </a:xfrm>
              <a:prstGeom prst="rect">
                <a:avLst/>
              </a:prstGeom>
            </p:spPr>
          </p:pic>
          <p:sp>
            <p:nvSpPr>
              <p:cNvPr id="84" name="TextBox 83">
                <a:extLst>
                  <a:ext uri="{FF2B5EF4-FFF2-40B4-BE49-F238E27FC236}">
                    <a16:creationId xmlns:a16="http://schemas.microsoft.com/office/drawing/2014/main" id="{03D5B7C2-7275-4658-A324-617183065EB7}"/>
                  </a:ext>
                </a:extLst>
              </p:cNvPr>
              <p:cNvSpPr txBox="1"/>
              <p:nvPr/>
            </p:nvSpPr>
            <p:spPr>
              <a:xfrm>
                <a:off x="10906333" y="23169771"/>
                <a:ext cx="1241443" cy="369332"/>
              </a:xfrm>
              <a:prstGeom prst="rect">
                <a:avLst/>
              </a:prstGeom>
              <a:noFill/>
            </p:spPr>
            <p:txBody>
              <a:bodyPr wrap="square" rtlCol="0">
                <a:spAutoFit/>
              </a:bodyPr>
              <a:lstStyle/>
              <a:p>
                <a:r>
                  <a:rPr lang="en-GB" dirty="0">
                    <a:solidFill>
                      <a:schemeClr val="bg1"/>
                    </a:solidFill>
                  </a:rPr>
                  <a:t>250 bp --</a:t>
                </a:r>
              </a:p>
            </p:txBody>
          </p:sp>
          <p:sp>
            <p:nvSpPr>
              <p:cNvPr id="85" name="TextBox 84">
                <a:extLst>
                  <a:ext uri="{FF2B5EF4-FFF2-40B4-BE49-F238E27FC236}">
                    <a16:creationId xmlns:a16="http://schemas.microsoft.com/office/drawing/2014/main" id="{BD232CB7-4631-4B47-98AF-C749E57B90E5}"/>
                  </a:ext>
                </a:extLst>
              </p:cNvPr>
              <p:cNvSpPr txBox="1"/>
              <p:nvPr/>
            </p:nvSpPr>
            <p:spPr>
              <a:xfrm>
                <a:off x="10906333" y="22841665"/>
                <a:ext cx="1241443" cy="369332"/>
              </a:xfrm>
              <a:prstGeom prst="rect">
                <a:avLst/>
              </a:prstGeom>
              <a:noFill/>
            </p:spPr>
            <p:txBody>
              <a:bodyPr wrap="square" rtlCol="0">
                <a:spAutoFit/>
              </a:bodyPr>
              <a:lstStyle/>
              <a:p>
                <a:r>
                  <a:rPr lang="en-GB" dirty="0">
                    <a:solidFill>
                      <a:schemeClr val="bg1"/>
                    </a:solidFill>
                  </a:rPr>
                  <a:t>500 bp --</a:t>
                </a:r>
              </a:p>
            </p:txBody>
          </p:sp>
          <p:sp>
            <p:nvSpPr>
              <p:cNvPr id="86" name="TextBox 85">
                <a:extLst>
                  <a:ext uri="{FF2B5EF4-FFF2-40B4-BE49-F238E27FC236}">
                    <a16:creationId xmlns:a16="http://schemas.microsoft.com/office/drawing/2014/main" id="{474A562D-C7C6-4234-BB94-A37478CF96EF}"/>
                  </a:ext>
                </a:extLst>
              </p:cNvPr>
              <p:cNvSpPr txBox="1"/>
              <p:nvPr/>
            </p:nvSpPr>
            <p:spPr>
              <a:xfrm>
                <a:off x="10897291" y="22545555"/>
                <a:ext cx="1241443" cy="369332"/>
              </a:xfrm>
              <a:prstGeom prst="rect">
                <a:avLst/>
              </a:prstGeom>
              <a:noFill/>
            </p:spPr>
            <p:txBody>
              <a:bodyPr wrap="square" rtlCol="0">
                <a:spAutoFit/>
              </a:bodyPr>
              <a:lstStyle/>
              <a:p>
                <a:r>
                  <a:rPr lang="en-GB" dirty="0">
                    <a:solidFill>
                      <a:schemeClr val="bg1"/>
                    </a:solidFill>
                  </a:rPr>
                  <a:t>750 bp --</a:t>
                </a:r>
              </a:p>
            </p:txBody>
          </p:sp>
          <p:sp>
            <p:nvSpPr>
              <p:cNvPr id="87" name="TextBox 86">
                <a:extLst>
                  <a:ext uri="{FF2B5EF4-FFF2-40B4-BE49-F238E27FC236}">
                    <a16:creationId xmlns:a16="http://schemas.microsoft.com/office/drawing/2014/main" id="{D79495EF-4019-44C2-8B1C-D1069F6A9921}"/>
                  </a:ext>
                </a:extLst>
              </p:cNvPr>
              <p:cNvSpPr txBox="1"/>
              <p:nvPr/>
            </p:nvSpPr>
            <p:spPr>
              <a:xfrm>
                <a:off x="10771701" y="22370982"/>
                <a:ext cx="1350151" cy="369332"/>
              </a:xfrm>
              <a:prstGeom prst="rect">
                <a:avLst/>
              </a:prstGeom>
              <a:noFill/>
            </p:spPr>
            <p:txBody>
              <a:bodyPr wrap="square" rtlCol="0">
                <a:spAutoFit/>
              </a:bodyPr>
              <a:lstStyle/>
              <a:p>
                <a:r>
                  <a:rPr lang="en-GB" dirty="0">
                    <a:solidFill>
                      <a:schemeClr val="bg1"/>
                    </a:solidFill>
                  </a:rPr>
                  <a:t>1000 bp --</a:t>
                </a:r>
              </a:p>
            </p:txBody>
          </p:sp>
          <p:sp>
            <p:nvSpPr>
              <p:cNvPr id="88" name="TextBox 87">
                <a:extLst>
                  <a:ext uri="{FF2B5EF4-FFF2-40B4-BE49-F238E27FC236}">
                    <a16:creationId xmlns:a16="http://schemas.microsoft.com/office/drawing/2014/main" id="{F10D776E-0BB2-472F-BC62-DE37B1F80DEC}"/>
                  </a:ext>
                </a:extLst>
              </p:cNvPr>
              <p:cNvSpPr txBox="1"/>
              <p:nvPr/>
            </p:nvSpPr>
            <p:spPr>
              <a:xfrm>
                <a:off x="10780828" y="22129342"/>
                <a:ext cx="1350151" cy="369332"/>
              </a:xfrm>
              <a:prstGeom prst="rect">
                <a:avLst/>
              </a:prstGeom>
              <a:noFill/>
            </p:spPr>
            <p:txBody>
              <a:bodyPr wrap="square" rtlCol="0">
                <a:spAutoFit/>
              </a:bodyPr>
              <a:lstStyle/>
              <a:p>
                <a:r>
                  <a:rPr lang="en-GB" dirty="0">
                    <a:solidFill>
                      <a:schemeClr val="bg1"/>
                    </a:solidFill>
                  </a:rPr>
                  <a:t>1500 bp --</a:t>
                </a:r>
              </a:p>
            </p:txBody>
          </p:sp>
          <p:sp>
            <p:nvSpPr>
              <p:cNvPr id="89" name="TextBox 88">
                <a:extLst>
                  <a:ext uri="{FF2B5EF4-FFF2-40B4-BE49-F238E27FC236}">
                    <a16:creationId xmlns:a16="http://schemas.microsoft.com/office/drawing/2014/main" id="{7D6E6575-31DE-4729-BF1B-1EFDBCB5DADA}"/>
                  </a:ext>
                </a:extLst>
              </p:cNvPr>
              <p:cNvSpPr txBox="1"/>
              <p:nvPr/>
            </p:nvSpPr>
            <p:spPr>
              <a:xfrm>
                <a:off x="10788583" y="21690665"/>
                <a:ext cx="1350151" cy="369332"/>
              </a:xfrm>
              <a:prstGeom prst="rect">
                <a:avLst/>
              </a:prstGeom>
              <a:noFill/>
            </p:spPr>
            <p:txBody>
              <a:bodyPr wrap="square" rtlCol="0">
                <a:spAutoFit/>
              </a:bodyPr>
              <a:lstStyle/>
              <a:p>
                <a:r>
                  <a:rPr lang="en-GB" dirty="0">
                    <a:solidFill>
                      <a:schemeClr val="bg1"/>
                    </a:solidFill>
                  </a:rPr>
                  <a:t>3000 bp --</a:t>
                </a:r>
              </a:p>
            </p:txBody>
          </p:sp>
          <p:sp>
            <p:nvSpPr>
              <p:cNvPr id="90" name="TextBox 89">
                <a:extLst>
                  <a:ext uri="{FF2B5EF4-FFF2-40B4-BE49-F238E27FC236}">
                    <a16:creationId xmlns:a16="http://schemas.microsoft.com/office/drawing/2014/main" id="{908ECECF-61DD-45BE-B049-BBE8B6E18B69}"/>
                  </a:ext>
                </a:extLst>
              </p:cNvPr>
              <p:cNvSpPr txBox="1"/>
              <p:nvPr/>
            </p:nvSpPr>
            <p:spPr>
              <a:xfrm>
                <a:off x="10620519" y="21290450"/>
                <a:ext cx="1350151" cy="369332"/>
              </a:xfrm>
              <a:prstGeom prst="rect">
                <a:avLst/>
              </a:prstGeom>
              <a:noFill/>
            </p:spPr>
            <p:txBody>
              <a:bodyPr wrap="square" rtlCol="0">
                <a:spAutoFit/>
              </a:bodyPr>
              <a:lstStyle/>
              <a:p>
                <a:r>
                  <a:rPr lang="en-GB" dirty="0">
                    <a:solidFill>
                      <a:schemeClr val="bg1"/>
                    </a:solidFill>
                  </a:rPr>
                  <a:t>10,000 bp --</a:t>
                </a:r>
              </a:p>
            </p:txBody>
          </p:sp>
        </p:grpSp>
        <p:sp>
          <p:nvSpPr>
            <p:cNvPr id="91" name="TextBox 90">
              <a:extLst>
                <a:ext uri="{FF2B5EF4-FFF2-40B4-BE49-F238E27FC236}">
                  <a16:creationId xmlns:a16="http://schemas.microsoft.com/office/drawing/2014/main" id="{92537318-C6FE-4F49-9725-77EA121D9A3D}"/>
                </a:ext>
              </a:extLst>
            </p:cNvPr>
            <p:cNvSpPr txBox="1"/>
            <p:nvPr/>
          </p:nvSpPr>
          <p:spPr>
            <a:xfrm>
              <a:off x="13256380" y="21830758"/>
              <a:ext cx="2537181" cy="369332"/>
            </a:xfrm>
            <a:prstGeom prst="rect">
              <a:avLst/>
            </a:prstGeom>
            <a:noFill/>
          </p:spPr>
          <p:txBody>
            <a:bodyPr wrap="square" rtlCol="0">
              <a:spAutoFit/>
            </a:bodyPr>
            <a:lstStyle/>
            <a:p>
              <a:r>
                <a:rPr lang="en-GB" dirty="0">
                  <a:solidFill>
                    <a:schemeClr val="bg1"/>
                  </a:solidFill>
                </a:rPr>
                <a:t>    1               2             3</a:t>
              </a:r>
            </a:p>
          </p:txBody>
        </p:sp>
      </p:grpSp>
      <p:grpSp>
        <p:nvGrpSpPr>
          <p:cNvPr id="43" name="Group 42">
            <a:extLst>
              <a:ext uri="{FF2B5EF4-FFF2-40B4-BE49-F238E27FC236}">
                <a16:creationId xmlns:a16="http://schemas.microsoft.com/office/drawing/2014/main" id="{652DA728-AAFE-4C58-9996-5A55A2483892}"/>
              </a:ext>
            </a:extLst>
          </p:cNvPr>
          <p:cNvGrpSpPr/>
          <p:nvPr/>
        </p:nvGrpSpPr>
        <p:grpSpPr>
          <a:xfrm>
            <a:off x="-6673" y="4405059"/>
            <a:ext cx="21383626" cy="636925"/>
            <a:chOff x="32393" y="3977997"/>
            <a:chExt cx="21383626" cy="636925"/>
          </a:xfrm>
        </p:grpSpPr>
        <p:sp>
          <p:nvSpPr>
            <p:cNvPr id="99" name="Rectangle 98">
              <a:extLst>
                <a:ext uri="{FF2B5EF4-FFF2-40B4-BE49-F238E27FC236}">
                  <a16:creationId xmlns:a16="http://schemas.microsoft.com/office/drawing/2014/main" id="{FD7FA344-392B-440C-B338-06B6332DE8AF}"/>
                </a:ext>
              </a:extLst>
            </p:cNvPr>
            <p:cNvSpPr/>
            <p:nvPr/>
          </p:nvSpPr>
          <p:spPr>
            <a:xfrm>
              <a:off x="32393" y="3977997"/>
              <a:ext cx="21383626" cy="636925"/>
            </a:xfrm>
            <a:prstGeom prst="rect">
              <a:avLst/>
            </a:prstGeom>
            <a:solidFill>
              <a:srgbClr val="15355C"/>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TextBox 99">
              <a:extLst>
                <a:ext uri="{FF2B5EF4-FFF2-40B4-BE49-F238E27FC236}">
                  <a16:creationId xmlns:a16="http://schemas.microsoft.com/office/drawing/2014/main" id="{9FB617BA-5057-4A75-8A77-77D9EEEC0B9D}"/>
                </a:ext>
              </a:extLst>
            </p:cNvPr>
            <p:cNvSpPr txBox="1"/>
            <p:nvPr/>
          </p:nvSpPr>
          <p:spPr>
            <a:xfrm>
              <a:off x="32393" y="4033729"/>
              <a:ext cx="8998602" cy="523220"/>
            </a:xfrm>
            <a:prstGeom prst="rect">
              <a:avLst/>
            </a:prstGeom>
            <a:noFill/>
          </p:spPr>
          <p:txBody>
            <a:bodyPr wrap="square" rtlCol="0">
              <a:spAutoFit/>
            </a:bodyPr>
            <a:lstStyle/>
            <a:p>
              <a:r>
                <a:rPr lang="en-GB" sz="2800" cap="all" dirty="0">
                  <a:solidFill>
                    <a:srgbClr val="937227"/>
                  </a:solidFill>
                  <a:latin typeface="Century Schoolbook" panose="02040604050505020304" pitchFamily="18" charset="0"/>
                </a:rPr>
                <a:t>1. introduction</a:t>
              </a:r>
              <a:endParaRPr lang="en-GB" sz="2800" dirty="0"/>
            </a:p>
          </p:txBody>
        </p:sp>
      </p:grpSp>
      <p:sp>
        <p:nvSpPr>
          <p:cNvPr id="51" name="TextBox 50">
            <a:extLst>
              <a:ext uri="{FF2B5EF4-FFF2-40B4-BE49-F238E27FC236}">
                <a16:creationId xmlns:a16="http://schemas.microsoft.com/office/drawing/2014/main" id="{DDA6EE68-7944-4B22-AEDA-1DE28FF1E386}"/>
              </a:ext>
            </a:extLst>
          </p:cNvPr>
          <p:cNvSpPr txBox="1"/>
          <p:nvPr/>
        </p:nvSpPr>
        <p:spPr>
          <a:xfrm>
            <a:off x="324538" y="3599171"/>
            <a:ext cx="20859061" cy="523220"/>
          </a:xfrm>
          <a:prstGeom prst="rect">
            <a:avLst/>
          </a:prstGeom>
          <a:noFill/>
        </p:spPr>
        <p:txBody>
          <a:bodyPr wrap="square" rtlCol="0">
            <a:spAutoFit/>
          </a:bodyPr>
          <a:lstStyle/>
          <a:p>
            <a:r>
              <a:rPr lang="en-GB" sz="2800" dirty="0">
                <a:solidFill>
                  <a:schemeClr val="bg1"/>
                </a:solidFill>
              </a:rPr>
              <a:t>Romain Landolfini (rtyl2@kent.ac.uk) / Supervised by James Budge and Mark Smales / Special thanks to Dr. Manuel Aranda &amp; Dr. Rachel Levine</a:t>
            </a:r>
          </a:p>
        </p:txBody>
      </p:sp>
    </p:spTree>
    <p:extLst>
      <p:ext uri="{BB962C8B-B14F-4D97-AF65-F5344CB8AC3E}">
        <p14:creationId xmlns:p14="http://schemas.microsoft.com/office/powerpoint/2010/main" val="38262642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1387</TotalTime>
  <Words>1386</Words>
  <Application>Microsoft Macintosh PowerPoint</Application>
  <PresentationFormat>Custom</PresentationFormat>
  <Paragraphs>81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Century Schoolbook</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R.T.Y.Landolfini</dc:creator>
  <cp:lastModifiedBy>Romain Landolfini</cp:lastModifiedBy>
  <cp:revision>86</cp:revision>
  <cp:lastPrinted>2018-07-25T22:22:23Z</cp:lastPrinted>
  <dcterms:created xsi:type="dcterms:W3CDTF">2018-07-23T10:26:36Z</dcterms:created>
  <dcterms:modified xsi:type="dcterms:W3CDTF">2020-11-03T15:05:17Z</dcterms:modified>
</cp:coreProperties>
</file>