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7" r:id="rId3"/>
    <p:sldId id="317" r:id="rId4"/>
    <p:sldId id="318" r:id="rId5"/>
    <p:sldId id="322" r:id="rId6"/>
    <p:sldId id="303" r:id="rId7"/>
    <p:sldId id="315" r:id="rId8"/>
    <p:sldId id="323" r:id="rId9"/>
    <p:sldId id="312" r:id="rId10"/>
    <p:sldId id="313" r:id="rId11"/>
    <p:sldId id="314" r:id="rId12"/>
    <p:sldId id="319" r:id="rId13"/>
    <p:sldId id="320" r:id="rId14"/>
    <p:sldId id="324" r:id="rId15"/>
    <p:sldId id="308" r:id="rId16"/>
    <p:sldId id="329" r:id="rId17"/>
    <p:sldId id="325" r:id="rId18"/>
    <p:sldId id="311" r:id="rId19"/>
    <p:sldId id="269" r:id="rId20"/>
    <p:sldId id="297" r:id="rId21"/>
    <p:sldId id="299" r:id="rId22"/>
    <p:sldId id="30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2DE6-FFCF-47CE-A0DD-27A3BCB896B3}" type="datetimeFigureOut">
              <a:rPr lang="fr-FR" smtClean="0"/>
              <a:pPr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7A09-D162-4FDA-A901-6F4973CDBA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SCARED: Fox Hunters Moan As National Trust Publishes Meet Detai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929240" cy="3286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5715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I (fix) .................................................. the computer.</a:t>
            </a:r>
            <a:br>
              <a:rPr lang="en-US" sz="2400" dirty="0" smtClean="0"/>
            </a:br>
            <a:r>
              <a:rPr lang="en-US" sz="2400" dirty="0" smtClean="0"/>
              <a:t>2. Jimmy (buy) ..................................................... an audio card.</a:t>
            </a:r>
            <a:br>
              <a:rPr lang="en-US" sz="2400" dirty="0" smtClean="0"/>
            </a:br>
            <a:r>
              <a:rPr lang="en-US" sz="2400" dirty="0" smtClean="0"/>
              <a:t>3. I (run) .................................................. scandisk.</a:t>
            </a:r>
            <a:br>
              <a:rPr lang="en-US" sz="2400" dirty="0" smtClean="0"/>
            </a:br>
            <a:r>
              <a:rPr lang="en-US" sz="2400" dirty="0" smtClean="0"/>
              <a:t>4. Sue and Walter (format) .......................................... their laptops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000108"/>
            <a:ext cx="8643998" cy="4643470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		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85720" y="3714752"/>
            <a:ext cx="864399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5715040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348" y="1142984"/>
            <a:ext cx="7929650" cy="4857784"/>
          </a:xfrm>
        </p:spPr>
        <p:txBody>
          <a:bodyPr>
            <a:normAutofit fontScale="92500"/>
          </a:bodyPr>
          <a:lstStyle/>
          <a:p>
            <a:r>
              <a:rPr lang="fr-FR" dirty="0" err="1" smtClean="0">
                <a:solidFill>
                  <a:srgbClr val="C00000"/>
                </a:solidFill>
              </a:rPr>
              <a:t>Don’t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forget</a:t>
            </a:r>
            <a:r>
              <a:rPr lang="fr-FR" dirty="0" smtClean="0">
                <a:solidFill>
                  <a:srgbClr val="C00000"/>
                </a:solidFill>
              </a:rPr>
              <a:t> the </a:t>
            </a:r>
            <a:r>
              <a:rPr lang="fr-FR" dirty="0" err="1" smtClean="0">
                <a:solidFill>
                  <a:srgbClr val="C00000"/>
                </a:solidFill>
              </a:rPr>
              <a:t>negative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forms</a:t>
            </a:r>
            <a:endParaRPr lang="fr-FR" dirty="0" smtClean="0">
              <a:solidFill>
                <a:srgbClr val="C00000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What</a:t>
            </a:r>
            <a:r>
              <a:rPr lang="fr-FR" dirty="0" smtClean="0">
                <a:solidFill>
                  <a:schemeClr val="tx1"/>
                </a:solidFill>
              </a:rPr>
              <a:t> are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doing</a:t>
            </a:r>
            <a:r>
              <a:rPr lang="fr-FR" dirty="0" smtClean="0">
                <a:solidFill>
                  <a:schemeClr val="tx1"/>
                </a:solidFill>
              </a:rPr>
              <a:t> ? </a:t>
            </a:r>
            <a:r>
              <a:rPr lang="fr-FR" dirty="0" err="1" smtClean="0">
                <a:solidFill>
                  <a:schemeClr val="tx1"/>
                </a:solidFill>
              </a:rPr>
              <a:t>I’m</a:t>
            </a:r>
            <a:r>
              <a:rPr lang="fr-FR" dirty="0" smtClean="0">
                <a:solidFill>
                  <a:schemeClr val="tx1"/>
                </a:solidFill>
              </a:rPr>
              <a:t> fixing the computer.</a:t>
            </a:r>
          </a:p>
          <a:p>
            <a:pPr algn="l"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What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Jimmy </a:t>
            </a:r>
            <a:r>
              <a:rPr lang="fr-FR" dirty="0" err="1" smtClean="0">
                <a:solidFill>
                  <a:schemeClr val="tx1"/>
                </a:solidFill>
              </a:rPr>
              <a:t>buying</a:t>
            </a:r>
            <a:r>
              <a:rPr lang="fr-FR" dirty="0" smtClean="0">
                <a:solidFill>
                  <a:schemeClr val="tx1"/>
                </a:solidFill>
              </a:rPr>
              <a:t>? He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buying</a:t>
            </a:r>
            <a:r>
              <a:rPr lang="fr-FR" dirty="0" smtClean="0">
                <a:solidFill>
                  <a:schemeClr val="tx1"/>
                </a:solidFill>
              </a:rPr>
              <a:t> an audio </a:t>
            </a:r>
            <a:r>
              <a:rPr lang="fr-FR" dirty="0" err="1" smtClean="0">
                <a:solidFill>
                  <a:schemeClr val="tx1"/>
                </a:solidFill>
              </a:rPr>
              <a:t>card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r>
              <a:rPr lang="fr-FR" dirty="0" smtClean="0">
                <a:solidFill>
                  <a:srgbClr val="C00000"/>
                </a:solidFill>
              </a:rPr>
              <a:t>He </a:t>
            </a:r>
            <a:r>
              <a:rPr lang="fr-FR" dirty="0" err="1" smtClean="0">
                <a:solidFill>
                  <a:srgbClr val="C00000"/>
                </a:solidFill>
              </a:rPr>
              <a:t>isn’t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buying</a:t>
            </a:r>
            <a:r>
              <a:rPr lang="fr-FR" dirty="0" smtClean="0">
                <a:solidFill>
                  <a:srgbClr val="C00000"/>
                </a:solidFill>
              </a:rPr>
              <a:t> a CPU.</a:t>
            </a:r>
          </a:p>
          <a:p>
            <a:pPr algn="l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What</a:t>
            </a:r>
            <a:r>
              <a:rPr lang="fr-FR" dirty="0" smtClean="0">
                <a:solidFill>
                  <a:schemeClr val="tx1"/>
                </a:solidFill>
              </a:rPr>
              <a:t> are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running? /Are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running a </a:t>
            </a:r>
            <a:r>
              <a:rPr lang="fr-FR" dirty="0" err="1" smtClean="0">
                <a:solidFill>
                  <a:schemeClr val="tx1"/>
                </a:solidFill>
              </a:rPr>
              <a:t>scandisk</a:t>
            </a:r>
            <a:r>
              <a:rPr lang="fr-FR" dirty="0" smtClean="0">
                <a:solidFill>
                  <a:schemeClr val="tx1"/>
                </a:solidFill>
              </a:rPr>
              <a:t>? </a:t>
            </a:r>
            <a:r>
              <a:rPr lang="fr-FR" dirty="0" err="1" smtClean="0">
                <a:solidFill>
                  <a:srgbClr val="C00000"/>
                </a:solidFill>
              </a:rPr>
              <a:t>You’re</a:t>
            </a:r>
            <a:r>
              <a:rPr lang="fr-FR" dirty="0" smtClean="0">
                <a:solidFill>
                  <a:srgbClr val="C00000"/>
                </a:solidFill>
              </a:rPr>
              <a:t> not running a </a:t>
            </a:r>
            <a:r>
              <a:rPr lang="fr-FR" dirty="0" err="1" smtClean="0">
                <a:solidFill>
                  <a:srgbClr val="C00000"/>
                </a:solidFill>
              </a:rPr>
              <a:t>scandisk</a:t>
            </a:r>
            <a:r>
              <a:rPr lang="fr-FR" dirty="0" smtClean="0">
                <a:solidFill>
                  <a:srgbClr val="C00000"/>
                </a:solidFill>
              </a:rPr>
              <a:t>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-</a:t>
            </a:r>
            <a:r>
              <a:rPr lang="fr-FR" dirty="0" err="1" smtClean="0">
                <a:solidFill>
                  <a:schemeClr val="tx1"/>
                </a:solidFill>
              </a:rPr>
              <a:t>What</a:t>
            </a:r>
            <a:r>
              <a:rPr lang="fr-FR" dirty="0" smtClean="0">
                <a:solidFill>
                  <a:schemeClr val="tx1"/>
                </a:solidFill>
              </a:rPr>
              <a:t> are </a:t>
            </a:r>
            <a:r>
              <a:rPr lang="fr-FR" dirty="0" err="1" smtClean="0">
                <a:solidFill>
                  <a:schemeClr val="tx1"/>
                </a:solidFill>
              </a:rPr>
              <a:t>they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formatting</a:t>
            </a:r>
            <a:r>
              <a:rPr lang="fr-FR" dirty="0" smtClean="0">
                <a:solidFill>
                  <a:schemeClr val="tx1"/>
                </a:solidFill>
              </a:rPr>
              <a:t> ? </a:t>
            </a:r>
            <a:r>
              <a:rPr lang="fr-FR" dirty="0" err="1" smtClean="0">
                <a:solidFill>
                  <a:schemeClr val="tx1"/>
                </a:solidFill>
              </a:rPr>
              <a:t>They’re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formatting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their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laptops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r>
              <a:rPr lang="fr-FR" dirty="0" err="1" smtClean="0">
                <a:solidFill>
                  <a:srgbClr val="C00000"/>
                </a:solidFill>
              </a:rPr>
              <a:t>They’re</a:t>
            </a:r>
            <a:r>
              <a:rPr lang="fr-FR" dirty="0" smtClean="0">
                <a:solidFill>
                  <a:srgbClr val="C00000"/>
                </a:solidFill>
              </a:rPr>
              <a:t> not </a:t>
            </a:r>
            <a:r>
              <a:rPr lang="fr-FR" dirty="0" err="1" smtClean="0">
                <a:solidFill>
                  <a:srgbClr val="C00000"/>
                </a:solidFill>
              </a:rPr>
              <a:t>formatting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their</a:t>
            </a:r>
            <a:r>
              <a:rPr lang="fr-FR" dirty="0" smtClean="0">
                <a:solidFill>
                  <a:srgbClr val="C00000"/>
                </a:solidFill>
              </a:rPr>
              <a:t> PCs.  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85720" y="3714752"/>
            <a:ext cx="864399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5715040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348" y="1142984"/>
            <a:ext cx="7929650" cy="4857784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A quick </a:t>
            </a:r>
            <a:r>
              <a:rPr lang="fr-FR" dirty="0" err="1" smtClean="0">
                <a:solidFill>
                  <a:schemeClr val="tx1"/>
                </a:solidFill>
              </a:rPr>
              <a:t>exercise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« </a:t>
            </a:r>
            <a:r>
              <a:rPr lang="fr-FR" dirty="0" err="1" smtClean="0">
                <a:solidFill>
                  <a:schemeClr val="tx1"/>
                </a:solidFill>
              </a:rPr>
              <a:t>wh</a:t>
            </a:r>
            <a:r>
              <a:rPr lang="fr-FR" dirty="0" smtClean="0">
                <a:solidFill>
                  <a:schemeClr val="tx1"/>
                </a:solidFill>
              </a:rPr>
              <a:t> » questions….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Present</a:t>
            </a:r>
            <a:r>
              <a:rPr lang="fr-FR" dirty="0" smtClean="0">
                <a:solidFill>
                  <a:schemeClr val="tx1"/>
                </a:solidFill>
              </a:rPr>
              <a:t> «</a:t>
            </a:r>
            <a:r>
              <a:rPr lang="fr-FR" dirty="0" err="1" smtClean="0">
                <a:solidFill>
                  <a:schemeClr val="tx1"/>
                </a:solidFill>
              </a:rPr>
              <a:t>wh</a:t>
            </a:r>
            <a:r>
              <a:rPr lang="fr-FR" dirty="0" smtClean="0">
                <a:solidFill>
                  <a:schemeClr val="tx1"/>
                </a:solidFill>
              </a:rPr>
              <a:t> » questions ex D.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+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I </a:t>
            </a:r>
            <a:r>
              <a:rPr lang="fr-FR" dirty="0" err="1" smtClean="0">
                <a:solidFill>
                  <a:srgbClr val="C00000"/>
                </a:solidFill>
              </a:rPr>
              <a:t>can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send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you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some</a:t>
            </a:r>
            <a:r>
              <a:rPr lang="fr-FR" dirty="0" smtClean="0">
                <a:solidFill>
                  <a:srgbClr val="C00000"/>
                </a:solidFill>
              </a:rPr>
              <a:t> practice questions w/</a:t>
            </a:r>
            <a:r>
              <a:rPr lang="fr-FR" dirty="0" err="1" smtClean="0">
                <a:solidFill>
                  <a:srgbClr val="C00000"/>
                </a:solidFill>
              </a:rPr>
              <a:t>answers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85720" y="3714752"/>
            <a:ext cx="864399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fr-FR" dirty="0" smtClean="0"/>
              <a:t>Quelles sont les 4 composantes fonctionnelles d’un ordinateur ?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are the 4 </a:t>
            </a:r>
            <a:r>
              <a:rPr lang="fr-FR" dirty="0" err="1" smtClean="0"/>
              <a:t>functional</a:t>
            </a:r>
            <a:r>
              <a:rPr lang="fr-FR" dirty="0" smtClean="0"/>
              <a:t> components of a computer ?</a:t>
            </a:r>
          </a:p>
          <a:p>
            <a:r>
              <a:rPr lang="fr-FR" dirty="0" smtClean="0"/>
              <a:t>Qu'est-ce que ce nouveau logiciel vous permet de faire ?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new software </a:t>
            </a:r>
            <a:r>
              <a:rPr lang="fr-FR" dirty="0" err="1" smtClean="0"/>
              <a:t>allow</a:t>
            </a:r>
            <a:r>
              <a:rPr lang="fr-FR" dirty="0" smtClean="0"/>
              <a:t>/</a:t>
            </a:r>
            <a:r>
              <a:rPr lang="fr-FR" dirty="0" err="1" smtClean="0"/>
              <a:t>enable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 do? It </a:t>
            </a:r>
            <a:r>
              <a:rPr lang="fr-FR" dirty="0" err="1" smtClean="0"/>
              <a:t>allow</a:t>
            </a:r>
            <a:r>
              <a:rPr lang="fr-FR" u="sng" dirty="0" err="1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to…..</a:t>
            </a:r>
            <a:endParaRPr lang="fr-FR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86412"/>
          </a:xfrm>
        </p:spPr>
        <p:txBody>
          <a:bodyPr/>
          <a:lstStyle/>
          <a:p>
            <a:r>
              <a:rPr lang="fr-FR" dirty="0" smtClean="0"/>
              <a:t>Où est-ce qu’il faut fixer les RAM sticks?</a:t>
            </a:r>
          </a:p>
          <a:p>
            <a:r>
              <a:rPr lang="fr-FR" dirty="0" err="1" smtClean="0"/>
              <a:t>Where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secure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attach</a:t>
            </a:r>
            <a:r>
              <a:rPr lang="fr-FR" dirty="0" smtClean="0">
                <a:solidFill>
                  <a:srgbClr val="FF0000"/>
                </a:solidFill>
              </a:rPr>
              <a:t>, place, put, </a:t>
            </a:r>
            <a:r>
              <a:rPr lang="fr-FR" dirty="0" err="1" smtClean="0">
                <a:solidFill>
                  <a:srgbClr val="FF0000"/>
                </a:solidFill>
              </a:rPr>
              <a:t>connect</a:t>
            </a:r>
            <a:r>
              <a:rPr lang="fr-FR" dirty="0" smtClean="0">
                <a:solidFill>
                  <a:srgbClr val="FF0000"/>
                </a:solidFill>
              </a:rPr>
              <a:t>, insert</a:t>
            </a:r>
            <a:r>
              <a:rPr lang="fr-FR" dirty="0" smtClean="0"/>
              <a:t> the Ram sticks ? In the </a:t>
            </a:r>
            <a:r>
              <a:rPr lang="fr-FR" dirty="0" smtClean="0">
                <a:solidFill>
                  <a:srgbClr val="FF0000"/>
                </a:solidFill>
              </a:rPr>
              <a:t>RAM slots</a:t>
            </a:r>
            <a:r>
              <a:rPr lang="fr-FR" dirty="0" smtClean="0"/>
              <a:t>!</a:t>
            </a:r>
          </a:p>
          <a:p>
            <a:r>
              <a:rPr lang="fr-FR" dirty="0" smtClean="0"/>
              <a:t>Quelles seront les caractéristiques des ordinateurs du futur et à quoi serviront-ils ?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computers have in the future and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for?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>
                <a:solidFill>
                  <a:srgbClr val="FF0000"/>
                </a:solidFill>
              </a:rPr>
              <a:t>helping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making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constructing</a:t>
            </a:r>
            <a:r>
              <a:rPr lang="fr-FR" dirty="0" smtClean="0"/>
              <a:t>..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714380"/>
          </a:xfrm>
        </p:spPr>
        <p:txBody>
          <a:bodyPr>
            <a:normAutofit/>
          </a:bodyPr>
          <a:lstStyle/>
          <a:p>
            <a:r>
              <a:rPr lang="fr-FR" sz="3200" i="1" dirty="0" smtClean="0"/>
              <a:t>How do </a:t>
            </a:r>
            <a:r>
              <a:rPr lang="fr-FR" sz="3200" i="1" dirty="0" err="1" smtClean="0"/>
              <a:t>you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say</a:t>
            </a:r>
            <a:r>
              <a:rPr lang="fr-FR" sz="3200" i="1" dirty="0" smtClean="0"/>
              <a:t>…..?</a:t>
            </a:r>
            <a:endParaRPr lang="fr-FR" sz="32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34" y="928670"/>
            <a:ext cx="3643338" cy="57150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dirty="0" smtClean="0"/>
              <a:t>		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tiré du 6 »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tiré du 8 »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www.holiday.com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</a:p>
          <a:p>
            <a:pPr algn="l">
              <a:spcAft>
                <a:spcPts val="1200"/>
              </a:spcAft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endParaRPr lang="fr-FR" dirty="0" smtClean="0"/>
          </a:p>
          <a:p>
            <a:pPr algn="l"/>
            <a:r>
              <a:rPr lang="fr-FR" dirty="0" smtClean="0"/>
              <a:t>\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fr-FR" sz="13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!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:   ;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28596" y="0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/>
              <a:t>Symbols</a:t>
            </a:r>
            <a:r>
              <a:rPr lang="fr-FR" sz="4400" dirty="0" smtClean="0"/>
              <a:t> on </a:t>
            </a:r>
            <a:r>
              <a:rPr lang="fr-FR" sz="4400" dirty="0" err="1" smtClean="0">
                <a:solidFill>
                  <a:srgbClr val="C00000"/>
                </a:solidFill>
              </a:rPr>
              <a:t>keys</a:t>
            </a:r>
            <a:r>
              <a:rPr lang="fr-FR" sz="4400" dirty="0" smtClean="0"/>
              <a:t> (touches)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714876" y="642918"/>
            <a:ext cx="4714908" cy="64294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hyphen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kumimoji="0" lang="fr-FR" sz="27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_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underscore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underline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sz="2700" baseline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@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at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kumimoji="0" lang="fr-FR" sz="27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« dot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kumimoji="0" lang="fr-FR" sz="27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#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hashtag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7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« slash »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forward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0" lang="fr-FR" sz="27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slash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« Back slash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Question mark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! « exclamation point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: « colon » ; « semi-colon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, « comma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period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714380"/>
          </a:xfrm>
        </p:spPr>
        <p:txBody>
          <a:bodyPr>
            <a:normAutofit/>
          </a:bodyPr>
          <a:lstStyle/>
          <a:p>
            <a:r>
              <a:rPr lang="fr-FR" sz="3200" i="1" dirty="0" smtClean="0"/>
              <a:t>How do </a:t>
            </a:r>
            <a:r>
              <a:rPr lang="fr-FR" sz="3200" i="1" dirty="0" err="1" smtClean="0"/>
              <a:t>you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say</a:t>
            </a:r>
            <a:r>
              <a:rPr lang="fr-FR" sz="3200" i="1" dirty="0" smtClean="0"/>
              <a:t>…..?</a:t>
            </a:r>
            <a:endParaRPr lang="fr-FR" sz="32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34" y="928670"/>
            <a:ext cx="3643338" cy="57150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dirty="0" smtClean="0"/>
              <a:t>		</a:t>
            </a:r>
          </a:p>
          <a:p>
            <a:pPr algn="l"/>
            <a:r>
              <a:rPr lang="fr-FR" b="1" dirty="0" smtClean="0">
                <a:solidFill>
                  <a:srgbClr val="C00000"/>
                </a:solidFill>
              </a:rPr>
              <a:t>~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* »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£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</a:p>
          <a:p>
            <a:pPr algn="l">
              <a:spcAft>
                <a:spcPts val="1200"/>
              </a:spcAft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</a:p>
          <a:p>
            <a:pPr algn="l">
              <a:spcAft>
                <a:spcPts val="1200"/>
              </a:spcAft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fr-FR" dirty="0" smtClean="0"/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[</a:t>
            </a:r>
          </a:p>
          <a:p>
            <a:pPr algn="l"/>
            <a:endParaRPr lang="fr-FR" sz="13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+ , -, =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 algn="l"/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28596" y="0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4400" dirty="0" err="1" smtClean="0"/>
              <a:t>Symbols</a:t>
            </a:r>
            <a:r>
              <a:rPr lang="fr-FR" sz="4400" dirty="0" smtClean="0"/>
              <a:t> on </a:t>
            </a:r>
            <a:r>
              <a:rPr lang="fr-FR" sz="4400" dirty="0" err="1" smtClean="0">
                <a:solidFill>
                  <a:srgbClr val="C00000"/>
                </a:solidFill>
              </a:rPr>
              <a:t>keys</a:t>
            </a:r>
            <a:r>
              <a:rPr lang="fr-FR" sz="4400" dirty="0" smtClean="0"/>
              <a:t> (touches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3438" y="428580"/>
            <a:ext cx="4714908" cy="64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700" dirty="0" smtClean="0">
                <a:solidFill>
                  <a:srgbClr val="C00000"/>
                </a:solidFill>
              </a:rPr>
              <a:t>-  « Tilde »</a:t>
            </a:r>
            <a:endParaRPr kumimoji="0" lang="fr-FR" sz="2700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700" baseline="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« 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asterisk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sz="2700" baseline="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7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pound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7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percent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Open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parenthesis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Close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parenthesis</a:t>
            </a:r>
            <a:endParaRPr kumimoji="0" lang="fr-FR" sz="27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- open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bracket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Close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bracket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plus, minus,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equals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than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symbol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Greater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than</a:t>
            </a:r>
            <a:r>
              <a:rPr lang="fr-FR" sz="2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700" dirty="0" err="1" smtClean="0">
                <a:solidFill>
                  <a:schemeClr val="tx2">
                    <a:lumMod val="75000"/>
                  </a:schemeClr>
                </a:solidFill>
              </a:rPr>
              <a:t>symbol</a:t>
            </a: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session!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place?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2530" name="Picture 2" descr="Image de la publ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643050"/>
            <a:ext cx="4381488" cy="4504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64360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Know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to computer hardware, </a:t>
            </a:r>
            <a:r>
              <a:rPr lang="fr-FR" dirty="0" err="1" smtClean="0"/>
              <a:t>functions</a:t>
            </a:r>
            <a:r>
              <a:rPr lang="fr-FR" dirty="0" smtClean="0"/>
              <a:t> and </a:t>
            </a:r>
            <a:r>
              <a:rPr lang="fr-FR" dirty="0" err="1" smtClean="0"/>
              <a:t>peripheral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r>
              <a:rPr lang="fr-FR" dirty="0" smtClean="0"/>
              <a:t>/ </a:t>
            </a:r>
            <a:r>
              <a:rPr lang="fr-FR" dirty="0" err="1" smtClean="0"/>
              <a:t>peripherals</a:t>
            </a:r>
            <a:r>
              <a:rPr lang="fr-FR" dirty="0" smtClean="0"/>
              <a:t> (périphériques) </a:t>
            </a:r>
          </a:p>
          <a:p>
            <a:r>
              <a:rPr lang="fr-FR" dirty="0" smtClean="0"/>
              <a:t>Know instructions </a:t>
            </a:r>
            <a:r>
              <a:rPr lang="fr-FR" dirty="0" err="1" smtClean="0"/>
              <a:t>vocabulary</a:t>
            </a:r>
            <a:r>
              <a:rPr lang="fr-FR" dirty="0" smtClean="0"/>
              <a:t> and </a:t>
            </a:r>
            <a:r>
              <a:rPr lang="fr-FR" dirty="0" err="1" smtClean="0"/>
              <a:t>sequence</a:t>
            </a:r>
            <a:r>
              <a:rPr lang="fr-FR" dirty="0" smtClean="0"/>
              <a:t> markers(first, </a:t>
            </a:r>
            <a:r>
              <a:rPr lang="fr-FR" dirty="0" err="1" smtClean="0"/>
              <a:t>then</a:t>
            </a:r>
            <a:r>
              <a:rPr lang="fr-FR" dirty="0" smtClean="0"/>
              <a:t>, once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r>
              <a:rPr lang="fr-FR" dirty="0" smtClean="0"/>
              <a:t> x…) </a:t>
            </a:r>
          </a:p>
          <a:p>
            <a:r>
              <a:rPr lang="fr-FR" dirty="0" smtClean="0"/>
              <a:t>Know how to </a:t>
            </a:r>
            <a:r>
              <a:rPr lang="fr-FR" dirty="0" err="1" smtClean="0"/>
              <a:t>ask</a:t>
            </a:r>
            <a:r>
              <a:rPr lang="fr-FR" dirty="0" smtClean="0"/>
              <a:t> questions </a:t>
            </a:r>
            <a:r>
              <a:rPr lang="fr-FR" dirty="0" err="1" smtClean="0"/>
              <a:t>present</a:t>
            </a:r>
            <a:r>
              <a:rPr lang="fr-FR" dirty="0" smtClean="0"/>
              <a:t> and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tenses</a:t>
            </a:r>
            <a:r>
              <a:rPr lang="fr-FR" smtClean="0"/>
              <a:t> 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endParaRPr lang="fr-FR" dirty="0" smtClean="0"/>
          </a:p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translating</a:t>
            </a:r>
            <a:endParaRPr lang="fr-FR" dirty="0" smtClean="0"/>
          </a:p>
          <a:p>
            <a:r>
              <a:rPr lang="fr-FR" dirty="0" smtClean="0"/>
              <a:t>Look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test corrections</a:t>
            </a:r>
          </a:p>
          <a:p>
            <a:r>
              <a:rPr lang="fr-FR" dirty="0" smtClean="0"/>
              <a:t>Speed </a:t>
            </a:r>
            <a:r>
              <a:rPr lang="fr-FR" dirty="0" err="1" smtClean="0"/>
              <a:t>is</a:t>
            </a:r>
            <a:r>
              <a:rPr lang="fr-FR" dirty="0" smtClean="0"/>
              <a:t> essential, but </a:t>
            </a:r>
            <a:r>
              <a:rPr lang="fr-FR" dirty="0" err="1" smtClean="0"/>
              <a:t>make</a:t>
            </a:r>
            <a:r>
              <a:rPr lang="fr-FR" dirty="0" smtClean="0"/>
              <a:t> sure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thorough</a:t>
            </a:r>
            <a:r>
              <a:rPr lang="fr-FR" dirty="0" smtClean="0"/>
              <a:t> (rigoureux, précis, relire et corriger avant de rendre la copie, AVOID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careless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r>
              <a:rPr lang="fr-FR" dirty="0" smtClean="0"/>
              <a:t> (fautes d’inattention)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place?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8916" name="Picture 4" descr="Image de la publ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00174"/>
            <a:ext cx="3920607" cy="5178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place?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 descr="Les paysans au Moyen-Â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857496"/>
            <a:ext cx="3105150" cy="2962276"/>
          </a:xfrm>
          <a:prstGeom prst="rect">
            <a:avLst/>
          </a:prstGeom>
          <a:noFill/>
        </p:spPr>
      </p:pic>
      <p:pic>
        <p:nvPicPr>
          <p:cNvPr id="6" name="Picture 6" descr="La force du moulin : étude sur l'énergie dans le Paris médiéval |  Chroniques chartist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4181242" cy="2314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4543428" cy="135732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200" dirty="0" err="1" smtClean="0"/>
              <a:t>When</a:t>
            </a:r>
            <a:r>
              <a:rPr lang="fr-FR" sz="3200" dirty="0" smtClean="0"/>
              <a:t> </a:t>
            </a:r>
            <a:r>
              <a:rPr lang="fr-FR" sz="3200" dirty="0" err="1" smtClean="0"/>
              <a:t>did</a:t>
            </a:r>
            <a:r>
              <a:rPr lang="fr-FR" sz="3200" dirty="0" smtClean="0"/>
              <a:t> </a:t>
            </a:r>
            <a:r>
              <a:rPr lang="fr-FR" sz="3200" dirty="0" err="1" smtClean="0"/>
              <a:t>this</a:t>
            </a:r>
            <a:r>
              <a:rPr lang="fr-FR" sz="3200" dirty="0" smtClean="0"/>
              <a:t> </a:t>
            </a:r>
            <a:r>
              <a:rPr lang="fr-FR" sz="3200" dirty="0" err="1" smtClean="0"/>
              <a:t>scene</a:t>
            </a:r>
            <a:r>
              <a:rPr lang="fr-FR" sz="3200" dirty="0" smtClean="0"/>
              <a:t> </a:t>
            </a:r>
            <a:r>
              <a:rPr lang="fr-FR" sz="3200" dirty="0" err="1" smtClean="0"/>
              <a:t>take</a:t>
            </a:r>
            <a:r>
              <a:rPr lang="fr-FR" sz="3200" dirty="0" smtClean="0"/>
              <a:t> place?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62" name="Picture 2" descr="Image de la publ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9260"/>
            <a:ext cx="3406818" cy="6552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72400" cy="571504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What</a:t>
            </a:r>
            <a:r>
              <a:rPr lang="fr-FR" sz="2800" dirty="0" smtClean="0"/>
              <a:t> are the question </a:t>
            </a:r>
            <a:r>
              <a:rPr lang="fr-FR" sz="2800" dirty="0" err="1" smtClean="0"/>
              <a:t>words</a:t>
            </a:r>
            <a:r>
              <a:rPr lang="fr-FR" sz="2800" dirty="0" smtClean="0"/>
              <a:t> ?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358246" cy="5214950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fr-FR" sz="2800" dirty="0" err="1" smtClean="0">
                <a:solidFill>
                  <a:schemeClr val="tx1"/>
                </a:solidFill>
              </a:rPr>
              <a:t>Who</a:t>
            </a:r>
            <a:r>
              <a:rPr lang="fr-FR" sz="2800" dirty="0" smtClean="0">
                <a:solidFill>
                  <a:schemeClr val="tx1"/>
                </a:solidFill>
              </a:rPr>
              <a:t>			- </a:t>
            </a:r>
            <a:r>
              <a:rPr lang="fr-FR" sz="2800" dirty="0" err="1" smtClean="0">
                <a:solidFill>
                  <a:schemeClr val="tx1"/>
                </a:solidFill>
              </a:rPr>
              <a:t>Where</a:t>
            </a:r>
            <a:r>
              <a:rPr lang="fr-FR" sz="2800" dirty="0" smtClean="0">
                <a:solidFill>
                  <a:schemeClr val="tx1"/>
                </a:solidFill>
              </a:rPr>
              <a:t> 	 - </a:t>
            </a:r>
            <a:r>
              <a:rPr lang="fr-FR" sz="2800" dirty="0" err="1" smtClean="0">
                <a:solidFill>
                  <a:schemeClr val="tx1"/>
                </a:solidFill>
              </a:rPr>
              <a:t>When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Tx/>
              <a:buChar char="-"/>
            </a:pPr>
            <a:r>
              <a:rPr lang="fr-FR" sz="2800" dirty="0" err="1" smtClean="0">
                <a:solidFill>
                  <a:schemeClr val="tx1"/>
                </a:solidFill>
              </a:rPr>
              <a:t>Why</a:t>
            </a:r>
            <a:r>
              <a:rPr lang="fr-FR" sz="2800" dirty="0" smtClean="0">
                <a:solidFill>
                  <a:schemeClr val="tx1"/>
                </a:solidFill>
              </a:rPr>
              <a:t> 			- </a:t>
            </a:r>
            <a:r>
              <a:rPr lang="fr-FR" sz="2800" dirty="0" err="1" smtClean="0">
                <a:solidFill>
                  <a:schemeClr val="tx1"/>
                </a:solidFill>
              </a:rPr>
              <a:t>What</a:t>
            </a:r>
            <a:endParaRPr lang="fr-FR" sz="28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1600" dirty="0" smtClean="0">
                <a:solidFill>
                  <a:schemeClr val="tx1"/>
                </a:solidFill>
              </a:rPr>
              <a:t>- </a:t>
            </a:r>
            <a:r>
              <a:rPr lang="fr-FR" sz="3000" dirty="0" err="1" smtClean="0">
                <a:solidFill>
                  <a:schemeClr val="tx1"/>
                </a:solidFill>
              </a:rPr>
              <a:t>Whose</a:t>
            </a:r>
            <a:r>
              <a:rPr lang="fr-FR" sz="3000" dirty="0" smtClean="0">
                <a:solidFill>
                  <a:schemeClr val="tx1"/>
                </a:solidFill>
              </a:rPr>
              <a:t> « </a:t>
            </a:r>
            <a:r>
              <a:rPr lang="fr-FR" sz="3000" dirty="0" err="1" smtClean="0">
                <a:solidFill>
                  <a:schemeClr val="tx1"/>
                </a:solidFill>
              </a:rPr>
              <a:t>Whose</a:t>
            </a:r>
            <a:r>
              <a:rPr lang="fr-FR" sz="3000" dirty="0" smtClean="0">
                <a:solidFill>
                  <a:schemeClr val="tx1"/>
                </a:solidFill>
              </a:rPr>
              <a:t> mouse </a:t>
            </a:r>
            <a:r>
              <a:rPr lang="fr-FR" sz="3000" dirty="0" err="1" smtClean="0">
                <a:solidFill>
                  <a:schemeClr val="tx1"/>
                </a:solidFill>
              </a:rPr>
              <a:t>is</a:t>
            </a:r>
            <a:r>
              <a:rPr lang="fr-FR" sz="3000" dirty="0" smtClean="0">
                <a:solidFill>
                  <a:schemeClr val="tx1"/>
                </a:solidFill>
              </a:rPr>
              <a:t> </a:t>
            </a:r>
            <a:r>
              <a:rPr lang="fr-FR" sz="3000" dirty="0" err="1" smtClean="0">
                <a:solidFill>
                  <a:schemeClr val="tx1"/>
                </a:solidFill>
              </a:rPr>
              <a:t>this</a:t>
            </a:r>
            <a:r>
              <a:rPr lang="fr-FR" sz="3000" dirty="0" smtClean="0">
                <a:solidFill>
                  <a:schemeClr val="tx1"/>
                </a:solidFill>
              </a:rPr>
              <a:t>? » (A qui est cette souris? )</a:t>
            </a:r>
          </a:p>
          <a:p>
            <a:pPr algn="l">
              <a:buFontTx/>
              <a:buChar char="-"/>
            </a:pPr>
            <a:r>
              <a:rPr lang="fr-FR" sz="2800" dirty="0" smtClean="0"/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Which</a:t>
            </a:r>
            <a:r>
              <a:rPr lang="fr-FR" sz="2800" dirty="0" smtClean="0">
                <a:solidFill>
                  <a:schemeClr val="tx1"/>
                </a:solidFill>
              </a:rPr>
              <a:t> (Lequel) « </a:t>
            </a:r>
            <a:r>
              <a:rPr lang="fr-FR" sz="2800" dirty="0" err="1" smtClean="0">
                <a:solidFill>
                  <a:schemeClr val="tx1"/>
                </a:solidFill>
              </a:rPr>
              <a:t>Which</a:t>
            </a:r>
            <a:r>
              <a:rPr lang="fr-FR" sz="2800" dirty="0" smtClean="0">
                <a:solidFill>
                  <a:schemeClr val="tx1"/>
                </a:solidFill>
              </a:rPr>
              <a:t> software </a:t>
            </a:r>
            <a:r>
              <a:rPr lang="fr-FR" sz="2800" dirty="0" err="1" smtClean="0">
                <a:solidFill>
                  <a:schemeClr val="tx1"/>
                </a:solidFill>
              </a:rPr>
              <a:t>should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we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add</a:t>
            </a:r>
            <a:r>
              <a:rPr lang="fr-FR" sz="2800" dirty="0" smtClean="0">
                <a:solidFill>
                  <a:schemeClr val="tx1"/>
                </a:solidFill>
              </a:rPr>
              <a:t> to the </a:t>
            </a:r>
            <a:r>
              <a:rPr lang="fr-FR" sz="2800" dirty="0" err="1" smtClean="0">
                <a:solidFill>
                  <a:schemeClr val="tx1"/>
                </a:solidFill>
              </a:rPr>
              <a:t>hardrive</a:t>
            </a:r>
            <a:r>
              <a:rPr lang="fr-FR" sz="2800" dirty="0" smtClean="0">
                <a:solidFill>
                  <a:schemeClr val="tx1"/>
                </a:solidFill>
              </a:rPr>
              <a:t>? »</a:t>
            </a:r>
            <a:r>
              <a:rPr lang="fr-FR" sz="2800" dirty="0" smtClean="0"/>
              <a:t>		</a:t>
            </a:r>
            <a:endParaRPr lang="fr-FR" sz="3000" dirty="0" smtClean="0">
              <a:solidFill>
                <a:schemeClr val="tx2"/>
              </a:solidFill>
            </a:endParaRPr>
          </a:p>
          <a:p>
            <a:pPr algn="l"/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28596" y="0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785794"/>
            <a:ext cx="8358246" cy="5715016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		 </a:t>
            </a:r>
            <a:r>
              <a:rPr lang="fr-FR" dirty="0" smtClean="0">
                <a:solidFill>
                  <a:schemeClr val="tx1"/>
                </a:solidFill>
              </a:rPr>
              <a:t>How</a:t>
            </a:r>
            <a:r>
              <a:rPr lang="fr-FR" dirty="0" smtClean="0"/>
              <a:t> (Comment/combien)</a:t>
            </a:r>
          </a:p>
          <a:p>
            <a:pPr algn="l"/>
            <a:r>
              <a:rPr lang="fr-FR" sz="2800" dirty="0" smtClean="0">
                <a:solidFill>
                  <a:schemeClr val="tx2"/>
                </a:solidFill>
              </a:rPr>
              <a:t>« How are </a:t>
            </a:r>
            <a:r>
              <a:rPr lang="fr-FR" sz="2800" dirty="0" err="1" smtClean="0">
                <a:solidFill>
                  <a:schemeClr val="tx2"/>
                </a:solidFill>
              </a:rPr>
              <a:t>you</a:t>
            </a:r>
            <a:r>
              <a:rPr lang="fr-FR" sz="2800" dirty="0" smtClean="0">
                <a:solidFill>
                  <a:schemeClr val="tx2"/>
                </a:solidFill>
              </a:rPr>
              <a:t>? »   « How </a:t>
            </a:r>
            <a:r>
              <a:rPr lang="fr-FR" sz="2800" dirty="0" err="1" smtClean="0">
                <a:solidFill>
                  <a:schemeClr val="tx2"/>
                </a:solidFill>
              </a:rPr>
              <a:t>old</a:t>
            </a:r>
            <a:r>
              <a:rPr lang="fr-FR" sz="2800" dirty="0" smtClean="0">
                <a:solidFill>
                  <a:schemeClr val="tx2"/>
                </a:solidFill>
              </a:rPr>
              <a:t> are </a:t>
            </a:r>
            <a:r>
              <a:rPr lang="fr-FR" sz="2800" dirty="0" err="1" smtClean="0">
                <a:solidFill>
                  <a:schemeClr val="tx2"/>
                </a:solidFill>
              </a:rPr>
              <a:t>you</a:t>
            </a:r>
            <a:r>
              <a:rPr lang="fr-FR" sz="2800" dirty="0" smtClean="0">
                <a:solidFill>
                  <a:schemeClr val="tx2"/>
                </a:solidFill>
              </a:rPr>
              <a:t>? »</a:t>
            </a:r>
          </a:p>
          <a:p>
            <a:pPr algn="l"/>
            <a:endParaRPr lang="fr-FR" sz="2800" dirty="0" smtClean="0"/>
          </a:p>
          <a:p>
            <a:pPr algn="l">
              <a:buFontTx/>
              <a:buChar char="-"/>
            </a:pPr>
            <a:r>
              <a:rPr lang="fr-FR" sz="2800" dirty="0" smtClean="0"/>
              <a:t>- </a:t>
            </a:r>
            <a:r>
              <a:rPr lang="fr-FR" sz="2800" dirty="0" smtClean="0">
                <a:solidFill>
                  <a:schemeClr val="tx1"/>
                </a:solidFill>
              </a:rPr>
              <a:t>How </a:t>
            </a:r>
            <a:r>
              <a:rPr lang="fr-FR" sz="2800" dirty="0" err="1" smtClean="0">
                <a:solidFill>
                  <a:schemeClr val="tx1"/>
                </a:solidFill>
              </a:rPr>
              <a:t>much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rgbClr val="C00000"/>
                </a:solidFill>
              </a:rPr>
              <a:t>(time, coffee, money, data, information, </a:t>
            </a:r>
            <a:r>
              <a:rPr lang="fr-FR" sz="2800" dirty="0" err="1" smtClean="0">
                <a:solidFill>
                  <a:srgbClr val="C00000"/>
                </a:solidFill>
              </a:rPr>
              <a:t>advice</a:t>
            </a:r>
            <a:r>
              <a:rPr lang="fr-FR" sz="2800" dirty="0" smtClean="0">
                <a:solidFill>
                  <a:srgbClr val="C00000"/>
                </a:solidFill>
              </a:rPr>
              <a:t>, news </a:t>
            </a:r>
            <a:r>
              <a:rPr lang="fr-FR" sz="2800" u="sng" dirty="0" smtClean="0">
                <a:solidFill>
                  <a:srgbClr val="C00000"/>
                </a:solidFill>
              </a:rPr>
              <a:t>)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smtClean="0">
                <a:solidFill>
                  <a:schemeClr val="tx2"/>
                </a:solidFill>
              </a:rPr>
              <a:t>How </a:t>
            </a:r>
            <a:r>
              <a:rPr lang="fr-FR" sz="2800" dirty="0" err="1" smtClean="0">
                <a:solidFill>
                  <a:schemeClr val="tx2"/>
                </a:solidFill>
              </a:rPr>
              <a:t>much</a:t>
            </a:r>
            <a:r>
              <a:rPr lang="fr-FR" sz="2800" dirty="0" smtClean="0">
                <a:solidFill>
                  <a:schemeClr val="tx2"/>
                </a:solidFill>
              </a:rPr>
              <a:t> data do </a:t>
            </a:r>
            <a:r>
              <a:rPr lang="fr-FR" sz="2800" dirty="0" err="1" smtClean="0">
                <a:solidFill>
                  <a:schemeClr val="tx2"/>
                </a:solidFill>
              </a:rPr>
              <a:t>we</a:t>
            </a:r>
            <a:r>
              <a:rPr lang="fr-FR" sz="2800" dirty="0" smtClean="0">
                <a:solidFill>
                  <a:schemeClr val="tx2"/>
                </a:solidFill>
              </a:rPr>
              <a:t> have to show?</a:t>
            </a:r>
            <a:endParaRPr lang="fr-FR" sz="2800" u="sng" dirty="0" smtClean="0">
              <a:solidFill>
                <a:schemeClr val="tx2"/>
              </a:solidFill>
            </a:endParaRPr>
          </a:p>
          <a:p>
            <a:pPr algn="l"/>
            <a:r>
              <a:rPr lang="fr-FR" sz="2800" dirty="0" smtClean="0">
                <a:solidFill>
                  <a:schemeClr val="tx2"/>
                </a:solidFill>
              </a:rPr>
              <a:t>« How </a:t>
            </a:r>
            <a:r>
              <a:rPr lang="fr-FR" sz="2800" dirty="0" err="1" smtClean="0">
                <a:solidFill>
                  <a:schemeClr val="tx2"/>
                </a:solidFill>
              </a:rPr>
              <a:t>much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does</a:t>
            </a:r>
            <a:r>
              <a:rPr lang="fr-FR" sz="2800" dirty="0" smtClean="0">
                <a:solidFill>
                  <a:schemeClr val="tx2"/>
                </a:solidFill>
              </a:rPr>
              <a:t> a </a:t>
            </a:r>
            <a:r>
              <a:rPr lang="fr-FR" sz="2800" dirty="0" err="1" smtClean="0">
                <a:solidFill>
                  <a:schemeClr val="tx2"/>
                </a:solidFill>
              </a:rPr>
              <a:t>laptop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cost</a:t>
            </a:r>
            <a:r>
              <a:rPr lang="fr-FR" sz="2800" dirty="0" smtClean="0">
                <a:solidFill>
                  <a:schemeClr val="tx2"/>
                </a:solidFill>
              </a:rPr>
              <a:t>? » « How </a:t>
            </a:r>
            <a:r>
              <a:rPr lang="fr-FR" sz="2800" dirty="0" err="1" smtClean="0">
                <a:solidFill>
                  <a:schemeClr val="tx2"/>
                </a:solidFill>
              </a:rPr>
              <a:t>much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is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it</a:t>
            </a:r>
            <a:r>
              <a:rPr lang="fr-FR" sz="2800" dirty="0" smtClean="0">
                <a:solidFill>
                  <a:schemeClr val="tx2"/>
                </a:solidFill>
              </a:rPr>
              <a:t>? »</a:t>
            </a:r>
          </a:p>
          <a:p>
            <a:pPr algn="l"/>
            <a:r>
              <a:rPr lang="fr-FR" sz="2800" dirty="0" smtClean="0">
                <a:solidFill>
                  <a:schemeClr val="tx2"/>
                </a:solidFill>
              </a:rPr>
              <a:t>« How </a:t>
            </a:r>
            <a:r>
              <a:rPr lang="fr-FR" sz="2800" dirty="0" err="1" smtClean="0">
                <a:solidFill>
                  <a:schemeClr val="tx2"/>
                </a:solidFill>
              </a:rPr>
              <a:t>much</a:t>
            </a:r>
            <a:r>
              <a:rPr lang="fr-FR" sz="2800" dirty="0" smtClean="0">
                <a:solidFill>
                  <a:schemeClr val="tx2"/>
                </a:solidFill>
              </a:rPr>
              <a:t> time </a:t>
            </a:r>
            <a:r>
              <a:rPr lang="fr-FR" sz="2800" dirty="0" err="1" smtClean="0">
                <a:solidFill>
                  <a:schemeClr val="tx2"/>
                </a:solidFill>
              </a:rPr>
              <a:t>does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it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take</a:t>
            </a:r>
            <a:r>
              <a:rPr lang="fr-FR" sz="2800" dirty="0" smtClean="0">
                <a:solidFill>
                  <a:schemeClr val="tx2"/>
                </a:solidFill>
              </a:rPr>
              <a:t> to set up? »</a:t>
            </a:r>
          </a:p>
          <a:p>
            <a:pPr algn="l"/>
            <a:endParaRPr lang="fr-FR" sz="2800" dirty="0" smtClean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fr-FR" sz="2800" dirty="0" smtClean="0">
                <a:solidFill>
                  <a:schemeClr val="tx1"/>
                </a:solidFill>
              </a:rPr>
              <a:t>How </a:t>
            </a:r>
            <a:r>
              <a:rPr lang="fr-FR" sz="2800" dirty="0" err="1" smtClean="0">
                <a:solidFill>
                  <a:schemeClr val="tx1"/>
                </a:solidFill>
              </a:rPr>
              <a:t>many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/>
              <a:t>– </a:t>
            </a:r>
            <a:r>
              <a:rPr lang="fr-FR" sz="2800" dirty="0" smtClean="0">
                <a:solidFill>
                  <a:srgbClr val="C00000"/>
                </a:solidFill>
              </a:rPr>
              <a:t>if </a:t>
            </a:r>
            <a:r>
              <a:rPr lang="fr-FR" sz="2800" dirty="0" err="1" smtClean="0">
                <a:solidFill>
                  <a:srgbClr val="C00000"/>
                </a:solidFill>
              </a:rPr>
              <a:t>you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can</a:t>
            </a:r>
            <a:r>
              <a:rPr lang="fr-FR" sz="2800" dirty="0" smtClean="0">
                <a:solidFill>
                  <a:srgbClr val="C00000"/>
                </a:solidFill>
              </a:rPr>
              <a:t> count </a:t>
            </a:r>
            <a:r>
              <a:rPr lang="fr-FR" sz="2800" dirty="0" err="1" smtClean="0">
                <a:solidFill>
                  <a:srgbClr val="C00000"/>
                </a:solidFill>
              </a:rPr>
              <a:t>it!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smtClean="0">
                <a:solidFill>
                  <a:schemeClr val="tx2"/>
                </a:solidFill>
              </a:rPr>
              <a:t>How </a:t>
            </a:r>
            <a:r>
              <a:rPr lang="fr-FR" sz="2800" dirty="0" err="1" smtClean="0">
                <a:solidFill>
                  <a:schemeClr val="tx2"/>
                </a:solidFill>
              </a:rPr>
              <a:t>many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gigabytes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is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it</a:t>
            </a:r>
            <a:r>
              <a:rPr lang="fr-FR" sz="2800" dirty="0" smtClean="0">
                <a:solidFill>
                  <a:schemeClr val="tx2"/>
                </a:solidFill>
              </a:rPr>
              <a:t>? How </a:t>
            </a:r>
            <a:r>
              <a:rPr lang="fr-FR" sz="2800" dirty="0" err="1" smtClean="0">
                <a:solidFill>
                  <a:schemeClr val="tx2"/>
                </a:solidFill>
              </a:rPr>
              <a:t>many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gigabytes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does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err="1" smtClean="0">
                <a:solidFill>
                  <a:schemeClr val="tx2"/>
                </a:solidFill>
              </a:rPr>
              <a:t>it</a:t>
            </a:r>
            <a:r>
              <a:rPr lang="fr-FR" sz="2800" dirty="0" smtClean="0">
                <a:solidFill>
                  <a:schemeClr val="tx2"/>
                </a:solidFill>
              </a:rPr>
              <a:t> have? How </a:t>
            </a:r>
            <a:r>
              <a:rPr lang="fr-FR" sz="2800" dirty="0" err="1" smtClean="0">
                <a:solidFill>
                  <a:schemeClr val="tx2"/>
                </a:solidFill>
              </a:rPr>
              <a:t>many</a:t>
            </a:r>
            <a:r>
              <a:rPr lang="fr-FR" sz="2800" dirty="0" smtClean="0">
                <a:solidFill>
                  <a:schemeClr val="tx2"/>
                </a:solidFill>
              </a:rPr>
              <a:t> dollars do </a:t>
            </a:r>
            <a:r>
              <a:rPr lang="fr-FR" sz="2800" dirty="0" err="1" smtClean="0">
                <a:solidFill>
                  <a:schemeClr val="tx2"/>
                </a:solidFill>
              </a:rPr>
              <a:t>you</a:t>
            </a:r>
            <a:r>
              <a:rPr lang="fr-FR" sz="2800" dirty="0" smtClean="0">
                <a:solidFill>
                  <a:schemeClr val="tx2"/>
                </a:solidFill>
              </a:rPr>
              <a:t> have ?</a:t>
            </a:r>
            <a:endParaRPr lang="fr-FR" sz="2800" dirty="0" smtClean="0"/>
          </a:p>
          <a:p>
            <a:pPr algn="l"/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28596" y="0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785794"/>
            <a:ext cx="8358246" cy="5715016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				</a:t>
            </a:r>
          </a:p>
          <a:p>
            <a:pPr algn="l"/>
            <a:r>
              <a:rPr lang="fr-FR" sz="2800" dirty="0" smtClean="0">
                <a:solidFill>
                  <a:schemeClr val="tx1"/>
                </a:solidFill>
              </a:rPr>
              <a:t>				</a:t>
            </a:r>
            <a:r>
              <a:rPr lang="fr-FR" sz="3600" dirty="0" smtClean="0">
                <a:solidFill>
                  <a:schemeClr val="tx1"/>
                </a:solidFill>
              </a:rPr>
              <a:t>How</a:t>
            </a:r>
            <a:r>
              <a:rPr lang="fr-FR" sz="3600" dirty="0" smtClean="0"/>
              <a:t> </a:t>
            </a:r>
          </a:p>
          <a:p>
            <a:pPr algn="l"/>
            <a:endParaRPr lang="fr-FR" sz="3000" dirty="0" smtClean="0">
              <a:solidFill>
                <a:schemeClr val="tx1"/>
              </a:solidFill>
            </a:endParaRPr>
          </a:p>
          <a:p>
            <a:pPr algn="l"/>
            <a:r>
              <a:rPr lang="fr-FR" sz="3000" dirty="0" smtClean="0">
                <a:solidFill>
                  <a:schemeClr val="tx1"/>
                </a:solidFill>
              </a:rPr>
              <a:t>How long </a:t>
            </a:r>
            <a:r>
              <a:rPr lang="fr-FR" sz="3000" dirty="0" smtClean="0"/>
              <a:t>(</a:t>
            </a:r>
            <a:r>
              <a:rPr lang="fr-FR" sz="3000" dirty="0" smtClean="0">
                <a:solidFill>
                  <a:srgbClr val="C00000"/>
                </a:solidFill>
              </a:rPr>
              <a:t>Depuis quand/pendant combien de temps</a:t>
            </a:r>
            <a:r>
              <a:rPr lang="fr-FR" sz="3000" dirty="0" smtClean="0"/>
              <a:t>) </a:t>
            </a:r>
            <a:r>
              <a:rPr lang="fr-FR" sz="3000" dirty="0" smtClean="0">
                <a:solidFill>
                  <a:schemeClr val="tx2"/>
                </a:solidFill>
              </a:rPr>
              <a:t>« How long </a:t>
            </a:r>
            <a:r>
              <a:rPr lang="fr-FR" sz="3000" dirty="0" err="1" smtClean="0">
                <a:solidFill>
                  <a:schemeClr val="tx2"/>
                </a:solidFill>
              </a:rPr>
              <a:t>did</a:t>
            </a:r>
            <a:r>
              <a:rPr lang="fr-FR" sz="3000" dirty="0" smtClean="0">
                <a:solidFill>
                  <a:schemeClr val="tx2"/>
                </a:solidFill>
              </a:rPr>
              <a:t> </a:t>
            </a:r>
            <a:r>
              <a:rPr lang="fr-FR" sz="3000" dirty="0" err="1" smtClean="0">
                <a:solidFill>
                  <a:schemeClr val="tx2"/>
                </a:solidFill>
              </a:rPr>
              <a:t>you</a:t>
            </a:r>
            <a:r>
              <a:rPr lang="fr-FR" sz="3000" dirty="0" smtClean="0">
                <a:solidFill>
                  <a:schemeClr val="tx2"/>
                </a:solidFill>
              </a:rPr>
              <a:t> live in </a:t>
            </a:r>
            <a:r>
              <a:rPr lang="fr-FR" sz="3000" dirty="0" err="1" smtClean="0">
                <a:solidFill>
                  <a:schemeClr val="tx2"/>
                </a:solidFill>
              </a:rPr>
              <a:t>California</a:t>
            </a:r>
            <a:r>
              <a:rPr lang="fr-FR" sz="3000" dirty="0" smtClean="0">
                <a:solidFill>
                  <a:schemeClr val="tx2"/>
                </a:solidFill>
              </a:rPr>
              <a:t> ? » Vs « How long have </a:t>
            </a:r>
            <a:r>
              <a:rPr lang="fr-FR" sz="3000" dirty="0" err="1" smtClean="0">
                <a:solidFill>
                  <a:schemeClr val="tx2"/>
                </a:solidFill>
              </a:rPr>
              <a:t>you</a:t>
            </a:r>
            <a:r>
              <a:rPr lang="fr-FR" sz="3000" dirty="0" smtClean="0">
                <a:solidFill>
                  <a:schemeClr val="tx2"/>
                </a:solidFill>
              </a:rPr>
              <a:t> </a:t>
            </a:r>
            <a:r>
              <a:rPr lang="fr-FR" sz="3000" dirty="0" err="1" smtClean="0">
                <a:solidFill>
                  <a:schemeClr val="tx2"/>
                </a:solidFill>
              </a:rPr>
              <a:t>lived</a:t>
            </a:r>
            <a:r>
              <a:rPr lang="fr-FR" sz="3000" dirty="0" smtClean="0">
                <a:solidFill>
                  <a:schemeClr val="tx2"/>
                </a:solidFill>
              </a:rPr>
              <a:t> in Sète? »</a:t>
            </a:r>
          </a:p>
          <a:p>
            <a:pPr algn="l"/>
            <a:endParaRPr lang="fr-FR" sz="3000" dirty="0" smtClean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fr-FR" sz="3000" dirty="0" smtClean="0">
                <a:solidFill>
                  <a:schemeClr val="tx1"/>
                </a:solidFill>
              </a:rPr>
              <a:t>How </a:t>
            </a:r>
            <a:r>
              <a:rPr lang="fr-FR" sz="3000" dirty="0" err="1" smtClean="0">
                <a:solidFill>
                  <a:schemeClr val="tx1"/>
                </a:solidFill>
              </a:rPr>
              <a:t>often</a:t>
            </a:r>
            <a:r>
              <a:rPr lang="fr-FR" sz="3000" dirty="0" smtClean="0">
                <a:solidFill>
                  <a:schemeClr val="tx1"/>
                </a:solidFill>
              </a:rPr>
              <a:t> </a:t>
            </a:r>
            <a:r>
              <a:rPr lang="fr-FR" sz="3000" dirty="0" smtClean="0">
                <a:solidFill>
                  <a:schemeClr val="tx2"/>
                </a:solidFill>
              </a:rPr>
              <a:t>(avec quelle fréquence) How </a:t>
            </a:r>
            <a:r>
              <a:rPr lang="fr-FR" sz="3000" dirty="0" err="1" smtClean="0">
                <a:solidFill>
                  <a:schemeClr val="tx2"/>
                </a:solidFill>
              </a:rPr>
              <a:t>often</a:t>
            </a:r>
            <a:r>
              <a:rPr lang="fr-FR" sz="3000" dirty="0" smtClean="0">
                <a:solidFill>
                  <a:schemeClr val="tx2"/>
                </a:solidFill>
              </a:rPr>
              <a:t> do </a:t>
            </a:r>
            <a:r>
              <a:rPr lang="fr-FR" sz="3000" dirty="0" err="1" smtClean="0">
                <a:solidFill>
                  <a:schemeClr val="tx2"/>
                </a:solidFill>
              </a:rPr>
              <a:t>you</a:t>
            </a:r>
            <a:r>
              <a:rPr lang="fr-FR" sz="3000" dirty="0" smtClean="0">
                <a:solidFill>
                  <a:schemeClr val="tx2"/>
                </a:solidFill>
              </a:rPr>
              <a:t> </a:t>
            </a:r>
            <a:r>
              <a:rPr lang="fr-FR" sz="3000" dirty="0" err="1" smtClean="0">
                <a:solidFill>
                  <a:schemeClr val="tx2"/>
                </a:solidFill>
              </a:rPr>
              <a:t>see</a:t>
            </a:r>
            <a:r>
              <a:rPr lang="fr-FR" sz="3000" dirty="0" smtClean="0">
                <a:solidFill>
                  <a:schemeClr val="tx2"/>
                </a:solidFill>
              </a:rPr>
              <a:t> </a:t>
            </a:r>
            <a:r>
              <a:rPr lang="fr-FR" sz="3000" dirty="0" err="1" smtClean="0">
                <a:solidFill>
                  <a:schemeClr val="tx2"/>
                </a:solidFill>
              </a:rPr>
              <a:t>your</a:t>
            </a:r>
            <a:r>
              <a:rPr lang="fr-FR" sz="3000" dirty="0" smtClean="0">
                <a:solidFill>
                  <a:schemeClr val="tx2"/>
                </a:solidFill>
              </a:rPr>
              <a:t> </a:t>
            </a:r>
            <a:r>
              <a:rPr lang="fr-FR" sz="3000" dirty="0" err="1" smtClean="0">
                <a:solidFill>
                  <a:schemeClr val="tx2"/>
                </a:solidFill>
              </a:rPr>
              <a:t>friends</a:t>
            </a:r>
            <a:r>
              <a:rPr lang="fr-FR" sz="3000" dirty="0" smtClean="0">
                <a:solidFill>
                  <a:schemeClr val="tx2"/>
                </a:solidFill>
              </a:rPr>
              <a:t> ? (« A quelle fréquence voyez-vous vos amis? »)</a:t>
            </a:r>
          </a:p>
          <a:p>
            <a:pPr algn="l"/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28596" y="0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143008"/>
          </a:xfrm>
        </p:spPr>
        <p:txBody>
          <a:bodyPr>
            <a:normAutofit/>
          </a:bodyPr>
          <a:lstStyle/>
          <a:p>
            <a:r>
              <a:rPr lang="fr-FR" sz="3200" dirty="0" err="1" smtClean="0">
                <a:solidFill>
                  <a:schemeClr val="tx2"/>
                </a:solidFill>
              </a:rPr>
              <a:t>What</a:t>
            </a:r>
            <a:r>
              <a:rPr lang="fr-FR" sz="3200" dirty="0" smtClean="0">
                <a:solidFill>
                  <a:schemeClr val="tx2"/>
                </a:solidFill>
              </a:rPr>
              <a:t> are the </a:t>
            </a:r>
            <a:r>
              <a:rPr lang="fr-FR" sz="3200" dirty="0" err="1" smtClean="0">
                <a:solidFill>
                  <a:schemeClr val="tx2"/>
                </a:solidFill>
              </a:rPr>
              <a:t>helping</a:t>
            </a:r>
            <a:r>
              <a:rPr lang="fr-FR" sz="3200" dirty="0" smtClean="0">
                <a:solidFill>
                  <a:schemeClr val="tx2"/>
                </a:solidFill>
              </a:rPr>
              <a:t> </a:t>
            </a:r>
            <a:r>
              <a:rPr lang="fr-FR" sz="3200" dirty="0" err="1" smtClean="0">
                <a:solidFill>
                  <a:schemeClr val="tx2"/>
                </a:solidFill>
              </a:rPr>
              <a:t>words</a:t>
            </a:r>
            <a:r>
              <a:rPr lang="fr-FR" sz="3200" dirty="0" smtClean="0">
                <a:solidFill>
                  <a:schemeClr val="tx2"/>
                </a:solidFill>
              </a:rPr>
              <a:t> (auxiliaires) in questions?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2000240"/>
            <a:ext cx="8643998" cy="4572008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			</a:t>
            </a:r>
            <a:r>
              <a:rPr lang="fr-FR" dirty="0" err="1" smtClean="0">
                <a:solidFill>
                  <a:schemeClr val="tx1"/>
                </a:solidFill>
              </a:rPr>
              <a:t>Present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tense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All </a:t>
            </a:r>
            <a:r>
              <a:rPr lang="fr-FR" dirty="0" err="1" smtClean="0">
                <a:solidFill>
                  <a:schemeClr val="tx1"/>
                </a:solidFill>
              </a:rPr>
              <a:t>verbs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except</a:t>
            </a:r>
            <a:r>
              <a:rPr lang="fr-FR" dirty="0" smtClean="0">
                <a:solidFill>
                  <a:schemeClr val="tx1"/>
                </a:solidFill>
              </a:rPr>
              <a:t> to </a:t>
            </a:r>
            <a:r>
              <a:rPr lang="fr-FR" dirty="0" err="1" smtClean="0">
                <a:solidFill>
                  <a:schemeClr val="tx1"/>
                </a:solidFill>
              </a:rPr>
              <a:t>be</a:t>
            </a:r>
            <a:r>
              <a:rPr lang="fr-FR" dirty="0" smtClean="0">
                <a:solidFill>
                  <a:schemeClr val="tx1"/>
                </a:solidFill>
              </a:rPr>
              <a:t> (être) 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C00000"/>
                </a:solidFill>
              </a:rPr>
              <a:t>Do / </a:t>
            </a:r>
            <a:r>
              <a:rPr lang="fr-FR" dirty="0" err="1" smtClean="0">
                <a:solidFill>
                  <a:srgbClr val="C00000"/>
                </a:solidFill>
              </a:rPr>
              <a:t>Does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(</a:t>
            </a:r>
            <a:r>
              <a:rPr lang="fr-FR" dirty="0" err="1" smtClean="0"/>
              <a:t>he</a:t>
            </a:r>
            <a:r>
              <a:rPr lang="fr-FR" dirty="0" smtClean="0"/>
              <a:t>, </a:t>
            </a:r>
            <a:r>
              <a:rPr lang="fr-FR" dirty="0" err="1" smtClean="0"/>
              <a:t>she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  <a:p>
            <a:pPr algn="l">
              <a:buFontTx/>
              <a:buChar char="-"/>
            </a:pPr>
            <a:r>
              <a:rPr lang="fr-FR" dirty="0" err="1" smtClean="0"/>
              <a:t>What</a:t>
            </a:r>
            <a:r>
              <a:rPr lang="fr-FR" dirty="0" smtClean="0"/>
              <a:t> time do </a:t>
            </a:r>
            <a:r>
              <a:rPr lang="fr-FR" dirty="0" err="1" smtClean="0"/>
              <a:t>you</a:t>
            </a:r>
            <a:r>
              <a:rPr lang="fr-FR" dirty="0" smtClean="0"/>
              <a:t> arrive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university</a:t>
            </a:r>
            <a:r>
              <a:rPr lang="fr-FR" dirty="0" smtClean="0"/>
              <a:t>?</a:t>
            </a:r>
          </a:p>
          <a:p>
            <a:pPr algn="l">
              <a:buFontTx/>
              <a:buChar char="-"/>
            </a:pPr>
            <a:r>
              <a:rPr lang="fr-FR" dirty="0" smtClean="0"/>
              <a:t> How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have ?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she</a:t>
            </a:r>
            <a:r>
              <a:rPr lang="fr-FR" dirty="0" smtClean="0"/>
              <a:t> know computer </a:t>
            </a:r>
            <a:r>
              <a:rPr lang="fr-FR" dirty="0" err="1" smtClean="0"/>
              <a:t>programming</a:t>
            </a:r>
            <a:r>
              <a:rPr lang="fr-FR" dirty="0" smtClean="0"/>
              <a:t>?</a:t>
            </a:r>
          </a:p>
          <a:p>
            <a:pPr algn="l"/>
            <a:r>
              <a:rPr lang="fr-FR" dirty="0" smtClean="0"/>
              <a:t> VS – </a:t>
            </a:r>
            <a:r>
              <a:rPr lang="fr-FR" dirty="0" smtClean="0">
                <a:solidFill>
                  <a:srgbClr val="C00000"/>
                </a:solidFill>
              </a:rPr>
              <a:t>to </a:t>
            </a:r>
            <a:r>
              <a:rPr lang="fr-FR" dirty="0" err="1" smtClean="0">
                <a:solidFill>
                  <a:srgbClr val="C00000"/>
                </a:solidFill>
              </a:rPr>
              <a:t>be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questions = </a:t>
            </a:r>
            <a:r>
              <a:rPr lang="fr-FR" dirty="0" smtClean="0">
                <a:solidFill>
                  <a:srgbClr val="C00000"/>
                </a:solidFill>
              </a:rPr>
              <a:t>NO Do/</a:t>
            </a:r>
            <a:r>
              <a:rPr lang="fr-FR" dirty="0" err="1" smtClean="0">
                <a:solidFill>
                  <a:srgbClr val="C00000"/>
                </a:solidFill>
              </a:rPr>
              <a:t>Does</a:t>
            </a:r>
            <a:endParaRPr lang="fr-FR" dirty="0" smtClean="0">
              <a:solidFill>
                <a:srgbClr val="C00000"/>
              </a:solidFill>
            </a:endParaRPr>
          </a:p>
          <a:p>
            <a:pPr algn="l"/>
            <a:r>
              <a:rPr lang="fr-FR" dirty="0" smtClean="0"/>
              <a:t>- Are </a:t>
            </a:r>
            <a:r>
              <a:rPr lang="fr-FR" dirty="0" err="1" smtClean="0"/>
              <a:t>you</a:t>
            </a:r>
            <a:r>
              <a:rPr lang="fr-FR" dirty="0" smtClean="0"/>
              <a:t> a computer programmer? 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mounted</a:t>
            </a:r>
            <a:r>
              <a:rPr lang="fr-FR" dirty="0" smtClean="0"/>
              <a:t>?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programmers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office?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143008"/>
          </a:xfrm>
        </p:spPr>
        <p:txBody>
          <a:bodyPr>
            <a:normAutofit/>
          </a:bodyPr>
          <a:lstStyle/>
          <a:p>
            <a:r>
              <a:rPr lang="fr-FR" sz="3200" dirty="0" err="1" smtClean="0">
                <a:solidFill>
                  <a:schemeClr val="tx2"/>
                </a:solidFill>
              </a:rPr>
              <a:t>Don’t</a:t>
            </a:r>
            <a:r>
              <a:rPr lang="fr-FR" sz="3200" dirty="0" smtClean="0">
                <a:solidFill>
                  <a:schemeClr val="tx2"/>
                </a:solidFill>
              </a:rPr>
              <a:t> </a:t>
            </a:r>
            <a:r>
              <a:rPr lang="fr-FR" sz="3200" dirty="0" err="1" smtClean="0">
                <a:solidFill>
                  <a:schemeClr val="tx2"/>
                </a:solidFill>
              </a:rPr>
              <a:t>forget</a:t>
            </a:r>
            <a:r>
              <a:rPr lang="fr-FR" sz="3200" dirty="0" smtClean="0">
                <a:solidFill>
                  <a:schemeClr val="tx2"/>
                </a:solidFill>
              </a:rPr>
              <a:t> the </a:t>
            </a:r>
            <a:r>
              <a:rPr lang="fr-FR" sz="3200" dirty="0" err="1" smtClean="0">
                <a:solidFill>
                  <a:schemeClr val="tx2"/>
                </a:solidFill>
              </a:rPr>
              <a:t>negative</a:t>
            </a:r>
            <a:r>
              <a:rPr lang="fr-FR" sz="3200" dirty="0" smtClean="0">
                <a:solidFill>
                  <a:schemeClr val="tx2"/>
                </a:solidFill>
              </a:rPr>
              <a:t> </a:t>
            </a:r>
            <a:r>
              <a:rPr lang="fr-FR" sz="3200" dirty="0" err="1" smtClean="0">
                <a:solidFill>
                  <a:schemeClr val="tx2"/>
                </a:solidFill>
              </a:rPr>
              <a:t>forms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2000240"/>
            <a:ext cx="8643998" cy="4572008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I </a:t>
            </a:r>
            <a:r>
              <a:rPr lang="fr-FR" dirty="0" err="1" smtClean="0">
                <a:solidFill>
                  <a:schemeClr val="tx1"/>
                </a:solidFill>
              </a:rPr>
              <a:t>don’t</a:t>
            </a:r>
            <a:r>
              <a:rPr lang="fr-FR" dirty="0" smtClean="0">
                <a:solidFill>
                  <a:schemeClr val="tx1"/>
                </a:solidFill>
              </a:rPr>
              <a:t> arrive </a:t>
            </a:r>
            <a:r>
              <a:rPr lang="fr-FR" dirty="0" err="1" smtClean="0">
                <a:solidFill>
                  <a:schemeClr val="tx1"/>
                </a:solidFill>
              </a:rPr>
              <a:t>at</a:t>
            </a:r>
            <a:r>
              <a:rPr lang="fr-FR" dirty="0" smtClean="0">
                <a:solidFill>
                  <a:schemeClr val="tx1"/>
                </a:solidFill>
              </a:rPr>
              <a:t> the </a:t>
            </a:r>
            <a:r>
              <a:rPr lang="fr-FR" dirty="0" err="1" smtClean="0">
                <a:solidFill>
                  <a:schemeClr val="tx1"/>
                </a:solidFill>
              </a:rPr>
              <a:t>university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until</a:t>
            </a:r>
            <a:r>
              <a:rPr lang="fr-FR" dirty="0" smtClean="0">
                <a:solidFill>
                  <a:schemeClr val="tx1"/>
                </a:solidFill>
              </a:rPr>
              <a:t> 8am. 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This </a:t>
            </a:r>
            <a:r>
              <a:rPr lang="fr-FR" dirty="0" err="1" smtClean="0">
                <a:solidFill>
                  <a:schemeClr val="tx1"/>
                </a:solidFill>
              </a:rPr>
              <a:t>laptop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doesn’t</a:t>
            </a:r>
            <a:r>
              <a:rPr lang="fr-FR" dirty="0" smtClean="0">
                <a:solidFill>
                  <a:schemeClr val="tx1"/>
                </a:solidFill>
              </a:rPr>
              <a:t> have a lot of </a:t>
            </a:r>
            <a:r>
              <a:rPr lang="fr-FR" dirty="0" err="1" smtClean="0">
                <a:solidFill>
                  <a:schemeClr val="tx1"/>
                </a:solidFill>
              </a:rPr>
              <a:t>memory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fr-FR" dirty="0" err="1" smtClean="0">
                <a:solidFill>
                  <a:schemeClr val="tx1"/>
                </a:solidFill>
              </a:rPr>
              <a:t>We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don’t</a:t>
            </a:r>
            <a:r>
              <a:rPr lang="fr-FR" dirty="0" smtClean="0">
                <a:solidFill>
                  <a:schemeClr val="tx1"/>
                </a:solidFill>
              </a:rPr>
              <a:t> know how to program in C. 			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VS – </a:t>
            </a:r>
            <a:r>
              <a:rPr lang="fr-FR" dirty="0" smtClean="0">
                <a:solidFill>
                  <a:srgbClr val="C00000"/>
                </a:solidFill>
              </a:rPr>
              <a:t>to </a:t>
            </a:r>
            <a:r>
              <a:rPr lang="fr-FR" dirty="0" err="1" smtClean="0">
                <a:solidFill>
                  <a:srgbClr val="C00000"/>
                </a:solidFill>
              </a:rPr>
              <a:t>be</a:t>
            </a:r>
            <a:endParaRPr lang="fr-FR" dirty="0" smtClean="0">
              <a:solidFill>
                <a:srgbClr val="C00000"/>
              </a:solidFill>
            </a:endParaRPr>
          </a:p>
          <a:p>
            <a:pPr algn="l"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I’m</a:t>
            </a:r>
            <a:r>
              <a:rPr lang="fr-FR" dirty="0" smtClean="0">
                <a:solidFill>
                  <a:schemeClr val="tx1"/>
                </a:solidFill>
              </a:rPr>
              <a:t> not a computer programmer.</a:t>
            </a:r>
          </a:p>
          <a:p>
            <a:pPr algn="l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It </a:t>
            </a:r>
            <a:r>
              <a:rPr lang="fr-FR" dirty="0" err="1" smtClean="0">
                <a:solidFill>
                  <a:schemeClr val="tx1"/>
                </a:solidFill>
              </a:rPr>
              <a:t>isn’t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mounted</a:t>
            </a:r>
            <a:r>
              <a:rPr lang="fr-FR" dirty="0" smtClean="0">
                <a:solidFill>
                  <a:schemeClr val="tx1"/>
                </a:solidFill>
              </a:rPr>
              <a:t> on the </a:t>
            </a:r>
            <a:r>
              <a:rPr lang="fr-FR" dirty="0" err="1" smtClean="0">
                <a:solidFill>
                  <a:schemeClr val="tx1"/>
                </a:solidFill>
              </a:rPr>
              <a:t>motherboard</a:t>
            </a:r>
            <a:r>
              <a:rPr lang="fr-FR" dirty="0" smtClean="0">
                <a:solidFill>
                  <a:schemeClr val="tx1"/>
                </a:solidFill>
              </a:rPr>
              <a:t>.  </a:t>
            </a:r>
          </a:p>
          <a:p>
            <a:pPr algn="l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 There </a:t>
            </a:r>
            <a:r>
              <a:rPr lang="fr-FR" dirty="0" err="1" smtClean="0">
                <a:solidFill>
                  <a:schemeClr val="tx1"/>
                </a:solidFill>
              </a:rPr>
              <a:t>aren’t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programmers</a:t>
            </a:r>
            <a:r>
              <a:rPr lang="fr-FR" dirty="0" smtClean="0">
                <a:solidFill>
                  <a:schemeClr val="tx1"/>
                </a:solidFill>
              </a:rPr>
              <a:t> in the office.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642942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Questions in the </a:t>
            </a:r>
            <a:r>
              <a:rPr lang="fr-FR" sz="3200" dirty="0" err="1" smtClean="0">
                <a:solidFill>
                  <a:schemeClr val="tx2"/>
                </a:solidFill>
              </a:rPr>
              <a:t>past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1643050"/>
            <a:ext cx="8643998" cy="4572008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Main </a:t>
            </a:r>
            <a:r>
              <a:rPr lang="fr-FR" dirty="0" err="1" smtClean="0">
                <a:solidFill>
                  <a:schemeClr val="tx1"/>
                </a:solidFill>
              </a:rPr>
              <a:t>verbs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err="1" smtClean="0">
                <a:solidFill>
                  <a:schemeClr val="tx1"/>
                </a:solidFill>
              </a:rPr>
              <a:t>simply</a:t>
            </a:r>
            <a:r>
              <a:rPr lang="fr-FR" dirty="0" smtClean="0">
                <a:solidFill>
                  <a:schemeClr val="tx1"/>
                </a:solidFill>
              </a:rPr>
              <a:t> use « </a:t>
            </a:r>
            <a:r>
              <a:rPr lang="fr-FR" dirty="0" err="1" smtClean="0">
                <a:solidFill>
                  <a:schemeClr val="tx1"/>
                </a:solidFill>
              </a:rPr>
              <a:t>did</a:t>
            </a:r>
            <a:r>
              <a:rPr lang="fr-FR" dirty="0" smtClean="0">
                <a:solidFill>
                  <a:schemeClr val="tx1"/>
                </a:solidFill>
              </a:rPr>
              <a:t> » </a:t>
            </a:r>
            <a:r>
              <a:rPr lang="fr-FR" dirty="0" err="1" smtClean="0">
                <a:solidFill>
                  <a:srgbClr val="FF0000"/>
                </a:solidFill>
              </a:rPr>
              <a:t>never</a:t>
            </a:r>
            <a:r>
              <a:rPr lang="fr-FR" dirty="0" smtClean="0">
                <a:solidFill>
                  <a:srgbClr val="FF0000"/>
                </a:solidFill>
              </a:rPr>
              <a:t> changes </a:t>
            </a:r>
            <a:r>
              <a:rPr lang="fr-FR" dirty="0" smtClean="0">
                <a:solidFill>
                  <a:schemeClr val="tx1"/>
                </a:solidFill>
              </a:rPr>
              <a:t>!!!</a:t>
            </a:r>
          </a:p>
          <a:p>
            <a:pPr algn="l"/>
            <a:r>
              <a:rPr lang="fr-FR" dirty="0" err="1" smtClean="0">
                <a:solidFill>
                  <a:schemeClr val="tx1"/>
                </a:solidFill>
              </a:rPr>
              <a:t>Where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did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put </a:t>
            </a:r>
            <a:r>
              <a:rPr lang="fr-FR" dirty="0" err="1" smtClean="0">
                <a:solidFill>
                  <a:schemeClr val="tx1"/>
                </a:solidFill>
              </a:rPr>
              <a:t>my</a:t>
            </a:r>
            <a:r>
              <a:rPr lang="fr-FR" dirty="0" smtClean="0">
                <a:solidFill>
                  <a:schemeClr val="tx1"/>
                </a:solidFill>
              </a:rPr>
              <a:t> USB </a:t>
            </a:r>
            <a:r>
              <a:rPr lang="fr-FR" dirty="0" smtClean="0">
                <a:solidFill>
                  <a:srgbClr val="FF0000"/>
                </a:solidFill>
              </a:rPr>
              <a:t>drive</a:t>
            </a:r>
            <a:r>
              <a:rPr lang="fr-FR" dirty="0" smtClean="0">
                <a:solidFill>
                  <a:schemeClr val="tx1"/>
                </a:solidFill>
              </a:rPr>
              <a:t>? I </a:t>
            </a:r>
            <a:r>
              <a:rPr lang="fr-FR" dirty="0" err="1" smtClean="0">
                <a:solidFill>
                  <a:schemeClr val="tx1"/>
                </a:solidFill>
              </a:rPr>
              <a:t>can’t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find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it!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err="1" smtClean="0">
                <a:solidFill>
                  <a:schemeClr val="tx1"/>
                </a:solidFill>
              </a:rPr>
              <a:t>When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did</a:t>
            </a:r>
            <a:r>
              <a:rPr lang="fr-FR" dirty="0" smtClean="0">
                <a:solidFill>
                  <a:schemeClr val="tx1"/>
                </a:solidFill>
              </a:rPr>
              <a:t> Steve Jobs </a:t>
            </a:r>
            <a:r>
              <a:rPr lang="fr-FR" dirty="0" err="1" smtClean="0">
                <a:solidFill>
                  <a:schemeClr val="tx1"/>
                </a:solidFill>
              </a:rPr>
              <a:t>create</a:t>
            </a:r>
            <a:r>
              <a:rPr lang="fr-FR" dirty="0" smtClean="0">
                <a:solidFill>
                  <a:schemeClr val="tx1"/>
                </a:solidFill>
              </a:rPr>
              <a:t> Apple?		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VS – </a:t>
            </a:r>
            <a:r>
              <a:rPr lang="fr-FR" dirty="0" smtClean="0">
                <a:solidFill>
                  <a:srgbClr val="C00000"/>
                </a:solidFill>
              </a:rPr>
              <a:t>to </a:t>
            </a:r>
            <a:r>
              <a:rPr lang="fr-FR" dirty="0" err="1" smtClean="0">
                <a:solidFill>
                  <a:srgbClr val="C00000"/>
                </a:solidFill>
              </a:rPr>
              <a:t>be</a:t>
            </a:r>
            <a:r>
              <a:rPr lang="fr-FR" dirty="0" smtClean="0">
                <a:solidFill>
                  <a:srgbClr val="C00000"/>
                </a:solidFill>
              </a:rPr>
              <a:t>		</a:t>
            </a:r>
            <a:r>
              <a:rPr lang="fr-FR" i="1" dirty="0" err="1" smtClean="0">
                <a:solidFill>
                  <a:srgbClr val="C00000"/>
                </a:solidFill>
              </a:rPr>
              <a:t>please</a:t>
            </a:r>
            <a:r>
              <a:rPr lang="fr-FR" i="1" dirty="0" smtClean="0">
                <a:solidFill>
                  <a:srgbClr val="C00000"/>
                </a:solidFill>
              </a:rPr>
              <a:t> </a:t>
            </a:r>
            <a:r>
              <a:rPr lang="fr-FR" i="1" dirty="0" err="1" smtClean="0">
                <a:solidFill>
                  <a:srgbClr val="C00000"/>
                </a:solidFill>
              </a:rPr>
              <a:t>learn</a:t>
            </a:r>
            <a:r>
              <a:rPr lang="fr-FR" i="1" dirty="0" smtClean="0">
                <a:solidFill>
                  <a:srgbClr val="C00000"/>
                </a:solidFill>
              </a:rPr>
              <a:t> </a:t>
            </a:r>
            <a:r>
              <a:rPr lang="fr-FR" i="1" dirty="0" err="1" smtClean="0">
                <a:solidFill>
                  <a:srgbClr val="C00000"/>
                </a:solidFill>
              </a:rPr>
              <a:t>this</a:t>
            </a:r>
            <a:r>
              <a:rPr lang="fr-FR" i="1" dirty="0" smtClean="0">
                <a:solidFill>
                  <a:srgbClr val="C00000"/>
                </a:solidFill>
              </a:rPr>
              <a:t> once and for all</a:t>
            </a:r>
          </a:p>
          <a:p>
            <a:pPr algn="l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Where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was</a:t>
            </a:r>
            <a:r>
              <a:rPr lang="fr-FR" dirty="0" smtClean="0">
                <a:solidFill>
                  <a:schemeClr val="tx1"/>
                </a:solidFill>
              </a:rPr>
              <a:t> Steve Jobs </a:t>
            </a:r>
            <a:r>
              <a:rPr lang="fr-FR" dirty="0" err="1" smtClean="0">
                <a:solidFill>
                  <a:schemeClr val="tx1"/>
                </a:solidFill>
              </a:rPr>
              <a:t>when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he</a:t>
            </a:r>
            <a:r>
              <a:rPr lang="fr-FR" dirty="0" smtClean="0">
                <a:solidFill>
                  <a:schemeClr val="tx1"/>
                </a:solidFill>
              </a:rPr>
              <a:t> met S. </a:t>
            </a:r>
            <a:r>
              <a:rPr lang="fr-FR" dirty="0" err="1" smtClean="0">
                <a:solidFill>
                  <a:schemeClr val="tx1"/>
                </a:solidFill>
              </a:rPr>
              <a:t>Wozniak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</a:p>
          <a:p>
            <a:pPr algn="l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Were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able to </a:t>
            </a:r>
            <a:r>
              <a:rPr lang="fr-FR" dirty="0" err="1" smtClean="0">
                <a:solidFill>
                  <a:schemeClr val="tx1"/>
                </a:solidFill>
              </a:rPr>
              <a:t>find</a:t>
            </a:r>
            <a:r>
              <a:rPr lang="fr-FR" dirty="0" smtClean="0">
                <a:solidFill>
                  <a:schemeClr val="tx1"/>
                </a:solidFill>
              </a:rPr>
              <a:t> the SATA </a:t>
            </a:r>
            <a:r>
              <a:rPr lang="fr-FR" dirty="0" err="1" smtClean="0">
                <a:solidFill>
                  <a:schemeClr val="tx1"/>
                </a:solidFill>
              </a:rPr>
              <a:t>cables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you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needed</a:t>
            </a:r>
            <a:r>
              <a:rPr lang="fr-FR" dirty="0" smtClean="0">
                <a:solidFill>
                  <a:schemeClr val="tx1"/>
                </a:solidFill>
              </a:rPr>
              <a:t>? (Est-ce que vous avez pu trouver… </a:t>
            </a:r>
            <a:r>
              <a:rPr lang="fr-FR" dirty="0" smtClean="0">
                <a:solidFill>
                  <a:srgbClr val="FF0000"/>
                </a:solidFill>
              </a:rPr>
              <a:t>Revoir Can/</a:t>
            </a:r>
            <a:r>
              <a:rPr lang="fr-FR" dirty="0" err="1" smtClean="0">
                <a:solidFill>
                  <a:srgbClr val="FF0000"/>
                </a:solidFill>
              </a:rPr>
              <a:t>Could</a:t>
            </a:r>
            <a:r>
              <a:rPr lang="fr-FR" dirty="0" smtClean="0">
                <a:solidFill>
                  <a:schemeClr val="tx1"/>
                </a:solidFill>
              </a:rPr>
              <a:t>)  </a:t>
            </a:r>
          </a:p>
          <a:p>
            <a:pPr algn="l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Which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laptop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was</a:t>
            </a:r>
            <a:r>
              <a:rPr lang="fr-FR" dirty="0" smtClean="0">
                <a:solidFill>
                  <a:schemeClr val="tx1"/>
                </a:solidFill>
              </a:rPr>
              <a:t> the best </a:t>
            </a:r>
            <a:r>
              <a:rPr lang="fr-FR" dirty="0" err="1" smtClean="0">
                <a:solidFill>
                  <a:schemeClr val="tx1"/>
                </a:solidFill>
              </a:rPr>
              <a:t>choice</a:t>
            </a:r>
            <a:r>
              <a:rPr lang="fr-FR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02" y="1357298"/>
            <a:ext cx="8643998" cy="3357586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			</a:t>
            </a:r>
            <a:r>
              <a:rPr lang="fr-FR" dirty="0" err="1" smtClean="0">
                <a:solidFill>
                  <a:schemeClr val="tx1"/>
                </a:solidFill>
              </a:rPr>
              <a:t>Present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tense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err="1" smtClean="0">
                <a:solidFill>
                  <a:schemeClr val="tx1"/>
                </a:solidFill>
              </a:rPr>
              <a:t>Don’t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forget</a:t>
            </a:r>
            <a:r>
              <a:rPr lang="fr-FR" dirty="0" smtClean="0">
                <a:solidFill>
                  <a:schemeClr val="tx1"/>
                </a:solidFill>
              </a:rPr>
              <a:t> : the </a:t>
            </a:r>
            <a:r>
              <a:rPr lang="fr-FR" dirty="0" err="1" smtClean="0">
                <a:solidFill>
                  <a:schemeClr val="tx1"/>
                </a:solidFill>
              </a:rPr>
              <a:t>present</a:t>
            </a:r>
            <a:r>
              <a:rPr lang="fr-FR" dirty="0" smtClean="0">
                <a:solidFill>
                  <a:schemeClr val="tx1"/>
                </a:solidFill>
              </a:rPr>
              <a:t> progressive…..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= en train de faire </a:t>
            </a:r>
            <a:r>
              <a:rPr lang="fr-FR" dirty="0" err="1" smtClean="0">
                <a:solidFill>
                  <a:schemeClr val="tx1"/>
                </a:solidFill>
              </a:rPr>
              <a:t>qqchose</a:t>
            </a:r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	TPR !!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85720" y="3714752"/>
            <a:ext cx="864399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420</Words>
  <Application>Microsoft Office PowerPoint</Application>
  <PresentationFormat>Affichage à l'écran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Test review</vt:lpstr>
      <vt:lpstr>Test review</vt:lpstr>
      <vt:lpstr>What are the question words ?</vt:lpstr>
      <vt:lpstr>Diapositive 4</vt:lpstr>
      <vt:lpstr>Diapositive 5</vt:lpstr>
      <vt:lpstr>What are the helping words (auxiliaires) in questions?</vt:lpstr>
      <vt:lpstr>Don’t forget the negative forms</vt:lpstr>
      <vt:lpstr>Questions in the past</vt:lpstr>
      <vt:lpstr>Diapositive 9</vt:lpstr>
      <vt:lpstr>1. I (fix) .................................................. the computer. 2. Jimmy (buy) ..................................................... an audio card. 3. I (run) .................................................. scandisk. 4. Sue and Walter (format) .......................................... their laptops</vt:lpstr>
      <vt:lpstr>Diapositive 11</vt:lpstr>
      <vt:lpstr>Diapositive 12</vt:lpstr>
      <vt:lpstr>Questions</vt:lpstr>
      <vt:lpstr>Questions</vt:lpstr>
      <vt:lpstr>How do you say…..?</vt:lpstr>
      <vt:lpstr>How do you say…..?</vt:lpstr>
      <vt:lpstr>Diapositive 17</vt:lpstr>
      <vt:lpstr>Diapositive 18</vt:lpstr>
      <vt:lpstr>When did this scene take place?</vt:lpstr>
      <vt:lpstr>When did this scene take place?</vt:lpstr>
      <vt:lpstr>When did this scene take place?</vt:lpstr>
      <vt:lpstr>When did this scene take place?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Jones</dc:creator>
  <cp:lastModifiedBy>Jones</cp:lastModifiedBy>
  <cp:revision>136</cp:revision>
  <dcterms:created xsi:type="dcterms:W3CDTF">2020-09-13T09:38:13Z</dcterms:created>
  <dcterms:modified xsi:type="dcterms:W3CDTF">2022-01-04T10:03:04Z</dcterms:modified>
</cp:coreProperties>
</file>