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FFFFFF"/>
    <a:srgbClr val="574272"/>
    <a:srgbClr val="8064A2"/>
    <a:srgbClr val="5D4877"/>
    <a:srgbClr val="FCE8F9"/>
    <a:srgbClr val="10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7DFBE-40BA-4D10-A007-57D0D42A042E}" v="44" dt="2021-12-15T16:44:29.879"/>
    <p1510:client id="{74F1D04B-CDDA-8579-DDED-D7EA1F08F0E4}" v="322" dt="2021-12-15T16:14:06.935"/>
    <p1510:client id="{D957160E-C5DC-4E0F-80D7-8C41B04A2A8B}" v="2985" dt="2021-12-15T17:24:02.574"/>
    <p1510:client id="{F3E74939-7B02-E0F0-8858-6DEA8A3F957E}" v="2131" vWet="2133" dt="2021-12-15T17:20:3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C74BDE-6627-49B6-90F1-0334E723F64C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DAF60-E56A-4648-8936-22D801672B6C}" type="datetime1">
              <a:rPr lang="fr-FR" smtClean="0"/>
              <a:t>16/12/2021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1DF6C-ECED-4BD8-8025-73323DD5D35C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B03D9-FC89-4784-BD60-336471BA7724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16CB3-B929-446C-876F-83C9B86D9FDE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97033-9A55-4DAC-991D-1FF1921C78B7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55F31-5DB3-4925-BA87-822F5B17A2F1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EF44C-5F50-4A80-A957-57B3338337C0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0F46D-59FD-4484-924E-E79DD516B5ED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EC910-4AAA-42A1-A49C-7DDC64BC53C6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C98BE-FCE2-445F-8146-3A7F8CC3881D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D0953DD-A6BD-427D-B7A8-BDE378B2E678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77B56-6788-4F40-A65E-12AFEB3AC095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9A0D1A-B1A6-4A33-B3AE-513EF3B4A7E7}" type="datetime1">
              <a:rPr lang="fr-FR" smtClean="0"/>
              <a:t>16/12/2021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210" y="1693335"/>
            <a:ext cx="2238208" cy="802111"/>
          </a:xfrm>
        </p:spPr>
        <p:txBody>
          <a:bodyPr rtlCol="0">
            <a:normAutofit fontScale="90000"/>
          </a:bodyPr>
          <a:lstStyle/>
          <a:p>
            <a:pPr rtl="0"/>
            <a:r>
              <a:rPr lang="fr" sz="5400" dirty="0">
                <a:solidFill>
                  <a:srgbClr val="101E30"/>
                </a:solidFill>
              </a:rPr>
              <a:t>Steam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6"/>
            <a:ext cx="3660636" cy="374754"/>
          </a:xfrm>
        </p:spPr>
        <p:txBody>
          <a:bodyPr rtlCol="0">
            <a:normAutofit/>
          </a:bodyPr>
          <a:lstStyle/>
          <a:p>
            <a:pPr rtl="0"/>
            <a:r>
              <a:rPr lang="fr" sz="1800" dirty="0"/>
              <a:t>L’analyse du géant du jeu vidéo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3C698B-368F-4E04-8058-19A639FB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" y="1761553"/>
            <a:ext cx="665676" cy="66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34D263-86C2-4093-8418-973C68563B34}"/>
              </a:ext>
            </a:extLst>
          </p:cNvPr>
          <p:cNvSpPr/>
          <p:nvPr/>
        </p:nvSpPr>
        <p:spPr>
          <a:xfrm>
            <a:off x="338667" y="311573"/>
            <a:ext cx="11523133" cy="37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9E420-F951-437A-AABA-D79555F0212C}"/>
              </a:ext>
            </a:extLst>
          </p:cNvPr>
          <p:cNvSpPr/>
          <p:nvPr/>
        </p:nvSpPr>
        <p:spPr>
          <a:xfrm>
            <a:off x="854203" y="118769"/>
            <a:ext cx="1535113" cy="94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2A445F-E6BD-4F8C-87E5-DCF6E5F20722}"/>
              </a:ext>
            </a:extLst>
          </p:cNvPr>
          <p:cNvSpPr/>
          <p:nvPr/>
        </p:nvSpPr>
        <p:spPr>
          <a:xfrm>
            <a:off x="2516316" y="109458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F36F7E-3D81-44DB-B5C1-070685B921AF}"/>
              </a:ext>
            </a:extLst>
          </p:cNvPr>
          <p:cNvSpPr/>
          <p:nvPr/>
        </p:nvSpPr>
        <p:spPr>
          <a:xfrm>
            <a:off x="4178429" y="119624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6421D7-0407-4F7D-9064-3515A8F1BAD1}"/>
              </a:ext>
            </a:extLst>
          </p:cNvPr>
          <p:cNvSpPr/>
          <p:nvPr/>
        </p:nvSpPr>
        <p:spPr>
          <a:xfrm>
            <a:off x="5840542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863E8-C01B-4A5C-919F-D31FCD4E9F76}"/>
              </a:ext>
            </a:extLst>
          </p:cNvPr>
          <p:cNvSpPr/>
          <p:nvPr/>
        </p:nvSpPr>
        <p:spPr>
          <a:xfrm>
            <a:off x="7502655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AB5BE6-B95A-41F8-90AF-D882388D39CF}"/>
              </a:ext>
            </a:extLst>
          </p:cNvPr>
          <p:cNvSpPr/>
          <p:nvPr/>
        </p:nvSpPr>
        <p:spPr>
          <a:xfrm>
            <a:off x="9164768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6F69174-8D5B-4E21-944B-1FB8C41A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90800" y="3262020"/>
            <a:ext cx="2709333" cy="8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E2ABA6D4-D094-432B-AAB0-D744471DB283}"/>
              </a:ext>
            </a:extLst>
          </p:cNvPr>
          <p:cNvSpPr txBox="1"/>
          <p:nvPr/>
        </p:nvSpPr>
        <p:spPr>
          <a:xfrm>
            <a:off x="2055691" y="6672204"/>
            <a:ext cx="7569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MILLAN Romain – TREGUIER Ewan – PIERRE Geoffrey – CHARRADE Hugo – CALLAS Mathéo </a:t>
            </a:r>
            <a:r>
              <a:rPr lang="fr-FR" sz="900" b="0" i="0" dirty="0">
                <a:solidFill>
                  <a:srgbClr val="333333"/>
                </a:solidFill>
                <a:effectLst/>
                <a:latin typeface="inpiregular"/>
              </a:rPr>
              <a:t>© I.U.T. Montpellier – B.U.T. Informatique A1 Sète 2021/2022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2908"/>
            <a:ext cx="11029616" cy="449311"/>
          </a:xfrm>
        </p:spPr>
        <p:txBody>
          <a:bodyPr rtlCol="0">
            <a:normAutofit fontScale="90000"/>
          </a:bodyPr>
          <a:lstStyle/>
          <a:p>
            <a:pPr rtl="0"/>
            <a:r>
              <a:rPr lang="fr" u="sng" dirty="0"/>
              <a:t>Les dates à retenir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A56098C-7F68-4AB0-BE43-54D179E2D187}"/>
              </a:ext>
            </a:extLst>
          </p:cNvPr>
          <p:cNvSpPr/>
          <p:nvPr/>
        </p:nvSpPr>
        <p:spPr>
          <a:xfrm>
            <a:off x="312304" y="2912341"/>
            <a:ext cx="11243733" cy="1016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0B21A04-362D-47C6-B737-51FE341BCD8A}"/>
              </a:ext>
            </a:extLst>
          </p:cNvPr>
          <p:cNvCxnSpPr>
            <a:cxnSpLocks/>
          </p:cNvCxnSpPr>
          <p:nvPr/>
        </p:nvCxnSpPr>
        <p:spPr>
          <a:xfrm>
            <a:off x="1092200" y="3183467"/>
            <a:ext cx="0" cy="4918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20EDBD9-8E09-4817-9DCB-EB72CE5F0B91}"/>
              </a:ext>
            </a:extLst>
          </p:cNvPr>
          <p:cNvSpPr txBox="1"/>
          <p:nvPr/>
        </p:nvSpPr>
        <p:spPr>
          <a:xfrm>
            <a:off x="733592" y="2849669"/>
            <a:ext cx="736592" cy="376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2000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B0E6BFD-BF9C-4CAA-A1BB-FCAB44366EBB}"/>
              </a:ext>
            </a:extLst>
          </p:cNvPr>
          <p:cNvCxnSpPr>
            <a:cxnSpLocks/>
          </p:cNvCxnSpPr>
          <p:nvPr/>
        </p:nvCxnSpPr>
        <p:spPr>
          <a:xfrm>
            <a:off x="5164667" y="3183467"/>
            <a:ext cx="0" cy="4918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4D07D-9104-4CA1-8E11-DFE43633544A}"/>
              </a:ext>
            </a:extLst>
          </p:cNvPr>
          <p:cNvSpPr txBox="1"/>
          <p:nvPr/>
        </p:nvSpPr>
        <p:spPr>
          <a:xfrm>
            <a:off x="4806059" y="2849669"/>
            <a:ext cx="736592" cy="376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2010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95FC0AD-E8C3-482C-B48F-40A62389E08D}"/>
              </a:ext>
            </a:extLst>
          </p:cNvPr>
          <p:cNvCxnSpPr>
            <a:cxnSpLocks/>
          </p:cNvCxnSpPr>
          <p:nvPr/>
        </p:nvCxnSpPr>
        <p:spPr>
          <a:xfrm>
            <a:off x="9748142" y="3183467"/>
            <a:ext cx="0" cy="4918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9B0E330-7680-404F-9F0A-FEAE303B6EFD}"/>
              </a:ext>
            </a:extLst>
          </p:cNvPr>
          <p:cNvSpPr txBox="1"/>
          <p:nvPr/>
        </p:nvSpPr>
        <p:spPr>
          <a:xfrm>
            <a:off x="9389534" y="2849669"/>
            <a:ext cx="736592" cy="376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2020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536DC54-14BF-4A44-B8B7-079F8E67E485}"/>
              </a:ext>
            </a:extLst>
          </p:cNvPr>
          <p:cNvCxnSpPr>
            <a:cxnSpLocks/>
          </p:cNvCxnSpPr>
          <p:nvPr/>
        </p:nvCxnSpPr>
        <p:spPr>
          <a:xfrm>
            <a:off x="702149" y="3361805"/>
            <a:ext cx="10876" cy="144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0D5E858-4538-486F-AF51-292ABB23D381}"/>
              </a:ext>
            </a:extLst>
          </p:cNvPr>
          <p:cNvSpPr txBox="1"/>
          <p:nvPr/>
        </p:nvSpPr>
        <p:spPr>
          <a:xfrm>
            <a:off x="41916" y="4961847"/>
            <a:ext cx="133279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400" b="1" dirty="0"/>
              <a:t>1998</a:t>
            </a:r>
          </a:p>
          <a:p>
            <a:pPr algn="ctr"/>
            <a:r>
              <a:rPr lang="fr-FR" sz="1400" dirty="0"/>
              <a:t> Sortie de </a:t>
            </a:r>
            <a:r>
              <a:rPr lang="fr-FR" sz="1400" dirty="0">
                <a:ea typeface="+mn-lt"/>
                <a:cs typeface="+mn-lt"/>
              </a:rPr>
              <a:t>Half</a:t>
            </a:r>
            <a:r>
              <a:rPr lang="fr-FR" sz="1400" dirty="0"/>
              <a:t> Life.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5F26082-828A-4D0A-914C-9BD5C6A56A22}"/>
              </a:ext>
            </a:extLst>
          </p:cNvPr>
          <p:cNvCxnSpPr/>
          <p:nvPr/>
        </p:nvCxnSpPr>
        <p:spPr>
          <a:xfrm flipH="1" flipV="1">
            <a:off x="1499616" y="2545080"/>
            <a:ext cx="0" cy="8107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710E50-8C94-42B8-A851-791D27F12BB6}"/>
              </a:ext>
            </a:extLst>
          </p:cNvPr>
          <p:cNvCxnSpPr/>
          <p:nvPr/>
        </p:nvCxnSpPr>
        <p:spPr>
          <a:xfrm>
            <a:off x="9544050" y="3344141"/>
            <a:ext cx="5195" cy="120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DFC6B8-3247-485E-ACEA-0E73AF98D5FB}"/>
              </a:ext>
            </a:extLst>
          </p:cNvPr>
          <p:cNvSpPr txBox="1"/>
          <p:nvPr/>
        </p:nvSpPr>
        <p:spPr>
          <a:xfrm>
            <a:off x="8925790" y="4640107"/>
            <a:ext cx="1236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/>
              <a:t>2019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 arrivée de la version Chinoise.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B8BEF90-CE70-4C40-A319-73D1149B1B50}"/>
              </a:ext>
            </a:extLst>
          </p:cNvPr>
          <p:cNvCxnSpPr>
            <a:cxnSpLocks/>
          </p:cNvCxnSpPr>
          <p:nvPr/>
        </p:nvCxnSpPr>
        <p:spPr>
          <a:xfrm>
            <a:off x="1822703" y="3416808"/>
            <a:ext cx="0" cy="55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88ABDC-3291-474D-95B5-02A40F325AAB}"/>
              </a:ext>
            </a:extLst>
          </p:cNvPr>
          <p:cNvCxnSpPr>
            <a:cxnSpLocks/>
          </p:cNvCxnSpPr>
          <p:nvPr/>
        </p:nvCxnSpPr>
        <p:spPr>
          <a:xfrm flipV="1">
            <a:off x="8366414" y="1793718"/>
            <a:ext cx="0" cy="1611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66CC23-E48F-4B85-B2E2-A2A1AEB58B9E}"/>
              </a:ext>
            </a:extLst>
          </p:cNvPr>
          <p:cNvSpPr txBox="1"/>
          <p:nvPr/>
        </p:nvSpPr>
        <p:spPr>
          <a:xfrm>
            <a:off x="7761143" y="805332"/>
            <a:ext cx="12105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ea typeface="+mn-lt"/>
                <a:cs typeface="+mn-lt"/>
              </a:rPr>
              <a:t>2016</a:t>
            </a:r>
            <a:r>
              <a:rPr lang="en-US" sz="1400" dirty="0">
                <a:ea typeface="+mn-lt"/>
                <a:cs typeface="+mn-lt"/>
              </a:rPr>
              <a:t> Nouvelle charte graphique.</a:t>
            </a:r>
            <a:endParaRPr lang="en-US" sz="14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39275C0-7157-409E-A2AD-0FCCA65659CF}"/>
              </a:ext>
            </a:extLst>
          </p:cNvPr>
          <p:cNvCxnSpPr>
            <a:cxnSpLocks/>
          </p:cNvCxnSpPr>
          <p:nvPr/>
        </p:nvCxnSpPr>
        <p:spPr>
          <a:xfrm flipH="1" flipV="1">
            <a:off x="2840735" y="2843783"/>
            <a:ext cx="6096" cy="5120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644386-E829-40CE-9C0F-76B5C0B2A44F}"/>
              </a:ext>
            </a:extLst>
          </p:cNvPr>
          <p:cNvCxnSpPr>
            <a:cxnSpLocks/>
          </p:cNvCxnSpPr>
          <p:nvPr/>
        </p:nvCxnSpPr>
        <p:spPr>
          <a:xfrm>
            <a:off x="5976505" y="3456710"/>
            <a:ext cx="0" cy="11250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AF2309-E96D-415E-BC84-5F6061F8761C}"/>
              </a:ext>
            </a:extLst>
          </p:cNvPr>
          <p:cNvSpPr txBox="1"/>
          <p:nvPr/>
        </p:nvSpPr>
        <p:spPr>
          <a:xfrm>
            <a:off x="5354261" y="4722999"/>
            <a:ext cx="12538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Fin </a:t>
            </a:r>
            <a:r>
              <a:rPr lang="en-US" sz="1400" b="1" dirty="0">
                <a:ea typeface="+mn-lt"/>
                <a:cs typeface="+mn-lt"/>
              </a:rPr>
              <a:t>2011</a:t>
            </a:r>
            <a:r>
              <a:rPr lang="en-US" sz="1400" dirty="0">
                <a:ea typeface="+mn-lt"/>
                <a:cs typeface="+mn-lt"/>
              </a:rPr>
              <a:t> Début des coupons.</a:t>
            </a:r>
            <a:endParaRPr lang="en-US" dirty="0"/>
          </a:p>
          <a:p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BED44-5E36-408D-B64C-33490DCE7997}"/>
              </a:ext>
            </a:extLst>
          </p:cNvPr>
          <p:cNvCxnSpPr>
            <a:cxnSpLocks/>
          </p:cNvCxnSpPr>
          <p:nvPr/>
        </p:nvCxnSpPr>
        <p:spPr>
          <a:xfrm flipV="1">
            <a:off x="5842289" y="1767535"/>
            <a:ext cx="0" cy="171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A1BAAD-DBA0-4F0E-9D48-D68B219558C0}"/>
              </a:ext>
            </a:extLst>
          </p:cNvPr>
          <p:cNvSpPr txBox="1"/>
          <p:nvPr/>
        </p:nvSpPr>
        <p:spPr>
          <a:xfrm>
            <a:off x="5288098" y="731849"/>
            <a:ext cx="11152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ea typeface="+mn-lt"/>
                <a:cs typeface="+mn-lt"/>
              </a:rPr>
              <a:t>2011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 Début des jeux Free to Play.</a:t>
            </a:r>
            <a:endParaRPr lang="en-US" sz="14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108DC0C-0AA6-4E0C-B805-F51DD35A65A5}"/>
              </a:ext>
            </a:extLst>
          </p:cNvPr>
          <p:cNvCxnSpPr>
            <a:cxnSpLocks/>
          </p:cNvCxnSpPr>
          <p:nvPr/>
        </p:nvCxnSpPr>
        <p:spPr>
          <a:xfrm>
            <a:off x="3328415" y="3404616"/>
            <a:ext cx="0" cy="7975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9E0753-96EB-4E34-AC2A-88D7F5639EE4}"/>
              </a:ext>
            </a:extLst>
          </p:cNvPr>
          <p:cNvSpPr txBox="1"/>
          <p:nvPr/>
        </p:nvSpPr>
        <p:spPr>
          <a:xfrm>
            <a:off x="3544557" y="1034962"/>
            <a:ext cx="111615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ea typeface="+mn-lt"/>
                <a:cs typeface="+mn-lt"/>
              </a:rPr>
              <a:t>2007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 Début des invitations possible.</a:t>
            </a:r>
            <a:endParaRPr lang="en-US" sz="1400" dirty="0"/>
          </a:p>
          <a:p>
            <a:pPr algn="l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137639-4925-497C-880A-DD654FA62B54}"/>
              </a:ext>
            </a:extLst>
          </p:cNvPr>
          <p:cNvCxnSpPr>
            <a:cxnSpLocks/>
          </p:cNvCxnSpPr>
          <p:nvPr/>
        </p:nvCxnSpPr>
        <p:spPr>
          <a:xfrm flipH="1" flipV="1">
            <a:off x="4093618" y="2364765"/>
            <a:ext cx="14429" cy="9733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B0759D8-1B0C-4A52-9A6A-214170807103}"/>
              </a:ext>
            </a:extLst>
          </p:cNvPr>
          <p:cNvSpPr/>
          <p:nvPr/>
        </p:nvSpPr>
        <p:spPr>
          <a:xfrm>
            <a:off x="338667" y="311573"/>
            <a:ext cx="11523133" cy="37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0C74FD-D4B4-4C91-98EA-CE4E350289D9}"/>
              </a:ext>
            </a:extLst>
          </p:cNvPr>
          <p:cNvSpPr/>
          <p:nvPr/>
        </p:nvSpPr>
        <p:spPr>
          <a:xfrm>
            <a:off x="854203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36B869-0E36-42A2-907E-9C60C3EF6ECF}"/>
              </a:ext>
            </a:extLst>
          </p:cNvPr>
          <p:cNvSpPr/>
          <p:nvPr/>
        </p:nvSpPr>
        <p:spPr>
          <a:xfrm>
            <a:off x="2516316" y="109458"/>
            <a:ext cx="1535113" cy="94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188B5E-365C-4107-8993-E0893710C091}"/>
              </a:ext>
            </a:extLst>
          </p:cNvPr>
          <p:cNvSpPr/>
          <p:nvPr/>
        </p:nvSpPr>
        <p:spPr>
          <a:xfrm>
            <a:off x="4178429" y="119624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74CBFC-43D1-4996-8461-09E64C368265}"/>
              </a:ext>
            </a:extLst>
          </p:cNvPr>
          <p:cNvSpPr/>
          <p:nvPr/>
        </p:nvSpPr>
        <p:spPr>
          <a:xfrm>
            <a:off x="5840542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E5B7A9-0D28-4C50-98B7-C7433A27CBB5}"/>
              </a:ext>
            </a:extLst>
          </p:cNvPr>
          <p:cNvSpPr/>
          <p:nvPr/>
        </p:nvSpPr>
        <p:spPr>
          <a:xfrm>
            <a:off x="7502655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A0D48B-46C7-4BA4-B613-6534BA41FE5E}"/>
              </a:ext>
            </a:extLst>
          </p:cNvPr>
          <p:cNvSpPr/>
          <p:nvPr/>
        </p:nvSpPr>
        <p:spPr>
          <a:xfrm>
            <a:off x="9164768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D406099-FC3A-4A8C-9692-DFD56FFBE046}"/>
              </a:ext>
            </a:extLst>
          </p:cNvPr>
          <p:cNvSpPr txBox="1"/>
          <p:nvPr/>
        </p:nvSpPr>
        <p:spPr>
          <a:xfrm>
            <a:off x="2055691" y="6672204"/>
            <a:ext cx="7569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MILLAN Romain – TREGUIER Ewan – PIERRE Geoffrey – CHARRADE Hugo – CALLAS Mathéo </a:t>
            </a:r>
            <a:r>
              <a:rPr lang="fr-FR" sz="900" b="0" i="0" dirty="0">
                <a:solidFill>
                  <a:srgbClr val="333333"/>
                </a:solidFill>
                <a:effectLst/>
                <a:latin typeface="inpiregular"/>
              </a:rPr>
              <a:t>© I.U.T. Montpellier – B.U.T. Informatique A1 Sète 2021/2022</a:t>
            </a:r>
            <a:endParaRPr lang="fr-FR" sz="9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227E44-F8B2-433F-A49D-4BDBEE467D25}"/>
              </a:ext>
            </a:extLst>
          </p:cNvPr>
          <p:cNvSpPr txBox="1"/>
          <p:nvPr/>
        </p:nvSpPr>
        <p:spPr>
          <a:xfrm>
            <a:off x="2774957" y="4320161"/>
            <a:ext cx="10930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2006</a:t>
            </a:r>
            <a:r>
              <a:rPr lang="fr-FR" sz="1200" dirty="0">
                <a:solidFill>
                  <a:schemeClr val="tx1"/>
                </a:solidFill>
              </a:rPr>
              <a:t> 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Début de Steam Friends.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20E087-5433-4A6B-82D4-4F0E7FA7D1F9}"/>
              </a:ext>
            </a:extLst>
          </p:cNvPr>
          <p:cNvSpPr txBox="1"/>
          <p:nvPr/>
        </p:nvSpPr>
        <p:spPr>
          <a:xfrm>
            <a:off x="1311488" y="3996946"/>
            <a:ext cx="1032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2003</a:t>
            </a:r>
            <a:r>
              <a:rPr lang="fr-FR" sz="1400" dirty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Création de Steam par Valve.</a:t>
            </a:r>
          </a:p>
          <a:p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BDC413-E535-48A0-B506-05080A56B69A}"/>
              </a:ext>
            </a:extLst>
          </p:cNvPr>
          <p:cNvSpPr txBox="1"/>
          <p:nvPr/>
        </p:nvSpPr>
        <p:spPr>
          <a:xfrm>
            <a:off x="1006193" y="1299782"/>
            <a:ext cx="986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2002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Début du développement de Steam.</a:t>
            </a:r>
          </a:p>
          <a:p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B3A04C-A442-450E-9D38-9A691FEF273D}"/>
              </a:ext>
            </a:extLst>
          </p:cNvPr>
          <p:cNvSpPr txBox="1"/>
          <p:nvPr/>
        </p:nvSpPr>
        <p:spPr>
          <a:xfrm>
            <a:off x="2298447" y="1084392"/>
            <a:ext cx="1088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 partir de </a:t>
            </a:r>
            <a:r>
              <a:rPr lang="fr-FR" sz="1200" b="1" dirty="0">
                <a:solidFill>
                  <a:schemeClr val="tx1"/>
                </a:solidFill>
              </a:rPr>
              <a:t>2005</a:t>
            </a:r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Début des négociations avec les distributeurs pour vendre leurs jeux sur Steam.</a:t>
            </a:r>
          </a:p>
          <a:p>
            <a:endParaRPr lang="fr-FR" sz="12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9A06F8A-5EA0-44A4-8123-BE3231496FB1}"/>
              </a:ext>
            </a:extLst>
          </p:cNvPr>
          <p:cNvSpPr/>
          <p:nvPr/>
        </p:nvSpPr>
        <p:spPr>
          <a:xfrm>
            <a:off x="1006193" y="1282385"/>
            <a:ext cx="1049498" cy="1194090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296B177D-C2FC-4A27-88BA-BBE109FDA700}"/>
              </a:ext>
            </a:extLst>
          </p:cNvPr>
          <p:cNvSpPr/>
          <p:nvPr/>
        </p:nvSpPr>
        <p:spPr>
          <a:xfrm>
            <a:off x="181376" y="4910791"/>
            <a:ext cx="1104432" cy="845499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29F5BEA-4096-4A9B-A3BE-ED4656B8C935}"/>
              </a:ext>
            </a:extLst>
          </p:cNvPr>
          <p:cNvSpPr/>
          <p:nvPr/>
        </p:nvSpPr>
        <p:spPr>
          <a:xfrm>
            <a:off x="1342249" y="4032617"/>
            <a:ext cx="948249" cy="878174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A3F58AF-8E72-4B0A-BD4F-86EFD374353A}"/>
              </a:ext>
            </a:extLst>
          </p:cNvPr>
          <p:cNvSpPr/>
          <p:nvPr/>
        </p:nvSpPr>
        <p:spPr>
          <a:xfrm>
            <a:off x="2373224" y="1087922"/>
            <a:ext cx="948249" cy="1743687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461BA32-6AF6-4DEC-BFE7-35D74C0F8134}"/>
              </a:ext>
            </a:extLst>
          </p:cNvPr>
          <p:cNvSpPr/>
          <p:nvPr/>
        </p:nvSpPr>
        <p:spPr>
          <a:xfrm>
            <a:off x="2854290" y="4320161"/>
            <a:ext cx="948249" cy="929237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489330FE-3B21-4B73-9D8C-5EC1220483EB}"/>
              </a:ext>
            </a:extLst>
          </p:cNvPr>
          <p:cNvSpPr/>
          <p:nvPr/>
        </p:nvSpPr>
        <p:spPr>
          <a:xfrm>
            <a:off x="3626707" y="1038244"/>
            <a:ext cx="948249" cy="929237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7CE808F-598C-4ECC-BE1D-1E9818C7E596}"/>
              </a:ext>
            </a:extLst>
          </p:cNvPr>
          <p:cNvSpPr/>
          <p:nvPr/>
        </p:nvSpPr>
        <p:spPr>
          <a:xfrm>
            <a:off x="5373850" y="767906"/>
            <a:ext cx="948249" cy="929237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FA312894-A366-47CF-95AC-A914E2E1460A}"/>
              </a:ext>
            </a:extLst>
          </p:cNvPr>
          <p:cNvSpPr/>
          <p:nvPr/>
        </p:nvSpPr>
        <p:spPr>
          <a:xfrm>
            <a:off x="5502380" y="4620619"/>
            <a:ext cx="948249" cy="929237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3BA46C14-0C93-46FE-BCF3-A2CCF6409344}"/>
              </a:ext>
            </a:extLst>
          </p:cNvPr>
          <p:cNvSpPr/>
          <p:nvPr/>
        </p:nvSpPr>
        <p:spPr>
          <a:xfrm>
            <a:off x="7892288" y="838298"/>
            <a:ext cx="948249" cy="929237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2851C1C-D339-4503-A2C5-095CFA16FA72}"/>
              </a:ext>
            </a:extLst>
          </p:cNvPr>
          <p:cNvSpPr/>
          <p:nvPr/>
        </p:nvSpPr>
        <p:spPr>
          <a:xfrm>
            <a:off x="9030360" y="4652541"/>
            <a:ext cx="1045812" cy="929237"/>
          </a:xfrm>
          <a:prstGeom prst="round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space réservé de la date 3">
            <a:extLst>
              <a:ext uri="{FF2B5EF4-FFF2-40B4-BE49-F238E27FC236}">
                <a16:creationId xmlns:a16="http://schemas.microsoft.com/office/drawing/2014/main" id="{E9DDD4EF-8B5B-4F4B-9CCA-0C161B1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92875"/>
            <a:ext cx="2844799" cy="365125"/>
          </a:xfrm>
        </p:spPr>
        <p:txBody>
          <a:bodyPr/>
          <a:lstStyle/>
          <a:p>
            <a:pPr rtl="0"/>
            <a:r>
              <a:rPr lang="fr-FR" dirty="0"/>
              <a:t>MILLAN Romain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99E9A-96A2-477C-A78C-2C73F100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5444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L’analyse S.W.O.T.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CE165-9330-455B-981B-07DFEE22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92875"/>
            <a:ext cx="2844799" cy="365125"/>
          </a:xfrm>
        </p:spPr>
        <p:txBody>
          <a:bodyPr/>
          <a:lstStyle/>
          <a:p>
            <a:pPr rtl="0"/>
            <a:r>
              <a:rPr lang="fr-FR" dirty="0"/>
              <a:t>CHARRADE Hugo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CEF7F1-4EAD-4F85-B34D-2A20F00BC30C}"/>
              </a:ext>
            </a:extLst>
          </p:cNvPr>
          <p:cNvCxnSpPr>
            <a:cxnSpLocks/>
          </p:cNvCxnSpPr>
          <p:nvPr/>
        </p:nvCxnSpPr>
        <p:spPr>
          <a:xfrm flipV="1">
            <a:off x="3352800" y="1790931"/>
            <a:ext cx="0" cy="3898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A7A130D-DBD6-4196-8830-BD6B5C7E1824}"/>
              </a:ext>
            </a:extLst>
          </p:cNvPr>
          <p:cNvCxnSpPr>
            <a:cxnSpLocks/>
          </p:cNvCxnSpPr>
          <p:nvPr/>
        </p:nvCxnSpPr>
        <p:spPr>
          <a:xfrm flipV="1">
            <a:off x="3352800" y="5689602"/>
            <a:ext cx="41571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FB6E6A-CA7C-41F5-887A-236DF44114BA}"/>
              </a:ext>
            </a:extLst>
          </p:cNvPr>
          <p:cNvSpPr txBox="1"/>
          <p:nvPr/>
        </p:nvSpPr>
        <p:spPr>
          <a:xfrm rot="16200000">
            <a:off x="2588134" y="4384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EXTERNE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651D5-7E5A-4C33-95CE-2F68FBD575E4}"/>
              </a:ext>
            </a:extLst>
          </p:cNvPr>
          <p:cNvSpPr txBox="1"/>
          <p:nvPr/>
        </p:nvSpPr>
        <p:spPr>
          <a:xfrm rot="16200000">
            <a:off x="2612571" y="2692186"/>
            <a:ext cx="10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i="1" dirty="0"/>
              <a:t>INTERNE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418549-D089-4F71-B15B-B7CAEEAFB37C}"/>
              </a:ext>
            </a:extLst>
          </p:cNvPr>
          <p:cNvSpPr txBox="1"/>
          <p:nvPr/>
        </p:nvSpPr>
        <p:spPr>
          <a:xfrm>
            <a:off x="3888349" y="5689601"/>
            <a:ext cx="94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ATOUTS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528EC1-6CB9-4073-84D0-29D8B095B421}"/>
              </a:ext>
            </a:extLst>
          </p:cNvPr>
          <p:cNvSpPr txBox="1"/>
          <p:nvPr/>
        </p:nvSpPr>
        <p:spPr>
          <a:xfrm>
            <a:off x="5635618" y="5691472"/>
            <a:ext cx="150667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i="1" dirty="0"/>
              <a:t>HANDICAPES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DDD72E7-2C10-4099-8040-7D9DB4BDE3C9}"/>
              </a:ext>
            </a:extLst>
          </p:cNvPr>
          <p:cNvCxnSpPr/>
          <p:nvPr/>
        </p:nvCxnSpPr>
        <p:spPr>
          <a:xfrm>
            <a:off x="5367300" y="1957412"/>
            <a:ext cx="0" cy="3705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A42C27-CAEF-4333-87EF-1A021A6DC72D}"/>
              </a:ext>
            </a:extLst>
          </p:cNvPr>
          <p:cNvCxnSpPr/>
          <p:nvPr/>
        </p:nvCxnSpPr>
        <p:spPr>
          <a:xfrm>
            <a:off x="3404755" y="3810006"/>
            <a:ext cx="4005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84FB671-54D2-4BAC-848A-4D5377DF350B}"/>
              </a:ext>
            </a:extLst>
          </p:cNvPr>
          <p:cNvSpPr txBox="1"/>
          <p:nvPr/>
        </p:nvSpPr>
        <p:spPr>
          <a:xfrm>
            <a:off x="3352799" y="1930410"/>
            <a:ext cx="201450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u="sng" dirty="0"/>
              <a:t>Forces: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Half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Plateforme de jeu vidéo </a:t>
            </a:r>
            <a:r>
              <a:rPr lang="fr-FR" sz="1400" b="1" dirty="0"/>
              <a:t>dématérialisée</a:t>
            </a:r>
            <a:r>
              <a:rPr lang="fr-FR" sz="1400" dirty="0"/>
              <a:t> la plus connue.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83F6344-7EA1-445E-8E3E-CD228792B897}"/>
              </a:ext>
            </a:extLst>
          </p:cNvPr>
          <p:cNvSpPr txBox="1"/>
          <p:nvPr/>
        </p:nvSpPr>
        <p:spPr>
          <a:xfrm>
            <a:off x="3352798" y="3810005"/>
            <a:ext cx="2014502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u="sng" dirty="0"/>
              <a:t>Opportunités: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De nouvelles offres avec </a:t>
            </a:r>
            <a:r>
              <a:rPr lang="fr-FR" sz="1400"/>
              <a:t>de nouveaux </a:t>
            </a:r>
            <a:br>
              <a:rPr lang="fr-FR" sz="1400"/>
            </a:br>
            <a:r>
              <a:rPr lang="fr-FR" sz="1400"/>
              <a:t>partenaires tels </a:t>
            </a:r>
            <a:br>
              <a:rPr lang="fr-FR" sz="1400"/>
            </a:br>
            <a:r>
              <a:rPr lang="fr-FR" sz="1400" dirty="0"/>
              <a:t>qu’un nouveau jeu vedette.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A49937E-432D-44CC-9FB1-9C8E7DF66E93}"/>
              </a:ext>
            </a:extLst>
          </p:cNvPr>
          <p:cNvSpPr txBox="1"/>
          <p:nvPr/>
        </p:nvSpPr>
        <p:spPr>
          <a:xfrm>
            <a:off x="5367299" y="1957411"/>
            <a:ext cx="2043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Faiblesses: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Sécurité des systèmes et des serveurs.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E9DFF14-41C3-4413-855A-E2AEEBC3A041}"/>
              </a:ext>
            </a:extLst>
          </p:cNvPr>
          <p:cNvSpPr txBox="1"/>
          <p:nvPr/>
        </p:nvSpPr>
        <p:spPr>
          <a:xfrm>
            <a:off x="5367299" y="3810004"/>
            <a:ext cx="2043312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u="sng" dirty="0"/>
              <a:t>Menaces: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Menaces de cyberattaque.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Concurrence.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F4B08-AD29-4E88-9B18-E2582433CB3F}"/>
              </a:ext>
            </a:extLst>
          </p:cNvPr>
          <p:cNvSpPr/>
          <p:nvPr/>
        </p:nvSpPr>
        <p:spPr>
          <a:xfrm>
            <a:off x="338667" y="311573"/>
            <a:ext cx="11523133" cy="37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29107D-84D2-41EA-B385-5DA41BCEDC52}"/>
              </a:ext>
            </a:extLst>
          </p:cNvPr>
          <p:cNvSpPr/>
          <p:nvPr/>
        </p:nvSpPr>
        <p:spPr>
          <a:xfrm>
            <a:off x="854203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EB49FD-427E-474D-B281-050E535DEB75}"/>
              </a:ext>
            </a:extLst>
          </p:cNvPr>
          <p:cNvSpPr/>
          <p:nvPr/>
        </p:nvSpPr>
        <p:spPr>
          <a:xfrm>
            <a:off x="2516316" y="109458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904A62-D3F2-417A-A5DB-C02B40B726DB}"/>
              </a:ext>
            </a:extLst>
          </p:cNvPr>
          <p:cNvSpPr/>
          <p:nvPr/>
        </p:nvSpPr>
        <p:spPr>
          <a:xfrm>
            <a:off x="4178429" y="119624"/>
            <a:ext cx="1535113" cy="94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895BCB-0A07-4C94-A18F-E732CAE2FB14}"/>
              </a:ext>
            </a:extLst>
          </p:cNvPr>
          <p:cNvSpPr/>
          <p:nvPr/>
        </p:nvSpPr>
        <p:spPr>
          <a:xfrm>
            <a:off x="5840542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282D0D-6D57-4E05-B870-CE7F265E1C61}"/>
              </a:ext>
            </a:extLst>
          </p:cNvPr>
          <p:cNvSpPr/>
          <p:nvPr/>
        </p:nvSpPr>
        <p:spPr>
          <a:xfrm>
            <a:off x="7502655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C9C834-0310-46DB-8BE7-55D9AD111A5C}"/>
              </a:ext>
            </a:extLst>
          </p:cNvPr>
          <p:cNvSpPr/>
          <p:nvPr/>
        </p:nvSpPr>
        <p:spPr>
          <a:xfrm>
            <a:off x="9164768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E55C4E4-B956-4893-A3A3-EC4FBCEFF26F}"/>
              </a:ext>
            </a:extLst>
          </p:cNvPr>
          <p:cNvSpPr txBox="1"/>
          <p:nvPr/>
        </p:nvSpPr>
        <p:spPr>
          <a:xfrm>
            <a:off x="2055691" y="6672204"/>
            <a:ext cx="7569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MILLAN Romain – TREGUIER Ewan – PIERRE Geoffrey – CHARRADE Hugo – CALLAS Mathéo </a:t>
            </a:r>
            <a:r>
              <a:rPr lang="fr-FR" sz="900" b="0" i="0" dirty="0">
                <a:solidFill>
                  <a:srgbClr val="333333"/>
                </a:solidFill>
                <a:effectLst/>
                <a:latin typeface="inpiregular"/>
              </a:rPr>
              <a:t>© I.U.T. Montpellier – B.U.T. Informatique A1 Sète 2021/2022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9094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15B2D-1976-41E2-B4FE-D23C6E2C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542"/>
            <a:ext cx="11029616" cy="449311"/>
          </a:xfrm>
        </p:spPr>
        <p:txBody>
          <a:bodyPr>
            <a:normAutofit fontScale="90000"/>
          </a:bodyPr>
          <a:lstStyle/>
          <a:p>
            <a:r>
              <a:rPr lang="fr-FR" u="sng"/>
              <a:t>L’analyse avec les </a:t>
            </a:r>
            <a:r>
              <a:rPr lang="fr-FR" b="1" u="sng"/>
              <a:t>5</a:t>
            </a:r>
            <a:r>
              <a:rPr lang="fr-FR" u="sng"/>
              <a:t> </a:t>
            </a:r>
            <a:r>
              <a:rPr lang="fr-FR" b="1" u="sng"/>
              <a:t>f</a:t>
            </a:r>
            <a:r>
              <a:rPr lang="fr-FR" u="sng"/>
              <a:t>orces de </a:t>
            </a:r>
            <a:r>
              <a:rPr lang="fr-FR" b="1" u="sng"/>
              <a:t>P</a:t>
            </a:r>
            <a:r>
              <a:rPr lang="fr-FR" u="sng"/>
              <a:t>orter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05CD10-F2F5-4B14-B0E8-CF155BD8B7E3}"/>
              </a:ext>
            </a:extLst>
          </p:cNvPr>
          <p:cNvSpPr/>
          <p:nvPr/>
        </p:nvSpPr>
        <p:spPr>
          <a:xfrm>
            <a:off x="4969507" y="3176600"/>
            <a:ext cx="2066293" cy="1709612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066293"/>
                      <a:gd name="connsiteY0" fmla="*/ 854806 h 1709612"/>
                      <a:gd name="connsiteX1" fmla="*/ 1033147 w 2066293"/>
                      <a:gd name="connsiteY1" fmla="*/ 0 h 1709612"/>
                      <a:gd name="connsiteX2" fmla="*/ 2066294 w 2066293"/>
                      <a:gd name="connsiteY2" fmla="*/ 854806 h 1709612"/>
                      <a:gd name="connsiteX3" fmla="*/ 1033147 w 2066293"/>
                      <a:gd name="connsiteY3" fmla="*/ 1709612 h 1709612"/>
                      <a:gd name="connsiteX4" fmla="*/ 0 w 2066293"/>
                      <a:gd name="connsiteY4" fmla="*/ 854806 h 1709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6293" h="1709612" extrusionOk="0">
                        <a:moveTo>
                          <a:pt x="0" y="854806"/>
                        </a:moveTo>
                        <a:cubicBezTo>
                          <a:pt x="-41863" y="384501"/>
                          <a:pt x="467889" y="5243"/>
                          <a:pt x="1033147" y="0"/>
                        </a:cubicBezTo>
                        <a:cubicBezTo>
                          <a:pt x="1632340" y="58702"/>
                          <a:pt x="2068932" y="463219"/>
                          <a:pt x="2066294" y="854806"/>
                        </a:cubicBezTo>
                        <a:cubicBezTo>
                          <a:pt x="2043428" y="1292403"/>
                          <a:pt x="1653613" y="1769915"/>
                          <a:pt x="1033147" y="1709612"/>
                        </a:cubicBezTo>
                        <a:cubicBezTo>
                          <a:pt x="473978" y="1667127"/>
                          <a:pt x="35512" y="1393112"/>
                          <a:pt x="0" y="8548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CACDDA2-9AD1-414B-A5CA-3257D6DAD845}"/>
              </a:ext>
            </a:extLst>
          </p:cNvPr>
          <p:cNvSpPr/>
          <p:nvPr/>
        </p:nvSpPr>
        <p:spPr>
          <a:xfrm rot="5400000">
            <a:off x="5073072" y="1441727"/>
            <a:ext cx="1859159" cy="1157411"/>
          </a:xfrm>
          <a:prstGeom prst="rightArrow">
            <a:avLst>
              <a:gd name="adj1" fmla="val 37029"/>
              <a:gd name="adj2" fmla="val 45018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EF3601-AB47-4B14-B7F9-565517261F2B}"/>
              </a:ext>
            </a:extLst>
          </p:cNvPr>
          <p:cNvSpPr txBox="1"/>
          <p:nvPr/>
        </p:nvSpPr>
        <p:spPr>
          <a:xfrm>
            <a:off x="5218117" y="3508054"/>
            <a:ext cx="1532466" cy="98488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b="1" dirty="0"/>
              <a:t>8,5/10</a:t>
            </a:r>
          </a:p>
          <a:p>
            <a:pPr algn="ctr"/>
            <a:r>
              <a:rPr lang="fr-FR" sz="1400" dirty="0"/>
              <a:t>Il y a beaucoup de concurrence sur ce marché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E5A4FF-733A-4C1D-AED9-6E0CA8019CC0}"/>
              </a:ext>
            </a:extLst>
          </p:cNvPr>
          <p:cNvSpPr txBox="1"/>
          <p:nvPr/>
        </p:nvSpPr>
        <p:spPr>
          <a:xfrm rot="5400000">
            <a:off x="5120527" y="1636650"/>
            <a:ext cx="176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Menace de Nouveaux Entrants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F1B92-D71F-4348-864F-3BE4DA9782ED}"/>
              </a:ext>
            </a:extLst>
          </p:cNvPr>
          <p:cNvSpPr/>
          <p:nvPr/>
        </p:nvSpPr>
        <p:spPr>
          <a:xfrm>
            <a:off x="6341532" y="1090852"/>
            <a:ext cx="3040593" cy="1762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845FF3-595E-460E-8BE9-734062A00F03}"/>
              </a:ext>
            </a:extLst>
          </p:cNvPr>
          <p:cNvSpPr txBox="1"/>
          <p:nvPr/>
        </p:nvSpPr>
        <p:spPr>
          <a:xfrm>
            <a:off x="6341532" y="1286742"/>
            <a:ext cx="27770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Nouvelles plateformes: Epic Games / Origin /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De plus en plus d’éditeur de jeu vidéo crée leur plateforme individuelle.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007A39DD-36AF-447B-9F30-777AA8D9ACCE}"/>
              </a:ext>
            </a:extLst>
          </p:cNvPr>
          <p:cNvSpPr/>
          <p:nvPr/>
        </p:nvSpPr>
        <p:spPr>
          <a:xfrm>
            <a:off x="2348765" y="3440508"/>
            <a:ext cx="2310263" cy="1169603"/>
          </a:xfrm>
          <a:prstGeom prst="rightArrow">
            <a:avLst>
              <a:gd name="adj1" fmla="val 37029"/>
              <a:gd name="adj2" fmla="val 45018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38A04A-82E3-4D2F-AAE9-826A95DFB22E}"/>
              </a:ext>
            </a:extLst>
          </p:cNvPr>
          <p:cNvSpPr txBox="1"/>
          <p:nvPr/>
        </p:nvSpPr>
        <p:spPr>
          <a:xfrm>
            <a:off x="2348764" y="3788380"/>
            <a:ext cx="19660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 dirty="0"/>
              <a:t>Pouvoir de négociation des nouveaux fournisseurs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8D6EB7E-BFE2-4DCF-BED9-F93C89AD6A49}"/>
              </a:ext>
            </a:extLst>
          </p:cNvPr>
          <p:cNvSpPr/>
          <p:nvPr/>
        </p:nvSpPr>
        <p:spPr>
          <a:xfrm rot="16200000">
            <a:off x="5108430" y="5196446"/>
            <a:ext cx="1666523" cy="1169603"/>
          </a:xfrm>
          <a:prstGeom prst="rightArrow">
            <a:avLst>
              <a:gd name="adj1" fmla="val 37029"/>
              <a:gd name="adj2" fmla="val 45018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70D10F0-7750-49F1-8621-5A8376C88558}"/>
              </a:ext>
            </a:extLst>
          </p:cNvPr>
          <p:cNvSpPr txBox="1"/>
          <p:nvPr/>
        </p:nvSpPr>
        <p:spPr>
          <a:xfrm rot="16200000">
            <a:off x="5108430" y="5615566"/>
            <a:ext cx="16665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b="1" dirty="0"/>
              <a:t>Menace des produits de substitution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EC582CB-8758-4C1E-9445-8E05B6CEA78A}"/>
              </a:ext>
            </a:extLst>
          </p:cNvPr>
          <p:cNvSpPr/>
          <p:nvPr/>
        </p:nvSpPr>
        <p:spPr>
          <a:xfrm rot="10800000">
            <a:off x="7302711" y="3446604"/>
            <a:ext cx="2310263" cy="1169603"/>
          </a:xfrm>
          <a:prstGeom prst="rightArrow">
            <a:avLst>
              <a:gd name="adj1" fmla="val 37029"/>
              <a:gd name="adj2" fmla="val 45018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A23BECF-5F8E-4922-AF28-081914242A9C}"/>
              </a:ext>
            </a:extLst>
          </p:cNvPr>
          <p:cNvSpPr txBox="1"/>
          <p:nvPr/>
        </p:nvSpPr>
        <p:spPr>
          <a:xfrm>
            <a:off x="7685960" y="3800572"/>
            <a:ext cx="17685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 dirty="0"/>
              <a:t>Pouvoir de négociation des clients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F824E5-85F0-469D-9722-213B19A2A6A8}"/>
              </a:ext>
            </a:extLst>
          </p:cNvPr>
          <p:cNvSpPr txBox="1"/>
          <p:nvPr/>
        </p:nvSpPr>
        <p:spPr>
          <a:xfrm>
            <a:off x="6233484" y="1040496"/>
            <a:ext cx="22974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Menace de Nouveaux Entrants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EE94BA-82C5-4723-A861-9B56042D01AB}"/>
              </a:ext>
            </a:extLst>
          </p:cNvPr>
          <p:cNvSpPr/>
          <p:nvPr/>
        </p:nvSpPr>
        <p:spPr>
          <a:xfrm>
            <a:off x="463303" y="4322572"/>
            <a:ext cx="3040593" cy="1762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5BD76F-BE7E-4068-9C88-ABDD856BE9C9}"/>
              </a:ext>
            </a:extLst>
          </p:cNvPr>
          <p:cNvSpPr txBox="1"/>
          <p:nvPr/>
        </p:nvSpPr>
        <p:spPr>
          <a:xfrm>
            <a:off x="396627" y="4279909"/>
            <a:ext cx="304059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50" dirty="0"/>
              <a:t>Pouvoir de négociation des nouveaux fournisseurs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0C6FC5-DE80-40F3-995C-6025E8340844}"/>
              </a:ext>
            </a:extLst>
          </p:cNvPr>
          <p:cNvSpPr txBox="1"/>
          <p:nvPr/>
        </p:nvSpPr>
        <p:spPr>
          <a:xfrm>
            <a:off x="463303" y="4502869"/>
            <a:ext cx="277706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/>
              <a:t>Beaucoup </a:t>
            </a:r>
            <a:r>
              <a:rPr lang="fr-FR" sz="1100" dirty="0"/>
              <a:t>de </a:t>
            </a:r>
            <a:r>
              <a:rPr lang="fr-FR" sz="1100"/>
              <a:t>gros fournisseurs à la grande capacité financière.</a:t>
            </a: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3A0BAF-AAD5-43A8-8FD4-68A3CA7D17FB}"/>
              </a:ext>
            </a:extLst>
          </p:cNvPr>
          <p:cNvSpPr/>
          <p:nvPr/>
        </p:nvSpPr>
        <p:spPr>
          <a:xfrm>
            <a:off x="6341532" y="5625824"/>
            <a:ext cx="3040593" cy="1762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1FBE3FA-13C3-4136-9BA9-E6A8632031E3}"/>
              </a:ext>
            </a:extLst>
          </p:cNvPr>
          <p:cNvSpPr txBox="1"/>
          <p:nvPr/>
        </p:nvSpPr>
        <p:spPr>
          <a:xfrm>
            <a:off x="6341532" y="5806121"/>
            <a:ext cx="277706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Jeux disponibles sur plusieurs plateformes.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32D0D-AEE9-4BB2-8E2D-D8D63E0F0E32}"/>
              </a:ext>
            </a:extLst>
          </p:cNvPr>
          <p:cNvSpPr/>
          <p:nvPr/>
        </p:nvSpPr>
        <p:spPr>
          <a:xfrm>
            <a:off x="8113248" y="2789432"/>
            <a:ext cx="3040593" cy="1762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0A8BA9E-B75B-4E3E-9B0B-0D7310E43CB6}"/>
              </a:ext>
            </a:extLst>
          </p:cNvPr>
          <p:cNvSpPr txBox="1"/>
          <p:nvPr/>
        </p:nvSpPr>
        <p:spPr>
          <a:xfrm>
            <a:off x="8113248" y="2969729"/>
            <a:ext cx="277706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Boycott des clients si ils ne sont pas contents de la plateforme.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E3BE810-D427-4C05-93DB-F337CA817B0E}"/>
              </a:ext>
            </a:extLst>
          </p:cNvPr>
          <p:cNvSpPr txBox="1"/>
          <p:nvPr/>
        </p:nvSpPr>
        <p:spPr>
          <a:xfrm>
            <a:off x="8037887" y="2742198"/>
            <a:ext cx="25454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/>
              <a:t>Pouvoir de négociation des clients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B1E2B94-494D-4F61-A538-C7D4E8CF3B15}"/>
              </a:ext>
            </a:extLst>
          </p:cNvPr>
          <p:cNvSpPr txBox="1"/>
          <p:nvPr/>
        </p:nvSpPr>
        <p:spPr>
          <a:xfrm>
            <a:off x="6233484" y="5583161"/>
            <a:ext cx="246323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dirty="0"/>
              <a:t>Menace des produits de substitution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A5C184-B5DC-4F05-B463-659A88814945}"/>
              </a:ext>
            </a:extLst>
          </p:cNvPr>
          <p:cNvSpPr/>
          <p:nvPr/>
        </p:nvSpPr>
        <p:spPr>
          <a:xfrm>
            <a:off x="394494" y="1265064"/>
            <a:ext cx="3040593" cy="1762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D934CBF-E6F9-4C33-8B7C-B71EA910C94E}"/>
              </a:ext>
            </a:extLst>
          </p:cNvPr>
          <p:cNvSpPr txBox="1"/>
          <p:nvPr/>
        </p:nvSpPr>
        <p:spPr>
          <a:xfrm>
            <a:off x="394494" y="1445361"/>
            <a:ext cx="277706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/>
              <a:t>Peu de normes, bien moins que dans les magasins de jeu vidéo matériels.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0A2931B-A089-4548-88D0-64DD027C5D82}"/>
              </a:ext>
            </a:extLst>
          </p:cNvPr>
          <p:cNvSpPr txBox="1"/>
          <p:nvPr/>
        </p:nvSpPr>
        <p:spPr>
          <a:xfrm>
            <a:off x="346108" y="1222401"/>
            <a:ext cx="150572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50" dirty="0"/>
              <a:t>Les pouvoirs publiques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6A4413-A14B-4BAA-8DE1-62328D8E8C9B}"/>
              </a:ext>
            </a:extLst>
          </p:cNvPr>
          <p:cNvSpPr/>
          <p:nvPr/>
        </p:nvSpPr>
        <p:spPr>
          <a:xfrm>
            <a:off x="338667" y="311573"/>
            <a:ext cx="11523133" cy="37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D888F7-6971-45C2-A5DF-851A402DF549}"/>
              </a:ext>
            </a:extLst>
          </p:cNvPr>
          <p:cNvSpPr/>
          <p:nvPr/>
        </p:nvSpPr>
        <p:spPr>
          <a:xfrm>
            <a:off x="854203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3868AB-D32C-4770-AAD0-F5D7C65D3142}"/>
              </a:ext>
            </a:extLst>
          </p:cNvPr>
          <p:cNvSpPr/>
          <p:nvPr/>
        </p:nvSpPr>
        <p:spPr>
          <a:xfrm>
            <a:off x="2516316" y="109458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7B35B8-378D-4C09-81DC-514B061D0ED6}"/>
              </a:ext>
            </a:extLst>
          </p:cNvPr>
          <p:cNvSpPr/>
          <p:nvPr/>
        </p:nvSpPr>
        <p:spPr>
          <a:xfrm>
            <a:off x="4178429" y="119624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5EED9F-EA04-4204-A43A-DB5F5B30B2C4}"/>
              </a:ext>
            </a:extLst>
          </p:cNvPr>
          <p:cNvSpPr/>
          <p:nvPr/>
        </p:nvSpPr>
        <p:spPr>
          <a:xfrm>
            <a:off x="5840542" y="118769"/>
            <a:ext cx="1535113" cy="94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106598-6DF8-48EA-A1E8-0B0E84A6A77F}"/>
              </a:ext>
            </a:extLst>
          </p:cNvPr>
          <p:cNvSpPr/>
          <p:nvPr/>
        </p:nvSpPr>
        <p:spPr>
          <a:xfrm>
            <a:off x="7502655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269B74-1C79-4026-9B26-C623700B01A0}"/>
              </a:ext>
            </a:extLst>
          </p:cNvPr>
          <p:cNvSpPr/>
          <p:nvPr/>
        </p:nvSpPr>
        <p:spPr>
          <a:xfrm>
            <a:off x="9164768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3DB37D-77DD-44CD-B52F-79F82C202445}"/>
              </a:ext>
            </a:extLst>
          </p:cNvPr>
          <p:cNvSpPr txBox="1"/>
          <p:nvPr/>
        </p:nvSpPr>
        <p:spPr>
          <a:xfrm>
            <a:off x="2055691" y="6672204"/>
            <a:ext cx="7569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MILLAN Romain – TREGUIER Ewan – PIERRE Geoffrey – CHARRADE Hugo – CALLAS Mathéo </a:t>
            </a:r>
            <a:r>
              <a:rPr lang="fr-FR" sz="900" b="0" i="0" dirty="0">
                <a:solidFill>
                  <a:srgbClr val="333333"/>
                </a:solidFill>
                <a:effectLst/>
                <a:latin typeface="inpiregular"/>
              </a:rPr>
              <a:t>© I.U.T. Montpellier – B.U.T. Informatique A1 Sète 2021/2022</a:t>
            </a:r>
            <a:endParaRPr lang="fr-FR" sz="900" dirty="0"/>
          </a:p>
        </p:txBody>
      </p:sp>
      <p:sp>
        <p:nvSpPr>
          <p:cNvPr id="38" name="Espace réservé de la date 3">
            <a:extLst>
              <a:ext uri="{FF2B5EF4-FFF2-40B4-BE49-F238E27FC236}">
                <a16:creationId xmlns:a16="http://schemas.microsoft.com/office/drawing/2014/main" id="{545C3D0C-5303-4202-95A9-161D58F7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92875"/>
            <a:ext cx="2844799" cy="365125"/>
          </a:xfrm>
        </p:spPr>
        <p:txBody>
          <a:bodyPr/>
          <a:lstStyle/>
          <a:p>
            <a:pPr rtl="0"/>
            <a:r>
              <a:rPr lang="fr-FR" dirty="0"/>
              <a:t>CALLAS Mathéo</a:t>
            </a:r>
          </a:p>
        </p:txBody>
      </p:sp>
    </p:spTree>
    <p:extLst>
      <p:ext uri="{BB962C8B-B14F-4D97-AF65-F5344CB8AC3E}">
        <p14:creationId xmlns:p14="http://schemas.microsoft.com/office/powerpoint/2010/main" val="37937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07750-3E38-4F6F-9391-032558F0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1644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Analyse avec la </a:t>
            </a:r>
            <a:r>
              <a:rPr lang="fr-FR" b="1" u="sng" dirty="0"/>
              <a:t>m</a:t>
            </a:r>
            <a:r>
              <a:rPr lang="fr-FR" u="sng" dirty="0"/>
              <a:t>atrice </a:t>
            </a:r>
            <a:r>
              <a:rPr lang="fr-FR" b="1" u="sng" dirty="0"/>
              <a:t>B</a:t>
            </a:r>
            <a:r>
              <a:rPr lang="fr-FR" u="sng" dirty="0"/>
              <a:t>.</a:t>
            </a:r>
            <a:r>
              <a:rPr lang="fr-FR" b="1" u="sng" dirty="0"/>
              <a:t>C</a:t>
            </a:r>
            <a:r>
              <a:rPr lang="fr-FR" u="sng" dirty="0"/>
              <a:t>.</a:t>
            </a:r>
            <a:r>
              <a:rPr lang="fr-FR" b="1" u="sng" dirty="0"/>
              <a:t>G</a:t>
            </a:r>
            <a:r>
              <a:rPr lang="fr-FR" u="sng" dirty="0"/>
              <a:t>.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0ECA9ED-7804-41D3-8BF1-FA0CFE16D8FA}"/>
              </a:ext>
            </a:extLst>
          </p:cNvPr>
          <p:cNvCxnSpPr>
            <a:cxnSpLocks/>
          </p:cNvCxnSpPr>
          <p:nvPr/>
        </p:nvCxnSpPr>
        <p:spPr>
          <a:xfrm flipV="1">
            <a:off x="3352800" y="1790931"/>
            <a:ext cx="0" cy="3898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4C6D4B1-6850-48CF-981A-2F4C46947D46}"/>
              </a:ext>
            </a:extLst>
          </p:cNvPr>
          <p:cNvCxnSpPr>
            <a:cxnSpLocks/>
          </p:cNvCxnSpPr>
          <p:nvPr/>
        </p:nvCxnSpPr>
        <p:spPr>
          <a:xfrm flipV="1">
            <a:off x="3352800" y="5689602"/>
            <a:ext cx="41571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057ADF9-8553-477E-9F3C-8BCC16E5343F}"/>
              </a:ext>
            </a:extLst>
          </p:cNvPr>
          <p:cNvSpPr txBox="1"/>
          <p:nvPr/>
        </p:nvSpPr>
        <p:spPr>
          <a:xfrm rot="16200000">
            <a:off x="1205924" y="3624191"/>
            <a:ext cx="394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- TAUX DE CROISSANCE DU MARCHÉ 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442380-257E-410D-8D36-5D74666539FC}"/>
              </a:ext>
            </a:extLst>
          </p:cNvPr>
          <p:cNvSpPr txBox="1"/>
          <p:nvPr/>
        </p:nvSpPr>
        <p:spPr>
          <a:xfrm>
            <a:off x="4004719" y="5689601"/>
            <a:ext cx="318067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 i="1"/>
              <a:t>+ </a:t>
            </a:r>
            <a:r>
              <a:rPr lang="fr-FR" b="1" i="1" dirty="0"/>
              <a:t>PART DE MACHÉ RELATIVE </a:t>
            </a:r>
            <a:r>
              <a:rPr lang="fr-FR" b="1" i="1"/>
              <a:t>-</a:t>
            </a:r>
            <a:endParaRPr lang="fr-FR" b="1" i="1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16B312-A371-40EE-B005-8CF045D4102B}"/>
              </a:ext>
            </a:extLst>
          </p:cNvPr>
          <p:cNvCxnSpPr/>
          <p:nvPr/>
        </p:nvCxnSpPr>
        <p:spPr>
          <a:xfrm>
            <a:off x="5367300" y="1957412"/>
            <a:ext cx="0" cy="3705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CB5B673-71DD-4EC3-9A51-1829C44A5B11}"/>
              </a:ext>
            </a:extLst>
          </p:cNvPr>
          <p:cNvCxnSpPr/>
          <p:nvPr/>
        </p:nvCxnSpPr>
        <p:spPr>
          <a:xfrm>
            <a:off x="3404755" y="3810006"/>
            <a:ext cx="4005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C006800-F489-4071-967F-454B107465B1}"/>
              </a:ext>
            </a:extLst>
          </p:cNvPr>
          <p:cNvSpPr txBox="1"/>
          <p:nvPr/>
        </p:nvSpPr>
        <p:spPr>
          <a:xfrm>
            <a:off x="5367300" y="3810005"/>
            <a:ext cx="2002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Poids morts: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eFootball</a:t>
            </a:r>
            <a:r>
              <a:rPr lang="fr-FR" sz="1400" dirty="0"/>
              <a:t>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2F584F-4788-43E7-A10E-AEA1A742A359}"/>
              </a:ext>
            </a:extLst>
          </p:cNvPr>
          <p:cNvSpPr txBox="1"/>
          <p:nvPr/>
        </p:nvSpPr>
        <p:spPr>
          <a:xfrm>
            <a:off x="3353760" y="3822363"/>
            <a:ext cx="2002931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Vaches à lait: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CS.GO.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PUBG.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EED831D-99F3-4FD9-8FAC-A396BD57A4D6}"/>
              </a:ext>
            </a:extLst>
          </p:cNvPr>
          <p:cNvSpPr txBox="1"/>
          <p:nvPr/>
        </p:nvSpPr>
        <p:spPr>
          <a:xfrm>
            <a:off x="3323985" y="1864533"/>
            <a:ext cx="200293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Vedettes: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Fall guys.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Among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25E3F1-1E7F-481E-9866-B29EB6445DA2}"/>
              </a:ext>
            </a:extLst>
          </p:cNvPr>
          <p:cNvSpPr txBox="1"/>
          <p:nvPr/>
        </p:nvSpPr>
        <p:spPr>
          <a:xfrm>
            <a:off x="5431366" y="1864533"/>
            <a:ext cx="2002931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Dilemmes: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H1Z1.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D.B. Fighterz.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8D475-44B6-4B0A-B64A-4487D71471B3}"/>
              </a:ext>
            </a:extLst>
          </p:cNvPr>
          <p:cNvSpPr/>
          <p:nvPr/>
        </p:nvSpPr>
        <p:spPr>
          <a:xfrm>
            <a:off x="338667" y="311573"/>
            <a:ext cx="11523133" cy="37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38EA1-13D5-4A68-8B34-E26CAEA62CBF}"/>
              </a:ext>
            </a:extLst>
          </p:cNvPr>
          <p:cNvSpPr/>
          <p:nvPr/>
        </p:nvSpPr>
        <p:spPr>
          <a:xfrm>
            <a:off x="854203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4DE30-7950-4DCC-A388-ABB33182376B}"/>
              </a:ext>
            </a:extLst>
          </p:cNvPr>
          <p:cNvSpPr/>
          <p:nvPr/>
        </p:nvSpPr>
        <p:spPr>
          <a:xfrm>
            <a:off x="2516316" y="109458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9CC38C-CB04-4D85-9932-512BF4D72898}"/>
              </a:ext>
            </a:extLst>
          </p:cNvPr>
          <p:cNvSpPr/>
          <p:nvPr/>
        </p:nvSpPr>
        <p:spPr>
          <a:xfrm>
            <a:off x="4178429" y="119624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B6938E-D447-415E-9AB8-91E7A866BDFF}"/>
              </a:ext>
            </a:extLst>
          </p:cNvPr>
          <p:cNvSpPr/>
          <p:nvPr/>
        </p:nvSpPr>
        <p:spPr>
          <a:xfrm>
            <a:off x="5840542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C05E8E-8E55-4ECC-8305-1A9E115E359D}"/>
              </a:ext>
            </a:extLst>
          </p:cNvPr>
          <p:cNvSpPr/>
          <p:nvPr/>
        </p:nvSpPr>
        <p:spPr>
          <a:xfrm>
            <a:off x="7502655" y="118769"/>
            <a:ext cx="1535113" cy="94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88D757-5F8E-4244-AFCF-96CBACBF3C08}"/>
              </a:ext>
            </a:extLst>
          </p:cNvPr>
          <p:cNvSpPr/>
          <p:nvPr/>
        </p:nvSpPr>
        <p:spPr>
          <a:xfrm>
            <a:off x="9164768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0E3E842-EC2E-4454-A5DF-0E29EF1A7A28}"/>
              </a:ext>
            </a:extLst>
          </p:cNvPr>
          <p:cNvSpPr txBox="1"/>
          <p:nvPr/>
        </p:nvSpPr>
        <p:spPr>
          <a:xfrm>
            <a:off x="2055691" y="6672204"/>
            <a:ext cx="7569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MILLAN Romain – TREGUIER Ewan – PIERRE Geoffrey – CHARRADE Hugo – CALLAS Mathéo </a:t>
            </a:r>
            <a:r>
              <a:rPr lang="fr-FR" sz="900" b="0" i="0" dirty="0">
                <a:solidFill>
                  <a:srgbClr val="333333"/>
                </a:solidFill>
                <a:effectLst/>
                <a:latin typeface="inpiregular"/>
              </a:rPr>
              <a:t>© I.U.T. Montpellier – B.U.T. Informatique A1 Sète 2021/2022</a:t>
            </a:r>
            <a:endParaRPr lang="fr-FR" sz="900" dirty="0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DBC7F67B-1972-4B12-8DC0-C55C82F2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92875"/>
            <a:ext cx="2844799" cy="365125"/>
          </a:xfrm>
        </p:spPr>
        <p:txBody>
          <a:bodyPr/>
          <a:lstStyle/>
          <a:p>
            <a:pPr rtl="0"/>
            <a:r>
              <a:rPr lang="fr-FR" dirty="0"/>
              <a:t>TREGUIER Ewan</a:t>
            </a:r>
          </a:p>
        </p:txBody>
      </p:sp>
    </p:spTree>
    <p:extLst>
      <p:ext uri="{BB962C8B-B14F-4D97-AF65-F5344CB8AC3E}">
        <p14:creationId xmlns:p14="http://schemas.microsoft.com/office/powerpoint/2010/main" val="15297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907E0EF2-73FC-49C4-8FA7-3C16DC4370BA}"/>
              </a:ext>
            </a:extLst>
          </p:cNvPr>
          <p:cNvSpPr/>
          <p:nvPr/>
        </p:nvSpPr>
        <p:spPr>
          <a:xfrm rot="16200000">
            <a:off x="3205466" y="113301"/>
            <a:ext cx="5046422" cy="7728120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8064A2"/>
          </a:solidFill>
          <a:ln>
            <a:solidFill>
              <a:srgbClr val="5D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E088283-E9F3-4115-8BF4-2C9A25FE7843}"/>
              </a:ext>
            </a:extLst>
          </p:cNvPr>
          <p:cNvCxnSpPr>
            <a:cxnSpLocks/>
          </p:cNvCxnSpPr>
          <p:nvPr/>
        </p:nvCxnSpPr>
        <p:spPr>
          <a:xfrm flipV="1">
            <a:off x="2851025" y="1938806"/>
            <a:ext cx="0" cy="252994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A286CFD-2136-47FF-B47D-B91ABF01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8577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Analyse de la </a:t>
            </a:r>
            <a:r>
              <a:rPr lang="fr-FR" b="1" u="sng" dirty="0"/>
              <a:t>C</a:t>
            </a:r>
            <a:r>
              <a:rPr lang="fr-FR" u="sng" dirty="0"/>
              <a:t>haîne de </a:t>
            </a:r>
            <a:r>
              <a:rPr lang="fr-FR" b="1" u="sng" dirty="0"/>
              <a:t>P</a:t>
            </a:r>
            <a:r>
              <a:rPr lang="fr-FR" u="sng" dirty="0"/>
              <a:t>orter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14BA4A-2799-4C6E-9300-854D8C50D03B}"/>
              </a:ext>
            </a:extLst>
          </p:cNvPr>
          <p:cNvSpPr txBox="1"/>
          <p:nvPr/>
        </p:nvSpPr>
        <p:spPr>
          <a:xfrm>
            <a:off x="2599263" y="1558874"/>
            <a:ext cx="41818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Infrastructure de la firme:</a:t>
            </a:r>
            <a:r>
              <a:rPr lang="fr-FR" sz="1200" dirty="0">
                <a:solidFill>
                  <a:schemeClr val="bg1"/>
                </a:solidFill>
              </a:rPr>
              <a:t> Studios, bureaux et serveurs.</a:t>
            </a:r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715441-96CD-43B0-9B37-AAB5852A7884}"/>
              </a:ext>
            </a:extLst>
          </p:cNvPr>
          <p:cNvSpPr txBox="1"/>
          <p:nvPr/>
        </p:nvSpPr>
        <p:spPr>
          <a:xfrm>
            <a:off x="2376662" y="2001789"/>
            <a:ext cx="41818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u="sng" dirty="0">
                <a:solidFill>
                  <a:schemeClr val="bg1"/>
                </a:solidFill>
              </a:rPr>
              <a:t>Développements technologiques:</a:t>
            </a:r>
            <a:r>
              <a:rPr lang="fr-FR" sz="1200" dirty="0">
                <a:solidFill>
                  <a:schemeClr val="bg1"/>
                </a:solidFill>
              </a:rPr>
              <a:t> Evolution de la plateforme et sortie de consoles de jeu.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2A14C2C-5667-43B2-895D-949F8D5A97A1}"/>
              </a:ext>
            </a:extLst>
          </p:cNvPr>
          <p:cNvSpPr txBox="1"/>
          <p:nvPr/>
        </p:nvSpPr>
        <p:spPr>
          <a:xfrm>
            <a:off x="2376662" y="2667036"/>
            <a:ext cx="41818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u="sng" dirty="0">
                <a:solidFill>
                  <a:schemeClr val="bg1"/>
                </a:solidFill>
              </a:rPr>
              <a:t>Gestion des ressources humaines:</a:t>
            </a:r>
            <a:r>
              <a:rPr lang="fr-FR" sz="1200" dirty="0">
                <a:solidFill>
                  <a:schemeClr val="bg1"/>
                </a:solidFill>
              </a:rPr>
              <a:t> Création de postes dans tous types de domaines.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227D975-160E-4F4A-B474-6A83A74EE6EC}"/>
              </a:ext>
            </a:extLst>
          </p:cNvPr>
          <p:cNvSpPr txBox="1"/>
          <p:nvPr/>
        </p:nvSpPr>
        <p:spPr>
          <a:xfrm>
            <a:off x="2328488" y="3386194"/>
            <a:ext cx="41818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u="sng" dirty="0">
                <a:solidFill>
                  <a:schemeClr val="bg1"/>
                </a:solidFill>
              </a:rPr>
              <a:t>Approvisionnements:</a:t>
            </a:r>
            <a:r>
              <a:rPr lang="fr-FR" sz="1200" dirty="0">
                <a:solidFill>
                  <a:schemeClr val="bg1"/>
                </a:solidFill>
              </a:rPr>
              <a:t> Démarcher des studios de jeu pour établir des contrats.</a:t>
            </a:r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288633-8A2F-4F04-919F-2EA6289472DB}"/>
              </a:ext>
            </a:extLst>
          </p:cNvPr>
          <p:cNvSpPr txBox="1"/>
          <p:nvPr/>
        </p:nvSpPr>
        <p:spPr>
          <a:xfrm>
            <a:off x="1830375" y="3973801"/>
            <a:ext cx="9997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Logistique interne: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Utilisation des réseaux sociaux.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R.H.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66E540-4FE7-41CF-8C94-D3E33CB1E7DB}"/>
              </a:ext>
            </a:extLst>
          </p:cNvPr>
          <p:cNvSpPr txBox="1"/>
          <p:nvPr/>
        </p:nvSpPr>
        <p:spPr>
          <a:xfrm>
            <a:off x="2851024" y="3970587"/>
            <a:ext cx="12921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Production: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Launcher de jeux vidéo.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Création de jeu vidéo [VALVE].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740678E-D18F-4F50-B54F-3F36D94FAF1E}"/>
              </a:ext>
            </a:extLst>
          </p:cNvPr>
          <p:cNvSpPr txBox="1"/>
          <p:nvPr/>
        </p:nvSpPr>
        <p:spPr>
          <a:xfrm>
            <a:off x="4205930" y="3977359"/>
            <a:ext cx="9997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Logistique externe:</a:t>
            </a:r>
            <a:endParaRPr lang="fr-F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Serveurs.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Stockage.</a:t>
            </a:r>
          </a:p>
          <a:p>
            <a:endParaRPr lang="fr-FR" sz="1200" u="sng" dirty="0">
              <a:solidFill>
                <a:schemeClr val="bg1"/>
              </a:solidFill>
            </a:endParaRPr>
          </a:p>
          <a:p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5F2811-D42C-4497-A279-A95D02511114}"/>
              </a:ext>
            </a:extLst>
          </p:cNvPr>
          <p:cNvSpPr txBox="1"/>
          <p:nvPr/>
        </p:nvSpPr>
        <p:spPr>
          <a:xfrm>
            <a:off x="5510600" y="4000354"/>
            <a:ext cx="13491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Ventes et marketing: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Publicité.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Réputation.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D59425B-FFED-4DB0-B7C5-CA4538D65BB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042026" y="1496141"/>
            <a:ext cx="2550711" cy="2481220"/>
          </a:xfrm>
          <a:prstGeom prst="line">
            <a:avLst/>
          </a:prstGeom>
          <a:ln w="381000">
            <a:solidFill>
              <a:srgbClr val="9BBB5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4E1D0FC-2AEA-492A-876A-47E411C020F4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7069526" y="3975220"/>
            <a:ext cx="2514450" cy="2525352"/>
          </a:xfrm>
          <a:prstGeom prst="line">
            <a:avLst/>
          </a:prstGeom>
          <a:ln w="381000">
            <a:solidFill>
              <a:srgbClr val="9BBB5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2513A61-15D1-480C-9456-2D67D47E5265}"/>
              </a:ext>
            </a:extLst>
          </p:cNvPr>
          <p:cNvSpPr txBox="1"/>
          <p:nvPr/>
        </p:nvSpPr>
        <p:spPr>
          <a:xfrm>
            <a:off x="6877199" y="4010921"/>
            <a:ext cx="18781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Service: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Mise à jour des jeux.</a:t>
            </a:r>
            <a:endParaRPr lang="fr-FR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bg1"/>
                </a:solidFill>
              </a:rPr>
              <a:t>Service de messagerie.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bg1"/>
                </a:solidFill>
              </a:rPr>
              <a:t>Liste d'amis Steam.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C7578C-618F-40D2-A485-71E55E228D2C}"/>
              </a:ext>
            </a:extLst>
          </p:cNvPr>
          <p:cNvSpPr/>
          <p:nvPr/>
        </p:nvSpPr>
        <p:spPr>
          <a:xfrm>
            <a:off x="338667" y="311573"/>
            <a:ext cx="11523133" cy="37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8DFA14-3BAD-4588-B18A-E3C65F168E5F}"/>
              </a:ext>
            </a:extLst>
          </p:cNvPr>
          <p:cNvSpPr/>
          <p:nvPr/>
        </p:nvSpPr>
        <p:spPr>
          <a:xfrm>
            <a:off x="854203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0CA81-CBF3-4501-BBE0-513AB9C91A9C}"/>
              </a:ext>
            </a:extLst>
          </p:cNvPr>
          <p:cNvSpPr/>
          <p:nvPr/>
        </p:nvSpPr>
        <p:spPr>
          <a:xfrm>
            <a:off x="2516316" y="109458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BAFD25-891B-4DB6-96A4-254E5F002B56}"/>
              </a:ext>
            </a:extLst>
          </p:cNvPr>
          <p:cNvSpPr/>
          <p:nvPr/>
        </p:nvSpPr>
        <p:spPr>
          <a:xfrm>
            <a:off x="4178429" y="119624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5B65AE-A904-4C63-A9EF-04125C1E8326}"/>
              </a:ext>
            </a:extLst>
          </p:cNvPr>
          <p:cNvSpPr/>
          <p:nvPr/>
        </p:nvSpPr>
        <p:spPr>
          <a:xfrm>
            <a:off x="5840542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36349-F2B2-4498-BAFB-9899B3A8A7A5}"/>
              </a:ext>
            </a:extLst>
          </p:cNvPr>
          <p:cNvSpPr/>
          <p:nvPr/>
        </p:nvSpPr>
        <p:spPr>
          <a:xfrm>
            <a:off x="7502655" y="118769"/>
            <a:ext cx="1535113" cy="94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5D8C4C-E199-4090-AD75-2E9016834478}"/>
              </a:ext>
            </a:extLst>
          </p:cNvPr>
          <p:cNvSpPr/>
          <p:nvPr/>
        </p:nvSpPr>
        <p:spPr>
          <a:xfrm>
            <a:off x="9164768" y="118769"/>
            <a:ext cx="1535113" cy="94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158A9D4-BDAF-4602-9420-28E6972CC3FB}"/>
              </a:ext>
            </a:extLst>
          </p:cNvPr>
          <p:cNvCxnSpPr>
            <a:endCxn id="15" idx="0"/>
          </p:cNvCxnSpPr>
          <p:nvPr/>
        </p:nvCxnSpPr>
        <p:spPr>
          <a:xfrm flipH="1">
            <a:off x="1864617" y="3975220"/>
            <a:ext cx="7422258" cy="2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C57B2632-B056-4C5E-834F-CDDF9CE1A4A6}"/>
              </a:ext>
            </a:extLst>
          </p:cNvPr>
          <p:cNvCxnSpPr>
            <a:cxnSpLocks/>
          </p:cNvCxnSpPr>
          <p:nvPr/>
        </p:nvCxnSpPr>
        <p:spPr>
          <a:xfrm flipV="1">
            <a:off x="2855071" y="3977359"/>
            <a:ext cx="0" cy="25299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58B01B3-F765-4CFB-8C8A-DA43457C4029}"/>
              </a:ext>
            </a:extLst>
          </p:cNvPr>
          <p:cNvCxnSpPr>
            <a:cxnSpLocks/>
          </p:cNvCxnSpPr>
          <p:nvPr/>
        </p:nvCxnSpPr>
        <p:spPr>
          <a:xfrm flipV="1">
            <a:off x="4178429" y="3977360"/>
            <a:ext cx="0" cy="25299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20E3C61-65F4-4F29-827B-45A623B8A494}"/>
              </a:ext>
            </a:extLst>
          </p:cNvPr>
          <p:cNvCxnSpPr>
            <a:cxnSpLocks/>
          </p:cNvCxnSpPr>
          <p:nvPr/>
        </p:nvCxnSpPr>
        <p:spPr>
          <a:xfrm flipV="1">
            <a:off x="5505834" y="3970625"/>
            <a:ext cx="0" cy="25299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B14D6C-40AB-466E-8656-356AFAC356EA}"/>
              </a:ext>
            </a:extLst>
          </p:cNvPr>
          <p:cNvCxnSpPr>
            <a:cxnSpLocks/>
          </p:cNvCxnSpPr>
          <p:nvPr/>
        </p:nvCxnSpPr>
        <p:spPr>
          <a:xfrm flipV="1">
            <a:off x="6868485" y="3970626"/>
            <a:ext cx="0" cy="25299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7F8CB7-7A25-4147-B513-F7BDE022B87C}"/>
              </a:ext>
            </a:extLst>
          </p:cNvPr>
          <p:cNvCxnSpPr/>
          <p:nvPr/>
        </p:nvCxnSpPr>
        <p:spPr>
          <a:xfrm flipV="1">
            <a:off x="1864615" y="1898605"/>
            <a:ext cx="5307279" cy="328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2EA5090-954C-4C95-9D8F-EDFD4F812DB6}"/>
              </a:ext>
            </a:extLst>
          </p:cNvPr>
          <p:cNvCxnSpPr>
            <a:cxnSpLocks/>
          </p:cNvCxnSpPr>
          <p:nvPr/>
        </p:nvCxnSpPr>
        <p:spPr>
          <a:xfrm flipV="1">
            <a:off x="1877188" y="2522395"/>
            <a:ext cx="5933312" cy="36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BB2D024-2200-414A-8A90-45AC40F3B8C0}"/>
              </a:ext>
            </a:extLst>
          </p:cNvPr>
          <p:cNvCxnSpPr>
            <a:cxnSpLocks/>
          </p:cNvCxnSpPr>
          <p:nvPr/>
        </p:nvCxnSpPr>
        <p:spPr>
          <a:xfrm flipV="1">
            <a:off x="1877188" y="3237614"/>
            <a:ext cx="667626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1303D32-1AE1-45D3-95E5-C7B390DE1932}"/>
              </a:ext>
            </a:extLst>
          </p:cNvPr>
          <p:cNvCxnSpPr>
            <a:cxnSpLocks/>
          </p:cNvCxnSpPr>
          <p:nvPr/>
        </p:nvCxnSpPr>
        <p:spPr>
          <a:xfrm flipV="1">
            <a:off x="4176716" y="1915047"/>
            <a:ext cx="0" cy="2529945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56A4E3-EF4E-4FC6-8B95-D1E38C298334}"/>
              </a:ext>
            </a:extLst>
          </p:cNvPr>
          <p:cNvCxnSpPr>
            <a:cxnSpLocks/>
          </p:cNvCxnSpPr>
          <p:nvPr/>
        </p:nvCxnSpPr>
        <p:spPr>
          <a:xfrm flipV="1">
            <a:off x="5505834" y="1918079"/>
            <a:ext cx="0" cy="2529945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044DF35-BECA-4CA2-82A9-5B7683AE78F9}"/>
              </a:ext>
            </a:extLst>
          </p:cNvPr>
          <p:cNvCxnSpPr>
            <a:cxnSpLocks/>
          </p:cNvCxnSpPr>
          <p:nvPr/>
        </p:nvCxnSpPr>
        <p:spPr>
          <a:xfrm flipV="1">
            <a:off x="6868485" y="1915046"/>
            <a:ext cx="0" cy="252994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8BB58C7E-9B31-413E-881D-4C4E3F702931}"/>
              </a:ext>
            </a:extLst>
          </p:cNvPr>
          <p:cNvSpPr txBox="1"/>
          <p:nvPr/>
        </p:nvSpPr>
        <p:spPr>
          <a:xfrm rot="2688102">
            <a:off x="7821955" y="2492683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MARGE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FB0A746-164E-418E-BDA4-4DF7BF6944F0}"/>
              </a:ext>
            </a:extLst>
          </p:cNvPr>
          <p:cNvSpPr txBox="1"/>
          <p:nvPr/>
        </p:nvSpPr>
        <p:spPr>
          <a:xfrm rot="18852774">
            <a:off x="7977597" y="4931167"/>
            <a:ext cx="9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MARGE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7973AA9-0C44-4513-AE36-383530932C13}"/>
              </a:ext>
            </a:extLst>
          </p:cNvPr>
          <p:cNvSpPr txBox="1"/>
          <p:nvPr/>
        </p:nvSpPr>
        <p:spPr>
          <a:xfrm>
            <a:off x="2055691" y="6672204"/>
            <a:ext cx="7569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MILLAN Romain – TREGUIER Ewan – PIERRE Geoffrey – CHARRADE Hugo – CALLAS Mathéo </a:t>
            </a:r>
            <a:r>
              <a:rPr lang="fr-FR" sz="900" b="0" i="0" dirty="0">
                <a:solidFill>
                  <a:srgbClr val="333333"/>
                </a:solidFill>
                <a:effectLst/>
                <a:latin typeface="inpiregular"/>
              </a:rPr>
              <a:t>© I.U.T. Montpellier – B.U.T. Informatique A1 Sète 2021/2022</a:t>
            </a:r>
            <a:endParaRPr lang="fr-FR" sz="900" dirty="0"/>
          </a:p>
        </p:txBody>
      </p:sp>
      <p:sp>
        <p:nvSpPr>
          <p:cNvPr id="37" name="Espace réservé de la date 3">
            <a:extLst>
              <a:ext uri="{FF2B5EF4-FFF2-40B4-BE49-F238E27FC236}">
                <a16:creationId xmlns:a16="http://schemas.microsoft.com/office/drawing/2014/main" id="{0DDA8FF0-4E94-49BD-B49B-8D33AFD3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92875"/>
            <a:ext cx="2844799" cy="365125"/>
          </a:xfrm>
        </p:spPr>
        <p:txBody>
          <a:bodyPr/>
          <a:lstStyle/>
          <a:p>
            <a:pPr rtl="0"/>
            <a:r>
              <a:rPr lang="fr-FR" dirty="0"/>
              <a:t>PIERRE Geoffrey</a:t>
            </a:r>
          </a:p>
        </p:txBody>
      </p:sp>
    </p:spTree>
    <p:extLst>
      <p:ext uri="{BB962C8B-B14F-4D97-AF65-F5344CB8AC3E}">
        <p14:creationId xmlns:p14="http://schemas.microsoft.com/office/powerpoint/2010/main" val="37193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EAA1964D1A1D449C997885C869DDAD" ma:contentTypeVersion="4" ma:contentTypeDescription="Crée un document." ma:contentTypeScope="" ma:versionID="337464fb0a7d7a542f9ee9b51023a237">
  <xsd:schema xmlns:xsd="http://www.w3.org/2001/XMLSchema" xmlns:xs="http://www.w3.org/2001/XMLSchema" xmlns:p="http://schemas.microsoft.com/office/2006/metadata/properties" xmlns:ns3="c82705f0-001a-4e55-a68c-42c9224453b0" targetNamespace="http://schemas.microsoft.com/office/2006/metadata/properties" ma:root="true" ma:fieldsID="ea2dccb7811383c36aa3d3bbd4309496" ns3:_="">
    <xsd:import namespace="c82705f0-001a-4e55-a68c-42c9224453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705f0-001a-4e55-a68c-42c922445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BCC169-5EC8-40C8-882A-4C11FAD00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4BCA9-2C9F-4921-8992-3618BEA2F543}">
  <ds:schemaRefs>
    <ds:schemaRef ds:uri="c82705f0-001a-4e55-a68c-42c9224453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3D61EF-742B-4294-A746-6F016E77664B}">
  <ds:schemaRefs>
    <ds:schemaRef ds:uri="c82705f0-001a-4e55-a68c-42c9224453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{CC98C1D4-7615-4693-9C84-BD004F4B5A1D}tf33552983_win32</Template>
  <TotalTime>161</TotalTime>
  <Words>666</Words>
  <Application>Microsoft Office PowerPoint</Application>
  <PresentationFormat>Grand écran</PresentationFormat>
  <Paragraphs>111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inpiregular</vt:lpstr>
      <vt:lpstr>Wingdings 2</vt:lpstr>
      <vt:lpstr>DividendVTI</vt:lpstr>
      <vt:lpstr>Steam</vt:lpstr>
      <vt:lpstr>Les dates à retenir</vt:lpstr>
      <vt:lpstr>L’analyse S.W.O.T.</vt:lpstr>
      <vt:lpstr>L’analyse avec les 5 forces de Porter</vt:lpstr>
      <vt:lpstr>Analyse avec la matrice B.C.G.</vt:lpstr>
      <vt:lpstr>Analyse de la Chaîne de Porter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</dc:title>
  <dc:creator>Romain Millan</dc:creator>
  <cp:lastModifiedBy>Romain Millan</cp:lastModifiedBy>
  <cp:revision>9</cp:revision>
  <dcterms:created xsi:type="dcterms:W3CDTF">2021-12-15T15:22:53Z</dcterms:created>
  <dcterms:modified xsi:type="dcterms:W3CDTF">2021-12-16T12:33:00Z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0x01010071EAA1964D1A1D449C997885C869DDAD</vt:lpwstr>
  </property>
</Properties>
</file>