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DM Sans" pitchFamily="2" charset="77"/>
      <p:regular r:id="rId22"/>
      <p:bold r:id="rId23"/>
      <p:italic r:id="rId24"/>
      <p:boldItalic r:id="rId25"/>
    </p:embeddedFont>
    <p:embeddedFont>
      <p:font typeface="DM Sans Medium" pitchFamily="2" charset="77"/>
      <p:regular r:id="rId26"/>
      <p:bold r:id="rId27"/>
      <p:italic r:id="rId28"/>
      <p:boldItalic r:id="rId29"/>
    </p:embeddedFont>
    <p:embeddedFont>
      <p:font typeface="Poppins" pitchFamily="2" charset="77"/>
      <p:regular r:id="rId30"/>
      <p:bold r:id="rId31"/>
      <p:italic r:id="rId32"/>
      <p:boldItalic r:id="rId33"/>
    </p:embeddedFont>
    <p:embeddedFont>
      <p:font typeface="Poppins ExtraBold" panose="020B0604020202020204" pitchFamily="34" charset="0"/>
      <p:bold r:id="rId34"/>
      <p:italic r:id="rId35"/>
      <p:boldItalic r:id="rId36"/>
    </p:embeddedFont>
    <p:embeddedFont>
      <p:font typeface="Proxima Nova Extrabold" panose="02000506030000020004" pitchFamily="2" charset="0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19">
          <p15:clr>
            <a:srgbClr val="A4A3A4"/>
          </p15:clr>
        </p15:guide>
        <p15:guide id="2" pos="2574">
          <p15:clr>
            <a:srgbClr val="A4A3A4"/>
          </p15:clr>
        </p15:guide>
        <p15:guide id="3" pos="3587">
          <p15:clr>
            <a:srgbClr val="9AA0A6"/>
          </p15:clr>
        </p15:guide>
        <p15:guide id="4" pos="4628">
          <p15:clr>
            <a:srgbClr val="9AA0A6"/>
          </p15:clr>
        </p15:guide>
        <p15:guide id="5" pos="5665">
          <p15:clr>
            <a:srgbClr val="9AA0A6"/>
          </p15:clr>
        </p15:guide>
        <p15:guide id="6" orient="horz" pos="1416">
          <p15:clr>
            <a:srgbClr val="9AA0A6"/>
          </p15:clr>
        </p15:guide>
        <p15:guide id="7" orient="horz" pos="1814">
          <p15:clr>
            <a:srgbClr val="9AA0A6"/>
          </p15:clr>
        </p15:guide>
        <p15:guide id="8" orient="horz" pos="2211">
          <p15:clr>
            <a:srgbClr val="9AA0A6"/>
          </p15:clr>
        </p15:guide>
        <p15:guide id="9" pos="3668">
          <p15:clr>
            <a:srgbClr val="9AA0A6"/>
          </p15:clr>
        </p15:guide>
        <p15:guide id="10" orient="horz" pos="260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1"/>
    <p:restoredTop sz="94733"/>
  </p:normalViewPr>
  <p:slideViewPr>
    <p:cSldViewPr snapToGrid="0">
      <p:cViewPr varScale="1">
        <p:scale>
          <a:sx n="118" d="100"/>
          <a:sy n="118" d="100"/>
        </p:scale>
        <p:origin x="1584" y="736"/>
      </p:cViewPr>
      <p:guideLst>
        <p:guide orient="horz" pos="1019"/>
        <p:guide pos="2574"/>
        <p:guide pos="3587"/>
        <p:guide pos="4628"/>
        <p:guide pos="5665"/>
        <p:guide orient="horz" pos="1416"/>
        <p:guide orient="horz" pos="1814"/>
        <p:guide orient="horz" pos="2211"/>
        <p:guide pos="3668"/>
        <p:guide orient="horz" pos="26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a339f8a29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a339f8a29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a339f8a29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3a339f8a29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346ce473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346ce473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346ce473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346ce473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5379c70aa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5379c70aa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5379c70aa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5379c70aa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53916c5c24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53916c5c24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346ce4734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5346ce4734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5346ce4734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5346ce4734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53a1a6478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53a1a6478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379c70aa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5379c70aa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346ce47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346ce47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379c70aa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379c70aa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Spiriit</a:t>
            </a:r>
            <a:r>
              <a:rPr lang="fr-FR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 - 60 employées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 - 3 bureaux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 - </a:t>
            </a:r>
            <a:r>
              <a:rPr lang="fr-FR" dirty="0" err="1"/>
              <a:t>eCommerces</a:t>
            </a:r>
            <a:r>
              <a:rPr lang="fr-FR" dirty="0"/>
              <a:t>/</a:t>
            </a:r>
            <a:r>
              <a:rPr lang="fr-FR" dirty="0" err="1"/>
              <a:t>eBusinness</a:t>
            </a:r>
            <a:r>
              <a:rPr lang="fr-FR" dirty="0"/>
              <a:t> et Personnalisée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f49c7a363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f49c7a363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3916c5c2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3916c5c2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346ce473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346ce473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3916c5c24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3916c5c24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3916c5c24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3916c5c24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346ce4734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346ce4734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mediaire Sous chapitre">
  <p:cSld name="CUSTOM_3_1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0"/>
            <a:ext cx="40299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698000" y="1186350"/>
            <a:ext cx="4154100" cy="277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23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●"/>
              <a:defRPr sz="15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298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○"/>
              <a:defRPr sz="1100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98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■"/>
              <a:defRPr sz="1100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98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●"/>
              <a:defRPr sz="1100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98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○"/>
              <a:defRPr sz="1100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298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■"/>
              <a:defRPr sz="1100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298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●"/>
              <a:defRPr sz="1100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298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○"/>
              <a:defRPr sz="1100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298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■"/>
              <a:defRPr sz="11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60000" y="0"/>
            <a:ext cx="32373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Poppins ExtraBold"/>
              <a:buNone/>
              <a:defRPr sz="35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oppins ExtraBold"/>
              <a:buNone/>
              <a:defRPr sz="26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oppins ExtraBold"/>
              <a:buNone/>
              <a:defRPr sz="26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oppins ExtraBold"/>
              <a:buNone/>
              <a:defRPr sz="26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oppins ExtraBold"/>
              <a:buNone/>
              <a:defRPr sz="26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oppins ExtraBold"/>
              <a:buNone/>
              <a:defRPr sz="26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oppins ExtraBold"/>
              <a:buNone/>
              <a:defRPr sz="26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oppins ExtraBold"/>
              <a:buNone/>
              <a:defRPr sz="26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oppins ExtraBold"/>
              <a:buNone/>
              <a:defRPr sz="26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036017" y="245275"/>
            <a:ext cx="4808700" cy="15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60000" y="1464775"/>
            <a:ext cx="377100" cy="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37100" y="1464775"/>
            <a:ext cx="377100" cy="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119025" y="4739425"/>
            <a:ext cx="749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+ Sous titre + Contenu 3">
  <p:cSld name="CUSTOM_8_6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634550" y="1682900"/>
            <a:ext cx="7266900" cy="29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Poppins"/>
              <a:buChar char="●"/>
              <a:defRPr sz="12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2921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1000"/>
              <a:buFont typeface="Poppins"/>
              <a:buChar char="○"/>
              <a:defRPr sz="10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79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800"/>
              <a:buFont typeface="Poppins"/>
              <a:buChar char="■"/>
              <a:defRPr sz="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79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800"/>
              <a:buFont typeface="Poppins"/>
              <a:buChar char="●"/>
              <a:defRPr sz="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79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800"/>
              <a:buFont typeface="Poppins"/>
              <a:buChar char="○"/>
              <a:defRPr sz="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279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800"/>
              <a:buFont typeface="Poppins"/>
              <a:buChar char="■"/>
              <a:defRPr sz="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279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800"/>
              <a:buFont typeface="Poppins"/>
              <a:buChar char="●"/>
              <a:defRPr sz="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279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800"/>
              <a:buFont typeface="Poppins"/>
              <a:buChar char="○"/>
              <a:defRPr sz="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2794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1D1C1D"/>
              </a:buClr>
              <a:buSzPts val="800"/>
              <a:buFont typeface="Poppins"/>
              <a:buChar char="■"/>
              <a:defRPr sz="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360000" y="612000"/>
            <a:ext cx="85206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2"/>
          </p:nvPr>
        </p:nvSpPr>
        <p:spPr>
          <a:xfrm>
            <a:off x="389651" y="1039775"/>
            <a:ext cx="7980900" cy="300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960FF"/>
              </a:buClr>
              <a:buSzPts val="2000"/>
              <a:buFont typeface="Poppins ExtraBold"/>
              <a:buNone/>
              <a:defRPr sz="2000">
                <a:solidFill>
                  <a:srgbClr val="3960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pic>
        <p:nvPicPr>
          <p:cNvPr id="64" name="Google Shape;6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0000" y="4788000"/>
            <a:ext cx="665927" cy="2137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119025" y="4739425"/>
            <a:ext cx="749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+ Sous titre + Contenu 4">
  <p:cSld name="CUSTOM_8_7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body" idx="1"/>
          </p:nvPr>
        </p:nvSpPr>
        <p:spPr>
          <a:xfrm>
            <a:off x="634550" y="1682900"/>
            <a:ext cx="7266900" cy="29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Poppins"/>
              <a:buChar char="●"/>
              <a:defRPr sz="12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2921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1000"/>
              <a:buFont typeface="Poppins"/>
              <a:buChar char="○"/>
              <a:defRPr sz="10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79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800"/>
              <a:buFont typeface="Poppins"/>
              <a:buChar char="■"/>
              <a:defRPr sz="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79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800"/>
              <a:buFont typeface="Poppins"/>
              <a:buChar char="●"/>
              <a:defRPr sz="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79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800"/>
              <a:buFont typeface="Poppins"/>
              <a:buChar char="○"/>
              <a:defRPr sz="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279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800"/>
              <a:buFont typeface="Poppins"/>
              <a:buChar char="■"/>
              <a:defRPr sz="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279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800"/>
              <a:buFont typeface="Poppins"/>
              <a:buChar char="●"/>
              <a:defRPr sz="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279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800"/>
              <a:buFont typeface="Poppins"/>
              <a:buChar char="○"/>
              <a:defRPr sz="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2794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1D1C1D"/>
              </a:buClr>
              <a:buSzPts val="800"/>
              <a:buFont typeface="Poppins"/>
              <a:buChar char="■"/>
              <a:defRPr sz="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360000" y="612000"/>
            <a:ext cx="85206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subTitle" idx="2"/>
          </p:nvPr>
        </p:nvSpPr>
        <p:spPr>
          <a:xfrm>
            <a:off x="389651" y="1039775"/>
            <a:ext cx="7980900" cy="300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960FF"/>
              </a:buClr>
              <a:buSzPts val="2000"/>
              <a:buFont typeface="Poppins ExtraBold"/>
              <a:buNone/>
              <a:defRPr sz="2000">
                <a:solidFill>
                  <a:srgbClr val="3960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pic>
        <p:nvPicPr>
          <p:cNvPr id="70" name="Google Shape;70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0000" y="4788000"/>
            <a:ext cx="665927" cy="2137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8119025" y="4739425"/>
            <a:ext cx="749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ge bleue titre">
  <p:cSld name="CUSTOM_4_1_1_1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7003722" y="4739425"/>
            <a:ext cx="2017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700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r" rtl="0">
              <a:buNone/>
              <a:defRPr sz="700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algn="r" rtl="0">
              <a:buNone/>
              <a:defRPr sz="700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algn="r" rtl="0">
              <a:buNone/>
              <a:defRPr sz="700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algn="r" rtl="0">
              <a:buNone/>
              <a:defRPr sz="700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algn="r" rtl="0">
              <a:buNone/>
              <a:defRPr sz="700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algn="r" rtl="0">
              <a:buNone/>
              <a:defRPr sz="700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algn="r" rtl="0">
              <a:buNone/>
              <a:defRPr sz="700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algn="r" rtl="0">
              <a:buNone/>
              <a:defRPr sz="700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271400" y="579775"/>
            <a:ext cx="85206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960FF"/>
              </a:buClr>
              <a:buSzPts val="2100"/>
              <a:buNone/>
              <a:defRPr sz="2100">
                <a:solidFill>
                  <a:srgbClr val="3960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0000" y="4788000"/>
            <a:ext cx="665927" cy="21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>
  <p:cSld name="TITLE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119025" y="4739425"/>
            <a:ext cx="749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fld id="{00000000-1234-1234-1234-123412341234}" type="slidenum">
              <a:rPr lang="fr"/>
              <a:t>‹N°›</a:t>
            </a:fld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0000" y="4788000"/>
            <a:ext cx="665927" cy="21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+ Sous titre + Contenu 6">
  <p:cSld name="CUSTOM_8_9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634550" y="1682900"/>
            <a:ext cx="7266900" cy="29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Poppins"/>
              <a:buChar char="●"/>
              <a:defRPr sz="12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2921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1000"/>
              <a:buFont typeface="Poppins"/>
              <a:buChar char="○"/>
              <a:defRPr sz="10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79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800"/>
              <a:buFont typeface="Poppins"/>
              <a:buChar char="■"/>
              <a:defRPr sz="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79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800"/>
              <a:buFont typeface="Poppins"/>
              <a:buChar char="●"/>
              <a:defRPr sz="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79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800"/>
              <a:buFont typeface="Poppins"/>
              <a:buChar char="○"/>
              <a:defRPr sz="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279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800"/>
              <a:buFont typeface="Poppins"/>
              <a:buChar char="■"/>
              <a:defRPr sz="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279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800"/>
              <a:buFont typeface="Poppins"/>
              <a:buChar char="●"/>
              <a:defRPr sz="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279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800"/>
              <a:buFont typeface="Poppins"/>
              <a:buChar char="○"/>
              <a:defRPr sz="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2794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1D1C1D"/>
              </a:buClr>
              <a:buSzPts val="800"/>
              <a:buFont typeface="Poppins"/>
              <a:buChar char="■"/>
              <a:defRPr sz="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60000" y="612000"/>
            <a:ext cx="85206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2"/>
          </p:nvPr>
        </p:nvSpPr>
        <p:spPr>
          <a:xfrm>
            <a:off x="389651" y="1039775"/>
            <a:ext cx="7980900" cy="300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960FF"/>
              </a:buClr>
              <a:buSzPts val="2000"/>
              <a:buFont typeface="Poppins ExtraBold"/>
              <a:buNone/>
              <a:defRPr sz="2000">
                <a:solidFill>
                  <a:srgbClr val="3960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0000" y="4788000"/>
            <a:ext cx="665927" cy="2137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8119025" y="4739425"/>
            <a:ext cx="749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>
  <p:cSld name="CUSTOM_8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60000" y="612000"/>
            <a:ext cx="5207700" cy="30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960FF"/>
              </a:buClr>
              <a:buSzPts val="2600"/>
              <a:buFont typeface="Poppins ExtraBold"/>
              <a:buNone/>
              <a:defRPr sz="2600">
                <a:solidFill>
                  <a:srgbClr val="3960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960FF"/>
              </a:buClr>
              <a:buSzPts val="2600"/>
              <a:buFont typeface="Poppins ExtraBold"/>
              <a:buNone/>
              <a:defRPr sz="2600">
                <a:solidFill>
                  <a:srgbClr val="3960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960FF"/>
              </a:buClr>
              <a:buSzPts val="2600"/>
              <a:buFont typeface="Poppins ExtraBold"/>
              <a:buNone/>
              <a:defRPr sz="2600">
                <a:solidFill>
                  <a:srgbClr val="3960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960FF"/>
              </a:buClr>
              <a:buSzPts val="2600"/>
              <a:buFont typeface="Poppins ExtraBold"/>
              <a:buNone/>
              <a:defRPr sz="2600">
                <a:solidFill>
                  <a:srgbClr val="3960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960FF"/>
              </a:buClr>
              <a:buSzPts val="2600"/>
              <a:buFont typeface="Poppins ExtraBold"/>
              <a:buNone/>
              <a:defRPr sz="2600">
                <a:solidFill>
                  <a:srgbClr val="3960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960FF"/>
              </a:buClr>
              <a:buSzPts val="2600"/>
              <a:buFont typeface="Poppins ExtraBold"/>
              <a:buNone/>
              <a:defRPr sz="2600">
                <a:solidFill>
                  <a:srgbClr val="3960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960FF"/>
              </a:buClr>
              <a:buSzPts val="2600"/>
              <a:buFont typeface="Poppins ExtraBold"/>
              <a:buNone/>
              <a:defRPr sz="2600">
                <a:solidFill>
                  <a:srgbClr val="3960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960FF"/>
              </a:buClr>
              <a:buSzPts val="2600"/>
              <a:buFont typeface="Poppins ExtraBold"/>
              <a:buNone/>
              <a:defRPr sz="2600">
                <a:solidFill>
                  <a:srgbClr val="3960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0000" y="4788000"/>
            <a:ext cx="665927" cy="21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119025" y="4739425"/>
            <a:ext cx="749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mediaire Chapitre avec déco">
  <p:cSld name="CUSTOM_11_1">
    <p:bg>
      <p:bgPr>
        <a:solidFill>
          <a:schemeClr val="dk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4"/>
          <p:cNvCxnSpPr/>
          <p:nvPr/>
        </p:nvCxnSpPr>
        <p:spPr>
          <a:xfrm>
            <a:off x="540000" y="360000"/>
            <a:ext cx="807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25;p4"/>
          <p:cNvSpPr txBox="1"/>
          <p:nvPr/>
        </p:nvSpPr>
        <p:spPr>
          <a:xfrm>
            <a:off x="540000" y="136575"/>
            <a:ext cx="19767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Romain MILLAN - Soutenance de stage</a:t>
            </a:r>
            <a:endParaRPr sz="6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" name="Google Shape;26;p4"/>
          <p:cNvSpPr txBox="1"/>
          <p:nvPr/>
        </p:nvSpPr>
        <p:spPr>
          <a:xfrm>
            <a:off x="7450200" y="136575"/>
            <a:ext cx="1162200" cy="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Juin  2023</a:t>
            </a:r>
            <a:endParaRPr sz="6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" name="Google Shape;27;p4"/>
          <p:cNvSpPr/>
          <p:nvPr/>
        </p:nvSpPr>
        <p:spPr>
          <a:xfrm rot="3223454">
            <a:off x="572610" y="4829175"/>
            <a:ext cx="1348212" cy="197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 rot="8101188" flipH="1">
            <a:off x="7519290" y="734948"/>
            <a:ext cx="3684309" cy="540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02550" y="1670825"/>
            <a:ext cx="5541600" cy="19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oppins"/>
              <a:buNone/>
              <a:defRPr sz="33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er Couv 1">
  <p:cSld name="CUSTOM_1_1_1_1">
    <p:bg>
      <p:bgPr>
        <a:solidFill>
          <a:schemeClr val="dk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5"/>
          <p:cNvPicPr preferRelativeResize="0"/>
          <p:nvPr/>
        </p:nvPicPr>
        <p:blipFill rotWithShape="1">
          <a:blip r:embed="rId2">
            <a:alphaModFix/>
          </a:blip>
          <a:srcRect t="37594" r="43974" b="1682"/>
          <a:stretch/>
        </p:blipFill>
        <p:spPr>
          <a:xfrm>
            <a:off x="5814850" y="0"/>
            <a:ext cx="3329152" cy="3571748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60000" y="1469700"/>
            <a:ext cx="5580300" cy="2204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Font typeface="Poppins ExtraBold"/>
              <a:buNone/>
              <a:defRPr sz="4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Font typeface="Poppins ExtraBold"/>
              <a:buNone/>
              <a:defRPr sz="4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Font typeface="Poppins ExtraBold"/>
              <a:buNone/>
              <a:defRPr sz="4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Font typeface="Poppins ExtraBold"/>
              <a:buNone/>
              <a:defRPr sz="4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Font typeface="Poppins ExtraBold"/>
              <a:buNone/>
              <a:defRPr sz="4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Font typeface="Poppins ExtraBold"/>
              <a:buNone/>
              <a:defRPr sz="4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Font typeface="Poppins ExtraBold"/>
              <a:buNone/>
              <a:defRPr sz="4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Font typeface="Poppins ExtraBold"/>
              <a:buNone/>
              <a:defRPr sz="4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pic>
        <p:nvPicPr>
          <p:cNvPr id="33" name="Google Shape;3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00" y="4519537"/>
            <a:ext cx="1028074" cy="3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r couv">
  <p:cSld name="CUSTOM_1_1_1_1_1">
    <p:bg>
      <p:bgPr>
        <a:solidFill>
          <a:schemeClr val="dk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 t="61017" b="1685"/>
          <a:stretch/>
        </p:blipFill>
        <p:spPr>
          <a:xfrm>
            <a:off x="1600900" y="0"/>
            <a:ext cx="5942200" cy="2193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825" y="4262700"/>
            <a:ext cx="876349" cy="2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/>
          <p:nvPr/>
        </p:nvSpPr>
        <p:spPr>
          <a:xfrm>
            <a:off x="2025900" y="4543900"/>
            <a:ext cx="5092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L’être et l’esprit du digital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" name="Google Shape;38;p6"/>
          <p:cNvSpPr txBox="1"/>
          <p:nvPr/>
        </p:nvSpPr>
        <p:spPr>
          <a:xfrm>
            <a:off x="837750" y="2598361"/>
            <a:ext cx="7468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Merci de votre écoute</a:t>
            </a:r>
            <a:endParaRPr sz="2600">
              <a:solidFill>
                <a:schemeClr val="lt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 sans header">
  <p:cSld name="CUSTOM_8_2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217225" y="23275"/>
            <a:ext cx="8727600" cy="59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72498" y="4739425"/>
            <a:ext cx="448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700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r" rtl="0">
              <a:buNone/>
              <a:defRPr sz="700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algn="r" rtl="0">
              <a:buNone/>
              <a:defRPr sz="700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algn="r" rtl="0">
              <a:buNone/>
              <a:defRPr sz="700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algn="r" rtl="0">
              <a:buNone/>
              <a:defRPr sz="700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algn="r" rtl="0">
              <a:buNone/>
              <a:defRPr sz="700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algn="r" rtl="0">
              <a:buNone/>
              <a:defRPr sz="700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algn="r" rtl="0">
              <a:buNone/>
              <a:defRPr sz="700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algn="r" rtl="0">
              <a:buNone/>
              <a:defRPr sz="700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r>
              <a:rPr lang="fr" b="1">
                <a:latin typeface="Poppins"/>
                <a:ea typeface="Poppins"/>
                <a:cs typeface="Poppins"/>
                <a:sym typeface="Poppins"/>
              </a:rPr>
              <a:t> </a:t>
            </a:r>
            <a:fld id="{00000000-1234-1234-1234-123412341234}" type="slidenum">
              <a:rPr lang="fr" b="1">
                <a:latin typeface="Poppins"/>
                <a:ea typeface="Poppins"/>
                <a:cs typeface="Poppins"/>
                <a:sym typeface="Poppins"/>
              </a:rPr>
              <a:t>‹N°›</a:t>
            </a:fld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0000" y="4788000"/>
            <a:ext cx="665927" cy="21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+ contenu 5">
  <p:cSld name="CUSTOM_14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360000" y="612000"/>
            <a:ext cx="52044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650750" y="1682900"/>
            <a:ext cx="7266900" cy="29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Poppins"/>
              <a:buChar char="●"/>
              <a:defRPr sz="12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2921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1000"/>
              <a:buFont typeface="Poppins"/>
              <a:buChar char="○"/>
              <a:defRPr sz="10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79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800"/>
              <a:buFont typeface="Poppins"/>
              <a:buChar char="■"/>
              <a:defRPr sz="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79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800"/>
              <a:buFont typeface="Poppins"/>
              <a:buChar char="●"/>
              <a:defRPr sz="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79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800"/>
              <a:buFont typeface="Poppins"/>
              <a:buChar char="○"/>
              <a:defRPr sz="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279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800"/>
              <a:buFont typeface="Poppins"/>
              <a:buChar char="■"/>
              <a:defRPr sz="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279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800"/>
              <a:buFont typeface="Poppins"/>
              <a:buChar char="●"/>
              <a:defRPr sz="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279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800"/>
              <a:buFont typeface="Poppins"/>
              <a:buChar char="○"/>
              <a:defRPr sz="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2794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1D1C1D"/>
              </a:buClr>
              <a:buSzPts val="800"/>
              <a:buFont typeface="Poppins"/>
              <a:buChar char="■"/>
              <a:defRPr sz="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pic>
        <p:nvPicPr>
          <p:cNvPr id="46" name="Google Shape;4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0000" y="4788000"/>
            <a:ext cx="665927" cy="2137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119025" y="4739425"/>
            <a:ext cx="749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+ Sous titre + Contenu 1">
  <p:cSld name="CUSTOM_8_2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634550" y="1682900"/>
            <a:ext cx="7266900" cy="29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Poppins"/>
              <a:buChar char="●"/>
              <a:defRPr sz="12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2921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1000"/>
              <a:buFont typeface="Poppins"/>
              <a:buChar char="○"/>
              <a:defRPr sz="10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79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800"/>
              <a:buFont typeface="Poppins"/>
              <a:buChar char="■"/>
              <a:defRPr sz="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79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800"/>
              <a:buFont typeface="Poppins"/>
              <a:buChar char="●"/>
              <a:defRPr sz="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79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800"/>
              <a:buFont typeface="Poppins"/>
              <a:buChar char="○"/>
              <a:defRPr sz="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279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800"/>
              <a:buFont typeface="Poppins"/>
              <a:buChar char="■"/>
              <a:defRPr sz="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279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800"/>
              <a:buFont typeface="Poppins"/>
              <a:buChar char="●"/>
              <a:defRPr sz="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279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800"/>
              <a:buFont typeface="Poppins"/>
              <a:buChar char="○"/>
              <a:defRPr sz="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2794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1D1C1D"/>
              </a:buClr>
              <a:buSzPts val="800"/>
              <a:buFont typeface="Poppins"/>
              <a:buChar char="■"/>
              <a:defRPr sz="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60000" y="612000"/>
            <a:ext cx="85206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2"/>
          </p:nvPr>
        </p:nvSpPr>
        <p:spPr>
          <a:xfrm>
            <a:off x="389651" y="1039775"/>
            <a:ext cx="7980900" cy="300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960FF"/>
              </a:buClr>
              <a:buSzPts val="1800"/>
              <a:buFont typeface="Poppins ExtraBold"/>
              <a:buNone/>
              <a:defRPr sz="1800">
                <a:solidFill>
                  <a:srgbClr val="3960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pic>
        <p:nvPicPr>
          <p:cNvPr id="52" name="Google Shape;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0000" y="4788000"/>
            <a:ext cx="665927" cy="21372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119025" y="4739425"/>
            <a:ext cx="749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+ Sous titre + Contenu 7">
  <p:cSld name="CUSTOM_8_10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634550" y="1682900"/>
            <a:ext cx="7266900" cy="29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Poppins"/>
              <a:buChar char="●"/>
              <a:defRPr sz="12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2921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1000"/>
              <a:buFont typeface="Poppins"/>
              <a:buChar char="○"/>
              <a:defRPr sz="10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79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800"/>
              <a:buFont typeface="Poppins"/>
              <a:buChar char="■"/>
              <a:defRPr sz="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79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800"/>
              <a:buFont typeface="Poppins"/>
              <a:buChar char="●"/>
              <a:defRPr sz="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79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800"/>
              <a:buFont typeface="Poppins"/>
              <a:buChar char="○"/>
              <a:defRPr sz="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279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800"/>
              <a:buFont typeface="Poppins"/>
              <a:buChar char="■"/>
              <a:defRPr sz="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279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800"/>
              <a:buFont typeface="Poppins"/>
              <a:buChar char="●"/>
              <a:defRPr sz="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279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800"/>
              <a:buFont typeface="Poppins"/>
              <a:buChar char="○"/>
              <a:defRPr sz="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2794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1D1C1D"/>
              </a:buClr>
              <a:buSzPts val="800"/>
              <a:buFont typeface="Poppins"/>
              <a:buChar char="■"/>
              <a:defRPr sz="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360000" y="612000"/>
            <a:ext cx="85206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ubTitle" idx="2"/>
          </p:nvPr>
        </p:nvSpPr>
        <p:spPr>
          <a:xfrm>
            <a:off x="389651" y="1039775"/>
            <a:ext cx="7980900" cy="300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960FF"/>
              </a:buClr>
              <a:buSzPts val="2000"/>
              <a:buFont typeface="Poppins ExtraBold"/>
              <a:buNone/>
              <a:defRPr sz="2000">
                <a:solidFill>
                  <a:srgbClr val="3960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oppins ExtraBold"/>
              <a:buNone/>
              <a:defRPr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pic>
        <p:nvPicPr>
          <p:cNvPr id="58" name="Google Shape;5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0000" y="4788000"/>
            <a:ext cx="665927" cy="2137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119025" y="4739425"/>
            <a:ext cx="749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r" rtl="0">
              <a:buNone/>
              <a:defRPr sz="7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360000" y="309050"/>
            <a:ext cx="8466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 txBox="1"/>
          <p:nvPr/>
        </p:nvSpPr>
        <p:spPr>
          <a:xfrm>
            <a:off x="360000" y="108000"/>
            <a:ext cx="19767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Romain MILLAN - Soutenance de stage</a:t>
            </a:r>
            <a:endParaRPr sz="6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" name="Google Shape;8;p1"/>
          <p:cNvSpPr txBox="1"/>
          <p:nvPr/>
        </p:nvSpPr>
        <p:spPr>
          <a:xfrm>
            <a:off x="7668000" y="108000"/>
            <a:ext cx="1162200" cy="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Juin 2023</a:t>
            </a:r>
            <a:endParaRPr sz="6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366650" y="480000"/>
            <a:ext cx="84666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Poppins ExtraBold"/>
              <a:buNone/>
              <a:defRPr sz="250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Poppins ExtraBold"/>
              <a:buNone/>
              <a:defRPr sz="25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Poppins ExtraBold"/>
              <a:buNone/>
              <a:defRPr sz="25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Poppins ExtraBold"/>
              <a:buNone/>
              <a:defRPr sz="25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Poppins ExtraBold"/>
              <a:buNone/>
              <a:defRPr sz="25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Poppins ExtraBold"/>
              <a:buNone/>
              <a:defRPr sz="25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Poppins ExtraBold"/>
              <a:buNone/>
              <a:defRPr sz="25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Poppins ExtraBold"/>
              <a:buNone/>
              <a:defRPr sz="25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Poppins ExtraBold"/>
              <a:buNone/>
              <a:defRPr sz="25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359975" y="1119050"/>
            <a:ext cx="8466600" cy="18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MYVAjX1b34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qL6X6crvV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360000" y="1578325"/>
            <a:ext cx="5580300" cy="2095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Romain</a:t>
            </a:r>
            <a:br>
              <a:rPr lang="fr" sz="3000"/>
            </a:br>
            <a:br>
              <a:rPr lang="fr" sz="3000"/>
            </a:br>
            <a:r>
              <a:rPr lang="fr" sz="3000"/>
              <a:t>Soutenance de Stage</a:t>
            </a:r>
            <a:endParaRPr sz="3000"/>
          </a:p>
        </p:txBody>
      </p:sp>
      <p:cxnSp>
        <p:nvCxnSpPr>
          <p:cNvPr id="90" name="Google Shape;90;p16"/>
          <p:cNvCxnSpPr/>
          <p:nvPr/>
        </p:nvCxnSpPr>
        <p:spPr>
          <a:xfrm>
            <a:off x="360000" y="4252275"/>
            <a:ext cx="8466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7347525" y="4315500"/>
            <a:ext cx="1479000" cy="71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20.06.2023</a:t>
            </a:r>
            <a:endParaRPr sz="1000"/>
          </a:p>
        </p:txBody>
      </p:sp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306803" y="890025"/>
            <a:ext cx="5580300" cy="130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800"/>
              <a:t>MILLAN</a:t>
            </a:r>
            <a:r>
              <a:rPr lang="fr" sz="8800" b="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!</a:t>
            </a:r>
            <a:endParaRPr sz="3300" b="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title"/>
          </p:nvPr>
        </p:nvSpPr>
        <p:spPr>
          <a:xfrm>
            <a:off x="360000" y="612000"/>
            <a:ext cx="85206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Composer Changelogs</a:t>
            </a:r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sldNum" idx="12"/>
          </p:nvPr>
        </p:nvSpPr>
        <p:spPr>
          <a:xfrm>
            <a:off x="8119025" y="4739425"/>
            <a:ext cx="749700" cy="3936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fld id="{00000000-1234-1234-1234-123412341234}" type="slidenum">
              <a:rPr lang="fr"/>
              <a:t>10</a:t>
            </a:fld>
            <a:endParaRPr/>
          </a:p>
        </p:txBody>
      </p:sp>
      <p:sp>
        <p:nvSpPr>
          <p:cNvPr id="181" name="Google Shape;181;p25"/>
          <p:cNvSpPr/>
          <p:nvPr/>
        </p:nvSpPr>
        <p:spPr>
          <a:xfrm>
            <a:off x="2888150" y="2248278"/>
            <a:ext cx="1355700" cy="462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Pouvoir envoyer le changelog sur d’autres plateformes</a:t>
            </a:r>
            <a:endParaRPr sz="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3899125" y="2844150"/>
            <a:ext cx="982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 b="1">
                <a:latin typeface="Poppins"/>
                <a:ea typeface="Poppins"/>
                <a:cs typeface="Poppins"/>
                <a:sym typeface="Poppins"/>
              </a:rPr>
              <a:t>API</a:t>
            </a:r>
            <a:endParaRPr sz="7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3502825" y="3294175"/>
            <a:ext cx="1775400" cy="365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Composer Changelogs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84" name="Google Shape;184;p25"/>
          <p:cNvCxnSpPr>
            <a:stCxn id="182" idx="1"/>
            <a:endCxn id="181" idx="2"/>
          </p:cNvCxnSpPr>
          <p:nvPr/>
        </p:nvCxnSpPr>
        <p:spPr>
          <a:xfrm rot="10800000">
            <a:off x="3566125" y="2710800"/>
            <a:ext cx="333000" cy="2796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85" name="Google Shape;185;p25"/>
          <p:cNvCxnSpPr>
            <a:stCxn id="183" idx="0"/>
            <a:endCxn id="182" idx="2"/>
          </p:cNvCxnSpPr>
          <p:nvPr/>
        </p:nvCxnSpPr>
        <p:spPr>
          <a:xfrm rot="-5400000">
            <a:off x="4312075" y="3215125"/>
            <a:ext cx="157500" cy="600"/>
          </a:xfrm>
          <a:prstGeom prst="curvedConnector3">
            <a:avLst>
              <a:gd name="adj1" fmla="val 5000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86" name="Google Shape;186;p25"/>
          <p:cNvSpPr txBox="1">
            <a:spLocks noGrp="1"/>
          </p:cNvSpPr>
          <p:nvPr>
            <p:ph type="subTitle" idx="2"/>
          </p:nvPr>
        </p:nvSpPr>
        <p:spPr>
          <a:xfrm>
            <a:off x="389651" y="1039775"/>
            <a:ext cx="7980900" cy="300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1"/>
                </a:solidFill>
              </a:rPr>
              <a:t>Résultats et Points d’améliorations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4516350" y="2248275"/>
            <a:ext cx="1449000" cy="462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Poppins"/>
                <a:ea typeface="Poppins"/>
                <a:cs typeface="Poppins"/>
                <a:sym typeface="Poppins"/>
              </a:rPr>
              <a:t>Pouvoir utiliser d’autres types de fichiers</a:t>
            </a:r>
            <a:endParaRPr sz="8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88" name="Google Shape;188;p25"/>
          <p:cNvCxnSpPr>
            <a:stCxn id="182" idx="3"/>
            <a:endCxn id="187" idx="2"/>
          </p:cNvCxnSpPr>
          <p:nvPr/>
        </p:nvCxnSpPr>
        <p:spPr>
          <a:xfrm rot="10800000" flipH="1">
            <a:off x="4881925" y="2710800"/>
            <a:ext cx="358800" cy="2796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body" idx="1"/>
          </p:nvPr>
        </p:nvSpPr>
        <p:spPr>
          <a:xfrm>
            <a:off x="4698000" y="1186350"/>
            <a:ext cx="4154100" cy="277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Contexte et analyse du projet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Travail effectué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Démonstration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Résultats et Points d’améliorations</a:t>
            </a:r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title"/>
          </p:nvPr>
        </p:nvSpPr>
        <p:spPr>
          <a:xfrm>
            <a:off x="360000" y="0"/>
            <a:ext cx="32373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Commande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Vocale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(Baresto)</a:t>
            </a:r>
            <a:endParaRPr sz="1600"/>
          </a:p>
        </p:txBody>
      </p:sp>
      <p:sp>
        <p:nvSpPr>
          <p:cNvPr id="195" name="Google Shape;195;p26"/>
          <p:cNvSpPr txBox="1">
            <a:spLocks noGrp="1"/>
          </p:cNvSpPr>
          <p:nvPr>
            <p:ph type="sldNum" idx="12"/>
          </p:nvPr>
        </p:nvSpPr>
        <p:spPr>
          <a:xfrm>
            <a:off x="8119025" y="4739425"/>
            <a:ext cx="749700" cy="3936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fld id="{00000000-1234-1234-1234-123412341234}" type="slidenum">
              <a:rPr lang="fr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360000" y="612000"/>
            <a:ext cx="85206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Commande Vocale</a:t>
            </a:r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sldNum" idx="12"/>
          </p:nvPr>
        </p:nvSpPr>
        <p:spPr>
          <a:xfrm>
            <a:off x="8119025" y="4739425"/>
            <a:ext cx="749700" cy="3936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fld id="{00000000-1234-1234-1234-123412341234}" type="slidenum">
              <a:rPr lang="fr"/>
              <a:t>12</a:t>
            </a:fld>
            <a:endParaRPr/>
          </a:p>
        </p:txBody>
      </p:sp>
      <p:sp>
        <p:nvSpPr>
          <p:cNvPr id="202" name="Google Shape;202;p27"/>
          <p:cNvSpPr/>
          <p:nvPr/>
        </p:nvSpPr>
        <p:spPr>
          <a:xfrm>
            <a:off x="969100" y="2406725"/>
            <a:ext cx="1491900" cy="963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Poppins"/>
                <a:ea typeface="Poppins"/>
                <a:cs typeface="Poppins"/>
                <a:sym typeface="Poppins"/>
              </a:rPr>
              <a:t>Connexion avec  compte utilisateur Baresto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3" name="Google Shape;203;p27"/>
          <p:cNvSpPr/>
          <p:nvPr/>
        </p:nvSpPr>
        <p:spPr>
          <a:xfrm>
            <a:off x="3106046" y="1617250"/>
            <a:ext cx="1926300" cy="963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Commande vocale</a:t>
            </a:r>
            <a:endParaRPr sz="11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4" name="Google Shape;204;p27"/>
          <p:cNvSpPr txBox="1">
            <a:spLocks noGrp="1"/>
          </p:cNvSpPr>
          <p:nvPr>
            <p:ph type="subTitle" idx="2"/>
          </p:nvPr>
        </p:nvSpPr>
        <p:spPr>
          <a:xfrm>
            <a:off x="389651" y="1039775"/>
            <a:ext cx="7980900" cy="300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Contexte du projet / Analyse</a:t>
            </a:r>
            <a:endParaRPr/>
          </a:p>
        </p:txBody>
      </p:sp>
      <p:sp>
        <p:nvSpPr>
          <p:cNvPr id="205" name="Google Shape;205;p27"/>
          <p:cNvSpPr/>
          <p:nvPr/>
        </p:nvSpPr>
        <p:spPr>
          <a:xfrm>
            <a:off x="3106046" y="3192200"/>
            <a:ext cx="1926300" cy="963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Poppins"/>
                <a:ea typeface="Poppins"/>
                <a:cs typeface="Poppins"/>
                <a:sym typeface="Poppins"/>
              </a:rPr>
              <a:t>Gestion des paniers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06" name="Google Shape;206;p27"/>
          <p:cNvCxnSpPr>
            <a:stCxn id="202" idx="3"/>
            <a:endCxn id="203" idx="1"/>
          </p:cNvCxnSpPr>
          <p:nvPr/>
        </p:nvCxnSpPr>
        <p:spPr>
          <a:xfrm rot="10800000" flipH="1">
            <a:off x="2461000" y="2098775"/>
            <a:ext cx="645000" cy="789600"/>
          </a:xfrm>
          <a:prstGeom prst="curvedConnector3">
            <a:avLst>
              <a:gd name="adj1" fmla="val 500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" name="Google Shape;207;p27"/>
          <p:cNvCxnSpPr>
            <a:stCxn id="202" idx="3"/>
            <a:endCxn id="205" idx="1"/>
          </p:cNvCxnSpPr>
          <p:nvPr/>
        </p:nvCxnSpPr>
        <p:spPr>
          <a:xfrm>
            <a:off x="2461000" y="2888375"/>
            <a:ext cx="645000" cy="785400"/>
          </a:xfrm>
          <a:prstGeom prst="curvedConnector3">
            <a:avLst>
              <a:gd name="adj1" fmla="val 500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8" name="Google Shape;208;p27"/>
          <p:cNvSpPr/>
          <p:nvPr/>
        </p:nvSpPr>
        <p:spPr>
          <a:xfrm>
            <a:off x="5947975" y="2931925"/>
            <a:ext cx="2323500" cy="657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Poppins"/>
                <a:ea typeface="Poppins"/>
                <a:cs typeface="Poppins"/>
                <a:sym typeface="Poppins"/>
              </a:rPr>
              <a:t>Modification des articles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9" name="Google Shape;209;p27"/>
          <p:cNvSpPr/>
          <p:nvPr/>
        </p:nvSpPr>
        <p:spPr>
          <a:xfrm>
            <a:off x="5947975" y="3758775"/>
            <a:ext cx="2323500" cy="657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Poppins"/>
                <a:ea typeface="Poppins"/>
                <a:cs typeface="Poppins"/>
                <a:sym typeface="Poppins"/>
              </a:rPr>
              <a:t>Suppression des articles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0" name="Google Shape;210;p27"/>
          <p:cNvSpPr/>
          <p:nvPr/>
        </p:nvSpPr>
        <p:spPr>
          <a:xfrm rot="3599846">
            <a:off x="5344124" y="3361635"/>
            <a:ext cx="355772" cy="210873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7"/>
          <p:cNvSpPr/>
          <p:nvPr/>
        </p:nvSpPr>
        <p:spPr>
          <a:xfrm rot="7197642">
            <a:off x="5344205" y="3775029"/>
            <a:ext cx="355623" cy="210873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>
            <a:spLocks noGrp="1"/>
          </p:cNvSpPr>
          <p:nvPr>
            <p:ph type="title"/>
          </p:nvPr>
        </p:nvSpPr>
        <p:spPr>
          <a:xfrm>
            <a:off x="360000" y="612000"/>
            <a:ext cx="85206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Commande Vocale</a:t>
            </a:r>
            <a:endParaRPr/>
          </a:p>
        </p:txBody>
      </p:sp>
      <p:sp>
        <p:nvSpPr>
          <p:cNvPr id="217" name="Google Shape;217;p28"/>
          <p:cNvSpPr txBox="1">
            <a:spLocks noGrp="1"/>
          </p:cNvSpPr>
          <p:nvPr>
            <p:ph type="sldNum" idx="12"/>
          </p:nvPr>
        </p:nvSpPr>
        <p:spPr>
          <a:xfrm>
            <a:off x="8119025" y="4739425"/>
            <a:ext cx="749700" cy="3936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fld id="{00000000-1234-1234-1234-123412341234}" type="slidenum">
              <a:rPr lang="fr"/>
              <a:t>13</a:t>
            </a:fld>
            <a:endParaRPr/>
          </a:p>
        </p:txBody>
      </p:sp>
      <p:sp>
        <p:nvSpPr>
          <p:cNvPr id="218" name="Google Shape;218;p28"/>
          <p:cNvSpPr/>
          <p:nvPr/>
        </p:nvSpPr>
        <p:spPr>
          <a:xfrm>
            <a:off x="189950" y="2119075"/>
            <a:ext cx="1351500" cy="963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Poppins"/>
                <a:ea typeface="Poppins"/>
                <a:cs typeface="Poppins"/>
                <a:sym typeface="Poppins"/>
              </a:rPr>
              <a:t>Enregistrement de la voix utilisateur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9" name="Google Shape;219;p28"/>
          <p:cNvSpPr txBox="1">
            <a:spLocks noGrp="1"/>
          </p:cNvSpPr>
          <p:nvPr>
            <p:ph type="subTitle" idx="2"/>
          </p:nvPr>
        </p:nvSpPr>
        <p:spPr>
          <a:xfrm>
            <a:off x="389651" y="1039775"/>
            <a:ext cx="7980900" cy="300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Travail effectué - Commande vocale</a:t>
            </a:r>
            <a:endParaRPr/>
          </a:p>
        </p:txBody>
      </p:sp>
      <p:sp>
        <p:nvSpPr>
          <p:cNvPr id="220" name="Google Shape;220;p28"/>
          <p:cNvSpPr/>
          <p:nvPr/>
        </p:nvSpPr>
        <p:spPr>
          <a:xfrm>
            <a:off x="1321425" y="3376563"/>
            <a:ext cx="1351500" cy="963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Poppins"/>
                <a:ea typeface="Poppins"/>
                <a:cs typeface="Poppins"/>
                <a:sym typeface="Poppins"/>
              </a:rPr>
              <a:t>Traitement OpenAI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1" name="Google Shape;221;p28"/>
          <p:cNvSpPr/>
          <p:nvPr/>
        </p:nvSpPr>
        <p:spPr>
          <a:xfrm>
            <a:off x="3098162" y="3367488"/>
            <a:ext cx="1351500" cy="963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Poppins"/>
                <a:ea typeface="Poppins"/>
                <a:cs typeface="Poppins"/>
                <a:sym typeface="Poppins"/>
              </a:rPr>
              <a:t>Création d’une potentielle liste d’articles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2" name="Google Shape;222;p28"/>
          <p:cNvSpPr/>
          <p:nvPr/>
        </p:nvSpPr>
        <p:spPr>
          <a:xfrm rot="5400000">
            <a:off x="2713889" y="3743692"/>
            <a:ext cx="355500" cy="210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8"/>
          <p:cNvSpPr/>
          <p:nvPr/>
        </p:nvSpPr>
        <p:spPr>
          <a:xfrm>
            <a:off x="4222850" y="2119075"/>
            <a:ext cx="1281600" cy="963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Poppins"/>
                <a:ea typeface="Poppins"/>
                <a:cs typeface="Poppins"/>
                <a:sym typeface="Poppins"/>
              </a:rPr>
              <a:t>Sélection des articles par l’utilisateur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4" name="Google Shape;224;p28"/>
          <p:cNvSpPr/>
          <p:nvPr/>
        </p:nvSpPr>
        <p:spPr>
          <a:xfrm>
            <a:off x="5951863" y="2119063"/>
            <a:ext cx="1351500" cy="963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Enregistrement sur Baresto</a:t>
            </a:r>
            <a:endParaRPr sz="110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5" name="Google Shape;225;p28"/>
          <p:cNvSpPr/>
          <p:nvPr/>
        </p:nvSpPr>
        <p:spPr>
          <a:xfrm rot="5400000">
            <a:off x="7331539" y="2490279"/>
            <a:ext cx="355500" cy="210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8"/>
          <p:cNvSpPr/>
          <p:nvPr/>
        </p:nvSpPr>
        <p:spPr>
          <a:xfrm>
            <a:off x="7715225" y="2119063"/>
            <a:ext cx="1351500" cy="963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Poppins"/>
                <a:ea typeface="Poppins"/>
                <a:cs typeface="Poppins"/>
                <a:sym typeface="Poppins"/>
              </a:rPr>
              <a:t>Retour sur la liste des paniers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27" name="Google Shape;227;p28"/>
          <p:cNvCxnSpPr>
            <a:stCxn id="218" idx="2"/>
            <a:endCxn id="220" idx="1"/>
          </p:cNvCxnSpPr>
          <p:nvPr/>
        </p:nvCxnSpPr>
        <p:spPr>
          <a:xfrm rot="-5400000" flipH="1">
            <a:off x="705650" y="3242425"/>
            <a:ext cx="775800" cy="4557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" name="Google Shape;228;p28"/>
          <p:cNvCxnSpPr>
            <a:stCxn id="221" idx="3"/>
            <a:endCxn id="223" idx="2"/>
          </p:cNvCxnSpPr>
          <p:nvPr/>
        </p:nvCxnSpPr>
        <p:spPr>
          <a:xfrm rot="10800000" flipH="1">
            <a:off x="4449662" y="3082338"/>
            <a:ext cx="414000" cy="7668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9" name="Google Shape;229;p28"/>
          <p:cNvSpPr/>
          <p:nvPr/>
        </p:nvSpPr>
        <p:spPr>
          <a:xfrm rot="5400000">
            <a:off x="5548201" y="2495279"/>
            <a:ext cx="355500" cy="210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0" name="Google Shape;230;p28"/>
          <p:cNvCxnSpPr/>
          <p:nvPr/>
        </p:nvCxnSpPr>
        <p:spPr>
          <a:xfrm>
            <a:off x="1664275" y="2595725"/>
            <a:ext cx="243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28"/>
          <p:cNvCxnSpPr>
            <a:stCxn id="226" idx="0"/>
            <a:endCxn id="218" idx="0"/>
          </p:cNvCxnSpPr>
          <p:nvPr/>
        </p:nvCxnSpPr>
        <p:spPr>
          <a:xfrm rot="5400000">
            <a:off x="4628075" y="-1643237"/>
            <a:ext cx="600" cy="7525200"/>
          </a:xfrm>
          <a:prstGeom prst="curvedConnector3">
            <a:avLst>
              <a:gd name="adj1" fmla="val -99768750"/>
            </a:avLst>
          </a:prstGeom>
          <a:noFill/>
          <a:ln w="19050" cap="flat" cmpd="sng">
            <a:solidFill>
              <a:schemeClr val="dk1"/>
            </a:solidFill>
            <a:prstDash val="dashDot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>
            <a:spLocks noGrp="1"/>
          </p:cNvSpPr>
          <p:nvPr>
            <p:ph type="title"/>
          </p:nvPr>
        </p:nvSpPr>
        <p:spPr>
          <a:xfrm>
            <a:off x="360000" y="612000"/>
            <a:ext cx="85206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Commande Vocale</a:t>
            </a:r>
            <a:endParaRPr/>
          </a:p>
        </p:txBody>
      </p:sp>
      <p:sp>
        <p:nvSpPr>
          <p:cNvPr id="237" name="Google Shape;237;p29"/>
          <p:cNvSpPr txBox="1">
            <a:spLocks noGrp="1"/>
          </p:cNvSpPr>
          <p:nvPr>
            <p:ph type="sldNum" idx="12"/>
          </p:nvPr>
        </p:nvSpPr>
        <p:spPr>
          <a:xfrm>
            <a:off x="8119025" y="4739425"/>
            <a:ext cx="749700" cy="3936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fld id="{00000000-1234-1234-1234-123412341234}" type="slidenum">
              <a:rPr lang="fr"/>
              <a:t>14</a:t>
            </a:fld>
            <a:endParaRPr/>
          </a:p>
        </p:txBody>
      </p:sp>
      <p:sp>
        <p:nvSpPr>
          <p:cNvPr id="238" name="Google Shape;238;p29"/>
          <p:cNvSpPr/>
          <p:nvPr/>
        </p:nvSpPr>
        <p:spPr>
          <a:xfrm>
            <a:off x="443375" y="2294913"/>
            <a:ext cx="1351500" cy="963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Poppins"/>
                <a:ea typeface="Poppins"/>
                <a:cs typeface="Poppins"/>
                <a:sym typeface="Poppins"/>
              </a:rPr>
              <a:t>Liste des paniers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9" name="Google Shape;239;p29"/>
          <p:cNvSpPr txBox="1">
            <a:spLocks noGrp="1"/>
          </p:cNvSpPr>
          <p:nvPr>
            <p:ph type="subTitle" idx="2"/>
          </p:nvPr>
        </p:nvSpPr>
        <p:spPr>
          <a:xfrm>
            <a:off x="389651" y="1039775"/>
            <a:ext cx="7980900" cy="300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Travail effectué - Gestion des articles</a:t>
            </a:r>
            <a:endParaRPr/>
          </a:p>
        </p:txBody>
      </p:sp>
      <p:sp>
        <p:nvSpPr>
          <p:cNvPr id="240" name="Google Shape;240;p29"/>
          <p:cNvSpPr/>
          <p:nvPr/>
        </p:nvSpPr>
        <p:spPr>
          <a:xfrm>
            <a:off x="6938088" y="2294913"/>
            <a:ext cx="1351500" cy="963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Enregistrement sur Baresto</a:t>
            </a:r>
            <a:endParaRPr sz="110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1" name="Google Shape;241;p29"/>
          <p:cNvSpPr/>
          <p:nvPr/>
        </p:nvSpPr>
        <p:spPr>
          <a:xfrm>
            <a:off x="2418450" y="2265938"/>
            <a:ext cx="1351500" cy="963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Poppins"/>
                <a:ea typeface="Poppins"/>
                <a:cs typeface="Poppins"/>
                <a:sym typeface="Poppins"/>
              </a:rPr>
              <a:t>Affichage d’un panier fournisseur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2" name="Google Shape;242;p29"/>
          <p:cNvSpPr/>
          <p:nvPr/>
        </p:nvSpPr>
        <p:spPr>
          <a:xfrm rot="5400000">
            <a:off x="2034351" y="2671104"/>
            <a:ext cx="355500" cy="210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9"/>
          <p:cNvSpPr/>
          <p:nvPr/>
        </p:nvSpPr>
        <p:spPr>
          <a:xfrm>
            <a:off x="4625500" y="1667375"/>
            <a:ext cx="1351500" cy="963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Poppins"/>
                <a:ea typeface="Poppins"/>
                <a:cs typeface="Poppins"/>
                <a:sym typeface="Poppins"/>
              </a:rPr>
              <a:t>Modification d’article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4" name="Google Shape;244;p29"/>
          <p:cNvSpPr/>
          <p:nvPr/>
        </p:nvSpPr>
        <p:spPr>
          <a:xfrm>
            <a:off x="4625500" y="2922450"/>
            <a:ext cx="1351500" cy="963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Poppins"/>
                <a:ea typeface="Poppins"/>
                <a:cs typeface="Poppins"/>
                <a:sym typeface="Poppins"/>
              </a:rPr>
              <a:t>Suppression d’article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5" name="Google Shape;245;p29"/>
          <p:cNvSpPr/>
          <p:nvPr/>
        </p:nvSpPr>
        <p:spPr>
          <a:xfrm rot="-5400000">
            <a:off x="1823468" y="2671131"/>
            <a:ext cx="355500" cy="210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6" name="Google Shape;246;p29"/>
          <p:cNvCxnSpPr>
            <a:stCxn id="241" idx="3"/>
            <a:endCxn id="243" idx="1"/>
          </p:cNvCxnSpPr>
          <p:nvPr/>
        </p:nvCxnSpPr>
        <p:spPr>
          <a:xfrm rot="10800000" flipH="1">
            <a:off x="3769950" y="2149088"/>
            <a:ext cx="855600" cy="598500"/>
          </a:xfrm>
          <a:prstGeom prst="curvedConnector3">
            <a:avLst>
              <a:gd name="adj1" fmla="val 499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47" name="Google Shape;247;p29"/>
          <p:cNvCxnSpPr>
            <a:stCxn id="241" idx="3"/>
            <a:endCxn id="244" idx="1"/>
          </p:cNvCxnSpPr>
          <p:nvPr/>
        </p:nvCxnSpPr>
        <p:spPr>
          <a:xfrm>
            <a:off x="3769950" y="2747588"/>
            <a:ext cx="855600" cy="656400"/>
          </a:xfrm>
          <a:prstGeom prst="curvedConnector3">
            <a:avLst>
              <a:gd name="adj1" fmla="val 499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48" name="Google Shape;248;p29"/>
          <p:cNvCxnSpPr>
            <a:stCxn id="243" idx="3"/>
            <a:endCxn id="240" idx="1"/>
          </p:cNvCxnSpPr>
          <p:nvPr/>
        </p:nvCxnSpPr>
        <p:spPr>
          <a:xfrm>
            <a:off x="5977000" y="2149025"/>
            <a:ext cx="961200" cy="627600"/>
          </a:xfrm>
          <a:prstGeom prst="curvedConnector3">
            <a:avLst>
              <a:gd name="adj1" fmla="val 4999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9" name="Google Shape;249;p29"/>
          <p:cNvCxnSpPr>
            <a:stCxn id="244" idx="3"/>
            <a:endCxn id="240" idx="1"/>
          </p:cNvCxnSpPr>
          <p:nvPr/>
        </p:nvCxnSpPr>
        <p:spPr>
          <a:xfrm rot="10800000" flipH="1">
            <a:off x="5977000" y="2776500"/>
            <a:ext cx="961200" cy="627600"/>
          </a:xfrm>
          <a:prstGeom prst="curvedConnector3">
            <a:avLst>
              <a:gd name="adj1" fmla="val 4999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0" name="Google Shape;250;p29"/>
          <p:cNvCxnSpPr>
            <a:stCxn id="240" idx="3"/>
            <a:endCxn id="241" idx="2"/>
          </p:cNvCxnSpPr>
          <p:nvPr/>
        </p:nvCxnSpPr>
        <p:spPr>
          <a:xfrm flipH="1">
            <a:off x="3094188" y="2776563"/>
            <a:ext cx="5195400" cy="452700"/>
          </a:xfrm>
          <a:prstGeom prst="curvedConnector4">
            <a:avLst>
              <a:gd name="adj1" fmla="val -2194"/>
              <a:gd name="adj2" fmla="val 388201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>
            <a:spLocks noGrp="1"/>
          </p:cNvSpPr>
          <p:nvPr>
            <p:ph type="title"/>
          </p:nvPr>
        </p:nvSpPr>
        <p:spPr>
          <a:xfrm>
            <a:off x="360000" y="612000"/>
            <a:ext cx="85206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Commande Vocale</a:t>
            </a:r>
            <a:endParaRPr/>
          </a:p>
        </p:txBody>
      </p:sp>
      <p:sp>
        <p:nvSpPr>
          <p:cNvPr id="256" name="Google Shape;256;p30"/>
          <p:cNvSpPr txBox="1">
            <a:spLocks noGrp="1"/>
          </p:cNvSpPr>
          <p:nvPr>
            <p:ph type="sldNum" idx="12"/>
          </p:nvPr>
        </p:nvSpPr>
        <p:spPr>
          <a:xfrm>
            <a:off x="8119025" y="4739425"/>
            <a:ext cx="749700" cy="3936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fld id="{00000000-1234-1234-1234-123412341234}" type="slidenum">
              <a:rPr lang="fr"/>
              <a:t>15</a:t>
            </a:fld>
            <a:endParaRPr/>
          </a:p>
        </p:txBody>
      </p:sp>
      <p:sp>
        <p:nvSpPr>
          <p:cNvPr id="257" name="Google Shape;257;p30"/>
          <p:cNvSpPr txBox="1">
            <a:spLocks noGrp="1"/>
          </p:cNvSpPr>
          <p:nvPr>
            <p:ph type="subTitle" idx="2"/>
          </p:nvPr>
        </p:nvSpPr>
        <p:spPr>
          <a:xfrm>
            <a:off x="389651" y="1039775"/>
            <a:ext cx="7980900" cy="300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Travail effectué - Enregistrement Baresto</a:t>
            </a:r>
            <a:endParaRPr/>
          </a:p>
        </p:txBody>
      </p:sp>
      <p:pic>
        <p:nvPicPr>
          <p:cNvPr id="258" name="Google Shape;2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763" y="1685789"/>
            <a:ext cx="4779077" cy="261078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0"/>
          <p:cNvSpPr txBox="1"/>
          <p:nvPr/>
        </p:nvSpPr>
        <p:spPr>
          <a:xfrm>
            <a:off x="2146125" y="4237288"/>
            <a:ext cx="394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Appel API vers le portail Baresto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>
            <a:spLocks noGrp="1"/>
          </p:cNvSpPr>
          <p:nvPr>
            <p:ph type="sldNum" idx="12"/>
          </p:nvPr>
        </p:nvSpPr>
        <p:spPr>
          <a:xfrm>
            <a:off x="8119025" y="4739425"/>
            <a:ext cx="749700" cy="3936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  </a:t>
            </a:r>
            <a:fld id="{00000000-1234-1234-1234-123412341234}" type="slidenum">
              <a:rPr lang="fr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16</a:t>
            </a:fld>
            <a:endParaRPr>
              <a:solidFill>
                <a:schemeClr val="accent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65" name="Google Shape;265;p31"/>
          <p:cNvSpPr txBox="1">
            <a:spLocks noGrp="1"/>
          </p:cNvSpPr>
          <p:nvPr>
            <p:ph type="title"/>
          </p:nvPr>
        </p:nvSpPr>
        <p:spPr>
          <a:xfrm>
            <a:off x="360000" y="612000"/>
            <a:ext cx="85206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Commande Vocale</a:t>
            </a:r>
            <a:endParaRPr/>
          </a:p>
        </p:txBody>
      </p:sp>
      <p:sp>
        <p:nvSpPr>
          <p:cNvPr id="266" name="Google Shape;266;p31"/>
          <p:cNvSpPr txBox="1"/>
          <p:nvPr/>
        </p:nvSpPr>
        <p:spPr>
          <a:xfrm>
            <a:off x="1898100" y="2371650"/>
            <a:ext cx="534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 dirty="0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https://www.youtube.com/watch?v=gMYVAjX1b34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7" name="Google Shape;267;p31"/>
          <p:cNvSpPr txBox="1">
            <a:spLocks noGrp="1"/>
          </p:cNvSpPr>
          <p:nvPr>
            <p:ph type="subTitle" idx="2"/>
          </p:nvPr>
        </p:nvSpPr>
        <p:spPr>
          <a:xfrm>
            <a:off x="389651" y="1039775"/>
            <a:ext cx="7980900" cy="300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Démonstration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>
            <a:spLocks noGrp="1"/>
          </p:cNvSpPr>
          <p:nvPr>
            <p:ph type="title"/>
          </p:nvPr>
        </p:nvSpPr>
        <p:spPr>
          <a:xfrm>
            <a:off x="360000" y="612000"/>
            <a:ext cx="85206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Commande Vocale</a:t>
            </a:r>
            <a:endParaRPr/>
          </a:p>
        </p:txBody>
      </p:sp>
      <p:sp>
        <p:nvSpPr>
          <p:cNvPr id="273" name="Google Shape;273;p32"/>
          <p:cNvSpPr txBox="1">
            <a:spLocks noGrp="1"/>
          </p:cNvSpPr>
          <p:nvPr>
            <p:ph type="sldNum" idx="12"/>
          </p:nvPr>
        </p:nvSpPr>
        <p:spPr>
          <a:xfrm>
            <a:off x="8119025" y="4739425"/>
            <a:ext cx="749700" cy="3936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fld id="{00000000-1234-1234-1234-123412341234}" type="slidenum">
              <a:rPr lang="fr"/>
              <a:t>17</a:t>
            </a:fld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2710188" y="1916137"/>
            <a:ext cx="1355700" cy="462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Poppins"/>
                <a:ea typeface="Poppins"/>
                <a:cs typeface="Poppins"/>
                <a:sym typeface="Poppins"/>
              </a:rPr>
              <a:t>Amélioration du design</a:t>
            </a:r>
            <a:endParaRPr sz="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5" name="Google Shape;275;p32"/>
          <p:cNvSpPr/>
          <p:nvPr/>
        </p:nvSpPr>
        <p:spPr>
          <a:xfrm>
            <a:off x="4526463" y="1931300"/>
            <a:ext cx="1545000" cy="462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Poppins"/>
                <a:ea typeface="Poppins"/>
                <a:cs typeface="Poppins"/>
                <a:sym typeface="Poppins"/>
              </a:rPr>
              <a:t>Temps de réponse  et indication utilisateur</a:t>
            </a:r>
            <a:endParaRPr sz="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6" name="Google Shape;276;p32"/>
          <p:cNvSpPr/>
          <p:nvPr/>
        </p:nvSpPr>
        <p:spPr>
          <a:xfrm>
            <a:off x="2710211" y="3927150"/>
            <a:ext cx="1355700" cy="462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Poppins"/>
                <a:ea typeface="Poppins"/>
                <a:cs typeface="Poppins"/>
                <a:sym typeface="Poppins"/>
              </a:rPr>
              <a:t>Nouvelle gestion de la translation audio vers texte</a:t>
            </a:r>
            <a:endParaRPr sz="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7" name="Google Shape;277;p32"/>
          <p:cNvSpPr txBox="1"/>
          <p:nvPr/>
        </p:nvSpPr>
        <p:spPr>
          <a:xfrm>
            <a:off x="3899125" y="2504475"/>
            <a:ext cx="982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 b="1">
                <a:latin typeface="Poppins"/>
                <a:ea typeface="Poppins"/>
                <a:cs typeface="Poppins"/>
                <a:sym typeface="Poppins"/>
              </a:rPr>
              <a:t>Pour l’utilisateur</a:t>
            </a:r>
            <a:endParaRPr sz="7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8" name="Google Shape;278;p32"/>
          <p:cNvSpPr txBox="1"/>
          <p:nvPr/>
        </p:nvSpPr>
        <p:spPr>
          <a:xfrm>
            <a:off x="3750763" y="3477125"/>
            <a:ext cx="1280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 b="1">
                <a:latin typeface="Poppins"/>
                <a:ea typeface="Poppins"/>
                <a:cs typeface="Poppins"/>
                <a:sym typeface="Poppins"/>
              </a:rPr>
              <a:t>Pour les performances</a:t>
            </a:r>
            <a:endParaRPr sz="7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9" name="Google Shape;279;p32"/>
          <p:cNvSpPr/>
          <p:nvPr/>
        </p:nvSpPr>
        <p:spPr>
          <a:xfrm>
            <a:off x="3502825" y="2954500"/>
            <a:ext cx="1775400" cy="365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Application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Commande Vocale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80" name="Google Shape;280;p32"/>
          <p:cNvCxnSpPr>
            <a:stCxn id="277" idx="1"/>
            <a:endCxn id="274" idx="2"/>
          </p:cNvCxnSpPr>
          <p:nvPr/>
        </p:nvCxnSpPr>
        <p:spPr>
          <a:xfrm rot="10800000">
            <a:off x="3387925" y="2378625"/>
            <a:ext cx="511200" cy="2721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1" name="Google Shape;281;p32"/>
          <p:cNvCxnSpPr>
            <a:stCxn id="277" idx="3"/>
            <a:endCxn id="275" idx="2"/>
          </p:cNvCxnSpPr>
          <p:nvPr/>
        </p:nvCxnSpPr>
        <p:spPr>
          <a:xfrm rot="10800000" flipH="1">
            <a:off x="4881925" y="2393925"/>
            <a:ext cx="417000" cy="2568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2" name="Google Shape;282;p32"/>
          <p:cNvCxnSpPr>
            <a:stCxn id="279" idx="2"/>
            <a:endCxn id="278" idx="0"/>
          </p:cNvCxnSpPr>
          <p:nvPr/>
        </p:nvCxnSpPr>
        <p:spPr>
          <a:xfrm rot="-5400000" flipH="1">
            <a:off x="4312075" y="3398050"/>
            <a:ext cx="157500" cy="600"/>
          </a:xfrm>
          <a:prstGeom prst="curvedConnector3">
            <a:avLst>
              <a:gd name="adj1" fmla="val 5000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3" name="Google Shape;283;p32"/>
          <p:cNvCxnSpPr>
            <a:stCxn id="279" idx="0"/>
            <a:endCxn id="277" idx="2"/>
          </p:cNvCxnSpPr>
          <p:nvPr/>
        </p:nvCxnSpPr>
        <p:spPr>
          <a:xfrm rot="-5400000">
            <a:off x="4312075" y="2875450"/>
            <a:ext cx="157500" cy="600"/>
          </a:xfrm>
          <a:prstGeom prst="curvedConnector3">
            <a:avLst>
              <a:gd name="adj1" fmla="val 5000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84" name="Google Shape;284;p32"/>
          <p:cNvSpPr txBox="1">
            <a:spLocks noGrp="1"/>
          </p:cNvSpPr>
          <p:nvPr>
            <p:ph type="subTitle" idx="2"/>
          </p:nvPr>
        </p:nvSpPr>
        <p:spPr>
          <a:xfrm>
            <a:off x="389651" y="1039775"/>
            <a:ext cx="7980900" cy="300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Résultats et Points d’améliorations</a:t>
            </a:r>
            <a:endParaRPr/>
          </a:p>
        </p:txBody>
      </p:sp>
      <p:sp>
        <p:nvSpPr>
          <p:cNvPr id="285" name="Google Shape;285;p32"/>
          <p:cNvSpPr/>
          <p:nvPr/>
        </p:nvSpPr>
        <p:spPr>
          <a:xfrm>
            <a:off x="4715786" y="3927150"/>
            <a:ext cx="1355700" cy="462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Poppins"/>
                <a:ea typeface="Poppins"/>
                <a:cs typeface="Poppins"/>
                <a:sym typeface="Poppins"/>
              </a:rPr>
              <a:t>Changer d’API pour maximiser les performances</a:t>
            </a:r>
            <a:endParaRPr sz="8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86" name="Google Shape;286;p32"/>
          <p:cNvCxnSpPr>
            <a:stCxn id="278" idx="1"/>
            <a:endCxn id="276" idx="0"/>
          </p:cNvCxnSpPr>
          <p:nvPr/>
        </p:nvCxnSpPr>
        <p:spPr>
          <a:xfrm flipH="1">
            <a:off x="3388063" y="3623375"/>
            <a:ext cx="362700" cy="3039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7" name="Google Shape;287;p32"/>
          <p:cNvCxnSpPr>
            <a:stCxn id="278" idx="3"/>
            <a:endCxn id="285" idx="0"/>
          </p:cNvCxnSpPr>
          <p:nvPr/>
        </p:nvCxnSpPr>
        <p:spPr>
          <a:xfrm>
            <a:off x="5030863" y="3623375"/>
            <a:ext cx="362700" cy="3039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"/>
          <p:cNvSpPr txBox="1">
            <a:spLocks noGrp="1"/>
          </p:cNvSpPr>
          <p:nvPr>
            <p:ph type="sldNum" idx="12"/>
          </p:nvPr>
        </p:nvSpPr>
        <p:spPr>
          <a:xfrm>
            <a:off x="8119025" y="4739425"/>
            <a:ext cx="749700" cy="3936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fld id="{00000000-1234-1234-1234-123412341234}" type="slidenum">
              <a:rPr lang="fr"/>
              <a:t>18</a:t>
            </a:fld>
            <a:endParaRPr/>
          </a:p>
        </p:txBody>
      </p:sp>
      <p:sp>
        <p:nvSpPr>
          <p:cNvPr id="293" name="Google Shape;293;p33"/>
          <p:cNvSpPr txBox="1">
            <a:spLocks noGrp="1"/>
          </p:cNvSpPr>
          <p:nvPr>
            <p:ph type="title"/>
          </p:nvPr>
        </p:nvSpPr>
        <p:spPr>
          <a:xfrm>
            <a:off x="360000" y="0"/>
            <a:ext cx="35781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Industrialisation du code</a:t>
            </a:r>
            <a:endParaRPr sz="3000"/>
          </a:p>
        </p:txBody>
      </p:sp>
      <p:sp>
        <p:nvSpPr>
          <p:cNvPr id="294" name="Google Shape;294;p33"/>
          <p:cNvSpPr/>
          <p:nvPr/>
        </p:nvSpPr>
        <p:spPr>
          <a:xfrm>
            <a:off x="5986350" y="1334949"/>
            <a:ext cx="1355700" cy="462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Poppins"/>
                <a:ea typeface="Poppins"/>
                <a:cs typeface="Poppins"/>
                <a:sym typeface="Poppins"/>
              </a:rPr>
              <a:t>PHP Unit</a:t>
            </a:r>
            <a:endParaRPr sz="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4266600" y="1334938"/>
            <a:ext cx="1545000" cy="462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Poppins"/>
                <a:ea typeface="Poppins"/>
                <a:cs typeface="Poppins"/>
                <a:sym typeface="Poppins"/>
              </a:rPr>
              <a:t>Intégration Continue (</a:t>
            </a:r>
            <a:r>
              <a:rPr lang="fr" sz="800" i="1">
                <a:latin typeface="Poppins"/>
                <a:ea typeface="Poppins"/>
                <a:cs typeface="Poppins"/>
                <a:sym typeface="Poppins"/>
              </a:rPr>
              <a:t>CI</a:t>
            </a:r>
            <a:r>
              <a:rPr lang="fr" sz="800">
                <a:latin typeface="Poppins"/>
                <a:ea typeface="Poppins"/>
                <a:cs typeface="Poppins"/>
                <a:sym typeface="Poppins"/>
              </a:rPr>
              <a:t>)</a:t>
            </a:r>
            <a:endParaRPr sz="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6" name="Google Shape;296;p33"/>
          <p:cNvSpPr/>
          <p:nvPr/>
        </p:nvSpPr>
        <p:spPr>
          <a:xfrm>
            <a:off x="4338311" y="3387038"/>
            <a:ext cx="1355700" cy="462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Poppins"/>
                <a:ea typeface="Poppins"/>
                <a:cs typeface="Poppins"/>
                <a:sym typeface="Poppins"/>
              </a:rPr>
              <a:t>PHP Standard Recommendations</a:t>
            </a:r>
            <a:endParaRPr sz="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7" name="Google Shape;297;p33"/>
          <p:cNvSpPr/>
          <p:nvPr/>
        </p:nvSpPr>
        <p:spPr>
          <a:xfrm>
            <a:off x="5776500" y="2373313"/>
            <a:ext cx="1775400" cy="3651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Points communs aux projets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8" name="Google Shape;298;p33"/>
          <p:cNvSpPr/>
          <p:nvPr/>
        </p:nvSpPr>
        <p:spPr>
          <a:xfrm>
            <a:off x="5986661" y="3387038"/>
            <a:ext cx="1355700" cy="462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Poppins"/>
                <a:ea typeface="Poppins"/>
                <a:cs typeface="Poppins"/>
                <a:sym typeface="Poppins"/>
              </a:rPr>
              <a:t>PHP CS Fixer</a:t>
            </a:r>
            <a:endParaRPr sz="8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99" name="Google Shape;299;p33"/>
          <p:cNvCxnSpPr>
            <a:stCxn id="297" idx="2"/>
            <a:endCxn id="296" idx="0"/>
          </p:cNvCxnSpPr>
          <p:nvPr/>
        </p:nvCxnSpPr>
        <p:spPr>
          <a:xfrm rot="5400000">
            <a:off x="5515950" y="2238763"/>
            <a:ext cx="648600" cy="16479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00" name="Google Shape;300;p33"/>
          <p:cNvCxnSpPr>
            <a:stCxn id="297" idx="2"/>
            <a:endCxn id="298" idx="0"/>
          </p:cNvCxnSpPr>
          <p:nvPr/>
        </p:nvCxnSpPr>
        <p:spPr>
          <a:xfrm rot="-5400000" flipH="1">
            <a:off x="6340200" y="3062413"/>
            <a:ext cx="648600" cy="6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01" name="Google Shape;301;p33"/>
          <p:cNvSpPr/>
          <p:nvPr/>
        </p:nvSpPr>
        <p:spPr>
          <a:xfrm>
            <a:off x="7551911" y="3387038"/>
            <a:ext cx="1355700" cy="462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Poppins"/>
                <a:ea typeface="Poppins"/>
                <a:cs typeface="Poppins"/>
                <a:sym typeface="Poppins"/>
              </a:rPr>
              <a:t>Easy Coding Standard</a:t>
            </a:r>
            <a:endParaRPr sz="8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02" name="Google Shape;302;p33"/>
          <p:cNvCxnSpPr>
            <a:stCxn id="297" idx="2"/>
            <a:endCxn id="301" idx="0"/>
          </p:cNvCxnSpPr>
          <p:nvPr/>
        </p:nvCxnSpPr>
        <p:spPr>
          <a:xfrm rot="-5400000" flipH="1">
            <a:off x="7122750" y="2279863"/>
            <a:ext cx="648600" cy="15657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03" name="Google Shape;303;p33"/>
          <p:cNvCxnSpPr>
            <a:stCxn id="297" idx="0"/>
            <a:endCxn id="295" idx="2"/>
          </p:cNvCxnSpPr>
          <p:nvPr/>
        </p:nvCxnSpPr>
        <p:spPr>
          <a:xfrm rot="5400000" flipH="1">
            <a:off x="5563800" y="1272913"/>
            <a:ext cx="575700" cy="1625100"/>
          </a:xfrm>
          <a:prstGeom prst="curvedConnector3">
            <a:avLst>
              <a:gd name="adj1" fmla="val 5000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04" name="Google Shape;304;p33"/>
          <p:cNvCxnSpPr>
            <a:stCxn id="297" idx="0"/>
            <a:endCxn id="294" idx="2"/>
          </p:cNvCxnSpPr>
          <p:nvPr/>
        </p:nvCxnSpPr>
        <p:spPr>
          <a:xfrm rot="-5400000">
            <a:off x="6376650" y="2085163"/>
            <a:ext cx="575700" cy="600"/>
          </a:xfrm>
          <a:prstGeom prst="curved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05" name="Google Shape;305;p33"/>
          <p:cNvSpPr/>
          <p:nvPr/>
        </p:nvSpPr>
        <p:spPr>
          <a:xfrm>
            <a:off x="7516800" y="1334938"/>
            <a:ext cx="1545000" cy="462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Poppins"/>
                <a:ea typeface="Poppins"/>
                <a:cs typeface="Poppins"/>
                <a:sym typeface="Poppins"/>
              </a:rPr>
              <a:t>Déploiement Continu (</a:t>
            </a:r>
            <a:r>
              <a:rPr lang="fr" sz="800" i="1">
                <a:latin typeface="Poppins"/>
                <a:ea typeface="Poppins"/>
                <a:cs typeface="Poppins"/>
                <a:sym typeface="Poppins"/>
              </a:rPr>
              <a:t>CD</a:t>
            </a:r>
            <a:r>
              <a:rPr lang="fr" sz="800">
                <a:latin typeface="Poppins"/>
                <a:ea typeface="Poppins"/>
                <a:cs typeface="Poppins"/>
                <a:sym typeface="Poppins"/>
              </a:rPr>
              <a:t>)</a:t>
            </a:r>
            <a:endParaRPr sz="8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06" name="Google Shape;306;p33"/>
          <p:cNvCxnSpPr>
            <a:stCxn id="297" idx="0"/>
            <a:endCxn id="305" idx="2"/>
          </p:cNvCxnSpPr>
          <p:nvPr/>
        </p:nvCxnSpPr>
        <p:spPr>
          <a:xfrm rot="-5400000">
            <a:off x="7188900" y="1272913"/>
            <a:ext cx="575700" cy="1625100"/>
          </a:xfrm>
          <a:prstGeom prst="curvedConnector3">
            <a:avLst>
              <a:gd name="adj1" fmla="val 5000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502525" y="770300"/>
            <a:ext cx="5541600" cy="91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696325" y="1689800"/>
            <a:ext cx="53478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AutoNum type="arabicPeriod"/>
            </a:pPr>
            <a:r>
              <a:rPr lang="fr"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Introduction et présentation de l’entreprise</a:t>
            </a:r>
            <a:endParaRPr sz="16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AutoNum type="arabicPeriod"/>
            </a:pPr>
            <a:r>
              <a:rPr lang="fr"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Composer Changelogs</a:t>
            </a:r>
            <a:endParaRPr sz="16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AutoNum type="arabicPeriod"/>
            </a:pPr>
            <a:r>
              <a:rPr lang="fr"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Commande Vocale de Baresto</a:t>
            </a:r>
            <a:endParaRPr sz="16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Poppins"/>
              <a:buAutoNum type="arabicPeriod"/>
            </a:pPr>
            <a:r>
              <a:rPr lang="fr"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Industrialisation du code</a:t>
            </a:r>
            <a:endParaRPr sz="16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88825" y="1157500"/>
            <a:ext cx="7729800" cy="91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 et présentation de l’entreprise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3199175" y="2478900"/>
            <a:ext cx="23091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5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Spiri</a:t>
            </a:r>
            <a:r>
              <a:rPr lang="fr" sz="55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fr" sz="5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endParaRPr sz="36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4698000" y="1186350"/>
            <a:ext cx="4154100" cy="277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Contexte et </a:t>
            </a:r>
            <a:r>
              <a:rPr lang="fr"/>
              <a:t>a</a:t>
            </a:r>
            <a:r>
              <a:rPr lang="fr" sz="1500"/>
              <a:t>nalyse du projet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Travail </a:t>
            </a:r>
            <a:r>
              <a:rPr lang="fr"/>
              <a:t>effectué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Démonstration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Résultats et p</a:t>
            </a:r>
            <a:r>
              <a:rPr lang="fr" sz="1500"/>
              <a:t>oints d’améliorations</a:t>
            </a:r>
            <a:endParaRPr sz="1500"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60000" y="0"/>
            <a:ext cx="32373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/>
              <a:t>Composer</a:t>
            </a:r>
            <a:endParaRPr sz="3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/>
              <a:t>Changelogs</a:t>
            </a:r>
            <a:endParaRPr sz="3500"/>
          </a:p>
        </p:txBody>
      </p:sp>
      <p:sp>
        <p:nvSpPr>
          <p:cNvPr id="111" name="Google Shape;111;p19"/>
          <p:cNvSpPr txBox="1">
            <a:spLocks noGrp="1"/>
          </p:cNvSpPr>
          <p:nvPr>
            <p:ph type="sldNum" idx="12"/>
          </p:nvPr>
        </p:nvSpPr>
        <p:spPr>
          <a:xfrm>
            <a:off x="8119025" y="4739425"/>
            <a:ext cx="749700" cy="3936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fld id="{00000000-1234-1234-1234-123412341234}" type="slidenum">
              <a:rPr lang="fr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60000" y="612000"/>
            <a:ext cx="85206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Composer Changelogs</a:t>
            </a: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119025" y="4739425"/>
            <a:ext cx="749700" cy="3936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fld id="{00000000-1234-1234-1234-123412341234}" type="slidenum">
              <a:rPr lang="fr"/>
              <a:t>5</a:t>
            </a:fld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2189962" y="2406713"/>
            <a:ext cx="1491900" cy="963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Poppins"/>
                <a:ea typeface="Poppins"/>
                <a:cs typeface="Poppins"/>
                <a:sym typeface="Poppins"/>
              </a:rPr>
              <a:t>Exécution des mises à jour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4941250" y="1329763"/>
            <a:ext cx="2012700" cy="963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Poppins"/>
                <a:ea typeface="Poppins"/>
                <a:cs typeface="Poppins"/>
                <a:sym typeface="Poppins"/>
              </a:rPr>
              <a:t>Affichage du changelog dans la console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4941250" y="3465513"/>
            <a:ext cx="2012700" cy="963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Envoi du changelog sur un point API </a:t>
            </a:r>
            <a:endParaRPr sz="11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1" name="Google Shape;121;p20"/>
          <p:cNvSpPr txBox="1">
            <a:spLocks noGrp="1"/>
          </p:cNvSpPr>
          <p:nvPr>
            <p:ph type="subTitle" idx="2"/>
          </p:nvPr>
        </p:nvSpPr>
        <p:spPr>
          <a:xfrm>
            <a:off x="389651" y="1039775"/>
            <a:ext cx="7980900" cy="300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Contexte du projet / Analyse</a:t>
            </a:r>
            <a:endParaRPr/>
          </a:p>
        </p:txBody>
      </p:sp>
      <p:cxnSp>
        <p:nvCxnSpPr>
          <p:cNvPr id="122" name="Google Shape;122;p20"/>
          <p:cNvCxnSpPr>
            <a:stCxn id="118" idx="3"/>
            <a:endCxn id="119" idx="1"/>
          </p:cNvCxnSpPr>
          <p:nvPr/>
        </p:nvCxnSpPr>
        <p:spPr>
          <a:xfrm rot="10800000" flipH="1">
            <a:off x="3681862" y="1811363"/>
            <a:ext cx="1259400" cy="1077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" name="Google Shape;123;p20"/>
          <p:cNvCxnSpPr>
            <a:stCxn id="118" idx="3"/>
            <a:endCxn id="120" idx="1"/>
          </p:cNvCxnSpPr>
          <p:nvPr/>
        </p:nvCxnSpPr>
        <p:spPr>
          <a:xfrm>
            <a:off x="3681862" y="2888363"/>
            <a:ext cx="1259400" cy="10587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24" name="Google Shape;124;p20"/>
          <p:cNvSpPr/>
          <p:nvPr/>
        </p:nvSpPr>
        <p:spPr>
          <a:xfrm>
            <a:off x="4941250" y="2397638"/>
            <a:ext cx="2012700" cy="963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Poppins"/>
                <a:ea typeface="Poppins"/>
                <a:cs typeface="Poppins"/>
                <a:sym typeface="Poppins"/>
              </a:rPr>
              <a:t> Création du fichier de changelog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25" name="Google Shape;125;p20"/>
          <p:cNvCxnSpPr>
            <a:stCxn id="118" idx="3"/>
            <a:endCxn id="124" idx="1"/>
          </p:cNvCxnSpPr>
          <p:nvPr/>
        </p:nvCxnSpPr>
        <p:spPr>
          <a:xfrm rot="10800000" flipH="1">
            <a:off x="3681862" y="2879363"/>
            <a:ext cx="1259400" cy="9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/>
          <p:nvPr/>
        </p:nvSpPr>
        <p:spPr>
          <a:xfrm>
            <a:off x="6842375" y="1476325"/>
            <a:ext cx="2154000" cy="32631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sldNum" idx="12"/>
          </p:nvPr>
        </p:nvSpPr>
        <p:spPr>
          <a:xfrm>
            <a:off x="8119025" y="4739425"/>
            <a:ext cx="749700" cy="3936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fld id="{00000000-1234-1234-1234-123412341234}" type="slidenum">
              <a:rPr lang="fr"/>
              <a:t>6</a:t>
            </a:fld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360000" y="612000"/>
            <a:ext cx="85206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Composer Changelogs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2"/>
          </p:nvPr>
        </p:nvSpPr>
        <p:spPr>
          <a:xfrm>
            <a:off x="389651" y="1039775"/>
            <a:ext cx="7980900" cy="300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Travail </a:t>
            </a:r>
            <a:r>
              <a:rPr lang="fr"/>
              <a:t>effectué</a:t>
            </a:r>
            <a:r>
              <a:rPr lang="fr" sz="1800"/>
              <a:t> - </a:t>
            </a:r>
            <a:r>
              <a:rPr lang="fr"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Envoie des modifications </a:t>
            </a:r>
            <a:r>
              <a:rPr lang="fr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effectuées</a:t>
            </a:r>
            <a:r>
              <a:rPr lang="fr"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sur une API </a:t>
            </a:r>
            <a:endParaRPr sz="1800"/>
          </a:p>
        </p:txBody>
      </p:sp>
      <p:sp>
        <p:nvSpPr>
          <p:cNvPr id="134" name="Google Shape;134;p21"/>
          <p:cNvSpPr/>
          <p:nvPr/>
        </p:nvSpPr>
        <p:spPr>
          <a:xfrm>
            <a:off x="448038" y="1952513"/>
            <a:ext cx="1491900" cy="963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Poppins"/>
                <a:ea typeface="Poppins"/>
                <a:cs typeface="Poppins"/>
                <a:sym typeface="Poppins"/>
              </a:rPr>
              <a:t>Récupération des informations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448050" y="3178025"/>
            <a:ext cx="1491900" cy="963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Poppins"/>
                <a:ea typeface="Poppins"/>
                <a:cs typeface="Poppins"/>
                <a:sym typeface="Poppins"/>
              </a:rPr>
              <a:t>Récupération de l’URL API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2841925" y="2565263"/>
            <a:ext cx="1491900" cy="963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Poppins"/>
                <a:ea typeface="Poppins"/>
                <a:cs typeface="Poppins"/>
                <a:sym typeface="Poppins"/>
              </a:rPr>
              <a:t>Création de la requête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4936325" y="2565263"/>
            <a:ext cx="1491900" cy="963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Poppins"/>
                <a:ea typeface="Poppins"/>
                <a:cs typeface="Poppins"/>
                <a:sym typeface="Poppins"/>
              </a:rPr>
              <a:t>Envoi de la requête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8" name="Google Shape;138;p21"/>
          <p:cNvSpPr/>
          <p:nvPr/>
        </p:nvSpPr>
        <p:spPr>
          <a:xfrm rot="5400000">
            <a:off x="4457163" y="2941463"/>
            <a:ext cx="355800" cy="210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9" name="Google Shape;139;p21"/>
          <p:cNvCxnSpPr>
            <a:stCxn id="134" idx="3"/>
            <a:endCxn id="136" idx="1"/>
          </p:cNvCxnSpPr>
          <p:nvPr/>
        </p:nvCxnSpPr>
        <p:spPr>
          <a:xfrm>
            <a:off x="1939938" y="2434163"/>
            <a:ext cx="902100" cy="612900"/>
          </a:xfrm>
          <a:prstGeom prst="curvedConnector3">
            <a:avLst>
              <a:gd name="adj1" fmla="val 4999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140;p21"/>
          <p:cNvCxnSpPr>
            <a:stCxn id="135" idx="3"/>
            <a:endCxn id="136" idx="1"/>
          </p:cNvCxnSpPr>
          <p:nvPr/>
        </p:nvCxnSpPr>
        <p:spPr>
          <a:xfrm rot="10800000" flipH="1">
            <a:off x="1939950" y="3046775"/>
            <a:ext cx="902100" cy="612900"/>
          </a:xfrm>
          <a:prstGeom prst="curved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1" name="Google Shape;141;p21"/>
          <p:cNvSpPr/>
          <p:nvPr/>
        </p:nvSpPr>
        <p:spPr>
          <a:xfrm>
            <a:off x="7222925" y="1986737"/>
            <a:ext cx="1392900" cy="472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Poppins"/>
                <a:ea typeface="Poppins"/>
                <a:cs typeface="Poppins"/>
                <a:sym typeface="Poppins"/>
              </a:rPr>
              <a:t>Création de message Slack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42" name="Google Shape;142;p21"/>
          <p:cNvCxnSpPr>
            <a:stCxn id="137" idx="3"/>
            <a:endCxn id="141" idx="1"/>
          </p:cNvCxnSpPr>
          <p:nvPr/>
        </p:nvCxnSpPr>
        <p:spPr>
          <a:xfrm rot="10800000" flipH="1">
            <a:off x="6428225" y="2223113"/>
            <a:ext cx="794700" cy="823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3" name="Google Shape;143;p21"/>
          <p:cNvSpPr/>
          <p:nvPr/>
        </p:nvSpPr>
        <p:spPr>
          <a:xfrm>
            <a:off x="7222925" y="2803662"/>
            <a:ext cx="1392900" cy="472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Poppins"/>
                <a:ea typeface="Poppins"/>
                <a:cs typeface="Poppins"/>
                <a:sym typeface="Poppins"/>
              </a:rPr>
              <a:t>Création page Confluence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44" name="Google Shape;144;p21"/>
          <p:cNvCxnSpPr>
            <a:stCxn id="137" idx="3"/>
            <a:endCxn id="143" idx="1"/>
          </p:cNvCxnSpPr>
          <p:nvPr/>
        </p:nvCxnSpPr>
        <p:spPr>
          <a:xfrm rot="10800000" flipH="1">
            <a:off x="6428225" y="3040013"/>
            <a:ext cx="794700" cy="6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5" name="Google Shape;145;p21"/>
          <p:cNvSpPr/>
          <p:nvPr/>
        </p:nvSpPr>
        <p:spPr>
          <a:xfrm>
            <a:off x="7222925" y="3620587"/>
            <a:ext cx="1392900" cy="472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Poppins"/>
                <a:ea typeface="Poppins"/>
                <a:cs typeface="Poppins"/>
                <a:sym typeface="Poppins"/>
              </a:rPr>
              <a:t>Autre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46" name="Google Shape;146;p21"/>
          <p:cNvCxnSpPr>
            <a:stCxn id="137" idx="3"/>
            <a:endCxn id="145" idx="1"/>
          </p:cNvCxnSpPr>
          <p:nvPr/>
        </p:nvCxnSpPr>
        <p:spPr>
          <a:xfrm>
            <a:off x="6428225" y="3046913"/>
            <a:ext cx="794700" cy="810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8119025" y="4739425"/>
            <a:ext cx="749700" cy="3936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fld id="{00000000-1234-1234-1234-123412341234}" type="slidenum">
              <a:rPr lang="fr"/>
              <a:t>7</a:t>
            </a:fld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360000" y="612000"/>
            <a:ext cx="85206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Composer Changelogs</a:t>
            </a:r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subTitle" idx="2"/>
          </p:nvPr>
        </p:nvSpPr>
        <p:spPr>
          <a:xfrm>
            <a:off x="389651" y="1039775"/>
            <a:ext cx="7980900" cy="300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Travail </a:t>
            </a:r>
            <a:r>
              <a:rPr lang="fr"/>
              <a:t>effectué</a:t>
            </a:r>
            <a:r>
              <a:rPr lang="fr" sz="1800"/>
              <a:t> - </a:t>
            </a:r>
            <a:r>
              <a:rPr lang="fr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Configuration</a:t>
            </a:r>
            <a:endParaRPr sz="1800"/>
          </a:p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r="51209"/>
          <a:stretch/>
        </p:blipFill>
        <p:spPr>
          <a:xfrm>
            <a:off x="577400" y="1952063"/>
            <a:ext cx="3126851" cy="155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6975" y="1051399"/>
            <a:ext cx="4451749" cy="354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/>
        </p:nvSpPr>
        <p:spPr>
          <a:xfrm>
            <a:off x="4355275" y="4544675"/>
            <a:ext cx="394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ConfigBuilder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549975" y="3464113"/>
            <a:ext cx="394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Composer.json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sldNum" idx="12"/>
          </p:nvPr>
        </p:nvSpPr>
        <p:spPr>
          <a:xfrm>
            <a:off x="8119025" y="4739425"/>
            <a:ext cx="749700" cy="3936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fld id="{00000000-1234-1234-1234-123412341234}" type="slidenum">
              <a:rPr lang="fr"/>
              <a:t>8</a:t>
            </a:fld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title"/>
          </p:nvPr>
        </p:nvSpPr>
        <p:spPr>
          <a:xfrm>
            <a:off x="360000" y="612000"/>
            <a:ext cx="85206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Composer Changelogs</a:t>
            </a:r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subTitle" idx="2"/>
          </p:nvPr>
        </p:nvSpPr>
        <p:spPr>
          <a:xfrm>
            <a:off x="389651" y="1039775"/>
            <a:ext cx="7980900" cy="300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Travail </a:t>
            </a:r>
            <a:r>
              <a:rPr lang="fr"/>
              <a:t>effectué</a:t>
            </a:r>
            <a:r>
              <a:rPr lang="fr" sz="1800"/>
              <a:t> - </a:t>
            </a:r>
            <a:r>
              <a:rPr lang="fr"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Envoie des modifications </a:t>
            </a:r>
            <a:r>
              <a:rPr lang="fr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effectuées</a:t>
            </a:r>
            <a:r>
              <a:rPr lang="fr"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sur une API </a:t>
            </a:r>
            <a:endParaRPr sz="1800"/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861" y="2090652"/>
            <a:ext cx="4338874" cy="11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 txBox="1"/>
          <p:nvPr/>
        </p:nvSpPr>
        <p:spPr>
          <a:xfrm>
            <a:off x="2405950" y="3171588"/>
            <a:ext cx="394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Automates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sldNum" idx="12"/>
          </p:nvPr>
        </p:nvSpPr>
        <p:spPr>
          <a:xfrm>
            <a:off x="8119025" y="4739425"/>
            <a:ext cx="749700" cy="3936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  </a:t>
            </a:r>
            <a:fld id="{00000000-1234-1234-1234-123412341234}" type="slidenum">
              <a:rPr lang="fr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9</a:t>
            </a:fld>
            <a:endParaRPr>
              <a:solidFill>
                <a:schemeClr val="accent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xfrm>
            <a:off x="360000" y="612000"/>
            <a:ext cx="85206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Composer Changelogs</a:t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1898100" y="2371650"/>
            <a:ext cx="534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https://www.youtube.com/watch?v=EqL6X6crvV4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4" name="Google Shape;174;p24"/>
          <p:cNvSpPr txBox="1">
            <a:spLocks noGrp="1"/>
          </p:cNvSpPr>
          <p:nvPr>
            <p:ph type="subTitle" idx="2"/>
          </p:nvPr>
        </p:nvSpPr>
        <p:spPr>
          <a:xfrm>
            <a:off x="389651" y="1039775"/>
            <a:ext cx="7980900" cy="300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Démonstration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iriit 202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3960FF"/>
      </a:accent1>
      <a:accent2>
        <a:srgbClr val="00D99B"/>
      </a:accent2>
      <a:accent3>
        <a:srgbClr val="FACD23"/>
      </a:accent3>
      <a:accent4>
        <a:srgbClr val="FF5F5F"/>
      </a:accent4>
      <a:accent5>
        <a:srgbClr val="A484F8"/>
      </a:accent5>
      <a:accent6>
        <a:srgbClr val="333333"/>
      </a:accent6>
      <a:hlink>
        <a:srgbClr val="396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</Words>
  <Application>Microsoft Macintosh PowerPoint</Application>
  <PresentationFormat>Affichage à l'écran (16:9)</PresentationFormat>
  <Paragraphs>119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Arial</vt:lpstr>
      <vt:lpstr>Proxima Nova Extrabold</vt:lpstr>
      <vt:lpstr>DM Sans Medium</vt:lpstr>
      <vt:lpstr>Poppins</vt:lpstr>
      <vt:lpstr>Poppins ExtraBold</vt:lpstr>
      <vt:lpstr>DM Sans</vt:lpstr>
      <vt:lpstr>Spiriit 2022</vt:lpstr>
      <vt:lpstr>Romain  Soutenance de Stage</vt:lpstr>
      <vt:lpstr>Sommaire</vt:lpstr>
      <vt:lpstr>Introduction et présentation de l’entreprise</vt:lpstr>
      <vt:lpstr>Composer Changelogs</vt:lpstr>
      <vt:lpstr>Composer Changelogs</vt:lpstr>
      <vt:lpstr>Composer Changelogs</vt:lpstr>
      <vt:lpstr>Composer Changelogs</vt:lpstr>
      <vt:lpstr>Composer Changelogs</vt:lpstr>
      <vt:lpstr>Composer Changelogs</vt:lpstr>
      <vt:lpstr>Composer Changelogs</vt:lpstr>
      <vt:lpstr>Commande Vocale (Baresto)</vt:lpstr>
      <vt:lpstr>Commande Vocale</vt:lpstr>
      <vt:lpstr>Commande Vocale</vt:lpstr>
      <vt:lpstr>Commande Vocale</vt:lpstr>
      <vt:lpstr>Commande Vocale</vt:lpstr>
      <vt:lpstr>Commande Vocale</vt:lpstr>
      <vt:lpstr>Commande Vocale</vt:lpstr>
      <vt:lpstr>Industrialisation du code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Romain  Soutenance de Stage</dc:title>
  <cp:lastModifiedBy>Romain Millan</cp:lastModifiedBy>
  <cp:revision>1</cp:revision>
  <dcterms:modified xsi:type="dcterms:W3CDTF">2023-06-20T14:42:03Z</dcterms:modified>
</cp:coreProperties>
</file>