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63" r:id="rId6"/>
    <p:sldId id="264" r:id="rId7"/>
    <p:sldId id="265" r:id="rId8"/>
    <p:sldId id="269" r:id="rId9"/>
    <p:sldId id="266" r:id="rId10"/>
    <p:sldId id="268" r:id="rId11"/>
    <p:sldId id="267" r:id="rId12"/>
    <p:sldId id="270" r:id="rId13"/>
    <p:sldId id="271" r:id="rId14"/>
    <p:sldId id="272" r:id="rId15"/>
    <p:sldId id="275" r:id="rId16"/>
    <p:sldId id="286" r:id="rId17"/>
    <p:sldId id="277" r:id="rId18"/>
    <p:sldId id="278" r:id="rId19"/>
    <p:sldId id="279" r:id="rId20"/>
    <p:sldId id="280" r:id="rId21"/>
    <p:sldId id="281" r:id="rId22"/>
    <p:sldId id="284" r:id="rId23"/>
    <p:sldId id="282" r:id="rId24"/>
    <p:sldId id="283" r:id="rId25"/>
    <p:sldId id="285"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2825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122692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9950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32009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5245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390006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223000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251944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177562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B8D7204-B655-44D6-8CFC-8D184089057F}" type="datetimeFigureOut">
              <a:rPr lang="fr-FR" smtClean="0"/>
              <a:t>02/06/2024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299357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8D7204-B655-44D6-8CFC-8D184089057F}" type="datetimeFigureOut">
              <a:rPr lang="fr-FR" smtClean="0"/>
              <a:t>02/06/2024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327393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B8D7204-B655-44D6-8CFC-8D184089057F}" type="datetimeFigureOut">
              <a:rPr lang="fr-FR" smtClean="0"/>
              <a:t>02/06/2024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415170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B8D7204-B655-44D6-8CFC-8D184089057F}" type="datetimeFigureOut">
              <a:rPr lang="fr-FR" smtClean="0"/>
              <a:t>02/06/2024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154818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D7204-B655-44D6-8CFC-8D184089057F}" type="datetimeFigureOut">
              <a:rPr lang="fr-FR" smtClean="0"/>
              <a:t>02/06/2024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145276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B8D7204-B655-44D6-8CFC-8D184089057F}" type="datetimeFigureOut">
              <a:rPr lang="fr-FR" smtClean="0"/>
              <a:t>02/06/2024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79032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B8D7204-B655-44D6-8CFC-8D184089057F}" type="datetimeFigureOut">
              <a:rPr lang="fr-FR" smtClean="0"/>
              <a:t>02/06/2024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F35EC94-7BF9-413E-8853-75AE6A4FD280}" type="slidenum">
              <a:rPr lang="fr-FR" smtClean="0"/>
              <a:t>‹N°›</a:t>
            </a:fld>
            <a:endParaRPr lang="fr-FR"/>
          </a:p>
        </p:txBody>
      </p:sp>
    </p:spTree>
    <p:extLst>
      <p:ext uri="{BB962C8B-B14F-4D97-AF65-F5344CB8AC3E}">
        <p14:creationId xmlns:p14="http://schemas.microsoft.com/office/powerpoint/2010/main" val="283664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8D7204-B655-44D6-8CFC-8D184089057F}" type="datetimeFigureOut">
              <a:rPr lang="fr-FR" smtClean="0"/>
              <a:t>02/06/2024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F35EC94-7BF9-413E-8853-75AE6A4FD280}" type="slidenum">
              <a:rPr lang="fr-FR" smtClean="0"/>
              <a:t>‹N°›</a:t>
            </a:fld>
            <a:endParaRPr lang="fr-FR"/>
          </a:p>
        </p:txBody>
      </p:sp>
    </p:spTree>
    <p:extLst>
      <p:ext uri="{BB962C8B-B14F-4D97-AF65-F5344CB8AC3E}">
        <p14:creationId xmlns:p14="http://schemas.microsoft.com/office/powerpoint/2010/main" val="279317653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80C7F3-BD34-728F-127D-3AD27DC8DF95}"/>
              </a:ext>
            </a:extLst>
          </p:cNvPr>
          <p:cNvSpPr>
            <a:spLocks noGrp="1"/>
          </p:cNvSpPr>
          <p:nvPr>
            <p:ph type="ctrTitle"/>
          </p:nvPr>
        </p:nvSpPr>
        <p:spPr/>
        <p:txBody>
          <a:bodyPr/>
          <a:lstStyle/>
          <a:p>
            <a:r>
              <a:rPr lang="fr-FR" dirty="0"/>
              <a:t>Les méthodes de travail</a:t>
            </a:r>
          </a:p>
        </p:txBody>
      </p:sp>
    </p:spTree>
    <p:extLst>
      <p:ext uri="{BB962C8B-B14F-4D97-AF65-F5344CB8AC3E}">
        <p14:creationId xmlns:p14="http://schemas.microsoft.com/office/powerpoint/2010/main" val="126599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0E6F7CE-ECF8-D2E7-B3B4-DA6604425CB2}"/>
              </a:ext>
            </a:extLst>
          </p:cNvPr>
          <p:cNvSpPr>
            <a:spLocks noGrp="1"/>
          </p:cNvSpPr>
          <p:nvPr>
            <p:ph idx="1"/>
          </p:nvPr>
        </p:nvSpPr>
        <p:spPr>
          <a:xfrm>
            <a:off x="677334" y="466725"/>
            <a:ext cx="8596668" cy="6391275"/>
          </a:xfrm>
        </p:spPr>
        <p:txBody>
          <a:bodyPr>
            <a:normAutofit/>
          </a:bodyPr>
          <a:lstStyle/>
          <a:p>
            <a:r>
              <a:rPr lang="fr-FR" sz="2400" dirty="0">
                <a:latin typeface="Calibri" panose="020F0502020204030204" pitchFamily="34" charset="0"/>
                <a:cs typeface="Calibri" panose="020F0502020204030204" pitchFamily="34" charset="0"/>
              </a:rPr>
              <a:t>SCRUM est un cadre de travail Agile populaire utilisé pour gérer le développement de produits complexes.</a:t>
            </a:r>
          </a:p>
          <a:p>
            <a:pPr marL="0" indent="0">
              <a:buNone/>
            </a:pPr>
            <a:endParaRPr lang="fr-FR" sz="2400" dirty="0">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Il fournit des rôles définis (Product </a:t>
            </a:r>
            <a:r>
              <a:rPr lang="fr-FR" sz="2400" dirty="0" err="1">
                <a:latin typeface="Calibri" panose="020F0502020204030204" pitchFamily="34" charset="0"/>
                <a:cs typeface="Calibri" panose="020F0502020204030204" pitchFamily="34" charset="0"/>
              </a:rPr>
              <a:t>Owner</a:t>
            </a:r>
            <a:r>
              <a:rPr lang="fr-FR" sz="2400" dirty="0">
                <a:latin typeface="Calibri" panose="020F0502020204030204" pitchFamily="34" charset="0"/>
                <a:cs typeface="Calibri" panose="020F0502020204030204" pitchFamily="34" charset="0"/>
              </a:rPr>
              <a:t>, Scrum Master, Équipe de Développement), des événements (Sprints, Réunion de Planification de Sprint, Daily Scrum, Revue de Sprint, Rétrospective de Sprint) et des artefacts (Product </a:t>
            </a:r>
            <a:r>
              <a:rPr lang="fr-FR" sz="2400" dirty="0" err="1">
                <a:latin typeface="Calibri" panose="020F0502020204030204" pitchFamily="34" charset="0"/>
                <a:cs typeface="Calibri" panose="020F0502020204030204" pitchFamily="34" charset="0"/>
              </a:rPr>
              <a:t>Backlog</a:t>
            </a:r>
            <a:r>
              <a:rPr lang="fr-FR" sz="2400" dirty="0">
                <a:latin typeface="Calibri" panose="020F0502020204030204" pitchFamily="34" charset="0"/>
                <a:cs typeface="Calibri" panose="020F0502020204030204" pitchFamily="34" charset="0"/>
              </a:rPr>
              <a:t>, Sprint </a:t>
            </a:r>
            <a:r>
              <a:rPr lang="fr-FR" sz="2400" dirty="0" err="1">
                <a:latin typeface="Calibri" panose="020F0502020204030204" pitchFamily="34" charset="0"/>
                <a:cs typeface="Calibri" panose="020F0502020204030204" pitchFamily="34" charset="0"/>
              </a:rPr>
              <a:t>Backlog</a:t>
            </a:r>
            <a:r>
              <a:rPr lang="fr-FR" sz="2400" dirty="0">
                <a:latin typeface="Calibri" panose="020F0502020204030204" pitchFamily="34" charset="0"/>
                <a:cs typeface="Calibri" panose="020F0502020204030204" pitchFamily="34" charset="0"/>
              </a:rPr>
              <a:t>, </a:t>
            </a:r>
            <a:r>
              <a:rPr lang="fr-FR" sz="2400" dirty="0" err="1">
                <a:latin typeface="Calibri" panose="020F0502020204030204" pitchFamily="34" charset="0"/>
                <a:cs typeface="Calibri" panose="020F0502020204030204" pitchFamily="34" charset="0"/>
              </a:rPr>
              <a:t>Increment</a:t>
            </a:r>
            <a:r>
              <a:rPr lang="fr-FR" sz="2400" dirty="0">
                <a:latin typeface="Calibri" panose="020F0502020204030204" pitchFamily="34" charset="0"/>
                <a:cs typeface="Calibri" panose="020F0502020204030204" pitchFamily="34" charset="0"/>
              </a:rPr>
              <a:t>) pour structurer et faciliter le processus de développement.</a:t>
            </a:r>
          </a:p>
          <a:p>
            <a:pPr marL="0" indent="0">
              <a:buNone/>
            </a:pPr>
            <a:endParaRPr lang="fr-FR" sz="2400" dirty="0">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SCRUM applique les principes Agile en permettant des cycles de travail courts et réguliers (sprints), une rétroaction fréquente, une amélioration continue et une collaboration étroite entre les membres de l'équipe et les parties prenantes.</a:t>
            </a:r>
          </a:p>
        </p:txBody>
      </p:sp>
    </p:spTree>
    <p:extLst>
      <p:ext uri="{BB962C8B-B14F-4D97-AF65-F5344CB8AC3E}">
        <p14:creationId xmlns:p14="http://schemas.microsoft.com/office/powerpoint/2010/main" val="244758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80C7F3-BD34-728F-127D-3AD27DC8DF95}"/>
              </a:ext>
            </a:extLst>
          </p:cNvPr>
          <p:cNvSpPr>
            <a:spLocks noGrp="1"/>
          </p:cNvSpPr>
          <p:nvPr>
            <p:ph type="ctrTitle"/>
          </p:nvPr>
        </p:nvSpPr>
        <p:spPr>
          <a:xfrm>
            <a:off x="1507067" y="1704975"/>
            <a:ext cx="7766936" cy="2952749"/>
          </a:xfrm>
        </p:spPr>
        <p:txBody>
          <a:bodyPr/>
          <a:lstStyle/>
          <a:p>
            <a:r>
              <a:rPr lang="fr-FR" dirty="0"/>
              <a:t>Les rôles</a:t>
            </a:r>
            <a:br>
              <a:rPr lang="fr-FR" dirty="0"/>
            </a:br>
            <a:endParaRPr lang="fr-FR" dirty="0"/>
          </a:p>
        </p:txBody>
      </p:sp>
    </p:spTree>
    <p:extLst>
      <p:ext uri="{BB962C8B-B14F-4D97-AF65-F5344CB8AC3E}">
        <p14:creationId xmlns:p14="http://schemas.microsoft.com/office/powerpoint/2010/main" val="272332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4F25AB-3201-5690-6FF0-226BA4985985}"/>
              </a:ext>
            </a:extLst>
          </p:cNvPr>
          <p:cNvSpPr>
            <a:spLocks noGrp="1"/>
          </p:cNvSpPr>
          <p:nvPr>
            <p:ph type="title"/>
          </p:nvPr>
        </p:nvSpPr>
        <p:spPr/>
        <p:txBody>
          <a:bodyPr/>
          <a:lstStyle/>
          <a:p>
            <a:r>
              <a:rPr lang="fr-FR" dirty="0"/>
              <a:t>L’équipe</a:t>
            </a:r>
          </a:p>
        </p:txBody>
      </p:sp>
      <p:pic>
        <p:nvPicPr>
          <p:cNvPr id="6" name="Espace réservé du contenu 5">
            <a:extLst>
              <a:ext uri="{FF2B5EF4-FFF2-40B4-BE49-F238E27FC236}">
                <a16:creationId xmlns:a16="http://schemas.microsoft.com/office/drawing/2014/main" id="{F32CF761-1C90-4522-ACAB-BEA95F220D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442606"/>
            <a:ext cx="4183062" cy="3317400"/>
          </a:xfrm>
        </p:spPr>
      </p:pic>
      <p:sp>
        <p:nvSpPr>
          <p:cNvPr id="4" name="Espace réservé du contenu 3">
            <a:extLst>
              <a:ext uri="{FF2B5EF4-FFF2-40B4-BE49-F238E27FC236}">
                <a16:creationId xmlns:a16="http://schemas.microsoft.com/office/drawing/2014/main" id="{2438CE88-20E7-2B87-B970-499F2651DD1B}"/>
              </a:ext>
            </a:extLst>
          </p:cNvPr>
          <p:cNvSpPr>
            <a:spLocks noGrp="1"/>
          </p:cNvSpPr>
          <p:nvPr>
            <p:ph sz="half" idx="2"/>
          </p:nvPr>
        </p:nvSpPr>
        <p:spPr>
          <a:xfrm>
            <a:off x="5089970" y="2442606"/>
            <a:ext cx="4184034" cy="3317400"/>
          </a:xfrm>
        </p:spPr>
        <p:txBody>
          <a:bodyPr/>
          <a:lstStyle/>
          <a:p>
            <a:r>
              <a:rPr lang="fr-FR" dirty="0"/>
              <a:t>Développeur</a:t>
            </a:r>
          </a:p>
          <a:p>
            <a:r>
              <a:rPr lang="fr-FR" dirty="0"/>
              <a:t>Testeur</a:t>
            </a:r>
          </a:p>
          <a:p>
            <a:r>
              <a:rPr lang="fr-FR" dirty="0"/>
              <a:t>Designer</a:t>
            </a:r>
          </a:p>
          <a:p>
            <a:pPr marL="0" indent="0">
              <a:buNone/>
            </a:pPr>
            <a:r>
              <a:rPr lang="fr-FR" dirty="0"/>
              <a:t>Et tout autre métier nécessaire à la réalisation du projet …</a:t>
            </a:r>
          </a:p>
        </p:txBody>
      </p:sp>
    </p:spTree>
    <p:extLst>
      <p:ext uri="{BB962C8B-B14F-4D97-AF65-F5344CB8AC3E}">
        <p14:creationId xmlns:p14="http://schemas.microsoft.com/office/powerpoint/2010/main" val="284089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4F25AB-3201-5690-6FF0-226BA4985985}"/>
              </a:ext>
            </a:extLst>
          </p:cNvPr>
          <p:cNvSpPr>
            <a:spLocks noGrp="1"/>
          </p:cNvSpPr>
          <p:nvPr>
            <p:ph type="title"/>
          </p:nvPr>
        </p:nvSpPr>
        <p:spPr/>
        <p:txBody>
          <a:bodyPr/>
          <a:lstStyle/>
          <a:p>
            <a:r>
              <a:rPr lang="fr-FR" dirty="0"/>
              <a:t>Product </a:t>
            </a:r>
            <a:r>
              <a:rPr lang="fr-FR" dirty="0" err="1"/>
              <a:t>Owner</a:t>
            </a:r>
            <a:endParaRPr lang="fr-FR" dirty="0"/>
          </a:p>
        </p:txBody>
      </p:sp>
      <p:sp>
        <p:nvSpPr>
          <p:cNvPr id="4" name="Espace réservé du contenu 3">
            <a:extLst>
              <a:ext uri="{FF2B5EF4-FFF2-40B4-BE49-F238E27FC236}">
                <a16:creationId xmlns:a16="http://schemas.microsoft.com/office/drawing/2014/main" id="{2438CE88-20E7-2B87-B970-499F2651DD1B}"/>
              </a:ext>
            </a:extLst>
          </p:cNvPr>
          <p:cNvSpPr>
            <a:spLocks noGrp="1"/>
          </p:cNvSpPr>
          <p:nvPr>
            <p:ph sz="half" idx="2"/>
          </p:nvPr>
        </p:nvSpPr>
        <p:spPr>
          <a:xfrm>
            <a:off x="5089970" y="2442606"/>
            <a:ext cx="4184034" cy="3317400"/>
          </a:xfrm>
        </p:spPr>
        <p:txBody>
          <a:bodyPr>
            <a:normAutofit lnSpcReduction="10000"/>
          </a:bodyPr>
          <a:lstStyle/>
          <a:p>
            <a:r>
              <a:rPr lang="fr-FR" dirty="0"/>
              <a:t>Définit les spécifications fonctionnelles</a:t>
            </a:r>
          </a:p>
          <a:p>
            <a:r>
              <a:rPr lang="fr-FR" dirty="0"/>
              <a:t>Établit la liste des priorités à développer</a:t>
            </a:r>
          </a:p>
          <a:p>
            <a:r>
              <a:rPr lang="fr-FR" dirty="0"/>
              <a:t>Valide les fonctionnalités</a:t>
            </a:r>
          </a:p>
          <a:p>
            <a:endParaRPr lang="fr-FR" dirty="0"/>
          </a:p>
          <a:p>
            <a:endParaRPr lang="fr-FR" dirty="0"/>
          </a:p>
          <a:p>
            <a:pPr marL="0" indent="0">
              <a:buNone/>
            </a:pPr>
            <a:endParaRPr lang="fr-FR" dirty="0"/>
          </a:p>
          <a:p>
            <a:r>
              <a:rPr lang="fr-FR" dirty="0"/>
              <a:t>Gère et développement le projet</a:t>
            </a:r>
          </a:p>
        </p:txBody>
      </p:sp>
      <p:pic>
        <p:nvPicPr>
          <p:cNvPr id="10" name="Espace réservé du contenu 9">
            <a:extLst>
              <a:ext uri="{FF2B5EF4-FFF2-40B4-BE49-F238E27FC236}">
                <a16:creationId xmlns:a16="http://schemas.microsoft.com/office/drawing/2014/main" id="{76E2879C-FE82-126D-5DF7-17A3BD2533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620" y="2160588"/>
            <a:ext cx="3781547" cy="3881437"/>
          </a:xfrm>
        </p:spPr>
      </p:pic>
    </p:spTree>
    <p:extLst>
      <p:ext uri="{BB962C8B-B14F-4D97-AF65-F5344CB8AC3E}">
        <p14:creationId xmlns:p14="http://schemas.microsoft.com/office/powerpoint/2010/main" val="28518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438CE88-20E7-2B87-B970-499F2651DD1B}"/>
              </a:ext>
            </a:extLst>
          </p:cNvPr>
          <p:cNvSpPr>
            <a:spLocks noGrp="1"/>
          </p:cNvSpPr>
          <p:nvPr>
            <p:ph sz="half" idx="2"/>
          </p:nvPr>
        </p:nvSpPr>
        <p:spPr>
          <a:xfrm>
            <a:off x="5089970" y="2442606"/>
            <a:ext cx="4184034" cy="3317400"/>
          </a:xfrm>
        </p:spPr>
        <p:txBody>
          <a:bodyPr>
            <a:normAutofit lnSpcReduction="10000"/>
          </a:bodyPr>
          <a:lstStyle/>
          <a:p>
            <a:r>
              <a:rPr lang="fr-FR" dirty="0"/>
              <a:t>Est le garant du respect des processus SCRUM</a:t>
            </a:r>
          </a:p>
          <a:p>
            <a:r>
              <a:rPr lang="fr-FR" dirty="0"/>
              <a:t>Assure une bonne communication entre l’équipe</a:t>
            </a:r>
          </a:p>
          <a:p>
            <a:endParaRPr lang="fr-FR" dirty="0"/>
          </a:p>
          <a:p>
            <a:endParaRPr lang="fr-FR" dirty="0"/>
          </a:p>
          <a:p>
            <a:endParaRPr lang="fr-FR" dirty="0"/>
          </a:p>
          <a:p>
            <a:pPr marL="0" indent="0">
              <a:buNone/>
            </a:pPr>
            <a:endParaRPr lang="fr-FR" dirty="0"/>
          </a:p>
          <a:p>
            <a:r>
              <a:rPr lang="fr-FR" dirty="0"/>
              <a:t>Pilote l’équipe de développement</a:t>
            </a:r>
          </a:p>
        </p:txBody>
      </p:sp>
      <p:sp>
        <p:nvSpPr>
          <p:cNvPr id="5" name="Titre 4">
            <a:extLst>
              <a:ext uri="{FF2B5EF4-FFF2-40B4-BE49-F238E27FC236}">
                <a16:creationId xmlns:a16="http://schemas.microsoft.com/office/drawing/2014/main" id="{7C2DF3DD-5328-091D-7BC9-0CC757A88EA4}"/>
              </a:ext>
            </a:extLst>
          </p:cNvPr>
          <p:cNvSpPr>
            <a:spLocks noGrp="1"/>
          </p:cNvSpPr>
          <p:nvPr>
            <p:ph type="title"/>
          </p:nvPr>
        </p:nvSpPr>
        <p:spPr/>
        <p:txBody>
          <a:bodyPr/>
          <a:lstStyle/>
          <a:p>
            <a:r>
              <a:rPr lang="fr-FR" dirty="0"/>
              <a:t>Scrum Master</a:t>
            </a:r>
          </a:p>
        </p:txBody>
      </p:sp>
      <p:pic>
        <p:nvPicPr>
          <p:cNvPr id="10" name="Espace réservé du contenu 9">
            <a:extLst>
              <a:ext uri="{FF2B5EF4-FFF2-40B4-BE49-F238E27FC236}">
                <a16:creationId xmlns:a16="http://schemas.microsoft.com/office/drawing/2014/main" id="{30DB3856-566A-8D6B-1505-103F86DC2CC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229937"/>
            <a:ext cx="4183062" cy="3742739"/>
          </a:xfrm>
        </p:spPr>
      </p:pic>
    </p:spTree>
    <p:extLst>
      <p:ext uri="{BB962C8B-B14F-4D97-AF65-F5344CB8AC3E}">
        <p14:creationId xmlns:p14="http://schemas.microsoft.com/office/powerpoint/2010/main" val="37941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97823-E94B-6535-2729-4D8D1C64D4F3}"/>
              </a:ext>
            </a:extLst>
          </p:cNvPr>
          <p:cNvSpPr>
            <a:spLocks noGrp="1"/>
          </p:cNvSpPr>
          <p:nvPr>
            <p:ph type="ctrTitle"/>
          </p:nvPr>
        </p:nvSpPr>
        <p:spPr>
          <a:xfrm>
            <a:off x="1507067" y="609600"/>
            <a:ext cx="7766936" cy="847726"/>
          </a:xfrm>
        </p:spPr>
        <p:txBody>
          <a:bodyPr/>
          <a:lstStyle/>
          <a:p>
            <a:r>
              <a:rPr lang="fr-FR" dirty="0"/>
              <a:t>User Story</a:t>
            </a:r>
          </a:p>
        </p:txBody>
      </p:sp>
      <p:sp>
        <p:nvSpPr>
          <p:cNvPr id="3" name="Sous-titre 2">
            <a:extLst>
              <a:ext uri="{FF2B5EF4-FFF2-40B4-BE49-F238E27FC236}">
                <a16:creationId xmlns:a16="http://schemas.microsoft.com/office/drawing/2014/main" id="{F4FDD584-4734-2D3D-130A-1BF132F79F1A}"/>
              </a:ext>
            </a:extLst>
          </p:cNvPr>
          <p:cNvSpPr>
            <a:spLocks noGrp="1"/>
          </p:cNvSpPr>
          <p:nvPr>
            <p:ph type="subTitle" idx="1"/>
          </p:nvPr>
        </p:nvSpPr>
        <p:spPr>
          <a:xfrm>
            <a:off x="1507067" y="1695450"/>
            <a:ext cx="7766936" cy="4552951"/>
          </a:xfrm>
        </p:spPr>
        <p:txBody>
          <a:bodyPr>
            <a:normAutofit fontScale="92500" lnSpcReduction="20000"/>
          </a:bodyPr>
          <a:lstStyle/>
          <a:p>
            <a:pPr algn="l"/>
            <a:r>
              <a:rPr lang="fr-FR" sz="2400" dirty="0"/>
              <a:t>Décrire l’expérience utilisateur en utilisant le langage, le vocabulaire et la terminologie de l’usager</a:t>
            </a:r>
          </a:p>
          <a:p>
            <a:pPr algn="l"/>
            <a:endParaRPr lang="fr-FR" sz="2400" dirty="0"/>
          </a:p>
          <a:p>
            <a:pPr algn="l"/>
            <a:r>
              <a:rPr lang="fr-FR" sz="2400" dirty="0"/>
              <a:t>Une user story suit généralement un format standard qui inclut trois éléments principaux :</a:t>
            </a:r>
          </a:p>
          <a:p>
            <a:pPr algn="l">
              <a:buFont typeface="+mj-lt"/>
              <a:buAutoNum type="arabicPeriod"/>
            </a:pPr>
            <a:r>
              <a:rPr lang="fr-FR" sz="2400" b="1" dirty="0"/>
              <a:t>Qui</a:t>
            </a:r>
            <a:r>
              <a:rPr lang="fr-FR" sz="2400" dirty="0"/>
              <a:t> : Identifie l'utilisateur ou le rôle.</a:t>
            </a:r>
          </a:p>
          <a:p>
            <a:pPr algn="l">
              <a:buFont typeface="+mj-lt"/>
              <a:buAutoNum type="arabicPeriod"/>
            </a:pPr>
            <a:r>
              <a:rPr lang="fr-FR" sz="2400" b="1" dirty="0"/>
              <a:t>Quoi</a:t>
            </a:r>
            <a:r>
              <a:rPr lang="fr-FR" sz="2400" dirty="0"/>
              <a:t> : Décrit la capacité ou la fonctionnalité souhaitée.</a:t>
            </a:r>
          </a:p>
          <a:p>
            <a:pPr algn="l">
              <a:buFont typeface="+mj-lt"/>
              <a:buAutoNum type="arabicPeriod"/>
            </a:pPr>
            <a:r>
              <a:rPr lang="fr-FR" sz="2400" b="1" dirty="0"/>
              <a:t>Pourquoi</a:t>
            </a:r>
            <a:r>
              <a:rPr lang="fr-FR" sz="2400" dirty="0"/>
              <a:t> : Explique la raison ou la valeur ajoutée de cette fonctionnalité.</a:t>
            </a:r>
          </a:p>
          <a:p>
            <a:pPr algn="l">
              <a:buFont typeface="+mj-lt"/>
              <a:buAutoNum type="arabicPeriod"/>
            </a:pPr>
            <a:endParaRPr lang="fr-FR" sz="2400" dirty="0"/>
          </a:p>
          <a:p>
            <a:pPr algn="l"/>
            <a:r>
              <a:rPr lang="fr-FR" sz="2400" dirty="0"/>
              <a:t>En tant que [rôle], je veux [fonctionnalité], afin de [valeur ou bénéfice].</a:t>
            </a:r>
          </a:p>
          <a:p>
            <a:pPr algn="l"/>
            <a:endParaRPr lang="fr-FR" dirty="0"/>
          </a:p>
        </p:txBody>
      </p:sp>
    </p:spTree>
    <p:extLst>
      <p:ext uri="{BB962C8B-B14F-4D97-AF65-F5344CB8AC3E}">
        <p14:creationId xmlns:p14="http://schemas.microsoft.com/office/powerpoint/2010/main" val="341487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5A7EDF-2854-2D98-BF05-E111DE33A722}"/>
              </a:ext>
            </a:extLst>
          </p:cNvPr>
          <p:cNvSpPr>
            <a:spLocks noGrp="1"/>
          </p:cNvSpPr>
          <p:nvPr>
            <p:ph type="title"/>
          </p:nvPr>
        </p:nvSpPr>
        <p:spPr>
          <a:xfrm>
            <a:off x="677334" y="609600"/>
            <a:ext cx="8596668" cy="857250"/>
          </a:xfrm>
        </p:spPr>
        <p:txBody>
          <a:bodyPr/>
          <a:lstStyle/>
          <a:p>
            <a:r>
              <a:rPr lang="fr-FR" dirty="0"/>
              <a:t>Exemple : Appli fuseau horaire</a:t>
            </a:r>
          </a:p>
        </p:txBody>
      </p:sp>
      <p:sp>
        <p:nvSpPr>
          <p:cNvPr id="3" name="Espace réservé du contenu 2">
            <a:extLst>
              <a:ext uri="{FF2B5EF4-FFF2-40B4-BE49-F238E27FC236}">
                <a16:creationId xmlns:a16="http://schemas.microsoft.com/office/drawing/2014/main" id="{40F2AA81-151C-71AA-2FDA-877A589BABD4}"/>
              </a:ext>
            </a:extLst>
          </p:cNvPr>
          <p:cNvSpPr>
            <a:spLocks noGrp="1"/>
          </p:cNvSpPr>
          <p:nvPr>
            <p:ph idx="1"/>
          </p:nvPr>
        </p:nvSpPr>
        <p:spPr>
          <a:xfrm>
            <a:off x="677334" y="5486400"/>
            <a:ext cx="8596668" cy="554962"/>
          </a:xfrm>
        </p:spPr>
        <p:txBody>
          <a:bodyPr>
            <a:normAutofit fontScale="92500" lnSpcReduction="20000"/>
          </a:bodyPr>
          <a:lstStyle/>
          <a:p>
            <a:r>
              <a:rPr lang="fr-FR" dirty="0"/>
              <a:t>En tant qu’utilisateur, je veux pouvoir saisir une ville afin de connaître l’heure locale</a:t>
            </a:r>
          </a:p>
        </p:txBody>
      </p:sp>
      <p:pic>
        <p:nvPicPr>
          <p:cNvPr id="5" name="Image 4">
            <a:extLst>
              <a:ext uri="{FF2B5EF4-FFF2-40B4-BE49-F238E27FC236}">
                <a16:creationId xmlns:a16="http://schemas.microsoft.com/office/drawing/2014/main" id="{A605254D-BDFC-30E9-A79B-CFD727FA1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25" y="1663041"/>
            <a:ext cx="5313179" cy="3138879"/>
          </a:xfrm>
          <a:prstGeom prst="rect">
            <a:avLst/>
          </a:prstGeom>
        </p:spPr>
      </p:pic>
    </p:spTree>
    <p:extLst>
      <p:ext uri="{BB962C8B-B14F-4D97-AF65-F5344CB8AC3E}">
        <p14:creationId xmlns:p14="http://schemas.microsoft.com/office/powerpoint/2010/main" val="330518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CBA854-92C4-02BD-090B-19DA61B7B072}"/>
              </a:ext>
            </a:extLst>
          </p:cNvPr>
          <p:cNvSpPr>
            <a:spLocks noGrp="1"/>
          </p:cNvSpPr>
          <p:nvPr>
            <p:ph type="title"/>
          </p:nvPr>
        </p:nvSpPr>
        <p:spPr>
          <a:xfrm>
            <a:off x="677333" y="609599"/>
            <a:ext cx="8857191" cy="4562475"/>
          </a:xfrm>
        </p:spPr>
        <p:txBody>
          <a:bodyPr>
            <a:normAutofit/>
          </a:bodyPr>
          <a:lstStyle/>
          <a:p>
            <a:r>
              <a:rPr lang="fr-FR" dirty="0"/>
              <a:t>De la User Story, va émaner des exigences</a:t>
            </a:r>
            <a:br>
              <a:rPr lang="fr-FR" dirty="0"/>
            </a:br>
            <a:br>
              <a:rPr lang="fr-FR" dirty="0"/>
            </a:br>
            <a:r>
              <a:rPr lang="fr-FR" dirty="0"/>
              <a:t>Elles seront hiérarchisées avec le client dans :</a:t>
            </a:r>
            <a:br>
              <a:rPr lang="fr-FR" dirty="0"/>
            </a:br>
            <a:br>
              <a:rPr lang="fr-FR" dirty="0"/>
            </a:br>
            <a:r>
              <a:rPr lang="fr-FR" dirty="0"/>
              <a:t>PRODUCT BACKLOG</a:t>
            </a:r>
          </a:p>
        </p:txBody>
      </p:sp>
    </p:spTree>
    <p:extLst>
      <p:ext uri="{BB962C8B-B14F-4D97-AF65-F5344CB8AC3E}">
        <p14:creationId xmlns:p14="http://schemas.microsoft.com/office/powerpoint/2010/main" val="149182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BF843E-5253-EED3-426E-47196C035D5B}"/>
              </a:ext>
            </a:extLst>
          </p:cNvPr>
          <p:cNvSpPr>
            <a:spLocks noGrp="1"/>
          </p:cNvSpPr>
          <p:nvPr>
            <p:ph type="title"/>
          </p:nvPr>
        </p:nvSpPr>
        <p:spPr>
          <a:xfrm>
            <a:off x="677334" y="609600"/>
            <a:ext cx="8596668" cy="828675"/>
          </a:xfrm>
        </p:spPr>
        <p:txBody>
          <a:bodyPr/>
          <a:lstStyle/>
          <a:p>
            <a:r>
              <a:rPr lang="fr-FR" dirty="0"/>
              <a:t>Product </a:t>
            </a:r>
            <a:r>
              <a:rPr lang="fr-FR" dirty="0" err="1"/>
              <a:t>Backlog</a:t>
            </a:r>
            <a:endParaRPr lang="fr-FR" dirty="0"/>
          </a:p>
        </p:txBody>
      </p:sp>
      <p:pic>
        <p:nvPicPr>
          <p:cNvPr id="6" name="Espace réservé du contenu 5">
            <a:extLst>
              <a:ext uri="{FF2B5EF4-FFF2-40B4-BE49-F238E27FC236}">
                <a16:creationId xmlns:a16="http://schemas.microsoft.com/office/drawing/2014/main" id="{7D21807C-01DB-297B-7050-C19ABB787F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73619" y="2017714"/>
            <a:ext cx="3300383" cy="3881437"/>
          </a:xfrm>
        </p:spPr>
      </p:pic>
      <p:sp>
        <p:nvSpPr>
          <p:cNvPr id="4" name="Espace réservé du contenu 3">
            <a:extLst>
              <a:ext uri="{FF2B5EF4-FFF2-40B4-BE49-F238E27FC236}">
                <a16:creationId xmlns:a16="http://schemas.microsoft.com/office/drawing/2014/main" id="{64F8C75A-4507-A013-D37F-63FA0FCB1548}"/>
              </a:ext>
            </a:extLst>
          </p:cNvPr>
          <p:cNvSpPr>
            <a:spLocks noGrp="1"/>
          </p:cNvSpPr>
          <p:nvPr>
            <p:ph sz="half" idx="2"/>
          </p:nvPr>
        </p:nvSpPr>
        <p:spPr>
          <a:xfrm>
            <a:off x="838200" y="2017714"/>
            <a:ext cx="4572000" cy="3880773"/>
          </a:xfrm>
        </p:spPr>
        <p:txBody>
          <a:bodyPr>
            <a:normAutofit lnSpcReduction="10000"/>
          </a:bodyPr>
          <a:lstStyle/>
          <a:p>
            <a:r>
              <a:rPr lang="fr-FR" sz="2400" dirty="0"/>
              <a:t>Carnet de commande pour le produit</a:t>
            </a:r>
          </a:p>
          <a:p>
            <a:pPr marL="0" indent="0">
              <a:buNone/>
            </a:pPr>
            <a:endParaRPr lang="fr-FR" sz="2400" dirty="0"/>
          </a:p>
          <a:p>
            <a:r>
              <a:rPr lang="fr-FR" sz="2400" dirty="0"/>
              <a:t>C’est ce qu’il faut faire pour réaliser la User Story</a:t>
            </a:r>
          </a:p>
          <a:p>
            <a:endParaRPr lang="fr-FR" sz="2400" dirty="0"/>
          </a:p>
          <a:p>
            <a:r>
              <a:rPr lang="fr-FR" sz="2400" dirty="0"/>
              <a:t>Va constamment évoluer pour refléter les nouveaux besoins.</a:t>
            </a:r>
          </a:p>
        </p:txBody>
      </p:sp>
    </p:spTree>
    <p:extLst>
      <p:ext uri="{BB962C8B-B14F-4D97-AF65-F5344CB8AC3E}">
        <p14:creationId xmlns:p14="http://schemas.microsoft.com/office/powerpoint/2010/main" val="220142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3AA3DD4-E1E3-C403-A0C4-AC5AFBCA1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93" y="749934"/>
            <a:ext cx="10504614" cy="5358132"/>
          </a:xfrm>
          <a:prstGeom prst="rect">
            <a:avLst/>
          </a:prstGeom>
        </p:spPr>
      </p:pic>
    </p:spTree>
    <p:extLst>
      <p:ext uri="{BB962C8B-B14F-4D97-AF65-F5344CB8AC3E}">
        <p14:creationId xmlns:p14="http://schemas.microsoft.com/office/powerpoint/2010/main" val="336264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1967F0-2713-AA41-C358-B6FBCEDAF7C2}"/>
              </a:ext>
            </a:extLst>
          </p:cNvPr>
          <p:cNvSpPr>
            <a:spLocks noGrp="1"/>
          </p:cNvSpPr>
          <p:nvPr>
            <p:ph type="ctrTitle"/>
          </p:nvPr>
        </p:nvSpPr>
        <p:spPr>
          <a:xfrm>
            <a:off x="523875" y="495300"/>
            <a:ext cx="8486776" cy="2200275"/>
          </a:xfrm>
        </p:spPr>
        <p:txBody>
          <a:bodyPr/>
          <a:lstStyle/>
          <a:p>
            <a:r>
              <a:rPr lang="fr-FR" dirty="0"/>
              <a:t>Méthodes de travail « classiques »</a:t>
            </a:r>
          </a:p>
        </p:txBody>
      </p:sp>
      <p:sp>
        <p:nvSpPr>
          <p:cNvPr id="3" name="Sous-titre 2">
            <a:extLst>
              <a:ext uri="{FF2B5EF4-FFF2-40B4-BE49-F238E27FC236}">
                <a16:creationId xmlns:a16="http://schemas.microsoft.com/office/drawing/2014/main" id="{34861D51-843C-B690-312C-B8864C02A383}"/>
              </a:ext>
            </a:extLst>
          </p:cNvPr>
          <p:cNvSpPr>
            <a:spLocks noGrp="1"/>
          </p:cNvSpPr>
          <p:nvPr>
            <p:ph type="subTitle" idx="1"/>
          </p:nvPr>
        </p:nvSpPr>
        <p:spPr>
          <a:xfrm>
            <a:off x="1507067" y="2838450"/>
            <a:ext cx="7766936" cy="3162299"/>
          </a:xfrm>
        </p:spPr>
        <p:txBody>
          <a:bodyPr>
            <a:normAutofit/>
          </a:bodyPr>
          <a:lstStyle/>
          <a:p>
            <a:pPr algn="l"/>
            <a:r>
              <a:rPr lang="fr-FR" dirty="0"/>
              <a:t>Ces méthodes sont rigides,</a:t>
            </a:r>
          </a:p>
          <a:p>
            <a:pPr algn="l"/>
            <a:r>
              <a:rPr lang="fr-FR" dirty="0"/>
              <a:t>A partir des années 90, un grand taux d'échec a été observé sur des projets utilisant ces méthodes (environ 70%)</a:t>
            </a:r>
          </a:p>
          <a:p>
            <a:pPr algn="l"/>
            <a:r>
              <a:rPr lang="fr-FR" dirty="0"/>
              <a:t>3 facteurs :</a:t>
            </a:r>
          </a:p>
          <a:p>
            <a:pPr marL="285750" indent="-285750" algn="l">
              <a:buFontTx/>
              <a:buChar char="-"/>
            </a:pPr>
            <a:r>
              <a:rPr lang="fr-FR" dirty="0"/>
              <a:t>Projet à réaliser</a:t>
            </a:r>
          </a:p>
          <a:p>
            <a:pPr marL="285750" indent="-285750" algn="l">
              <a:buFontTx/>
              <a:buChar char="-"/>
            </a:pPr>
            <a:r>
              <a:rPr lang="fr-FR" dirty="0"/>
              <a:t>Délai</a:t>
            </a:r>
          </a:p>
          <a:p>
            <a:pPr marL="285750" indent="-285750" algn="l">
              <a:buFontTx/>
              <a:buChar char="-"/>
            </a:pPr>
            <a:r>
              <a:rPr lang="fr-FR" dirty="0"/>
              <a:t>Budget</a:t>
            </a:r>
          </a:p>
        </p:txBody>
      </p:sp>
    </p:spTree>
    <p:extLst>
      <p:ext uri="{BB962C8B-B14F-4D97-AF65-F5344CB8AC3E}">
        <p14:creationId xmlns:p14="http://schemas.microsoft.com/office/powerpoint/2010/main" val="4293303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3784A3-631C-C923-B521-F45A066AD943}"/>
              </a:ext>
            </a:extLst>
          </p:cNvPr>
          <p:cNvSpPr>
            <a:spLocks noGrp="1"/>
          </p:cNvSpPr>
          <p:nvPr>
            <p:ph type="title"/>
          </p:nvPr>
        </p:nvSpPr>
        <p:spPr>
          <a:xfrm>
            <a:off x="762000" y="1028700"/>
            <a:ext cx="8512002" cy="4095750"/>
          </a:xfrm>
        </p:spPr>
        <p:txBody>
          <a:bodyPr>
            <a:normAutofit/>
          </a:bodyPr>
          <a:lstStyle/>
          <a:p>
            <a:r>
              <a:rPr lang="fr-FR" dirty="0"/>
              <a:t>Une fois d’accord sur la User Story et les exigences (Product </a:t>
            </a:r>
            <a:r>
              <a:rPr lang="fr-FR" dirty="0" err="1"/>
              <a:t>Backlog</a:t>
            </a:r>
            <a:r>
              <a:rPr lang="fr-FR" dirty="0"/>
              <a:t>), on peut commencer à réaliser le projet.</a:t>
            </a:r>
            <a:br>
              <a:rPr lang="fr-FR" dirty="0"/>
            </a:br>
            <a:br>
              <a:rPr lang="fr-FR" dirty="0"/>
            </a:br>
            <a:r>
              <a:rPr lang="fr-FR" dirty="0"/>
              <a:t>Il sera découpé en plusieurs itérations qu’on nomme des sprints</a:t>
            </a:r>
          </a:p>
        </p:txBody>
      </p:sp>
    </p:spTree>
    <p:extLst>
      <p:ext uri="{BB962C8B-B14F-4D97-AF65-F5344CB8AC3E}">
        <p14:creationId xmlns:p14="http://schemas.microsoft.com/office/powerpoint/2010/main" val="103760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B3217-0CFA-7887-497E-D13880625731}"/>
              </a:ext>
            </a:extLst>
          </p:cNvPr>
          <p:cNvSpPr>
            <a:spLocks noGrp="1"/>
          </p:cNvSpPr>
          <p:nvPr>
            <p:ph type="title"/>
          </p:nvPr>
        </p:nvSpPr>
        <p:spPr>
          <a:xfrm>
            <a:off x="677334" y="371476"/>
            <a:ext cx="8596668" cy="609600"/>
          </a:xfrm>
        </p:spPr>
        <p:txBody>
          <a:bodyPr>
            <a:normAutofit fontScale="90000"/>
          </a:bodyPr>
          <a:lstStyle/>
          <a:p>
            <a:r>
              <a:rPr lang="fr-FR" dirty="0"/>
              <a:t>Sprint</a:t>
            </a:r>
          </a:p>
        </p:txBody>
      </p:sp>
      <p:sp>
        <p:nvSpPr>
          <p:cNvPr id="3" name="Espace réservé du contenu 2">
            <a:extLst>
              <a:ext uri="{FF2B5EF4-FFF2-40B4-BE49-F238E27FC236}">
                <a16:creationId xmlns:a16="http://schemas.microsoft.com/office/drawing/2014/main" id="{1016C5CC-B36F-15E2-2044-F502D123333A}"/>
              </a:ext>
            </a:extLst>
          </p:cNvPr>
          <p:cNvSpPr>
            <a:spLocks noGrp="1"/>
          </p:cNvSpPr>
          <p:nvPr>
            <p:ph idx="1"/>
          </p:nvPr>
        </p:nvSpPr>
        <p:spPr>
          <a:xfrm>
            <a:off x="677334" y="981077"/>
            <a:ext cx="8596668" cy="5505447"/>
          </a:xfrm>
        </p:spPr>
        <p:txBody>
          <a:bodyPr>
            <a:normAutofit/>
          </a:bodyPr>
          <a:lstStyle/>
          <a:p>
            <a:r>
              <a:rPr lang="fr-FR" dirty="0"/>
              <a:t>Un sprint commence par une réunion de planification dénommé :</a:t>
            </a:r>
          </a:p>
          <a:p>
            <a:pPr marL="457200" lvl="1" indent="0">
              <a:buNone/>
            </a:pPr>
            <a:r>
              <a:rPr lang="fr-FR" dirty="0"/>
              <a:t>Sprint Planning Meeting</a:t>
            </a:r>
          </a:p>
          <a:p>
            <a:pPr marL="457200" lvl="1" indent="0">
              <a:buNone/>
            </a:pPr>
            <a:endParaRPr lang="fr-FR" dirty="0"/>
          </a:p>
          <a:p>
            <a:r>
              <a:rPr lang="fr-FR" dirty="0"/>
              <a:t>Récupérer les éléments prioritaires du Product </a:t>
            </a:r>
            <a:r>
              <a:rPr lang="fr-FR" dirty="0" err="1"/>
              <a:t>Backlog</a:t>
            </a:r>
            <a:r>
              <a:rPr lang="fr-FR" dirty="0"/>
              <a:t> qui seront développés dans les sprints</a:t>
            </a:r>
          </a:p>
          <a:p>
            <a:endParaRPr lang="fr-FR" dirty="0"/>
          </a:p>
          <a:p>
            <a:r>
              <a:rPr lang="fr-FR" dirty="0"/>
              <a:t>Un sprint dure entre 2 et 4 semaines,</a:t>
            </a:r>
          </a:p>
          <a:p>
            <a:pPr marL="0" indent="0">
              <a:buNone/>
            </a:pPr>
            <a:endParaRPr lang="fr-FR" dirty="0"/>
          </a:p>
          <a:p>
            <a:r>
              <a:rPr lang="fr-FR" dirty="0"/>
              <a:t>Un sprint est composé : </a:t>
            </a:r>
          </a:p>
          <a:p>
            <a:pPr lvl="1"/>
            <a:r>
              <a:rPr lang="fr-FR" dirty="0"/>
              <a:t>Développement</a:t>
            </a:r>
          </a:p>
          <a:p>
            <a:pPr lvl="1"/>
            <a:r>
              <a:rPr lang="fr-FR" dirty="0"/>
              <a:t>Contrôle qualité (test)</a:t>
            </a:r>
          </a:p>
          <a:p>
            <a:pPr lvl="1"/>
            <a:r>
              <a:rPr lang="fr-FR" dirty="0"/>
              <a:t>Livraison</a:t>
            </a:r>
          </a:p>
          <a:p>
            <a:pPr marL="457200" lvl="1" indent="0">
              <a:buNone/>
            </a:pPr>
            <a:endParaRPr lang="fr-FR" dirty="0"/>
          </a:p>
          <a:p>
            <a:r>
              <a:rPr lang="fr-FR" dirty="0"/>
              <a:t>L’ensemble des sprint cumulé s’appelle SPRINT BACKLOG</a:t>
            </a:r>
          </a:p>
          <a:p>
            <a:pPr lvl="1"/>
            <a:endParaRPr lang="fr-FR" dirty="0"/>
          </a:p>
          <a:p>
            <a:pPr lvl="1"/>
            <a:endParaRPr lang="fr-FR" dirty="0"/>
          </a:p>
          <a:p>
            <a:pPr lvl="1"/>
            <a:endParaRPr lang="fr-FR" dirty="0"/>
          </a:p>
          <a:p>
            <a:pPr marL="457200" lvl="1" indent="0">
              <a:buNone/>
            </a:pPr>
            <a:endParaRPr lang="fr-FR" dirty="0"/>
          </a:p>
        </p:txBody>
      </p:sp>
    </p:spTree>
    <p:extLst>
      <p:ext uri="{BB962C8B-B14F-4D97-AF65-F5344CB8AC3E}">
        <p14:creationId xmlns:p14="http://schemas.microsoft.com/office/powerpoint/2010/main" val="1151515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B3217-0CFA-7887-497E-D13880625731}"/>
              </a:ext>
            </a:extLst>
          </p:cNvPr>
          <p:cNvSpPr>
            <a:spLocks noGrp="1"/>
          </p:cNvSpPr>
          <p:nvPr>
            <p:ph type="title"/>
          </p:nvPr>
        </p:nvSpPr>
        <p:spPr>
          <a:xfrm>
            <a:off x="677334" y="371476"/>
            <a:ext cx="8596668" cy="609600"/>
          </a:xfrm>
        </p:spPr>
        <p:txBody>
          <a:bodyPr>
            <a:normAutofit fontScale="90000"/>
          </a:bodyPr>
          <a:lstStyle/>
          <a:p>
            <a:r>
              <a:rPr lang="fr-FR" dirty="0"/>
              <a:t>Sprint</a:t>
            </a:r>
          </a:p>
        </p:txBody>
      </p:sp>
      <p:sp>
        <p:nvSpPr>
          <p:cNvPr id="3" name="Espace réservé du contenu 2">
            <a:extLst>
              <a:ext uri="{FF2B5EF4-FFF2-40B4-BE49-F238E27FC236}">
                <a16:creationId xmlns:a16="http://schemas.microsoft.com/office/drawing/2014/main" id="{1016C5CC-B36F-15E2-2044-F502D123333A}"/>
              </a:ext>
            </a:extLst>
          </p:cNvPr>
          <p:cNvSpPr>
            <a:spLocks noGrp="1"/>
          </p:cNvSpPr>
          <p:nvPr>
            <p:ph idx="1"/>
          </p:nvPr>
        </p:nvSpPr>
        <p:spPr>
          <a:xfrm>
            <a:off x="677334" y="981077"/>
            <a:ext cx="8596668" cy="5505447"/>
          </a:xfrm>
        </p:spPr>
        <p:txBody>
          <a:bodyPr>
            <a:normAutofit/>
          </a:bodyPr>
          <a:lstStyle/>
          <a:p>
            <a:r>
              <a:rPr lang="fr-FR" dirty="0"/>
              <a:t>Durant les sprint, il y a des mêlés, organisés chaque jour, Réunion de 15 minutes environ en début de journée,</a:t>
            </a:r>
          </a:p>
          <a:p>
            <a:r>
              <a:rPr lang="fr-FR" dirty="0"/>
              <a:t>Elles permettent à l’équipe de mesurer l’avancement du projet et de s’assurer la qualité des livrables et du respect des délais</a:t>
            </a:r>
          </a:p>
          <a:p>
            <a:r>
              <a:rPr lang="fr-FR" dirty="0"/>
              <a:t>Le Scrum Master, c’est-à-dire la personne qui est garante du respect de la méthodologie Scrum tient un BURN DOWN CHART (graphique qui décrit l’évolution du projet)</a:t>
            </a:r>
          </a:p>
          <a:p>
            <a:pPr marL="457200" lvl="1" indent="0">
              <a:buNone/>
            </a:pPr>
            <a:endParaRPr lang="fr-FR" dirty="0"/>
          </a:p>
          <a:p>
            <a:pPr lvl="1"/>
            <a:endParaRPr lang="fr-FR" dirty="0"/>
          </a:p>
          <a:p>
            <a:pPr marL="457200" lvl="1" indent="0">
              <a:buNone/>
            </a:pPr>
            <a:endParaRPr lang="fr-FR" dirty="0"/>
          </a:p>
        </p:txBody>
      </p:sp>
      <p:pic>
        <p:nvPicPr>
          <p:cNvPr id="5" name="Image 4">
            <a:extLst>
              <a:ext uri="{FF2B5EF4-FFF2-40B4-BE49-F238E27FC236}">
                <a16:creationId xmlns:a16="http://schemas.microsoft.com/office/drawing/2014/main" id="{1B68566B-41CE-F7CE-DC8F-1488058DC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449" y="3429000"/>
            <a:ext cx="4734437" cy="2908297"/>
          </a:xfrm>
          <a:prstGeom prst="rect">
            <a:avLst/>
          </a:prstGeom>
        </p:spPr>
      </p:pic>
    </p:spTree>
    <p:extLst>
      <p:ext uri="{BB962C8B-B14F-4D97-AF65-F5344CB8AC3E}">
        <p14:creationId xmlns:p14="http://schemas.microsoft.com/office/powerpoint/2010/main" val="139775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B3217-0CFA-7887-497E-D13880625731}"/>
              </a:ext>
            </a:extLst>
          </p:cNvPr>
          <p:cNvSpPr>
            <a:spLocks noGrp="1"/>
          </p:cNvSpPr>
          <p:nvPr>
            <p:ph type="title"/>
          </p:nvPr>
        </p:nvSpPr>
        <p:spPr>
          <a:xfrm>
            <a:off x="677334" y="371476"/>
            <a:ext cx="8596668" cy="609600"/>
          </a:xfrm>
        </p:spPr>
        <p:txBody>
          <a:bodyPr>
            <a:normAutofit fontScale="90000"/>
          </a:bodyPr>
          <a:lstStyle/>
          <a:p>
            <a:r>
              <a:rPr lang="fr-FR" dirty="0"/>
              <a:t>Sprint</a:t>
            </a:r>
          </a:p>
        </p:txBody>
      </p:sp>
      <p:sp>
        <p:nvSpPr>
          <p:cNvPr id="3" name="Espace réservé du contenu 2">
            <a:extLst>
              <a:ext uri="{FF2B5EF4-FFF2-40B4-BE49-F238E27FC236}">
                <a16:creationId xmlns:a16="http://schemas.microsoft.com/office/drawing/2014/main" id="{1016C5CC-B36F-15E2-2044-F502D123333A}"/>
              </a:ext>
            </a:extLst>
          </p:cNvPr>
          <p:cNvSpPr>
            <a:spLocks noGrp="1"/>
          </p:cNvSpPr>
          <p:nvPr>
            <p:ph idx="1"/>
          </p:nvPr>
        </p:nvSpPr>
        <p:spPr>
          <a:xfrm>
            <a:off x="677334" y="981077"/>
            <a:ext cx="8596668" cy="5505447"/>
          </a:xfrm>
        </p:spPr>
        <p:txBody>
          <a:bodyPr>
            <a:normAutofit/>
          </a:bodyPr>
          <a:lstStyle/>
          <a:p>
            <a:r>
              <a:rPr lang="fr-FR" dirty="0"/>
              <a:t>Chaque membre de l’équipe doit pouvoir exprimer et expliquer 3 choses rapidement :</a:t>
            </a:r>
          </a:p>
          <a:p>
            <a:pPr lvl="1"/>
            <a:r>
              <a:rPr lang="fr-FR" dirty="0"/>
              <a:t>Ce qu’il a fait la veille et les éventuels problèmes rencontrés</a:t>
            </a:r>
          </a:p>
          <a:p>
            <a:pPr lvl="1"/>
            <a:r>
              <a:rPr lang="fr-FR" dirty="0"/>
              <a:t>Ce qu’il va faire pendant la journée</a:t>
            </a:r>
          </a:p>
          <a:p>
            <a:pPr lvl="1"/>
            <a:r>
              <a:rPr lang="fr-FR" dirty="0"/>
              <a:t>S’il rencontre des difficultés pour continuer son travail</a:t>
            </a:r>
          </a:p>
          <a:p>
            <a:pPr marL="457200" lvl="1" indent="0">
              <a:buNone/>
            </a:pPr>
            <a:endParaRPr lang="fr-FR" dirty="0"/>
          </a:p>
          <a:p>
            <a:r>
              <a:rPr lang="fr-FR" dirty="0"/>
              <a:t>Le but est d’identifier et de communiquer les éventuels problèmes mais pas de les résoudre pendant la séance</a:t>
            </a:r>
          </a:p>
          <a:p>
            <a:endParaRPr lang="fr-FR" dirty="0"/>
          </a:p>
          <a:p>
            <a:r>
              <a:rPr lang="fr-FR" dirty="0"/>
              <a:t>A la fin de la séance, le Scrum Master aura mis à jour le BURN DOWN CHART et déléguer les problèmes identifiés.</a:t>
            </a:r>
          </a:p>
          <a:p>
            <a:pPr lvl="1"/>
            <a:endParaRPr lang="fr-FR" dirty="0"/>
          </a:p>
          <a:p>
            <a:pPr lvl="1"/>
            <a:endParaRPr lang="fr-FR" dirty="0"/>
          </a:p>
          <a:p>
            <a:pPr marL="457200" lvl="1" indent="0">
              <a:buNone/>
            </a:pPr>
            <a:endParaRPr lang="fr-FR" dirty="0"/>
          </a:p>
        </p:txBody>
      </p:sp>
    </p:spTree>
    <p:extLst>
      <p:ext uri="{BB962C8B-B14F-4D97-AF65-F5344CB8AC3E}">
        <p14:creationId xmlns:p14="http://schemas.microsoft.com/office/powerpoint/2010/main" val="4275553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B3217-0CFA-7887-497E-D13880625731}"/>
              </a:ext>
            </a:extLst>
          </p:cNvPr>
          <p:cNvSpPr>
            <a:spLocks noGrp="1"/>
          </p:cNvSpPr>
          <p:nvPr>
            <p:ph type="title"/>
          </p:nvPr>
        </p:nvSpPr>
        <p:spPr>
          <a:xfrm>
            <a:off x="677334" y="371476"/>
            <a:ext cx="8596668" cy="609600"/>
          </a:xfrm>
        </p:spPr>
        <p:txBody>
          <a:bodyPr>
            <a:normAutofit fontScale="90000"/>
          </a:bodyPr>
          <a:lstStyle/>
          <a:p>
            <a:r>
              <a:rPr lang="fr-FR" dirty="0"/>
              <a:t>Sprint</a:t>
            </a:r>
          </a:p>
        </p:txBody>
      </p:sp>
      <p:sp>
        <p:nvSpPr>
          <p:cNvPr id="3" name="Espace réservé du contenu 2">
            <a:extLst>
              <a:ext uri="{FF2B5EF4-FFF2-40B4-BE49-F238E27FC236}">
                <a16:creationId xmlns:a16="http://schemas.microsoft.com/office/drawing/2014/main" id="{1016C5CC-B36F-15E2-2044-F502D123333A}"/>
              </a:ext>
            </a:extLst>
          </p:cNvPr>
          <p:cNvSpPr>
            <a:spLocks noGrp="1"/>
          </p:cNvSpPr>
          <p:nvPr>
            <p:ph idx="1"/>
          </p:nvPr>
        </p:nvSpPr>
        <p:spPr>
          <a:xfrm>
            <a:off x="677334" y="1323975"/>
            <a:ext cx="8596668" cy="5162549"/>
          </a:xfrm>
        </p:spPr>
        <p:txBody>
          <a:bodyPr>
            <a:normAutofit/>
          </a:bodyPr>
          <a:lstStyle/>
          <a:p>
            <a:r>
              <a:rPr lang="fr-FR" dirty="0"/>
              <a:t>A la fin du sprint, un autre meeting sera organisé : SPRINT MEETING REVIEW</a:t>
            </a:r>
          </a:p>
          <a:p>
            <a:pPr marL="0" indent="0">
              <a:buNone/>
            </a:pPr>
            <a:endParaRPr lang="fr-FR" dirty="0"/>
          </a:p>
          <a:p>
            <a:r>
              <a:rPr lang="fr-FR" dirty="0"/>
              <a:t>Il s’agit de présenter la solution aux clients sous forme de démonstrations et d’avoir son retour</a:t>
            </a:r>
          </a:p>
          <a:p>
            <a:pPr marL="0" indent="0">
              <a:buNone/>
            </a:pPr>
            <a:endParaRPr lang="fr-FR" dirty="0"/>
          </a:p>
          <a:p>
            <a:r>
              <a:rPr lang="fr-FR" dirty="0"/>
              <a:t>Les éventuelles améliorations suggérées et les problèmes rencontrés seront alors ventilés dans le Product </a:t>
            </a:r>
            <a:r>
              <a:rPr lang="fr-FR" dirty="0" err="1"/>
              <a:t>Backlog</a:t>
            </a:r>
            <a:r>
              <a:rPr lang="fr-FR" dirty="0"/>
              <a:t> et priorisés ensuite dans des sprints</a:t>
            </a:r>
          </a:p>
          <a:p>
            <a:pPr marL="0" indent="0">
              <a:buNone/>
            </a:pPr>
            <a:endParaRPr lang="fr-FR" dirty="0"/>
          </a:p>
          <a:p>
            <a:r>
              <a:rPr lang="fr-FR" dirty="0"/>
              <a:t>Ce cadre méthodologique est conçu sur des cycles de développement court durant lesquelles on s’adapte constamment tout en maintenant l’utilisateur au centre</a:t>
            </a:r>
          </a:p>
          <a:p>
            <a:pPr marL="0" indent="0">
              <a:buNone/>
            </a:pPr>
            <a:endParaRPr lang="fr-FR" dirty="0"/>
          </a:p>
          <a:p>
            <a:r>
              <a:rPr lang="fr-FR" dirty="0"/>
              <a:t>Les progrès sont aussi très visible que ce soit sur le BURN DOWN CHART ou sous forme de démonstrations lors d’un SPRINT MEETING REVIEW</a:t>
            </a:r>
          </a:p>
          <a:p>
            <a:pPr lvl="1"/>
            <a:endParaRPr lang="fr-FR" dirty="0"/>
          </a:p>
          <a:p>
            <a:pPr lvl="1"/>
            <a:endParaRPr lang="fr-FR" dirty="0"/>
          </a:p>
          <a:p>
            <a:pPr lvl="1"/>
            <a:endParaRPr lang="fr-FR" dirty="0"/>
          </a:p>
          <a:p>
            <a:pPr marL="457200" lvl="1" indent="0">
              <a:buNone/>
            </a:pPr>
            <a:endParaRPr lang="fr-FR" dirty="0"/>
          </a:p>
        </p:txBody>
      </p:sp>
    </p:spTree>
    <p:extLst>
      <p:ext uri="{BB962C8B-B14F-4D97-AF65-F5344CB8AC3E}">
        <p14:creationId xmlns:p14="http://schemas.microsoft.com/office/powerpoint/2010/main" val="3895369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3E28C10-A9DE-E296-1099-666D9AC35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50" y="394906"/>
            <a:ext cx="11947700" cy="5891594"/>
          </a:xfrm>
          <a:prstGeom prst="rect">
            <a:avLst/>
          </a:prstGeom>
        </p:spPr>
      </p:pic>
    </p:spTree>
    <p:extLst>
      <p:ext uri="{BB962C8B-B14F-4D97-AF65-F5344CB8AC3E}">
        <p14:creationId xmlns:p14="http://schemas.microsoft.com/office/powerpoint/2010/main" val="3568264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72E3B-13FE-D4FF-4BAB-5C68E8105758}"/>
              </a:ext>
            </a:extLst>
          </p:cNvPr>
          <p:cNvSpPr>
            <a:spLocks noGrp="1"/>
          </p:cNvSpPr>
          <p:nvPr>
            <p:ph type="ctrTitle"/>
          </p:nvPr>
        </p:nvSpPr>
        <p:spPr>
          <a:xfrm>
            <a:off x="1507067" y="2404534"/>
            <a:ext cx="7766936" cy="891116"/>
          </a:xfrm>
        </p:spPr>
        <p:txBody>
          <a:bodyPr/>
          <a:lstStyle/>
          <a:p>
            <a:r>
              <a:rPr lang="fr-FR" dirty="0"/>
              <a:t>Les outils de gestion</a:t>
            </a:r>
          </a:p>
        </p:txBody>
      </p:sp>
      <p:sp>
        <p:nvSpPr>
          <p:cNvPr id="3" name="Sous-titre 2">
            <a:extLst>
              <a:ext uri="{FF2B5EF4-FFF2-40B4-BE49-F238E27FC236}">
                <a16:creationId xmlns:a16="http://schemas.microsoft.com/office/drawing/2014/main" id="{6D5DD6ED-779E-EF9A-FEFD-B655911BEB8D}"/>
              </a:ext>
            </a:extLst>
          </p:cNvPr>
          <p:cNvSpPr>
            <a:spLocks noGrp="1"/>
          </p:cNvSpPr>
          <p:nvPr>
            <p:ph type="subTitle" idx="1"/>
          </p:nvPr>
        </p:nvSpPr>
        <p:spPr>
          <a:xfrm>
            <a:off x="1507067" y="3562351"/>
            <a:ext cx="7766936" cy="2524124"/>
          </a:xfrm>
        </p:spPr>
        <p:txBody>
          <a:bodyPr>
            <a:normAutofit/>
          </a:bodyPr>
          <a:lstStyle/>
          <a:p>
            <a:pPr algn="l"/>
            <a:r>
              <a:rPr lang="fr-FR" sz="2400" dirty="0"/>
              <a:t>Jira</a:t>
            </a:r>
          </a:p>
          <a:p>
            <a:pPr algn="l"/>
            <a:r>
              <a:rPr lang="fr-FR" sz="2400" dirty="0"/>
              <a:t>Trello</a:t>
            </a:r>
          </a:p>
          <a:p>
            <a:pPr algn="l"/>
            <a:r>
              <a:rPr lang="fr-FR" sz="2400" dirty="0"/>
              <a:t>Asana…</a:t>
            </a:r>
          </a:p>
        </p:txBody>
      </p:sp>
    </p:spTree>
    <p:extLst>
      <p:ext uri="{BB962C8B-B14F-4D97-AF65-F5344CB8AC3E}">
        <p14:creationId xmlns:p14="http://schemas.microsoft.com/office/powerpoint/2010/main" val="189716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81A56D9-B3EC-540E-5DC6-071B4F23F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056" y="1219200"/>
            <a:ext cx="8880481" cy="4105275"/>
          </a:xfrm>
        </p:spPr>
      </p:pic>
    </p:spTree>
    <p:extLst>
      <p:ext uri="{BB962C8B-B14F-4D97-AF65-F5344CB8AC3E}">
        <p14:creationId xmlns:p14="http://schemas.microsoft.com/office/powerpoint/2010/main" val="265791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83A308-EB19-4872-18BB-FB49B67D940C}"/>
              </a:ext>
            </a:extLst>
          </p:cNvPr>
          <p:cNvSpPr>
            <a:spLocks noGrp="1"/>
          </p:cNvSpPr>
          <p:nvPr>
            <p:ph type="title"/>
          </p:nvPr>
        </p:nvSpPr>
        <p:spPr>
          <a:xfrm>
            <a:off x="677334" y="609600"/>
            <a:ext cx="8596668" cy="838200"/>
          </a:xfrm>
        </p:spPr>
        <p:txBody>
          <a:bodyPr/>
          <a:lstStyle/>
          <a:p>
            <a:r>
              <a:rPr lang="fr-FR" dirty="0"/>
              <a:t>En cas de changement</a:t>
            </a:r>
          </a:p>
        </p:txBody>
      </p:sp>
      <p:pic>
        <p:nvPicPr>
          <p:cNvPr id="6" name="Espace réservé du contenu 5">
            <a:extLst>
              <a:ext uri="{FF2B5EF4-FFF2-40B4-BE49-F238E27FC236}">
                <a16:creationId xmlns:a16="http://schemas.microsoft.com/office/drawing/2014/main" id="{E3944024-D170-148D-F414-0C36B536E37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2138" y="1829316"/>
            <a:ext cx="6542087" cy="3199367"/>
          </a:xfrm>
        </p:spPr>
      </p:pic>
      <p:sp>
        <p:nvSpPr>
          <p:cNvPr id="4" name="Espace réservé du contenu 3">
            <a:extLst>
              <a:ext uri="{FF2B5EF4-FFF2-40B4-BE49-F238E27FC236}">
                <a16:creationId xmlns:a16="http://schemas.microsoft.com/office/drawing/2014/main" id="{111EFC68-9FF9-6B2B-4529-5B78619BEF4D}"/>
              </a:ext>
            </a:extLst>
          </p:cNvPr>
          <p:cNvSpPr>
            <a:spLocks noGrp="1"/>
          </p:cNvSpPr>
          <p:nvPr>
            <p:ph sz="half" idx="2"/>
          </p:nvPr>
        </p:nvSpPr>
        <p:spPr>
          <a:xfrm>
            <a:off x="7330632" y="1829316"/>
            <a:ext cx="1943371" cy="4212046"/>
          </a:xfrm>
        </p:spPr>
        <p:txBody>
          <a:bodyPr/>
          <a:lstStyle/>
          <a:p>
            <a:r>
              <a:rPr lang="fr-FR" dirty="0"/>
              <a:t>Impact sur les autres facteurs</a:t>
            </a:r>
          </a:p>
          <a:p>
            <a:r>
              <a:rPr lang="fr-FR" dirty="0"/>
              <a:t>L’équipe de projet doit refaire valider tout son travail</a:t>
            </a:r>
          </a:p>
        </p:txBody>
      </p:sp>
    </p:spTree>
    <p:extLst>
      <p:ext uri="{BB962C8B-B14F-4D97-AF65-F5344CB8AC3E}">
        <p14:creationId xmlns:p14="http://schemas.microsoft.com/office/powerpoint/2010/main" val="337051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5247FE2-C230-3B4B-300E-49D8FA3E782C}"/>
              </a:ext>
            </a:extLst>
          </p:cNvPr>
          <p:cNvSpPr>
            <a:spLocks noGrp="1"/>
          </p:cNvSpPr>
          <p:nvPr>
            <p:ph type="body" idx="1"/>
          </p:nvPr>
        </p:nvSpPr>
        <p:spPr>
          <a:xfrm>
            <a:off x="677335" y="5391149"/>
            <a:ext cx="8596668" cy="1466851"/>
          </a:xfrm>
        </p:spPr>
        <p:txBody>
          <a:bodyPr>
            <a:normAutofit/>
          </a:bodyPr>
          <a:lstStyle/>
          <a:p>
            <a:r>
              <a:rPr lang="fr-FR" sz="2000" b="0" i="0" dirty="0">
                <a:solidFill>
                  <a:srgbClr val="4D5156"/>
                </a:solidFill>
                <a:effectLst/>
                <a:highlight>
                  <a:srgbClr val="FFFFFF"/>
                </a:highlight>
                <a:latin typeface="arial" panose="020B0604020202020204" pitchFamily="34" charset="0"/>
              </a:rPr>
              <a:t>Le cycle en V est un modèle d'organisation des activités d'un projet qui se caractérise par un flux d'activité descendant qui détaille le produit jusqu'à sa réalisation, et un flux ascendant, qui assemble le produit en vérifiant sa qualité</a:t>
            </a:r>
            <a:endParaRPr lang="fr-FR" sz="2000" dirty="0"/>
          </a:p>
        </p:txBody>
      </p:sp>
      <p:pic>
        <p:nvPicPr>
          <p:cNvPr id="6" name="Image 5">
            <a:extLst>
              <a:ext uri="{FF2B5EF4-FFF2-40B4-BE49-F238E27FC236}">
                <a16:creationId xmlns:a16="http://schemas.microsoft.com/office/drawing/2014/main" id="{F06D8D04-C232-E363-063F-2D2CAD7C4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69" y="0"/>
            <a:ext cx="8940799" cy="5029200"/>
          </a:xfrm>
          <a:prstGeom prst="rect">
            <a:avLst/>
          </a:prstGeom>
        </p:spPr>
      </p:pic>
    </p:spTree>
    <p:extLst>
      <p:ext uri="{BB962C8B-B14F-4D97-AF65-F5344CB8AC3E}">
        <p14:creationId xmlns:p14="http://schemas.microsoft.com/office/powerpoint/2010/main" val="357698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9195F-52A0-F1E2-39CE-2070547D8024}"/>
              </a:ext>
            </a:extLst>
          </p:cNvPr>
          <p:cNvSpPr>
            <a:spLocks noGrp="1"/>
          </p:cNvSpPr>
          <p:nvPr>
            <p:ph type="title"/>
          </p:nvPr>
        </p:nvSpPr>
        <p:spPr>
          <a:xfrm>
            <a:off x="677335" y="485776"/>
            <a:ext cx="8596668" cy="860400"/>
          </a:xfrm>
        </p:spPr>
        <p:txBody>
          <a:bodyPr/>
          <a:lstStyle/>
          <a:p>
            <a:r>
              <a:rPr lang="fr-FR" dirty="0"/>
              <a:t>Modèle en cascade</a:t>
            </a:r>
          </a:p>
        </p:txBody>
      </p:sp>
      <p:sp>
        <p:nvSpPr>
          <p:cNvPr id="3" name="Espace réservé du texte 2">
            <a:extLst>
              <a:ext uri="{FF2B5EF4-FFF2-40B4-BE49-F238E27FC236}">
                <a16:creationId xmlns:a16="http://schemas.microsoft.com/office/drawing/2014/main" id="{486D32EC-3F1A-3DCF-BA0D-98F20031D9B1}"/>
              </a:ext>
            </a:extLst>
          </p:cNvPr>
          <p:cNvSpPr>
            <a:spLocks noGrp="1"/>
          </p:cNvSpPr>
          <p:nvPr>
            <p:ph type="body" idx="1"/>
          </p:nvPr>
        </p:nvSpPr>
        <p:spPr>
          <a:xfrm>
            <a:off x="677335" y="4924424"/>
            <a:ext cx="8596668" cy="1647825"/>
          </a:xfrm>
        </p:spPr>
        <p:txBody>
          <a:bodyPr>
            <a:normAutofit/>
          </a:bodyPr>
          <a:lstStyle/>
          <a:p>
            <a:r>
              <a:rPr lang="fr-FR" b="0" i="0" dirty="0">
                <a:solidFill>
                  <a:srgbClr val="4D5156"/>
                </a:solidFill>
                <a:effectLst/>
                <a:highlight>
                  <a:srgbClr val="FFFFFF"/>
                </a:highlight>
                <a:latin typeface="arial" panose="020B0604020202020204" pitchFamily="34" charset="0"/>
              </a:rPr>
              <a:t>Le modèle en cascade, ou « </a:t>
            </a:r>
            <a:r>
              <a:rPr lang="fr-FR" b="0" i="0" dirty="0" err="1">
                <a:solidFill>
                  <a:srgbClr val="4D5156"/>
                </a:solidFill>
                <a:effectLst/>
                <a:highlight>
                  <a:srgbClr val="FFFFFF"/>
                </a:highlight>
                <a:latin typeface="arial" panose="020B0604020202020204" pitchFamily="34" charset="0"/>
              </a:rPr>
              <a:t>waterfall</a:t>
            </a:r>
            <a:r>
              <a:rPr lang="fr-FR" b="0" i="0" dirty="0">
                <a:solidFill>
                  <a:srgbClr val="4D5156"/>
                </a:solidFill>
                <a:effectLst/>
                <a:highlight>
                  <a:srgbClr val="FFFFFF"/>
                </a:highlight>
                <a:latin typeface="arial" panose="020B0604020202020204" pitchFamily="34" charset="0"/>
              </a:rPr>
              <a:t> » en anglais, est une organisation des activités d'un projet sous forme de phases linéaires et séquentielles, où chaque phase correspond à une spécialisation des tâches et dépend des résultats de la phase précédente</a:t>
            </a:r>
            <a:endParaRPr lang="fr-FR" dirty="0"/>
          </a:p>
        </p:txBody>
      </p:sp>
      <p:pic>
        <p:nvPicPr>
          <p:cNvPr id="7" name="Image 6">
            <a:extLst>
              <a:ext uri="{FF2B5EF4-FFF2-40B4-BE49-F238E27FC236}">
                <a16:creationId xmlns:a16="http://schemas.microsoft.com/office/drawing/2014/main" id="{B4654C95-DF67-8184-B67A-58A4A4E49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814387"/>
            <a:ext cx="8883478" cy="4441739"/>
          </a:xfrm>
          <a:prstGeom prst="rect">
            <a:avLst/>
          </a:prstGeom>
        </p:spPr>
      </p:pic>
    </p:spTree>
    <p:extLst>
      <p:ext uri="{BB962C8B-B14F-4D97-AF65-F5344CB8AC3E}">
        <p14:creationId xmlns:p14="http://schemas.microsoft.com/office/powerpoint/2010/main" val="425648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80C7F3-BD34-728F-127D-3AD27DC8DF95}"/>
              </a:ext>
            </a:extLst>
          </p:cNvPr>
          <p:cNvSpPr>
            <a:spLocks noGrp="1"/>
          </p:cNvSpPr>
          <p:nvPr>
            <p:ph type="ctrTitle"/>
          </p:nvPr>
        </p:nvSpPr>
        <p:spPr>
          <a:xfrm>
            <a:off x="1507067" y="1114425"/>
            <a:ext cx="7766936" cy="3143250"/>
          </a:xfrm>
        </p:spPr>
        <p:txBody>
          <a:bodyPr/>
          <a:lstStyle/>
          <a:p>
            <a:r>
              <a:rPr lang="fr-FR" dirty="0"/>
              <a:t>La méthode Agile</a:t>
            </a:r>
            <a:br>
              <a:rPr lang="fr-FR" dirty="0"/>
            </a:br>
            <a:r>
              <a:rPr lang="fr-FR" sz="1600" dirty="0"/>
              <a:t>C'est un outil qui contient plusieurs méthodologies, concepts et pratiques dédié à la gestion de projet </a:t>
            </a:r>
            <a:br>
              <a:rPr lang="fr-FR" sz="1600" dirty="0"/>
            </a:br>
            <a:br>
              <a:rPr lang="fr-FR" sz="1600" dirty="0"/>
            </a:br>
            <a:r>
              <a:rPr lang="fr-FR" sz="1600" dirty="0"/>
              <a:t>Elle tient son nom du Manifeste Agile, c'est sur ce document que sont inscrits les principes sur lesquelles reposent la méthode Agile</a:t>
            </a:r>
            <a:br>
              <a:rPr lang="fr-FR" dirty="0"/>
            </a:br>
            <a:endParaRPr lang="fr-FR" dirty="0"/>
          </a:p>
        </p:txBody>
      </p:sp>
    </p:spTree>
    <p:extLst>
      <p:ext uri="{BB962C8B-B14F-4D97-AF65-F5344CB8AC3E}">
        <p14:creationId xmlns:p14="http://schemas.microsoft.com/office/powerpoint/2010/main" val="67839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80AEEF-A30C-0DC6-0D5B-5128D3779691}"/>
              </a:ext>
            </a:extLst>
          </p:cNvPr>
          <p:cNvSpPr>
            <a:spLocks noGrp="1"/>
          </p:cNvSpPr>
          <p:nvPr>
            <p:ph type="ctrTitle"/>
          </p:nvPr>
        </p:nvSpPr>
        <p:spPr>
          <a:xfrm>
            <a:off x="1507067" y="1276350"/>
            <a:ext cx="7766936" cy="1530817"/>
          </a:xfrm>
        </p:spPr>
        <p:txBody>
          <a:bodyPr/>
          <a:lstStyle/>
          <a:p>
            <a:r>
              <a:rPr lang="fr-FR" dirty="0"/>
              <a:t>La méthode Agile</a:t>
            </a:r>
          </a:p>
        </p:txBody>
      </p:sp>
      <p:sp>
        <p:nvSpPr>
          <p:cNvPr id="3" name="Sous-titre 2">
            <a:extLst>
              <a:ext uri="{FF2B5EF4-FFF2-40B4-BE49-F238E27FC236}">
                <a16:creationId xmlns:a16="http://schemas.microsoft.com/office/drawing/2014/main" id="{3B497C32-CEAF-8584-8924-D55413483F88}"/>
              </a:ext>
            </a:extLst>
          </p:cNvPr>
          <p:cNvSpPr>
            <a:spLocks noGrp="1"/>
          </p:cNvSpPr>
          <p:nvPr>
            <p:ph type="subTitle" idx="1"/>
          </p:nvPr>
        </p:nvSpPr>
        <p:spPr>
          <a:xfrm>
            <a:off x="1507067" y="2924175"/>
            <a:ext cx="7766936" cy="3371850"/>
          </a:xfrm>
        </p:spPr>
        <p:txBody>
          <a:bodyPr>
            <a:normAutofit/>
          </a:bodyPr>
          <a:lstStyle/>
          <a:p>
            <a:pPr algn="l"/>
            <a:r>
              <a:rPr lang="fr-FR" sz="2800" dirty="0"/>
              <a:t>C'est un outil qui contient plusieurs méthodologies, concepts et pratiques dédiés à la gestion de projet.</a:t>
            </a:r>
            <a:br>
              <a:rPr lang="fr-FR" sz="2800" dirty="0"/>
            </a:br>
            <a:br>
              <a:rPr lang="fr-FR" sz="2800" dirty="0"/>
            </a:br>
            <a:r>
              <a:rPr lang="fr-FR" sz="2800" dirty="0"/>
              <a:t>Elle tient son nom du Manifeste Agile, c'est sur ce document que sont inscrits les principes sur lesquelles repose la méthode Agile.</a:t>
            </a:r>
          </a:p>
        </p:txBody>
      </p:sp>
    </p:spTree>
    <p:extLst>
      <p:ext uri="{BB962C8B-B14F-4D97-AF65-F5344CB8AC3E}">
        <p14:creationId xmlns:p14="http://schemas.microsoft.com/office/powerpoint/2010/main" val="122548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6C53F-1FB2-D280-D269-3EF4B18F8372}"/>
              </a:ext>
            </a:extLst>
          </p:cNvPr>
          <p:cNvSpPr>
            <a:spLocks noGrp="1"/>
          </p:cNvSpPr>
          <p:nvPr>
            <p:ph type="title"/>
          </p:nvPr>
        </p:nvSpPr>
        <p:spPr>
          <a:xfrm>
            <a:off x="677334" y="428626"/>
            <a:ext cx="8596668" cy="781049"/>
          </a:xfrm>
        </p:spPr>
        <p:txBody>
          <a:bodyPr/>
          <a:lstStyle/>
          <a:p>
            <a:r>
              <a:rPr lang="fr-FR" dirty="0"/>
              <a:t>La méthodologie Agile</a:t>
            </a:r>
          </a:p>
        </p:txBody>
      </p:sp>
      <p:sp>
        <p:nvSpPr>
          <p:cNvPr id="3" name="Espace réservé du contenu 2">
            <a:extLst>
              <a:ext uri="{FF2B5EF4-FFF2-40B4-BE49-F238E27FC236}">
                <a16:creationId xmlns:a16="http://schemas.microsoft.com/office/drawing/2014/main" id="{00E6F7CE-ECF8-D2E7-B3B4-DA6604425CB2}"/>
              </a:ext>
            </a:extLst>
          </p:cNvPr>
          <p:cNvSpPr>
            <a:spLocks noGrp="1"/>
          </p:cNvSpPr>
          <p:nvPr>
            <p:ph idx="1"/>
          </p:nvPr>
        </p:nvSpPr>
        <p:spPr>
          <a:xfrm>
            <a:off x="677334" y="1209675"/>
            <a:ext cx="8596668" cy="5648325"/>
          </a:xfrm>
        </p:spPr>
        <p:txBody>
          <a:bodyPr>
            <a:normAutofit/>
          </a:bodyPr>
          <a:lstStyle/>
          <a:p>
            <a:r>
              <a:rPr lang="fr-FR" sz="2000" dirty="0"/>
              <a:t>Agile est une approche itérative et incrémentale du développement logiciel qui privilégie :</a:t>
            </a:r>
          </a:p>
          <a:p>
            <a:pPr marL="0" indent="0">
              <a:buNone/>
            </a:pPr>
            <a:r>
              <a:rPr lang="fr-FR" sz="2000" dirty="0"/>
              <a:t>	- la collaboration</a:t>
            </a:r>
          </a:p>
          <a:p>
            <a:pPr marL="0" indent="0">
              <a:buNone/>
            </a:pPr>
            <a:r>
              <a:rPr lang="fr-FR" sz="2000" dirty="0"/>
              <a:t>	- la flexibilité </a:t>
            </a:r>
          </a:p>
          <a:p>
            <a:pPr marL="0" indent="0">
              <a:buNone/>
            </a:pPr>
            <a:r>
              <a:rPr lang="fr-FR" sz="2000" dirty="0"/>
              <a:t>	- la livraison continue de petites portions de logiciels fonctionnels.</a:t>
            </a:r>
          </a:p>
          <a:p>
            <a:pPr marL="0" indent="0">
              <a:buNone/>
            </a:pPr>
            <a:endParaRPr lang="fr-FR" sz="2000" dirty="0"/>
          </a:p>
          <a:p>
            <a:r>
              <a:rPr lang="fr-FR" sz="2000" dirty="0"/>
              <a:t>Les principes Agile sont définis dans le Manifeste Agile, qui met l'accent sur :</a:t>
            </a:r>
          </a:p>
          <a:p>
            <a:pPr lvl="1">
              <a:buFontTx/>
              <a:buChar char="-"/>
            </a:pPr>
            <a:r>
              <a:rPr lang="fr-FR" sz="2000" dirty="0"/>
              <a:t>les individus et les interactions</a:t>
            </a:r>
          </a:p>
          <a:p>
            <a:pPr lvl="1">
              <a:buFontTx/>
              <a:buChar char="-"/>
            </a:pPr>
            <a:r>
              <a:rPr lang="fr-FR" sz="2000" dirty="0"/>
              <a:t>les logiciels opérationnels</a:t>
            </a:r>
          </a:p>
          <a:p>
            <a:pPr lvl="1">
              <a:buFontTx/>
              <a:buChar char="-"/>
            </a:pPr>
            <a:r>
              <a:rPr lang="fr-FR" sz="2000" dirty="0"/>
              <a:t>la collaboration avec le client </a:t>
            </a:r>
          </a:p>
          <a:p>
            <a:pPr lvl="1">
              <a:buFontTx/>
              <a:buChar char="-"/>
            </a:pPr>
            <a:r>
              <a:rPr lang="fr-FR" sz="2000" dirty="0"/>
              <a:t>la réponse au changement</a:t>
            </a:r>
          </a:p>
          <a:p>
            <a:pPr lvl="1">
              <a:buFontTx/>
              <a:buChar char="-"/>
            </a:pPr>
            <a:endParaRPr lang="fr-FR" dirty="0"/>
          </a:p>
        </p:txBody>
      </p:sp>
    </p:spTree>
    <p:extLst>
      <p:ext uri="{BB962C8B-B14F-4D97-AF65-F5344CB8AC3E}">
        <p14:creationId xmlns:p14="http://schemas.microsoft.com/office/powerpoint/2010/main" val="3360140502"/>
      </p:ext>
    </p:extLst>
  </p:cSld>
  <p:clrMapOvr>
    <a:masterClrMapping/>
  </p:clrMapOvr>
</p:sld>
</file>

<file path=ppt/theme/theme1.xml><?xml version="1.0" encoding="utf-8"?>
<a:theme xmlns:a="http://schemas.openxmlformats.org/drawingml/2006/main" name="Facette">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178</TotalTime>
  <Words>990</Words>
  <Application>Microsoft Office PowerPoint</Application>
  <PresentationFormat>Grand écran</PresentationFormat>
  <Paragraphs>121</Paragraphs>
  <Slides>26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Arial</vt:lpstr>
      <vt:lpstr>Calibri</vt:lpstr>
      <vt:lpstr>Trebuchet MS</vt:lpstr>
      <vt:lpstr>Wingdings 3</vt:lpstr>
      <vt:lpstr>Facette</vt:lpstr>
      <vt:lpstr>Les méthodes de travail</vt:lpstr>
      <vt:lpstr>Méthodes de travail « classiques »</vt:lpstr>
      <vt:lpstr>Présentation PowerPoint</vt:lpstr>
      <vt:lpstr>En cas de changement</vt:lpstr>
      <vt:lpstr>Présentation PowerPoint</vt:lpstr>
      <vt:lpstr>Modèle en cascade</vt:lpstr>
      <vt:lpstr>La méthode Agile C'est un outil qui contient plusieurs méthodologies, concepts et pratiques dédié à la gestion de projet   Elle tient son nom du Manifeste Agile, c'est sur ce document que sont inscrits les principes sur lesquelles reposent la méthode Agile </vt:lpstr>
      <vt:lpstr>La méthode Agile</vt:lpstr>
      <vt:lpstr>La méthodologie Agile</vt:lpstr>
      <vt:lpstr>Présentation PowerPoint</vt:lpstr>
      <vt:lpstr>Les rôles </vt:lpstr>
      <vt:lpstr>L’équipe</vt:lpstr>
      <vt:lpstr>Product Owner</vt:lpstr>
      <vt:lpstr>Scrum Master</vt:lpstr>
      <vt:lpstr>User Story</vt:lpstr>
      <vt:lpstr>Exemple : Appli fuseau horaire</vt:lpstr>
      <vt:lpstr>De la User Story, va émaner des exigences  Elles seront hiérarchisées avec le client dans :  PRODUCT BACKLOG</vt:lpstr>
      <vt:lpstr>Product Backlog</vt:lpstr>
      <vt:lpstr>Présentation PowerPoint</vt:lpstr>
      <vt:lpstr>Une fois d’accord sur la User Story et les exigences (Product Backlog), on peut commencer à réaliser le projet.  Il sera découpé en plusieurs itérations qu’on nomme des sprints</vt:lpstr>
      <vt:lpstr>Sprint</vt:lpstr>
      <vt:lpstr>Sprint</vt:lpstr>
      <vt:lpstr>Sprint</vt:lpstr>
      <vt:lpstr>Sprint</vt:lpstr>
      <vt:lpstr>Présentation PowerPoint</vt:lpstr>
      <vt:lpstr>Les outils de 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méthode Agile</dc:title>
  <dc:creator>bart lord</dc:creator>
  <cp:lastModifiedBy>bart lord</cp:lastModifiedBy>
  <cp:revision>25</cp:revision>
  <dcterms:created xsi:type="dcterms:W3CDTF">2024-06-02T12:00:56Z</dcterms:created>
  <dcterms:modified xsi:type="dcterms:W3CDTF">2024-06-02T15:18:55Z</dcterms:modified>
</cp:coreProperties>
</file>