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6" r:id="rId3"/>
    <p:sldId id="258" r:id="rId4"/>
    <p:sldId id="259" r:id="rId5"/>
    <p:sldId id="260" r:id="rId6"/>
    <p:sldId id="268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75" initials="7" lastIdx="1" clrIdx="0">
    <p:extLst>
      <p:ext uri="{19B8F6BF-5375-455C-9EA6-DF929625EA0E}">
        <p15:presenceInfo xmlns:p15="http://schemas.microsoft.com/office/powerpoint/2012/main" userId="7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09T14:41:31.38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76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1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149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2094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985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265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524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505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8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87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69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26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38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10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83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70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95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78F0416-522F-4110-8FAA-3337F02D9525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20113-6CBE-45B7-A0CB-4F0210421F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983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87C315-1387-4051-8543-6C702089C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4677" y="1928219"/>
            <a:ext cx="2592873" cy="1500781"/>
          </a:xfrm>
        </p:spPr>
        <p:txBody>
          <a:bodyPr/>
          <a:lstStyle/>
          <a:p>
            <a:r>
              <a:rPr lang="fr-FR" dirty="0"/>
              <a:t>SQL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2A2CC1-6BB0-4BD2-80E2-4A80C3143FF3}"/>
              </a:ext>
            </a:extLst>
          </p:cNvPr>
          <p:cNvSpPr/>
          <p:nvPr/>
        </p:nvSpPr>
        <p:spPr>
          <a:xfrm>
            <a:off x="0" y="6267635"/>
            <a:ext cx="12192000" cy="5903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9444E2B-21C3-4C62-ABFD-505381379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87" y="6400245"/>
            <a:ext cx="19050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1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1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CDFB76-2EE6-4020-A222-2C7DA978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1" y="319190"/>
            <a:ext cx="1434435" cy="93238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134DF7-484D-49DB-914B-96B353893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2711800"/>
            <a:ext cx="12117353" cy="414620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1 base de données permet de sauvegarder des informations.</a:t>
            </a:r>
          </a:p>
          <a:p>
            <a:endParaRPr lang="fr-FR" dirty="0"/>
          </a:p>
          <a:p>
            <a:r>
              <a:rPr lang="fr-FR" dirty="0"/>
              <a:t>Dans le contexte d’un site nous avons régulièrement besoin de garder des informations en mémoire.</a:t>
            </a:r>
          </a:p>
          <a:p>
            <a:endParaRPr lang="fr-FR" dirty="0"/>
          </a:p>
          <a:p>
            <a:r>
              <a:rPr lang="fr-FR" i="1" u="sng" dirty="0"/>
              <a:t>Acronyme   </a:t>
            </a:r>
          </a:p>
          <a:p>
            <a:r>
              <a:rPr lang="fr-FR" dirty="0"/>
              <a:t>	MCD = </a:t>
            </a:r>
            <a:r>
              <a:rPr lang="fr-FR" b="1" dirty="0"/>
              <a:t>M</a:t>
            </a:r>
            <a:r>
              <a:rPr lang="fr-FR" dirty="0"/>
              <a:t>odèle </a:t>
            </a:r>
            <a:r>
              <a:rPr lang="fr-FR" b="1" dirty="0"/>
              <a:t>C</a:t>
            </a:r>
            <a:r>
              <a:rPr lang="fr-FR" dirty="0"/>
              <a:t>onceptuel de </a:t>
            </a:r>
            <a:r>
              <a:rPr lang="fr-FR" b="1" dirty="0"/>
              <a:t>D</a:t>
            </a:r>
            <a:r>
              <a:rPr lang="fr-FR" dirty="0"/>
              <a:t>onnées </a:t>
            </a:r>
            <a:r>
              <a:rPr lang="fr-FR" sz="1200" i="1" dirty="0"/>
              <a:t>(Plan de construction)</a:t>
            </a:r>
          </a:p>
          <a:p>
            <a:r>
              <a:rPr lang="fr-FR" dirty="0"/>
              <a:t>	SGBD = </a:t>
            </a:r>
            <a:r>
              <a:rPr lang="fr-FR" b="1" dirty="0"/>
              <a:t>S</a:t>
            </a:r>
            <a:r>
              <a:rPr lang="fr-FR" dirty="0"/>
              <a:t>ystème de </a:t>
            </a:r>
            <a:r>
              <a:rPr lang="fr-FR" b="1" dirty="0"/>
              <a:t>G</a:t>
            </a:r>
            <a:r>
              <a:rPr lang="fr-FR" dirty="0"/>
              <a:t>estion de </a:t>
            </a:r>
            <a:r>
              <a:rPr lang="fr-FR" b="1" dirty="0"/>
              <a:t>B</a:t>
            </a:r>
            <a:r>
              <a:rPr lang="fr-FR" dirty="0"/>
              <a:t>ase de </a:t>
            </a:r>
            <a:r>
              <a:rPr lang="fr-FR" b="1" dirty="0"/>
              <a:t>D</a:t>
            </a:r>
            <a:r>
              <a:rPr lang="fr-FR" dirty="0"/>
              <a:t>onnées </a:t>
            </a:r>
            <a:r>
              <a:rPr lang="fr-FR" sz="1200" i="1" dirty="0"/>
              <a:t>(Permet d’exploiter les données)</a:t>
            </a:r>
          </a:p>
          <a:p>
            <a:r>
              <a:rPr lang="fr-FR" dirty="0"/>
              <a:t>	BDD = </a:t>
            </a:r>
            <a:r>
              <a:rPr lang="fr-FR" b="1" dirty="0"/>
              <a:t>B</a:t>
            </a:r>
            <a:r>
              <a:rPr lang="fr-FR" dirty="0"/>
              <a:t>ase </a:t>
            </a:r>
            <a:r>
              <a:rPr lang="fr-FR" b="1" dirty="0"/>
              <a:t>D</a:t>
            </a:r>
            <a:r>
              <a:rPr lang="fr-FR" dirty="0"/>
              <a:t>e </a:t>
            </a:r>
            <a:r>
              <a:rPr lang="fr-FR" b="1" dirty="0"/>
              <a:t>D</a:t>
            </a:r>
            <a:r>
              <a:rPr lang="fr-FR" dirty="0"/>
              <a:t>onnées </a:t>
            </a:r>
            <a:r>
              <a:rPr lang="fr-FR" sz="1200" i="1" dirty="0"/>
              <a:t>(Emplacement des données sauvegardées)</a:t>
            </a:r>
          </a:p>
          <a:p>
            <a:r>
              <a:rPr lang="fr-FR" dirty="0"/>
              <a:t>	SQL = </a:t>
            </a:r>
            <a:r>
              <a:rPr lang="fr-FR" b="1" dirty="0" err="1"/>
              <a:t>S</a:t>
            </a:r>
            <a:r>
              <a:rPr lang="fr-FR" dirty="0" err="1"/>
              <a:t>tructured</a:t>
            </a:r>
            <a:r>
              <a:rPr lang="fr-FR" dirty="0"/>
              <a:t> </a:t>
            </a:r>
            <a:r>
              <a:rPr lang="fr-FR" b="1" dirty="0" err="1"/>
              <a:t>Q</a:t>
            </a:r>
            <a:r>
              <a:rPr lang="fr-FR" dirty="0" err="1"/>
              <a:t>uery</a:t>
            </a:r>
            <a:r>
              <a:rPr lang="fr-FR" dirty="0"/>
              <a:t> </a:t>
            </a:r>
            <a:r>
              <a:rPr lang="fr-FR" b="1" dirty="0"/>
              <a:t>L</a:t>
            </a:r>
            <a:r>
              <a:rPr lang="fr-FR" dirty="0"/>
              <a:t>angage </a:t>
            </a:r>
            <a:r>
              <a:rPr lang="fr-FR" sz="1200" i="1" dirty="0"/>
              <a:t>(Langages de </a:t>
            </a:r>
            <a:r>
              <a:rPr lang="fr-FR" sz="1200" i="1" dirty="0" err="1"/>
              <a:t>requete</a:t>
            </a:r>
            <a:r>
              <a:rPr lang="fr-FR" sz="1200" i="1" dirty="0"/>
              <a:t> : </a:t>
            </a:r>
            <a:r>
              <a:rPr lang="fr-FR" sz="1200" i="1" dirty="0" err="1"/>
              <a:t>Structured</a:t>
            </a:r>
            <a:r>
              <a:rPr lang="fr-FR" sz="1200" i="1" dirty="0"/>
              <a:t> </a:t>
            </a:r>
            <a:r>
              <a:rPr lang="fr-FR" sz="1200" i="1" dirty="0" err="1"/>
              <a:t>Query</a:t>
            </a:r>
            <a:r>
              <a:rPr lang="fr-FR" sz="1200" i="1" dirty="0"/>
              <a:t> Langage)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5272AB2C-B3CA-4549-86E2-0FEB22300273}"/>
              </a:ext>
            </a:extLst>
          </p:cNvPr>
          <p:cNvSpPr txBox="1">
            <a:spLocks/>
          </p:cNvSpPr>
          <p:nvPr/>
        </p:nvSpPr>
        <p:spPr>
          <a:xfrm>
            <a:off x="1200479" y="1201443"/>
            <a:ext cx="9144000" cy="72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500" i="1" dirty="0">
                <a:solidFill>
                  <a:schemeClr val="bg1"/>
                </a:solidFill>
              </a:rPr>
              <a:t>Les bases de données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83FC1AB9-B4BB-47BB-9044-3CA23E62CE45}"/>
              </a:ext>
            </a:extLst>
          </p:cNvPr>
          <p:cNvSpPr txBox="1">
            <a:spLocks/>
          </p:cNvSpPr>
          <p:nvPr/>
        </p:nvSpPr>
        <p:spPr>
          <a:xfrm>
            <a:off x="10437812" y="0"/>
            <a:ext cx="685801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53428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1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CDFB76-2EE6-4020-A222-2C7DA978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994" y="197860"/>
            <a:ext cx="5409456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Cas Concret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5272AB2C-B3CA-4549-86E2-0FEB22300273}"/>
              </a:ext>
            </a:extLst>
          </p:cNvPr>
          <p:cNvSpPr txBox="1">
            <a:spLocks/>
          </p:cNvSpPr>
          <p:nvPr/>
        </p:nvSpPr>
        <p:spPr>
          <a:xfrm>
            <a:off x="3048001" y="1270879"/>
            <a:ext cx="9144000" cy="72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500" i="1" dirty="0">
                <a:solidFill>
                  <a:schemeClr val="bg1"/>
                </a:solidFill>
              </a:rPr>
              <a:t>Etudions le cas d’un espace membre sur un site web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83FC1AB9-B4BB-47BB-9044-3CA23E62CE45}"/>
              </a:ext>
            </a:extLst>
          </p:cNvPr>
          <p:cNvSpPr txBox="1">
            <a:spLocks/>
          </p:cNvSpPr>
          <p:nvPr/>
        </p:nvSpPr>
        <p:spPr>
          <a:xfrm>
            <a:off x="10437812" y="0"/>
            <a:ext cx="685801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FFFFFF"/>
                </a:solidFill>
              </a:rPr>
              <a:t>2</a:t>
            </a:r>
          </a:p>
        </p:txBody>
      </p:sp>
      <p:pic>
        <p:nvPicPr>
          <p:cNvPr id="13" name="Espace réservé du contenu 4">
            <a:extLst>
              <a:ext uri="{FF2B5EF4-FFF2-40B4-BE49-F238E27FC236}">
                <a16:creationId xmlns:a16="http://schemas.microsoft.com/office/drawing/2014/main" id="{6BD86A9B-C489-4402-AE77-F2E9385B9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7166"/>
            <a:ext cx="2285330" cy="22155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1E234F3-C37E-4A78-B1E8-B6B90B450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78" y="2314065"/>
            <a:ext cx="5731145" cy="180663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0C799A6-A015-4FD3-B62B-AE5653E32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246" y="4474937"/>
            <a:ext cx="2679496" cy="1630703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34C9486-DCD0-4E4F-8959-428067543296}"/>
              </a:ext>
            </a:extLst>
          </p:cNvPr>
          <p:cNvCxnSpPr>
            <a:cxnSpLocks/>
          </p:cNvCxnSpPr>
          <p:nvPr/>
        </p:nvCxnSpPr>
        <p:spPr>
          <a:xfrm flipV="1">
            <a:off x="1877657" y="2689149"/>
            <a:ext cx="1650221" cy="8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AB96C10D-BDF9-437E-B494-9AF0C18F15A7}"/>
              </a:ext>
            </a:extLst>
          </p:cNvPr>
          <p:cNvCxnSpPr>
            <a:cxnSpLocks/>
          </p:cNvCxnSpPr>
          <p:nvPr/>
        </p:nvCxnSpPr>
        <p:spPr>
          <a:xfrm flipV="1">
            <a:off x="3799236" y="3827005"/>
            <a:ext cx="0" cy="187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69EA4C1-D323-42D9-8CE1-28102FCACEAC}"/>
              </a:ext>
            </a:extLst>
          </p:cNvPr>
          <p:cNvSpPr/>
          <p:nvPr/>
        </p:nvSpPr>
        <p:spPr>
          <a:xfrm>
            <a:off x="5504155" y="4405442"/>
            <a:ext cx="6400799" cy="2295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Lors de l’inscription, les comptes des membres sont enregistrés (INSERT) dans une table d’une base de données. 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Lors de la connexion, nous sélectionnons (SELECT) les  informations en BDD pour vérifier que l’identification est bonne.</a:t>
            </a:r>
          </a:p>
        </p:txBody>
      </p:sp>
    </p:spTree>
    <p:extLst>
      <p:ext uri="{BB962C8B-B14F-4D97-AF65-F5344CB8AC3E}">
        <p14:creationId xmlns:p14="http://schemas.microsoft.com/office/powerpoint/2010/main" val="1203044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1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CDFB76-2EE6-4020-A222-2C7DA978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060" y="310321"/>
            <a:ext cx="5990253" cy="1023377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Cas Concret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5272AB2C-B3CA-4549-86E2-0FEB22300273}"/>
              </a:ext>
            </a:extLst>
          </p:cNvPr>
          <p:cNvSpPr txBox="1">
            <a:spLocks/>
          </p:cNvSpPr>
          <p:nvPr/>
        </p:nvSpPr>
        <p:spPr>
          <a:xfrm>
            <a:off x="3657600" y="1280551"/>
            <a:ext cx="5753696" cy="72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500" i="1" dirty="0">
                <a:solidFill>
                  <a:schemeClr val="bg1"/>
                </a:solidFill>
              </a:rPr>
              <a:t>Etudions le cas d’une boutique </a:t>
            </a:r>
            <a:r>
              <a:rPr lang="fr-FR" sz="1500" i="1" dirty="0" err="1">
                <a:solidFill>
                  <a:schemeClr val="bg1"/>
                </a:solidFill>
              </a:rPr>
              <a:t>ecommerce</a:t>
            </a:r>
            <a:endParaRPr lang="fr-FR" sz="1500" i="1" dirty="0">
              <a:solidFill>
                <a:schemeClr val="bg1"/>
              </a:solidFill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1DC423F-D331-40FA-BB71-871D0ED23880}"/>
              </a:ext>
            </a:extLst>
          </p:cNvPr>
          <p:cNvSpPr txBox="1">
            <a:spLocks/>
          </p:cNvSpPr>
          <p:nvPr/>
        </p:nvSpPr>
        <p:spPr>
          <a:xfrm>
            <a:off x="10437812" y="0"/>
            <a:ext cx="685801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FFFFFF"/>
                </a:solidFill>
              </a:rPr>
              <a:t>3</a:t>
            </a:r>
          </a:p>
        </p:txBody>
      </p:sp>
      <p:pic>
        <p:nvPicPr>
          <p:cNvPr id="13" name="Espace réservé du contenu 4">
            <a:extLst>
              <a:ext uri="{FF2B5EF4-FFF2-40B4-BE49-F238E27FC236}">
                <a16:creationId xmlns:a16="http://schemas.microsoft.com/office/drawing/2014/main" id="{7DB5782C-72D7-490F-9C09-382052361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5" y="2303927"/>
            <a:ext cx="5372551" cy="327352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3F973F2-400A-4C11-A073-205AA726F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364" y="3825332"/>
            <a:ext cx="4991459" cy="2778579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220A43F-0CF5-49D5-B2C0-51D87890C4A3}"/>
              </a:ext>
            </a:extLst>
          </p:cNvPr>
          <p:cNvCxnSpPr>
            <a:cxnSpLocks/>
          </p:cNvCxnSpPr>
          <p:nvPr/>
        </p:nvCxnSpPr>
        <p:spPr>
          <a:xfrm>
            <a:off x="3107706" y="3786153"/>
            <a:ext cx="2136634" cy="121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7875DC3-F26B-4B13-B57E-558A5A65CE22}"/>
              </a:ext>
            </a:extLst>
          </p:cNvPr>
          <p:cNvSpPr/>
          <p:nvPr/>
        </p:nvSpPr>
        <p:spPr>
          <a:xfrm>
            <a:off x="5557960" y="2412694"/>
            <a:ext cx="6519655" cy="14126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Les produits sont sélectionnés en BDD et affichés dans la page web.</a:t>
            </a:r>
            <a:br>
              <a:rPr lang="fr-FR" dirty="0">
                <a:solidFill>
                  <a:schemeClr val="tx1"/>
                </a:solidFill>
              </a:rPr>
            </a:b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Il y a 1 seule page fiche produit qui peut potentiellement présentés tous les produits (</a:t>
            </a:r>
            <a:r>
              <a:rPr lang="fr-FR" dirty="0" err="1">
                <a:solidFill>
                  <a:schemeClr val="tx1"/>
                </a:solidFill>
              </a:rPr>
              <a:t>template</a:t>
            </a:r>
            <a:r>
              <a:rPr lang="fr-FR" dirty="0">
                <a:solidFill>
                  <a:schemeClr val="tx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66905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1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CDFB76-2EE6-4020-A222-2C7DA978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533" y="215402"/>
            <a:ext cx="6576179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Front &amp; Back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5272AB2C-B3CA-4549-86E2-0FEB22300273}"/>
              </a:ext>
            </a:extLst>
          </p:cNvPr>
          <p:cNvSpPr txBox="1">
            <a:spLocks/>
          </p:cNvSpPr>
          <p:nvPr/>
        </p:nvSpPr>
        <p:spPr>
          <a:xfrm>
            <a:off x="2141512" y="1323140"/>
            <a:ext cx="7506341" cy="72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500" i="1" dirty="0">
                <a:solidFill>
                  <a:schemeClr val="bg1"/>
                </a:solidFill>
              </a:rPr>
              <a:t>Fonctionnement d’un site web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6DBD1094-1F97-44B8-B9FB-1C452E0C39A7}"/>
              </a:ext>
            </a:extLst>
          </p:cNvPr>
          <p:cNvSpPr txBox="1">
            <a:spLocks/>
          </p:cNvSpPr>
          <p:nvPr/>
        </p:nvSpPr>
        <p:spPr>
          <a:xfrm>
            <a:off x="10437812" y="0"/>
            <a:ext cx="685801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FFFFFF"/>
                </a:solidFill>
              </a:rPr>
              <a:t>4</a:t>
            </a:r>
          </a:p>
        </p:txBody>
      </p:sp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A80D0C8A-6BEB-4BC5-B056-64A4300A4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991" y="2367306"/>
            <a:ext cx="7506161" cy="4316574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BDE1603-8731-4845-AD48-DEA286BF839D}"/>
              </a:ext>
            </a:extLst>
          </p:cNvPr>
          <p:cNvSpPr/>
          <p:nvPr/>
        </p:nvSpPr>
        <p:spPr>
          <a:xfrm>
            <a:off x="218459" y="2489002"/>
            <a:ext cx="3986074" cy="27221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Chaque site est scindé en deux parties :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Front</a:t>
            </a:r>
            <a:r>
              <a:rPr lang="fr-FR" dirty="0">
                <a:solidFill>
                  <a:schemeClr val="tx1"/>
                </a:solidFill>
              </a:rPr>
              <a:t> -&gt; </a:t>
            </a:r>
            <a:r>
              <a:rPr lang="fr-FR" u="sng" dirty="0">
                <a:solidFill>
                  <a:schemeClr val="tx1"/>
                </a:solidFill>
              </a:rPr>
              <a:t>affichage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Back</a:t>
            </a:r>
            <a:r>
              <a:rPr lang="fr-FR" dirty="0">
                <a:solidFill>
                  <a:schemeClr val="tx1"/>
                </a:solidFill>
              </a:rPr>
              <a:t> -&gt; </a:t>
            </a:r>
            <a:r>
              <a:rPr lang="fr-FR" u="sng" dirty="0">
                <a:solidFill>
                  <a:schemeClr val="tx1"/>
                </a:solidFill>
              </a:rPr>
              <a:t>paramétrage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Ce système peut exister grâce à la présence d’une base de données.</a:t>
            </a:r>
          </a:p>
        </p:txBody>
      </p:sp>
    </p:spTree>
    <p:extLst>
      <p:ext uri="{BB962C8B-B14F-4D97-AF65-F5344CB8AC3E}">
        <p14:creationId xmlns:p14="http://schemas.microsoft.com/office/powerpoint/2010/main" val="856647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1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CDFB76-2EE6-4020-A222-2C7DA978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533" y="215402"/>
            <a:ext cx="6576179" cy="1400530"/>
          </a:xfrm>
        </p:spPr>
        <p:txBody>
          <a:bodyPr anchor="ctr"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Calibri Light" panose="020F0302020204030204"/>
              </a:rPr>
              <a:t>Les requêtes SQL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5272AB2C-B3CA-4549-86E2-0FEB22300273}"/>
              </a:ext>
            </a:extLst>
          </p:cNvPr>
          <p:cNvSpPr txBox="1">
            <a:spLocks/>
          </p:cNvSpPr>
          <p:nvPr/>
        </p:nvSpPr>
        <p:spPr>
          <a:xfrm>
            <a:off x="2141512" y="1323140"/>
            <a:ext cx="7506341" cy="72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500" i="1" dirty="0">
                <a:solidFill>
                  <a:schemeClr val="bg1"/>
                </a:solidFill>
              </a:rPr>
              <a:t>Les différent type de requête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6DBD1094-1F97-44B8-B9FB-1C452E0C39A7}"/>
              </a:ext>
            </a:extLst>
          </p:cNvPr>
          <p:cNvSpPr txBox="1">
            <a:spLocks/>
          </p:cNvSpPr>
          <p:nvPr/>
        </p:nvSpPr>
        <p:spPr>
          <a:xfrm>
            <a:off x="10437812" y="0"/>
            <a:ext cx="685801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E6762A2E-3349-4848-869B-FFFB369BA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0076"/>
            <a:ext cx="10515600" cy="4528277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	requête de sélection</a:t>
            </a:r>
          </a:p>
          <a:p>
            <a:r>
              <a:rPr lang="fr-FR" dirty="0"/>
              <a:t>	requête d'insertion</a:t>
            </a:r>
          </a:p>
          <a:p>
            <a:r>
              <a:rPr lang="fr-FR" dirty="0"/>
              <a:t>	requête de modification</a:t>
            </a:r>
          </a:p>
          <a:p>
            <a:r>
              <a:rPr lang="fr-FR" dirty="0"/>
              <a:t>	requête de suppression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Formulation -&gt; Exécution -&gt; Résultat(s)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Un SGBD(R) reprend le principe de lignes et de colonnes</a:t>
            </a:r>
          </a:p>
          <a:p>
            <a:pPr marL="0" indent="0">
              <a:buNone/>
            </a:pPr>
            <a:r>
              <a:rPr lang="fr-FR" dirty="0"/>
              <a:t>Voici la déclinaison: 1 BDD, x table, x champs</a:t>
            </a:r>
          </a:p>
        </p:txBody>
      </p:sp>
    </p:spTree>
    <p:extLst>
      <p:ext uri="{BB962C8B-B14F-4D97-AF65-F5344CB8AC3E}">
        <p14:creationId xmlns:p14="http://schemas.microsoft.com/office/powerpoint/2010/main" val="2063078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1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CDFB76-2EE6-4020-A222-2C7DA978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592" y="225939"/>
            <a:ext cx="6576179" cy="140053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PLAN DE COURS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5272AB2C-B3CA-4549-86E2-0FEB22300273}"/>
              </a:ext>
            </a:extLst>
          </p:cNvPr>
          <p:cNvSpPr txBox="1">
            <a:spLocks/>
          </p:cNvSpPr>
          <p:nvPr/>
        </p:nvSpPr>
        <p:spPr>
          <a:xfrm>
            <a:off x="2141512" y="1323140"/>
            <a:ext cx="7506341" cy="72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500" i="1" dirty="0" err="1">
                <a:solidFill>
                  <a:schemeClr val="bg1"/>
                </a:solidFill>
              </a:rPr>
              <a:t>Voici</a:t>
            </a:r>
            <a:r>
              <a:rPr lang="en-US" sz="1500" i="1" dirty="0">
                <a:solidFill>
                  <a:schemeClr val="bg1"/>
                </a:solidFill>
              </a:rPr>
              <a:t> le plan de </a:t>
            </a:r>
            <a:r>
              <a:rPr lang="en-US" sz="1500" i="1" dirty="0" err="1">
                <a:solidFill>
                  <a:schemeClr val="bg1"/>
                </a:solidFill>
              </a:rPr>
              <a:t>cours</a:t>
            </a:r>
            <a:r>
              <a:rPr lang="en-US" sz="1500" i="1" dirty="0">
                <a:solidFill>
                  <a:schemeClr val="bg1"/>
                </a:solidFill>
              </a:rPr>
              <a:t> sous reserve du temps necessaire…</a:t>
            </a:r>
            <a:endParaRPr lang="fr-FR" sz="1500" i="1" dirty="0">
              <a:solidFill>
                <a:schemeClr val="bg1"/>
              </a:solidFill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3735C842-CF01-4E57-9413-E3B761F04680}"/>
              </a:ext>
            </a:extLst>
          </p:cNvPr>
          <p:cNvSpPr txBox="1">
            <a:spLocks/>
          </p:cNvSpPr>
          <p:nvPr/>
        </p:nvSpPr>
        <p:spPr>
          <a:xfrm>
            <a:off x="10437812" y="0"/>
            <a:ext cx="685801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500" dirty="0">
                <a:solidFill>
                  <a:srgbClr val="FFFFFF"/>
                </a:solidFill>
              </a:rPr>
              <a:t>6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3E065E8-B71B-415C-ACB6-F08319C1C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47" y="5564560"/>
            <a:ext cx="18290" cy="182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3972EA0-F74B-4824-AAAF-46AC366847A3}"/>
              </a:ext>
            </a:extLst>
          </p:cNvPr>
          <p:cNvSpPr/>
          <p:nvPr/>
        </p:nvSpPr>
        <p:spPr>
          <a:xfrm>
            <a:off x="470517" y="2587999"/>
            <a:ext cx="11327906" cy="4084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dirty="0">
                <a:solidFill>
                  <a:schemeClr val="tx1"/>
                </a:solidFill>
              </a:rPr>
              <a:t>Introduction aux SGBD et au langage SQL, Historique et importance des bases de données à notre époque. Alternative au SQL (NOSQL) : </a:t>
            </a:r>
            <a:r>
              <a:rPr lang="fr-FR" sz="1400" i="1" dirty="0">
                <a:solidFill>
                  <a:schemeClr val="tx1"/>
                </a:solidFill>
              </a:rPr>
              <a:t>bases clef/valeur, bases orientées colonnes, bases orientées document, bases orientées graphe, etc.</a:t>
            </a:r>
          </a:p>
          <a:p>
            <a:pPr lvl="0"/>
            <a:endParaRPr lang="fr-FR" sz="1400" b="1" dirty="0">
              <a:solidFill>
                <a:schemeClr val="tx1"/>
              </a:solidFill>
            </a:endParaRPr>
          </a:p>
          <a:p>
            <a:pPr lvl="0"/>
            <a:r>
              <a:rPr lang="fr-FR" sz="1400" dirty="0">
                <a:solidFill>
                  <a:schemeClr val="tx1"/>
                </a:solidFill>
              </a:rPr>
              <a:t>MCD : Modéliser et concevoir une base de données relationnelle (</a:t>
            </a:r>
            <a:r>
              <a:rPr lang="fr-FR" sz="1400" dirty="0" err="1">
                <a:solidFill>
                  <a:schemeClr val="tx1"/>
                </a:solidFill>
              </a:rPr>
              <a:t>MysqlWorkBench</a:t>
            </a:r>
            <a:r>
              <a:rPr lang="fr-FR" sz="1400" dirty="0">
                <a:solidFill>
                  <a:schemeClr val="tx1"/>
                </a:solidFill>
              </a:rPr>
              <a:t>) : </a:t>
            </a:r>
            <a:r>
              <a:rPr lang="fr-FR" sz="1400" dirty="0" err="1">
                <a:solidFill>
                  <a:schemeClr val="tx1"/>
                </a:solidFill>
              </a:rPr>
              <a:t>Primary</a:t>
            </a:r>
            <a:r>
              <a:rPr lang="fr-FR" sz="1400" dirty="0">
                <a:solidFill>
                  <a:schemeClr val="tx1"/>
                </a:solidFill>
              </a:rPr>
              <a:t> Key, </a:t>
            </a:r>
            <a:r>
              <a:rPr lang="fr-FR" sz="1400" dirty="0" err="1">
                <a:solidFill>
                  <a:schemeClr val="tx1"/>
                </a:solidFill>
              </a:rPr>
              <a:t>Foreign</a:t>
            </a:r>
            <a:r>
              <a:rPr lang="fr-FR" sz="1400" dirty="0">
                <a:solidFill>
                  <a:schemeClr val="tx1"/>
                </a:solidFill>
              </a:rPr>
              <a:t> Key, </a:t>
            </a:r>
            <a:r>
              <a:rPr lang="fr-FR" sz="1400" dirty="0" err="1">
                <a:solidFill>
                  <a:schemeClr val="tx1"/>
                </a:solidFill>
              </a:rPr>
              <a:t>auto_increment</a:t>
            </a:r>
            <a:r>
              <a:rPr lang="fr-FR" sz="1400" dirty="0">
                <a:solidFill>
                  <a:schemeClr val="tx1"/>
                </a:solidFill>
              </a:rPr>
              <a:t>, </a:t>
            </a:r>
            <a:r>
              <a:rPr lang="fr-FR" sz="1400" dirty="0" err="1">
                <a:solidFill>
                  <a:schemeClr val="tx1"/>
                </a:solidFill>
              </a:rPr>
              <a:t>null</a:t>
            </a:r>
            <a:r>
              <a:rPr lang="fr-FR" sz="1400" dirty="0">
                <a:solidFill>
                  <a:schemeClr val="tx1"/>
                </a:solidFill>
              </a:rPr>
              <a:t>/not </a:t>
            </a:r>
            <a:r>
              <a:rPr lang="fr-FR" sz="1400" dirty="0" err="1">
                <a:solidFill>
                  <a:schemeClr val="tx1"/>
                </a:solidFill>
              </a:rPr>
              <a:t>null</a:t>
            </a:r>
            <a:r>
              <a:rPr lang="fr-FR" sz="1400" dirty="0">
                <a:solidFill>
                  <a:schemeClr val="tx1"/>
                </a:solidFill>
              </a:rPr>
              <a:t>, moteur de stockage, table, champs, etc.</a:t>
            </a:r>
            <a:endParaRPr lang="fr-FR" sz="1400" b="1" dirty="0">
              <a:solidFill>
                <a:schemeClr val="tx1"/>
              </a:solidFill>
            </a:endParaRPr>
          </a:p>
          <a:p>
            <a:pPr lvl="0"/>
            <a:r>
              <a:rPr lang="fr-FR" sz="1400" dirty="0">
                <a:solidFill>
                  <a:schemeClr val="tx1"/>
                </a:solidFill>
              </a:rPr>
              <a:t>Structurer et mettre en place les composants aussi bien en ligne de commande (console </a:t>
            </a:r>
            <a:r>
              <a:rPr lang="fr-FR" sz="1400" dirty="0" err="1">
                <a:solidFill>
                  <a:schemeClr val="tx1"/>
                </a:solidFill>
              </a:rPr>
              <a:t>mysql</a:t>
            </a:r>
            <a:r>
              <a:rPr lang="fr-FR" sz="1400" dirty="0">
                <a:solidFill>
                  <a:schemeClr val="tx1"/>
                </a:solidFill>
              </a:rPr>
              <a:t>) qu’avec une interface (PhpMyAdmin).</a:t>
            </a:r>
          </a:p>
          <a:p>
            <a:pPr lvl="0"/>
            <a:endParaRPr lang="fr-FR" sz="1400" b="1" dirty="0">
              <a:solidFill>
                <a:schemeClr val="tx1"/>
              </a:solidFill>
            </a:endParaRPr>
          </a:p>
          <a:p>
            <a:pPr lvl="0"/>
            <a:r>
              <a:rPr lang="fr-FR" sz="1400" dirty="0">
                <a:solidFill>
                  <a:schemeClr val="tx1"/>
                </a:solidFill>
              </a:rPr>
              <a:t>Requête SELECT (avec mots-clés, fonction, conditions, opérateurs), INSERT, UPDATE, DELETE</a:t>
            </a:r>
          </a:p>
          <a:p>
            <a:pPr lvl="0"/>
            <a:endParaRPr lang="fr-FR" sz="1400" dirty="0">
              <a:solidFill>
                <a:schemeClr val="tx1"/>
              </a:solidFill>
            </a:endParaRPr>
          </a:p>
          <a:p>
            <a:pPr lvl="0"/>
            <a:r>
              <a:rPr lang="fr-FR" sz="1400" dirty="0">
                <a:solidFill>
                  <a:schemeClr val="tx1"/>
                </a:solidFill>
              </a:rPr>
              <a:t>Trouver l’information via des relations en associant un sous ensemble de plusieurs tables afin de mener au résultat : Requête imbriquée et Jointure.</a:t>
            </a:r>
          </a:p>
          <a:p>
            <a:pPr lvl="0"/>
            <a:endParaRPr lang="fr-FR" sz="1400" b="1" dirty="0">
              <a:solidFill>
                <a:schemeClr val="tx1"/>
              </a:solidFill>
            </a:endParaRPr>
          </a:p>
          <a:p>
            <a:pPr lvl="0"/>
            <a:r>
              <a:rPr lang="fr-FR" sz="1400" dirty="0">
                <a:solidFill>
                  <a:schemeClr val="tx1"/>
                </a:solidFill>
              </a:rPr>
              <a:t>Administrer une base de données et l’optimiser. Être en mesure de pouvoir automatiser certaines tâches.</a:t>
            </a:r>
          </a:p>
          <a:p>
            <a:pPr lvl="0"/>
            <a:endParaRPr lang="fr-FR" sz="1400" b="1" dirty="0">
              <a:solidFill>
                <a:schemeClr val="tx1"/>
              </a:solidFill>
            </a:endParaRPr>
          </a:p>
          <a:p>
            <a:pPr lvl="0"/>
            <a:r>
              <a:rPr lang="fr-FR" sz="1400" dirty="0">
                <a:solidFill>
                  <a:schemeClr val="tx1"/>
                </a:solidFill>
              </a:rPr>
              <a:t>Gérer les contraintes d’intégrité avec la liaison des données.</a:t>
            </a:r>
          </a:p>
          <a:p>
            <a:pPr lvl="0"/>
            <a:endParaRPr lang="fr-FR" sz="1400" b="1" dirty="0">
              <a:solidFill>
                <a:schemeClr val="tx1"/>
              </a:solidFill>
            </a:endParaRPr>
          </a:p>
          <a:p>
            <a:pPr lvl="0"/>
            <a:r>
              <a:rPr lang="fr-FR" sz="1400" dirty="0">
                <a:solidFill>
                  <a:schemeClr val="tx1"/>
                </a:solidFill>
              </a:rPr>
              <a:t>Opération : Importation/Exportation des données.</a:t>
            </a:r>
          </a:p>
          <a:p>
            <a:pPr lvl="0"/>
            <a:endParaRPr lang="fr-FR" sz="1400" b="1" dirty="0">
              <a:solidFill>
                <a:schemeClr val="tx1"/>
              </a:solidFill>
            </a:endParaRPr>
          </a:p>
          <a:p>
            <a:pPr lvl="0"/>
            <a:r>
              <a:rPr lang="fr-FR" sz="1400" dirty="0">
                <a:solidFill>
                  <a:schemeClr val="tx1"/>
                </a:solidFill>
              </a:rPr>
              <a:t>Planifier des actions et des traitements.</a:t>
            </a:r>
            <a:endParaRPr lang="fr-F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032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194</Words>
  <Application>Microsoft Office PowerPoint</Application>
  <PresentationFormat>Grand écran</PresentationFormat>
  <Paragraphs>63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 Light</vt:lpstr>
      <vt:lpstr>Century Gothic</vt:lpstr>
      <vt:lpstr>Wingdings 3</vt:lpstr>
      <vt:lpstr>Ion</vt:lpstr>
      <vt:lpstr>SQL</vt:lpstr>
      <vt:lpstr>SQL</vt:lpstr>
      <vt:lpstr>Cas Concret</vt:lpstr>
      <vt:lpstr>Cas Concret</vt:lpstr>
      <vt:lpstr>Front &amp; Back</vt:lpstr>
      <vt:lpstr>Les requêtes SQL</vt:lpstr>
      <vt:lpstr>PLAN DE COURS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/ CSS</dc:title>
  <dc:creator>75</dc:creator>
  <cp:lastModifiedBy>75</cp:lastModifiedBy>
  <cp:revision>95</cp:revision>
  <dcterms:created xsi:type="dcterms:W3CDTF">2018-11-07T21:52:28Z</dcterms:created>
  <dcterms:modified xsi:type="dcterms:W3CDTF">2018-11-09T14:14:26Z</dcterms:modified>
</cp:coreProperties>
</file>