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sldIdLst>
    <p:sldId id="256" r:id="rId5"/>
    <p:sldId id="257" r:id="rId6"/>
    <p:sldId id="259" r:id="rId7"/>
    <p:sldId id="258" r:id="rId8"/>
    <p:sldId id="260" r:id="rId9"/>
    <p:sldId id="261" r:id="rId10"/>
    <p:sldId id="262" r:id="rId11"/>
    <p:sldId id="263" r:id="rId12"/>
    <p:sldId id="265" r:id="rId13"/>
    <p:sldId id="264" r:id="rId14"/>
    <p:sldId id="268" r:id="rId15"/>
    <p:sldId id="266" r:id="rId16"/>
    <p:sldId id="267"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5" r:id="rId33"/>
    <p:sldId id="284" r:id="rId34"/>
    <p:sldId id="286" r:id="rId35"/>
    <p:sldId id="287" r:id="rId36"/>
    <p:sldId id="288" r:id="rId37"/>
    <p:sldId id="289" r:id="rId38"/>
    <p:sldId id="290" r:id="rId39"/>
    <p:sldId id="291" r:id="rId40"/>
    <p:sldId id="292" r:id="rId41"/>
    <p:sldId id="293" r:id="rId42"/>
    <p:sldId id="294" r:id="rId43"/>
    <p:sldId id="296" r:id="rId44"/>
    <p:sldId id="295" r:id="rId45"/>
    <p:sldId id="298" r:id="rId46"/>
    <p:sldId id="297" r:id="rId47"/>
    <p:sldId id="299" r:id="rId48"/>
    <p:sldId id="300" r:id="rId49"/>
    <p:sldId id="301" r:id="rId50"/>
    <p:sldId id="303" r:id="rId51"/>
    <p:sldId id="302" r:id="rId52"/>
    <p:sldId id="304" r:id="rId53"/>
    <p:sldId id="305" r:id="rId54"/>
    <p:sldId id="306" r:id="rId55"/>
    <p:sldId id="307" r:id="rId56"/>
    <p:sldId id="308" r:id="rId57"/>
    <p:sldId id="309" r:id="rId58"/>
    <p:sldId id="310" r:id="rId59"/>
    <p:sldId id="311" r:id="rId60"/>
    <p:sldId id="312" r:id="rId61"/>
    <p:sldId id="314" r:id="rId62"/>
    <p:sldId id="313" r:id="rId63"/>
    <p:sldId id="316" r:id="rId64"/>
    <p:sldId id="315" r:id="rId65"/>
    <p:sldId id="317" r:id="rId66"/>
    <p:sldId id="318" r:id="rId67"/>
    <p:sldId id="319" r:id="rId68"/>
    <p:sldId id="322" r:id="rId69"/>
    <p:sldId id="320" r:id="rId70"/>
    <p:sldId id="323" r:id="rId71"/>
    <p:sldId id="321" r:id="rId72"/>
    <p:sldId id="325" r:id="rId73"/>
    <p:sldId id="324" r:id="rId74"/>
    <p:sldId id="326" r:id="rId75"/>
    <p:sldId id="327" r:id="rId76"/>
    <p:sldId id="328" r:id="rId77"/>
    <p:sldId id="329" r:id="rId78"/>
    <p:sldId id="330" r:id="rId79"/>
    <p:sldId id="331" r:id="rId80"/>
    <p:sldId id="332" r:id="rId81"/>
    <p:sldId id="333" r:id="rId82"/>
    <p:sldId id="334" r:id="rId83"/>
    <p:sldId id="336" r:id="rId84"/>
    <p:sldId id="335" r:id="rId85"/>
    <p:sldId id="337" r:id="rId86"/>
    <p:sldId id="339" r:id="rId87"/>
    <p:sldId id="338" r:id="rId88"/>
    <p:sldId id="341" r:id="rId89"/>
    <p:sldId id="340" r:id="rId90"/>
    <p:sldId id="342" r:id="rId91"/>
    <p:sldId id="343" r:id="rId92"/>
    <p:sldId id="344" r:id="rId93"/>
    <p:sldId id="345" r:id="rId94"/>
    <p:sldId id="346" r:id="rId95"/>
    <p:sldId id="347" r:id="rId96"/>
    <p:sldId id="348" r:id="rId97"/>
    <p:sldId id="349" r:id="rId98"/>
    <p:sldId id="350" r:id="rId99"/>
    <p:sldId id="351" r:id="rId100"/>
    <p:sldId id="352" r:id="rId101"/>
    <p:sldId id="353" r:id="rId102"/>
    <p:sldId id="354" r:id="rId103"/>
    <p:sldId id="355" r:id="rId104"/>
    <p:sldId id="356" r:id="rId105"/>
    <p:sldId id="357" r:id="rId106"/>
    <p:sldId id="358" r:id="rId107"/>
    <p:sldId id="359" r:id="rId108"/>
    <p:sldId id="360" r:id="rId109"/>
    <p:sldId id="361" r:id="rId110"/>
    <p:sldId id="362" r:id="rId111"/>
    <p:sldId id="363" r:id="rId112"/>
    <p:sldId id="364" r:id="rId113"/>
    <p:sldId id="366" r:id="rId114"/>
    <p:sldId id="365" r:id="rId115"/>
    <p:sldId id="367" r:id="rId116"/>
    <p:sldId id="368" r:id="rId117"/>
    <p:sldId id="369" r:id="rId1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89DFA57-5F70-431B-A742-459D85A8C40F}" v="7" dt="2023-11-02T10:24:24.509"/>
    <p1510:client id="{59BB2460-ECEA-4392-B992-EC11571F3525}" v="1" dt="2023-11-02T08:22:06.448"/>
    <p1510:client id="{C95C6CD7-1368-46C1-9BB5-826A740505B8}" v="12" dt="2023-11-02T22:25:12.622"/>
    <p1510:client id="{D0CADE2C-FD71-4295-BB00-2A0B72B1849A}" v="1" dt="2023-11-02T08:21:42.544"/>
    <p1510:client id="{F28EB474-56A9-4AB9-BBBD-01D8D5DF6DA2}" v="8" dt="2023-11-05T18:20:04.28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117" Type="http://schemas.openxmlformats.org/officeDocument/2006/relationships/slide" Target="slides/slide113.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12" Type="http://schemas.openxmlformats.org/officeDocument/2006/relationships/slide" Target="slides/slide108.xml"/><Relationship Id="rId16" Type="http://schemas.openxmlformats.org/officeDocument/2006/relationships/slide" Target="slides/slide12.xml"/><Relationship Id="rId107" Type="http://schemas.openxmlformats.org/officeDocument/2006/relationships/slide" Target="slides/slide103.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slide" Target="slides/slide98.xml"/><Relationship Id="rId123" Type="http://schemas.microsoft.com/office/2016/11/relationships/changesInfo" Target="changesInfos/changesInfo1.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113" Type="http://schemas.openxmlformats.org/officeDocument/2006/relationships/slide" Target="slides/slide109.xml"/><Relationship Id="rId118" Type="http://schemas.openxmlformats.org/officeDocument/2006/relationships/slide" Target="slides/slide114.xml"/><Relationship Id="rId80" Type="http://schemas.openxmlformats.org/officeDocument/2006/relationships/slide" Target="slides/slide76.xml"/><Relationship Id="rId85" Type="http://schemas.openxmlformats.org/officeDocument/2006/relationships/slide" Target="slides/slide81.xml"/><Relationship Id="rId12" Type="http://schemas.openxmlformats.org/officeDocument/2006/relationships/slide" Target="slides/slide8.xml"/><Relationship Id="rId17" Type="http://schemas.openxmlformats.org/officeDocument/2006/relationships/slide" Target="slides/slide13.xml"/><Relationship Id="rId33" Type="http://schemas.openxmlformats.org/officeDocument/2006/relationships/slide" Target="slides/slide29.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slide" Target="slides/slide99.xml"/><Relationship Id="rId108" Type="http://schemas.openxmlformats.org/officeDocument/2006/relationships/slide" Target="slides/slide104.xml"/><Relationship Id="rId124" Type="http://schemas.microsoft.com/office/2015/10/relationships/revisionInfo" Target="revisionInfo.xml"/><Relationship Id="rId54" Type="http://schemas.openxmlformats.org/officeDocument/2006/relationships/slide" Target="slides/slide50.xml"/><Relationship Id="rId70" Type="http://schemas.openxmlformats.org/officeDocument/2006/relationships/slide" Target="slides/slide66.xml"/><Relationship Id="rId75" Type="http://schemas.openxmlformats.org/officeDocument/2006/relationships/slide" Target="slides/slide71.xml"/><Relationship Id="rId91" Type="http://schemas.openxmlformats.org/officeDocument/2006/relationships/slide" Target="slides/slide87.xml"/><Relationship Id="rId96" Type="http://schemas.openxmlformats.org/officeDocument/2006/relationships/slide" Target="slides/slide92.xml"/><Relationship Id="rId1" Type="http://schemas.openxmlformats.org/officeDocument/2006/relationships/customXml" Target="../customXml/item1.xml"/><Relationship Id="rId6" Type="http://schemas.openxmlformats.org/officeDocument/2006/relationships/slide" Target="slides/slide2.xml"/><Relationship Id="rId23" Type="http://schemas.openxmlformats.org/officeDocument/2006/relationships/slide" Target="slides/slide19.xml"/><Relationship Id="rId28" Type="http://schemas.openxmlformats.org/officeDocument/2006/relationships/slide" Target="slides/slide24.xml"/><Relationship Id="rId49" Type="http://schemas.openxmlformats.org/officeDocument/2006/relationships/slide" Target="slides/slide45.xml"/><Relationship Id="rId114" Type="http://schemas.openxmlformats.org/officeDocument/2006/relationships/slide" Target="slides/slide110.xml"/><Relationship Id="rId119" Type="http://schemas.openxmlformats.org/officeDocument/2006/relationships/presProps" Target="presProps.xml"/><Relationship Id="rId44" Type="http://schemas.openxmlformats.org/officeDocument/2006/relationships/slide" Target="slides/slide40.xml"/><Relationship Id="rId60" Type="http://schemas.openxmlformats.org/officeDocument/2006/relationships/slide" Target="slides/slide56.xml"/><Relationship Id="rId65" Type="http://schemas.openxmlformats.org/officeDocument/2006/relationships/slide" Target="slides/slide61.xml"/><Relationship Id="rId81" Type="http://schemas.openxmlformats.org/officeDocument/2006/relationships/slide" Target="slides/slide77.xml"/><Relationship Id="rId86" Type="http://schemas.openxmlformats.org/officeDocument/2006/relationships/slide" Target="slides/slide82.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slide" Target="slides/slide10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120" Type="http://schemas.openxmlformats.org/officeDocument/2006/relationships/viewProps" Target="viewProps.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slide" Target="slides/slide106.xml"/><Relationship Id="rId115" Type="http://schemas.openxmlformats.org/officeDocument/2006/relationships/slide" Target="slides/slide111.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121" Type="http://schemas.openxmlformats.org/officeDocument/2006/relationships/theme" Target="theme/theme1.xml"/><Relationship Id="rId3" Type="http://schemas.openxmlformats.org/officeDocument/2006/relationships/customXml" Target="../customXml/item3.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 Id="rId116" Type="http://schemas.openxmlformats.org/officeDocument/2006/relationships/slide" Target="slides/slide112.xml"/><Relationship Id="rId20" Type="http://schemas.openxmlformats.org/officeDocument/2006/relationships/slide" Target="slides/slide16.xml"/><Relationship Id="rId41" Type="http://schemas.openxmlformats.org/officeDocument/2006/relationships/slide" Target="slides/slide37.xml"/><Relationship Id="rId62" Type="http://schemas.openxmlformats.org/officeDocument/2006/relationships/slide" Target="slides/slide58.xml"/><Relationship Id="rId83" Type="http://schemas.openxmlformats.org/officeDocument/2006/relationships/slide" Target="slides/slide79.xml"/><Relationship Id="rId88" Type="http://schemas.openxmlformats.org/officeDocument/2006/relationships/slide" Target="slides/slide84.xml"/><Relationship Id="rId111" Type="http://schemas.openxmlformats.org/officeDocument/2006/relationships/slide" Target="slides/slide107.xml"/><Relationship Id="rId15" Type="http://schemas.openxmlformats.org/officeDocument/2006/relationships/slide" Target="slides/slide11.xml"/><Relationship Id="rId36" Type="http://schemas.openxmlformats.org/officeDocument/2006/relationships/slide" Target="slides/slide32.xml"/><Relationship Id="rId57" Type="http://schemas.openxmlformats.org/officeDocument/2006/relationships/slide" Target="slides/slide53.xml"/><Relationship Id="rId106" Type="http://schemas.openxmlformats.org/officeDocument/2006/relationships/slide" Target="slides/slide102.xml"/><Relationship Id="rId10" Type="http://schemas.openxmlformats.org/officeDocument/2006/relationships/slide" Target="slides/slide6.xml"/><Relationship Id="rId31" Type="http://schemas.openxmlformats.org/officeDocument/2006/relationships/slide" Target="slides/slide27.xml"/><Relationship Id="rId52" Type="http://schemas.openxmlformats.org/officeDocument/2006/relationships/slide" Target="slides/slide48.xml"/><Relationship Id="rId73" Type="http://schemas.openxmlformats.org/officeDocument/2006/relationships/slide" Target="slides/slide69.xml"/><Relationship Id="rId78" Type="http://schemas.openxmlformats.org/officeDocument/2006/relationships/slide" Target="slides/slide74.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1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CHER Marvyn" userId="S::marvyn.richer@campuscci18.fr::0d328fcc-23fe-4b51-b239-d9554ae59acb" providerId="AD" clId="Web-{59BB2460-ECEA-4392-B992-EC11571F3525}"/>
    <pc:docChg chg="sldOrd">
      <pc:chgData name="RICHER Marvyn" userId="S::marvyn.richer@campuscci18.fr::0d328fcc-23fe-4b51-b239-d9554ae59acb" providerId="AD" clId="Web-{59BB2460-ECEA-4392-B992-EC11571F3525}" dt="2023-11-02T08:22:06.448" v="0"/>
      <pc:docMkLst>
        <pc:docMk/>
      </pc:docMkLst>
      <pc:sldChg chg="ord">
        <pc:chgData name="RICHER Marvyn" userId="S::marvyn.richer@campuscci18.fr::0d328fcc-23fe-4b51-b239-d9554ae59acb" providerId="AD" clId="Web-{59BB2460-ECEA-4392-B992-EC11571F3525}" dt="2023-11-02T08:22:06.448" v="0"/>
        <pc:sldMkLst>
          <pc:docMk/>
          <pc:sldMk cId="2447680595" sldId="268"/>
        </pc:sldMkLst>
      </pc:sldChg>
    </pc:docChg>
  </pc:docChgLst>
  <pc:docChgLst>
    <pc:chgData name="CISERANE Sephora" userId="S::sephora.ciserane@campuscci18.fr::132c518b-d4f6-4d27-b26f-09bda62ac1b6" providerId="AD" clId="Web-{189DFA57-5F70-431B-A742-459D85A8C40F}"/>
    <pc:docChg chg="modSld">
      <pc:chgData name="CISERANE Sephora" userId="S::sephora.ciserane@campuscci18.fr::132c518b-d4f6-4d27-b26f-09bda62ac1b6" providerId="AD" clId="Web-{189DFA57-5F70-431B-A742-459D85A8C40F}" dt="2023-11-02T10:24:24.509" v="6" actId="1076"/>
      <pc:docMkLst>
        <pc:docMk/>
      </pc:docMkLst>
      <pc:sldChg chg="modSp">
        <pc:chgData name="CISERANE Sephora" userId="S::sephora.ciserane@campuscci18.fr::132c518b-d4f6-4d27-b26f-09bda62ac1b6" providerId="AD" clId="Web-{189DFA57-5F70-431B-A742-459D85A8C40F}" dt="2023-11-02T09:05:43.577" v="1" actId="1076"/>
        <pc:sldMkLst>
          <pc:docMk/>
          <pc:sldMk cId="1364134625" sldId="313"/>
        </pc:sldMkLst>
        <pc:picChg chg="mod">
          <ac:chgData name="CISERANE Sephora" userId="S::sephora.ciserane@campuscci18.fr::132c518b-d4f6-4d27-b26f-09bda62ac1b6" providerId="AD" clId="Web-{189DFA57-5F70-431B-A742-459D85A8C40F}" dt="2023-11-02T09:05:43.577" v="1" actId="1076"/>
          <ac:picMkLst>
            <pc:docMk/>
            <pc:sldMk cId="1364134625" sldId="313"/>
            <ac:picMk id="5" creationId="{6C173DF5-5B99-287F-2EC5-B201C18467B2}"/>
          </ac:picMkLst>
        </pc:picChg>
      </pc:sldChg>
      <pc:sldChg chg="modSp">
        <pc:chgData name="CISERANE Sephora" userId="S::sephora.ciserane@campuscci18.fr::132c518b-d4f6-4d27-b26f-09bda62ac1b6" providerId="AD" clId="Web-{189DFA57-5F70-431B-A742-459D85A8C40F}" dt="2023-11-02T10:10:41.617" v="4" actId="1076"/>
        <pc:sldMkLst>
          <pc:docMk/>
          <pc:sldMk cId="3275586747" sldId="336"/>
        </pc:sldMkLst>
        <pc:picChg chg="mod">
          <ac:chgData name="CISERANE Sephora" userId="S::sephora.ciserane@campuscci18.fr::132c518b-d4f6-4d27-b26f-09bda62ac1b6" providerId="AD" clId="Web-{189DFA57-5F70-431B-A742-459D85A8C40F}" dt="2023-11-02T10:10:41.617" v="4" actId="1076"/>
          <ac:picMkLst>
            <pc:docMk/>
            <pc:sldMk cId="3275586747" sldId="336"/>
            <ac:picMk id="5" creationId="{EA6475D6-D040-2312-21C2-B7B7FE397317}"/>
          </ac:picMkLst>
        </pc:picChg>
      </pc:sldChg>
      <pc:sldChg chg="modSp">
        <pc:chgData name="CISERANE Sephora" userId="S::sephora.ciserane@campuscci18.fr::132c518b-d4f6-4d27-b26f-09bda62ac1b6" providerId="AD" clId="Web-{189DFA57-5F70-431B-A742-459D85A8C40F}" dt="2023-11-02T10:23:50.414" v="5" actId="1076"/>
        <pc:sldMkLst>
          <pc:docMk/>
          <pc:sldMk cId="1452066086" sldId="349"/>
        </pc:sldMkLst>
        <pc:picChg chg="mod">
          <ac:chgData name="CISERANE Sephora" userId="S::sephora.ciserane@campuscci18.fr::132c518b-d4f6-4d27-b26f-09bda62ac1b6" providerId="AD" clId="Web-{189DFA57-5F70-431B-A742-459D85A8C40F}" dt="2023-11-02T10:23:50.414" v="5" actId="1076"/>
          <ac:picMkLst>
            <pc:docMk/>
            <pc:sldMk cId="1452066086" sldId="349"/>
            <ac:picMk id="5" creationId="{48762131-F8E3-57A2-DC89-871F50AF5464}"/>
          </ac:picMkLst>
        </pc:picChg>
      </pc:sldChg>
      <pc:sldChg chg="modSp">
        <pc:chgData name="CISERANE Sephora" userId="S::sephora.ciserane@campuscci18.fr::132c518b-d4f6-4d27-b26f-09bda62ac1b6" providerId="AD" clId="Web-{189DFA57-5F70-431B-A742-459D85A8C40F}" dt="2023-11-02T10:24:24.509" v="6" actId="1076"/>
        <pc:sldMkLst>
          <pc:docMk/>
          <pc:sldMk cId="622757416" sldId="351"/>
        </pc:sldMkLst>
        <pc:picChg chg="mod">
          <ac:chgData name="CISERANE Sephora" userId="S::sephora.ciserane@campuscci18.fr::132c518b-d4f6-4d27-b26f-09bda62ac1b6" providerId="AD" clId="Web-{189DFA57-5F70-431B-A742-459D85A8C40F}" dt="2023-11-02T10:24:24.509" v="6" actId="1076"/>
          <ac:picMkLst>
            <pc:docMk/>
            <pc:sldMk cId="622757416" sldId="351"/>
            <ac:picMk id="5" creationId="{80512C5A-3BBB-DB7A-2E0F-B2226E50C911}"/>
          </ac:picMkLst>
        </pc:picChg>
      </pc:sldChg>
    </pc:docChg>
  </pc:docChgLst>
  <pc:docChgLst>
    <pc:chgData name="SEYER Gilles" userId="S::gilles.seyer@campuscci18.fr::c45c14ed-78c5-4ef1-a290-0a252143f571" providerId="AD" clId="Web-{D0CADE2C-FD71-4295-BB00-2A0B72B1849A}"/>
    <pc:docChg chg="sldOrd">
      <pc:chgData name="SEYER Gilles" userId="S::gilles.seyer@campuscci18.fr::c45c14ed-78c5-4ef1-a290-0a252143f571" providerId="AD" clId="Web-{D0CADE2C-FD71-4295-BB00-2A0B72B1849A}" dt="2023-11-02T08:21:42.544" v="0"/>
      <pc:docMkLst>
        <pc:docMk/>
      </pc:docMkLst>
      <pc:sldChg chg="ord">
        <pc:chgData name="SEYER Gilles" userId="S::gilles.seyer@campuscci18.fr::c45c14ed-78c5-4ef1-a290-0a252143f571" providerId="AD" clId="Web-{D0CADE2C-FD71-4295-BB00-2A0B72B1849A}" dt="2023-11-02T08:21:42.544" v="0"/>
        <pc:sldMkLst>
          <pc:docMk/>
          <pc:sldMk cId="2447680595" sldId="268"/>
        </pc:sldMkLst>
      </pc:sldChg>
    </pc:docChg>
  </pc:docChgLst>
  <pc:docChgLst>
    <pc:chgData name="FAVIERE Christine" userId="S::christin.faviere@campuscci18.fr::00dba2bf-abe5-4dca-a24d-b2a931fbbe22" providerId="AD" clId="Web-{C95C6CD7-1368-46C1-9BB5-826A740505B8}"/>
    <pc:docChg chg="sldOrd">
      <pc:chgData name="FAVIERE Christine" userId="S::christin.faviere@campuscci18.fr::00dba2bf-abe5-4dca-a24d-b2a931fbbe22" providerId="AD" clId="Web-{C95C6CD7-1368-46C1-9BB5-826A740505B8}" dt="2023-11-02T22:25:12.622" v="11"/>
      <pc:docMkLst>
        <pc:docMk/>
      </pc:docMkLst>
      <pc:sldChg chg="ord">
        <pc:chgData name="FAVIERE Christine" userId="S::christin.faviere@campuscci18.fr::00dba2bf-abe5-4dca-a24d-b2a931fbbe22" providerId="AD" clId="Web-{C95C6CD7-1368-46C1-9BB5-826A740505B8}" dt="2023-11-02T21:06:09.690" v="0"/>
        <pc:sldMkLst>
          <pc:docMk/>
          <pc:sldMk cId="1962737552" sldId="258"/>
        </pc:sldMkLst>
      </pc:sldChg>
      <pc:sldChg chg="ord">
        <pc:chgData name="FAVIERE Christine" userId="S::christin.faviere@campuscci18.fr::00dba2bf-abe5-4dca-a24d-b2a931fbbe22" providerId="AD" clId="Web-{C95C6CD7-1368-46C1-9BB5-826A740505B8}" dt="2023-11-02T21:23:46.729" v="1"/>
        <pc:sldMkLst>
          <pc:docMk/>
          <pc:sldMk cId="3982089448" sldId="267"/>
        </pc:sldMkLst>
      </pc:sldChg>
      <pc:sldChg chg="ord">
        <pc:chgData name="FAVIERE Christine" userId="S::christin.faviere@campuscci18.fr::00dba2bf-abe5-4dca-a24d-b2a931fbbe22" providerId="AD" clId="Web-{C95C6CD7-1368-46C1-9BB5-826A740505B8}" dt="2023-11-02T21:44:08.428" v="2"/>
        <pc:sldMkLst>
          <pc:docMk/>
          <pc:sldMk cId="89915226" sldId="295"/>
        </pc:sldMkLst>
      </pc:sldChg>
      <pc:sldChg chg="ord">
        <pc:chgData name="FAVIERE Christine" userId="S::christin.faviere@campuscci18.fr::00dba2bf-abe5-4dca-a24d-b2a931fbbe22" providerId="AD" clId="Web-{C95C6CD7-1368-46C1-9BB5-826A740505B8}" dt="2023-11-02T21:53:43.140" v="3"/>
        <pc:sldMkLst>
          <pc:docMk/>
          <pc:sldMk cId="1364134625" sldId="313"/>
        </pc:sldMkLst>
      </pc:sldChg>
      <pc:sldChg chg="ord">
        <pc:chgData name="FAVIERE Christine" userId="S::christin.faviere@campuscci18.fr::00dba2bf-abe5-4dca-a24d-b2a931fbbe22" providerId="AD" clId="Web-{C95C6CD7-1368-46C1-9BB5-826A740505B8}" dt="2023-11-02T22:12:05.888" v="6"/>
        <pc:sldMkLst>
          <pc:docMk/>
          <pc:sldMk cId="512984364" sldId="321"/>
        </pc:sldMkLst>
      </pc:sldChg>
      <pc:sldChg chg="ord">
        <pc:chgData name="FAVIERE Christine" userId="S::christin.faviere@campuscci18.fr::00dba2bf-abe5-4dca-a24d-b2a931fbbe22" providerId="AD" clId="Web-{C95C6CD7-1368-46C1-9BB5-826A740505B8}" dt="2023-11-02T22:03:07.718" v="5"/>
        <pc:sldMkLst>
          <pc:docMk/>
          <pc:sldMk cId="4052121605" sldId="324"/>
        </pc:sldMkLst>
      </pc:sldChg>
      <pc:sldChg chg="ord">
        <pc:chgData name="FAVIERE Christine" userId="S::christin.faviere@campuscci18.fr::00dba2bf-abe5-4dca-a24d-b2a931fbbe22" providerId="AD" clId="Web-{C95C6CD7-1368-46C1-9BB5-826A740505B8}" dt="2023-11-02T22:13:24.157" v="7"/>
        <pc:sldMkLst>
          <pc:docMk/>
          <pc:sldMk cId="453863474" sldId="327"/>
        </pc:sldMkLst>
      </pc:sldChg>
      <pc:sldChg chg="ord">
        <pc:chgData name="FAVIERE Christine" userId="S::christin.faviere@campuscci18.fr::00dba2bf-abe5-4dca-a24d-b2a931fbbe22" providerId="AD" clId="Web-{C95C6CD7-1368-46C1-9BB5-826A740505B8}" dt="2023-11-02T22:13:35.345" v="8"/>
        <pc:sldMkLst>
          <pc:docMk/>
          <pc:sldMk cId="642739547" sldId="335"/>
        </pc:sldMkLst>
      </pc:sldChg>
      <pc:sldChg chg="ord">
        <pc:chgData name="FAVIERE Christine" userId="S::christin.faviere@campuscci18.fr::00dba2bf-abe5-4dca-a24d-b2a931fbbe22" providerId="AD" clId="Web-{C95C6CD7-1368-46C1-9BB5-826A740505B8}" dt="2023-11-02T22:13:55.361" v="9"/>
        <pc:sldMkLst>
          <pc:docMk/>
          <pc:sldMk cId="3395675434" sldId="338"/>
        </pc:sldMkLst>
      </pc:sldChg>
      <pc:sldChg chg="ord">
        <pc:chgData name="FAVIERE Christine" userId="S::christin.faviere@campuscci18.fr::00dba2bf-abe5-4dca-a24d-b2a931fbbe22" providerId="AD" clId="Web-{C95C6CD7-1368-46C1-9BB5-826A740505B8}" dt="2023-11-02T22:14:50.769" v="10"/>
        <pc:sldMkLst>
          <pc:docMk/>
          <pc:sldMk cId="3961498781" sldId="340"/>
        </pc:sldMkLst>
      </pc:sldChg>
      <pc:sldChg chg="ord">
        <pc:chgData name="FAVIERE Christine" userId="S::christin.faviere@campuscci18.fr::00dba2bf-abe5-4dca-a24d-b2a931fbbe22" providerId="AD" clId="Web-{C95C6CD7-1368-46C1-9BB5-826A740505B8}" dt="2023-11-02T22:25:12.622" v="11"/>
        <pc:sldMkLst>
          <pc:docMk/>
          <pc:sldMk cId="2638823802" sldId="365"/>
        </pc:sldMkLst>
      </pc:sldChg>
    </pc:docChg>
  </pc:docChgLst>
  <pc:docChgLst>
    <pc:chgData name="FAVIERE Christine" userId="S::christin.faviere@campuscci18.fr::00dba2bf-abe5-4dca-a24d-b2a931fbbe22" providerId="AD" clId="Web-{F28EB474-56A9-4AB9-BBBD-01D8D5DF6DA2}"/>
    <pc:docChg chg="sldOrd">
      <pc:chgData name="FAVIERE Christine" userId="S::christin.faviere@campuscci18.fr::00dba2bf-abe5-4dca-a24d-b2a931fbbe22" providerId="AD" clId="Web-{F28EB474-56A9-4AB9-BBBD-01D8D5DF6DA2}" dt="2023-11-05T18:20:04.289" v="7"/>
      <pc:docMkLst>
        <pc:docMk/>
      </pc:docMkLst>
      <pc:sldChg chg="ord">
        <pc:chgData name="FAVIERE Christine" userId="S::christin.faviere@campuscci18.fr::00dba2bf-abe5-4dca-a24d-b2a931fbbe22" providerId="AD" clId="Web-{F28EB474-56A9-4AB9-BBBD-01D8D5DF6DA2}" dt="2023-11-05T16:25:39.330" v="0"/>
        <pc:sldMkLst>
          <pc:docMk/>
          <pc:sldMk cId="937239138" sldId="264"/>
        </pc:sldMkLst>
      </pc:sldChg>
      <pc:sldChg chg="ord">
        <pc:chgData name="FAVIERE Christine" userId="S::christin.faviere@campuscci18.fr::00dba2bf-abe5-4dca-a24d-b2a931fbbe22" providerId="AD" clId="Web-{F28EB474-56A9-4AB9-BBBD-01D8D5DF6DA2}" dt="2023-11-05T16:26:48.957" v="1"/>
        <pc:sldMkLst>
          <pc:docMk/>
          <pc:sldMk cId="2019630181" sldId="266"/>
        </pc:sldMkLst>
      </pc:sldChg>
      <pc:sldChg chg="ord">
        <pc:chgData name="FAVIERE Christine" userId="S::christin.faviere@campuscci18.fr::00dba2bf-abe5-4dca-a24d-b2a931fbbe22" providerId="AD" clId="Web-{F28EB474-56A9-4AB9-BBBD-01D8D5DF6DA2}" dt="2023-11-05T16:51:10.638" v="2"/>
        <pc:sldMkLst>
          <pc:docMk/>
          <pc:sldMk cId="3967561764" sldId="284"/>
        </pc:sldMkLst>
      </pc:sldChg>
      <pc:sldChg chg="ord">
        <pc:chgData name="FAVIERE Christine" userId="S::christin.faviere@campuscci18.fr::00dba2bf-abe5-4dca-a24d-b2a931fbbe22" providerId="AD" clId="Web-{F28EB474-56A9-4AB9-BBBD-01D8D5DF6DA2}" dt="2023-11-05T17:27:49.730" v="3"/>
        <pc:sldMkLst>
          <pc:docMk/>
          <pc:sldMk cId="513782132" sldId="297"/>
        </pc:sldMkLst>
      </pc:sldChg>
      <pc:sldChg chg="ord">
        <pc:chgData name="FAVIERE Christine" userId="S::christin.faviere@campuscci18.fr::00dba2bf-abe5-4dca-a24d-b2a931fbbe22" providerId="AD" clId="Web-{F28EB474-56A9-4AB9-BBBD-01D8D5DF6DA2}" dt="2023-11-05T17:59:22.741" v="4"/>
        <pc:sldMkLst>
          <pc:docMk/>
          <pc:sldMk cId="1614426109" sldId="302"/>
        </pc:sldMkLst>
      </pc:sldChg>
      <pc:sldChg chg="ord">
        <pc:chgData name="FAVIERE Christine" userId="S::christin.faviere@campuscci18.fr::00dba2bf-abe5-4dca-a24d-b2a931fbbe22" providerId="AD" clId="Web-{F28EB474-56A9-4AB9-BBBD-01D8D5DF6DA2}" dt="2023-11-05T18:09:18.826" v="5"/>
        <pc:sldMkLst>
          <pc:docMk/>
          <pc:sldMk cId="1788432605" sldId="315"/>
        </pc:sldMkLst>
      </pc:sldChg>
      <pc:sldChg chg="ord">
        <pc:chgData name="FAVIERE Christine" userId="S::christin.faviere@campuscci18.fr::00dba2bf-abe5-4dca-a24d-b2a931fbbe22" providerId="AD" clId="Web-{F28EB474-56A9-4AB9-BBBD-01D8D5DF6DA2}" dt="2023-11-05T18:15:51.684" v="6"/>
        <pc:sldMkLst>
          <pc:docMk/>
          <pc:sldMk cId="3232154704" sldId="320"/>
        </pc:sldMkLst>
      </pc:sldChg>
      <pc:sldChg chg="ord">
        <pc:chgData name="FAVIERE Christine" userId="S::christin.faviere@campuscci18.fr::00dba2bf-abe5-4dca-a24d-b2a931fbbe22" providerId="AD" clId="Web-{F28EB474-56A9-4AB9-BBBD-01D8D5DF6DA2}" dt="2023-11-05T18:20:04.289" v="7"/>
        <pc:sldMkLst>
          <pc:docMk/>
          <pc:sldMk cId="259881329" sldId="328"/>
        </pc:sldMkLst>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fr-FR"/>
              <a:t>Modifiez le style du titre</a:t>
            </a:r>
            <a:endParaRPr lang="en-US"/>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11/5/2023</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‹N°›</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fr-FR"/>
              <a:t>Modifiez le style du titre</a:t>
            </a:r>
            <a:endParaRPr lang="en-US"/>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923A1CC3-2375-41D4-9E03-427CAF2A4C1A}" type="datetimeFigureOut">
              <a:rPr lang="en-US" dirty="0"/>
              <a:t>11/5/2023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re et légen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fr-FR"/>
              <a:t>Modifiez le style du titre</a:t>
            </a:r>
            <a:endParaRPr lang="en-US"/>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AFF16868-8199-4C2C-A5B1-63AEE139F88E}" type="datetimeFigureOut">
              <a:rPr lang="en-US" dirty="0"/>
              <a:t>11/5/2023</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tion avec légende">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fr-FR"/>
              <a:t>Modifiez le style du titre</a:t>
            </a:r>
            <a:endParaRPr lang="en-US"/>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AAD9FF7F-6988-44CC-821B-644E70CD2F73}" type="datetimeFigureOut">
              <a:rPr lang="en-US" dirty="0"/>
              <a:t>11/5/2023</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Carte nom">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fr-FR"/>
              <a:t>Modifiez le style du titre</a:t>
            </a:r>
            <a:endParaRPr lang="en-US"/>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5C12C299-16B2-4475-990D-751901EACC14}" type="datetimeFigureOut">
              <a:rPr lang="en-US" dirty="0"/>
              <a:t>11/5/2023</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fr-FR"/>
              <a:t>Modifiez le style du titre</a:t>
            </a:r>
            <a:endParaRPr lang="en-US"/>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11/5/2023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‹N°›</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fr-FR"/>
              <a:t>Modifiez le style du titre</a:t>
            </a:r>
            <a:endParaRPr lang="en-US"/>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11/5/2023</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‹N°›</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fr-FR"/>
              <a:t>Modifiez le style du titre</a:t>
            </a:r>
            <a:endParaRPr lang="en-US"/>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11/5/2023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fr-FR"/>
              <a:t>Modifiez le style du titre</a:t>
            </a:r>
            <a:endParaRPr lang="en-US"/>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11/5/2023</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a:p>
        </p:txBody>
      </p:sp>
      <p:sp>
        <p:nvSpPr>
          <p:cNvPr id="3" name="Content Placeholder 2"/>
          <p:cNvSpPr>
            <a:spLocks noGrp="1"/>
          </p:cNvSpPr>
          <p:nvPr>
            <p:ph idx="1"/>
          </p:nvPr>
        </p:nvSpPr>
        <p:spPr>
          <a:xfrm>
            <a:off x="1154954" y="2603500"/>
            <a:ext cx="8825659" cy="341630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Date Placeholder 3"/>
          <p:cNvSpPr>
            <a:spLocks noGrp="1"/>
          </p:cNvSpPr>
          <p:nvPr>
            <p:ph type="dt" sz="half" idx="10"/>
          </p:nvPr>
        </p:nvSpPr>
        <p:spPr/>
        <p:txBody>
          <a:bodyPr/>
          <a:lstStyle/>
          <a:p>
            <a:fld id="{19C9CA7B-DFD4-44B5-8C60-D14B8CD1FB59}" type="datetimeFigureOut">
              <a:rPr lang="en-US" dirty="0"/>
              <a:t>11/5/2023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fr-FR"/>
              <a:t>Modifiez le style du titre</a:t>
            </a:r>
            <a:endParaRPr lang="en-US"/>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F34E6425-0181-43F2-84FC-787E803FD2F8}" type="datetimeFigureOut">
              <a:rPr lang="en-US" dirty="0"/>
              <a:t>11/5/2023</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a:p>
        </p:txBody>
      </p:sp>
      <p:sp>
        <p:nvSpPr>
          <p:cNvPr id="3" name="Content Placeholder 2"/>
          <p:cNvSpPr>
            <a:spLocks noGrp="1"/>
          </p:cNvSpPr>
          <p:nvPr>
            <p:ph sz="half" idx="1"/>
          </p:nvPr>
        </p:nvSpPr>
        <p:spPr>
          <a:xfrm>
            <a:off x="1154954" y="2603500"/>
            <a:ext cx="4825158" cy="3416301"/>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Content Placeholder 3"/>
          <p:cNvSpPr>
            <a:spLocks noGrp="1"/>
          </p:cNvSpPr>
          <p:nvPr>
            <p:ph sz="half" idx="2"/>
          </p:nvPr>
        </p:nvSpPr>
        <p:spPr>
          <a:xfrm>
            <a:off x="6208712" y="2603500"/>
            <a:ext cx="4825159" cy="3416300"/>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Date Placeholder 4"/>
          <p:cNvSpPr>
            <a:spLocks noGrp="1"/>
          </p:cNvSpPr>
          <p:nvPr>
            <p:ph type="dt" sz="half" idx="10"/>
          </p:nvPr>
        </p:nvSpPr>
        <p:spPr/>
        <p:txBody>
          <a:bodyPr/>
          <a:lstStyle/>
          <a:p>
            <a:fld id="{3BDB8791-F1B0-41E7-B7FD-A781E65C4266}" type="datetimeFigureOut">
              <a:rPr lang="en-US" dirty="0"/>
              <a:t>11/5/2023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7" name="Date Placeholder 6"/>
          <p:cNvSpPr>
            <a:spLocks noGrp="1"/>
          </p:cNvSpPr>
          <p:nvPr>
            <p:ph type="dt" sz="half" idx="10"/>
          </p:nvPr>
        </p:nvSpPr>
        <p:spPr/>
        <p:txBody>
          <a:bodyPr/>
          <a:lstStyle/>
          <a:p>
            <a:fld id="{5FDD63B2-E120-4ED8-B27B-C685F510A5FE}" type="datetimeFigureOut">
              <a:rPr lang="en-US" dirty="0"/>
              <a:t>11/5/2023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‹N°›</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fr-FR"/>
              <a:t>Modifiez le style du titre</a:t>
            </a:r>
            <a:endParaRPr lang="en-US"/>
          </a:p>
        </p:txBody>
      </p:sp>
      <p:sp>
        <p:nvSpPr>
          <p:cNvPr id="3" name="Date Placeholder 2"/>
          <p:cNvSpPr>
            <a:spLocks noGrp="1"/>
          </p:cNvSpPr>
          <p:nvPr>
            <p:ph type="dt" sz="half" idx="10"/>
          </p:nvPr>
        </p:nvSpPr>
        <p:spPr/>
        <p:txBody>
          <a:bodyPr/>
          <a:lstStyle/>
          <a:p>
            <a:fld id="{7AA18ACC-A947-437B-A130-35BD54FDF1E9}" type="datetimeFigureOut">
              <a:rPr lang="en-US" dirty="0"/>
              <a:t>11/5/2023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11/5/2023</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fr-FR"/>
              <a:t>Modifiez le style du titre</a:t>
            </a:r>
            <a:endParaRPr lang="en-US"/>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76E86A4C-8E40-4F87-A4F0-01A0687C5742}" type="datetimeFigureOut">
              <a:rPr lang="en-US" dirty="0"/>
              <a:t>11/5/2023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fr-FR"/>
              <a:t>Modifiez le style du titre</a:t>
            </a:r>
            <a:endParaRPr lang="en-US"/>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fr-FR"/>
              <a:t>Cliquez sur l'icône pour ajouter une image</a:t>
            </a:r>
            <a:endParaRPr lang="en-US"/>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35E72C73-2D91-4E12-BA25-F0AA0C03599B}" type="datetimeFigureOut">
              <a:rPr lang="en-US" dirty="0"/>
              <a:t>11/5/2023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fr-FR"/>
              <a:t>Modifiez le style du titre</a:t>
            </a:r>
            <a:endParaRPr lang="en-US"/>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11/5/2023</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‹N°›</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3" Type="http://schemas.openxmlformats.org/officeDocument/2006/relationships/hyperlink" Target="https://developer.mozilla.org/fr/docs/Web/Guide/HTML/Forms/Validation" TargetMode="External"/><Relationship Id="rId7" Type="http://schemas.openxmlformats.org/officeDocument/2006/relationships/hyperlink" Target="https://www.html5rocks.com/en/tutorials/forms/html5/" TargetMode="External"/><Relationship Id="rId2" Type="http://schemas.openxmlformats.org/officeDocument/2006/relationships/hyperlink" Target="https://developer.mozilla.org/fr/docs/Web/HTML/Element/Form" TargetMode="External"/><Relationship Id="rId1" Type="http://schemas.openxmlformats.org/officeDocument/2006/relationships/slideLayout" Target="../slideLayouts/slideLayout2.xml"/><Relationship Id="rId6" Type="http://schemas.openxmlformats.org/officeDocument/2006/relationships/hyperlink" Target="https://www.w3.org/TR/html5/forms.html" TargetMode="External"/><Relationship Id="rId5" Type="http://schemas.openxmlformats.org/officeDocument/2006/relationships/hyperlink" Target="https://www.w3schools.com/html/html_form_validation.asp" TargetMode="External"/><Relationship Id="rId4" Type="http://schemas.openxmlformats.org/officeDocument/2006/relationships/hyperlink" Target="https://www.w3schools.com/html/html_forms.asp" TargetMode="Externa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67D07D5-DB0E-DE6E-1E2B-117E79D341AC}"/>
              </a:ext>
            </a:extLst>
          </p:cNvPr>
          <p:cNvSpPr>
            <a:spLocks noGrp="1"/>
          </p:cNvSpPr>
          <p:nvPr>
            <p:ph type="ctrTitle"/>
          </p:nvPr>
        </p:nvSpPr>
        <p:spPr/>
        <p:txBody>
          <a:bodyPr/>
          <a:lstStyle/>
          <a:p>
            <a:r>
              <a:rPr lang="fr-FR"/>
              <a:t>HTML</a:t>
            </a:r>
          </a:p>
        </p:txBody>
      </p:sp>
      <p:sp>
        <p:nvSpPr>
          <p:cNvPr id="3" name="Sous-titre 2">
            <a:extLst>
              <a:ext uri="{FF2B5EF4-FFF2-40B4-BE49-F238E27FC236}">
                <a16:creationId xmlns:a16="http://schemas.microsoft.com/office/drawing/2014/main" id="{DF3C1F97-9A5F-1921-CE27-473A9016E6A2}"/>
              </a:ext>
            </a:extLst>
          </p:cNvPr>
          <p:cNvSpPr>
            <a:spLocks noGrp="1"/>
          </p:cNvSpPr>
          <p:nvPr>
            <p:ph type="subTitle" idx="1"/>
          </p:nvPr>
        </p:nvSpPr>
        <p:spPr/>
        <p:txBody>
          <a:bodyPr/>
          <a:lstStyle/>
          <a:p>
            <a:r>
              <a:rPr lang="fr-FR"/>
              <a:t>Les formulaires</a:t>
            </a:r>
          </a:p>
        </p:txBody>
      </p:sp>
    </p:spTree>
    <p:extLst>
      <p:ext uri="{BB962C8B-B14F-4D97-AF65-F5344CB8AC3E}">
        <p14:creationId xmlns:p14="http://schemas.microsoft.com/office/powerpoint/2010/main" val="39643028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29F2F1C-FD32-8811-F131-ADF32734C584}"/>
              </a:ext>
            </a:extLst>
          </p:cNvPr>
          <p:cNvSpPr>
            <a:spLocks noGrp="1"/>
          </p:cNvSpPr>
          <p:nvPr>
            <p:ph type="title"/>
          </p:nvPr>
        </p:nvSpPr>
        <p:spPr/>
        <p:txBody>
          <a:bodyPr/>
          <a:lstStyle/>
          <a:p>
            <a:r>
              <a:rPr lang="fr-FR"/>
              <a:t>HTML – La balise &lt;</a:t>
            </a:r>
            <a:r>
              <a:rPr lang="fr-FR" err="1"/>
              <a:t>form</a:t>
            </a:r>
            <a:r>
              <a:rPr lang="fr-FR"/>
              <a:t>&gt;</a:t>
            </a:r>
          </a:p>
        </p:txBody>
      </p:sp>
      <p:sp>
        <p:nvSpPr>
          <p:cNvPr id="3" name="Espace réservé du contenu 2">
            <a:extLst>
              <a:ext uri="{FF2B5EF4-FFF2-40B4-BE49-F238E27FC236}">
                <a16:creationId xmlns:a16="http://schemas.microsoft.com/office/drawing/2014/main" id="{E685F814-0A08-FCDB-6241-D735F08120E6}"/>
              </a:ext>
            </a:extLst>
          </p:cNvPr>
          <p:cNvSpPr>
            <a:spLocks noGrp="1"/>
          </p:cNvSpPr>
          <p:nvPr>
            <p:ph idx="1"/>
          </p:nvPr>
        </p:nvSpPr>
        <p:spPr/>
        <p:txBody>
          <a:bodyPr/>
          <a:lstStyle/>
          <a:p>
            <a:r>
              <a:rPr lang="fr-FR" b="0" i="0">
                <a:solidFill>
                  <a:schemeClr val="tx1"/>
                </a:solidFill>
                <a:effectLst/>
                <a:latin typeface="Söhne"/>
              </a:rPr>
              <a:t>Dans cet exemple, le formulaire recueille le nom d'utilisateur et le mot de passe de l'utilisateur, qui seront ensuite envoyés à "</a:t>
            </a:r>
            <a:r>
              <a:rPr lang="fr-FR" b="0" i="0" err="1">
                <a:solidFill>
                  <a:schemeClr val="tx1"/>
                </a:solidFill>
                <a:effectLst/>
                <a:latin typeface="Söhne"/>
              </a:rPr>
              <a:t>traitement.php</a:t>
            </a:r>
            <a:r>
              <a:rPr lang="fr-FR" b="0" i="0">
                <a:solidFill>
                  <a:schemeClr val="tx1"/>
                </a:solidFill>
                <a:effectLst/>
                <a:latin typeface="Söhne"/>
              </a:rPr>
              <a:t>" via la méthode POST pour traitement.</a:t>
            </a:r>
            <a:endParaRPr lang="fr-FR">
              <a:solidFill>
                <a:schemeClr val="tx1"/>
              </a:solidFill>
            </a:endParaRPr>
          </a:p>
        </p:txBody>
      </p:sp>
    </p:spTree>
    <p:extLst>
      <p:ext uri="{BB962C8B-B14F-4D97-AF65-F5344CB8AC3E}">
        <p14:creationId xmlns:p14="http://schemas.microsoft.com/office/powerpoint/2010/main" val="937239138"/>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A2E8C0B-6B19-DD57-A9C5-3CABF1312396}"/>
              </a:ext>
            </a:extLst>
          </p:cNvPr>
          <p:cNvSpPr>
            <a:spLocks noGrp="1"/>
          </p:cNvSpPr>
          <p:nvPr>
            <p:ph type="title"/>
          </p:nvPr>
        </p:nvSpPr>
        <p:spPr/>
        <p:txBody>
          <a:bodyPr/>
          <a:lstStyle/>
          <a:p>
            <a:r>
              <a:rPr lang="fr-FR"/>
              <a:t>HTML – Envoi de données à un serveur</a:t>
            </a:r>
          </a:p>
        </p:txBody>
      </p:sp>
      <p:sp>
        <p:nvSpPr>
          <p:cNvPr id="3" name="Espace réservé du contenu 2">
            <a:extLst>
              <a:ext uri="{FF2B5EF4-FFF2-40B4-BE49-F238E27FC236}">
                <a16:creationId xmlns:a16="http://schemas.microsoft.com/office/drawing/2014/main" id="{429B91EF-28D8-85F5-9B43-A8E2DB0629B8}"/>
              </a:ext>
            </a:extLst>
          </p:cNvPr>
          <p:cNvSpPr>
            <a:spLocks noGrp="1"/>
          </p:cNvSpPr>
          <p:nvPr>
            <p:ph idx="1"/>
          </p:nvPr>
        </p:nvSpPr>
        <p:spPr/>
        <p:txBody>
          <a:bodyPr/>
          <a:lstStyle/>
          <a:p>
            <a:pPr marL="0" indent="0">
              <a:buNone/>
            </a:pPr>
            <a:r>
              <a:rPr lang="fr-FR" b="1" i="0">
                <a:solidFill>
                  <a:schemeClr val="tx1"/>
                </a:solidFill>
                <a:effectLst/>
                <a:latin typeface="Söhne"/>
              </a:rPr>
              <a:t>Validation des données</a:t>
            </a:r>
            <a:r>
              <a:rPr lang="fr-FR" b="0" i="0">
                <a:solidFill>
                  <a:schemeClr val="tx1"/>
                </a:solidFill>
                <a:effectLst/>
                <a:latin typeface="Söhne"/>
              </a:rPr>
              <a:t> : Il est essentiel de valider les données du formulaire côté serveur pour garantir qu'elles sont correctes et sécurisées. La validation peut inclure la vérification des formats, la prévention des attaques par injection de code, la protection contre la soumission de données malveillantes, etc.</a:t>
            </a:r>
            <a:endParaRPr lang="fr-FR">
              <a:solidFill>
                <a:schemeClr val="tx1"/>
              </a:solidFill>
            </a:endParaRPr>
          </a:p>
        </p:txBody>
      </p:sp>
    </p:spTree>
    <p:extLst>
      <p:ext uri="{BB962C8B-B14F-4D97-AF65-F5344CB8AC3E}">
        <p14:creationId xmlns:p14="http://schemas.microsoft.com/office/powerpoint/2010/main" val="1237209319"/>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AE3410B-78BA-89F7-DB75-16BABCF03013}"/>
              </a:ext>
            </a:extLst>
          </p:cNvPr>
          <p:cNvSpPr>
            <a:spLocks noGrp="1"/>
          </p:cNvSpPr>
          <p:nvPr>
            <p:ph type="title"/>
          </p:nvPr>
        </p:nvSpPr>
        <p:spPr/>
        <p:txBody>
          <a:bodyPr/>
          <a:lstStyle/>
          <a:p>
            <a:r>
              <a:rPr lang="fr-FR"/>
              <a:t>HTML – Envoi de données à un serveur</a:t>
            </a:r>
          </a:p>
        </p:txBody>
      </p:sp>
      <p:sp>
        <p:nvSpPr>
          <p:cNvPr id="3" name="Espace réservé du contenu 2">
            <a:extLst>
              <a:ext uri="{FF2B5EF4-FFF2-40B4-BE49-F238E27FC236}">
                <a16:creationId xmlns:a16="http://schemas.microsoft.com/office/drawing/2014/main" id="{D7EF88B5-AEAF-BC00-29C4-A76736FAA3F2}"/>
              </a:ext>
            </a:extLst>
          </p:cNvPr>
          <p:cNvSpPr>
            <a:spLocks noGrp="1"/>
          </p:cNvSpPr>
          <p:nvPr>
            <p:ph idx="1"/>
          </p:nvPr>
        </p:nvSpPr>
        <p:spPr/>
        <p:txBody>
          <a:bodyPr/>
          <a:lstStyle/>
          <a:p>
            <a:pPr marL="0" indent="0">
              <a:buNone/>
            </a:pPr>
            <a:r>
              <a:rPr lang="fr-FR" b="1" i="0">
                <a:solidFill>
                  <a:schemeClr val="tx1"/>
                </a:solidFill>
                <a:effectLst/>
                <a:latin typeface="Söhne"/>
              </a:rPr>
              <a:t>Sécurité</a:t>
            </a:r>
            <a:r>
              <a:rPr lang="fr-FR" b="0" i="0">
                <a:solidFill>
                  <a:schemeClr val="tx1"/>
                </a:solidFill>
                <a:effectLst/>
                <a:latin typeface="Söhne"/>
              </a:rPr>
              <a:t> : La sécurité est cruciale lors de l'envoi de données au serveur. Assurez-vous d'utiliser des méthodes de sécurité appropriées pour protéger les données sensibles, notamment en utilisant HTTPS, en validant les données côté serveur, en échappant les données de sortie, etc.</a:t>
            </a:r>
            <a:endParaRPr lang="fr-FR">
              <a:solidFill>
                <a:schemeClr val="tx1"/>
              </a:solidFill>
            </a:endParaRPr>
          </a:p>
        </p:txBody>
      </p:sp>
    </p:spTree>
    <p:extLst>
      <p:ext uri="{BB962C8B-B14F-4D97-AF65-F5344CB8AC3E}">
        <p14:creationId xmlns:p14="http://schemas.microsoft.com/office/powerpoint/2010/main" val="816761086"/>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9A39B60-EED9-1D84-B08B-05A4E978FE7D}"/>
              </a:ext>
            </a:extLst>
          </p:cNvPr>
          <p:cNvSpPr>
            <a:spLocks noGrp="1"/>
          </p:cNvSpPr>
          <p:nvPr>
            <p:ph type="title"/>
          </p:nvPr>
        </p:nvSpPr>
        <p:spPr/>
        <p:txBody>
          <a:bodyPr/>
          <a:lstStyle/>
          <a:p>
            <a:r>
              <a:rPr lang="fr-FR"/>
              <a:t>HTML – Envoi de données à un serveur</a:t>
            </a:r>
          </a:p>
        </p:txBody>
      </p:sp>
      <p:sp>
        <p:nvSpPr>
          <p:cNvPr id="3" name="Espace réservé du contenu 2">
            <a:extLst>
              <a:ext uri="{FF2B5EF4-FFF2-40B4-BE49-F238E27FC236}">
                <a16:creationId xmlns:a16="http://schemas.microsoft.com/office/drawing/2014/main" id="{419BEB12-53DE-76AE-F19E-F58D9F300881}"/>
              </a:ext>
            </a:extLst>
          </p:cNvPr>
          <p:cNvSpPr>
            <a:spLocks noGrp="1"/>
          </p:cNvSpPr>
          <p:nvPr>
            <p:ph idx="1"/>
          </p:nvPr>
        </p:nvSpPr>
        <p:spPr/>
        <p:txBody>
          <a:bodyPr/>
          <a:lstStyle/>
          <a:p>
            <a:pPr marL="0" indent="0">
              <a:buNone/>
            </a:pPr>
            <a:r>
              <a:rPr lang="fr-FR" b="0" i="0">
                <a:solidFill>
                  <a:schemeClr val="tx1"/>
                </a:solidFill>
                <a:effectLst/>
                <a:latin typeface="Söhne"/>
              </a:rPr>
              <a:t>En résumé, l'envoi de données au serveur à partir d'un formulaire HTML implique de définir un formulaire, de collecter les données de l'utilisateur, de choisir la méthode HTTP appropriée (GET ou POST), de traiter les données côté serveur et de garantir la sécurité des données. Cela permet de créer des applications web interactives et de collecter des informations auprès des utilisateurs.</a:t>
            </a:r>
            <a:endParaRPr lang="fr-FR">
              <a:solidFill>
                <a:schemeClr val="tx1"/>
              </a:solidFill>
            </a:endParaRPr>
          </a:p>
        </p:txBody>
      </p:sp>
    </p:spTree>
    <p:extLst>
      <p:ext uri="{BB962C8B-B14F-4D97-AF65-F5344CB8AC3E}">
        <p14:creationId xmlns:p14="http://schemas.microsoft.com/office/powerpoint/2010/main" val="2784851601"/>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19ACF6D-6E15-A95A-9F42-727D39156FB2}"/>
              </a:ext>
            </a:extLst>
          </p:cNvPr>
          <p:cNvSpPr>
            <a:spLocks noGrp="1"/>
          </p:cNvSpPr>
          <p:nvPr>
            <p:ph type="title"/>
          </p:nvPr>
        </p:nvSpPr>
        <p:spPr/>
        <p:txBody>
          <a:bodyPr/>
          <a:lstStyle/>
          <a:p>
            <a:r>
              <a:rPr lang="fr-FR"/>
              <a:t>HTML – Validation des formulaires</a:t>
            </a:r>
          </a:p>
        </p:txBody>
      </p:sp>
      <p:sp>
        <p:nvSpPr>
          <p:cNvPr id="3" name="Espace réservé du contenu 2">
            <a:extLst>
              <a:ext uri="{FF2B5EF4-FFF2-40B4-BE49-F238E27FC236}">
                <a16:creationId xmlns:a16="http://schemas.microsoft.com/office/drawing/2014/main" id="{08E661DA-63E3-CC31-682F-49E7D9C5C58B}"/>
              </a:ext>
            </a:extLst>
          </p:cNvPr>
          <p:cNvSpPr>
            <a:spLocks noGrp="1"/>
          </p:cNvSpPr>
          <p:nvPr>
            <p:ph idx="1"/>
          </p:nvPr>
        </p:nvSpPr>
        <p:spPr/>
        <p:txBody>
          <a:bodyPr/>
          <a:lstStyle/>
          <a:p>
            <a:pPr marL="0" indent="0">
              <a:buNone/>
            </a:pPr>
            <a:r>
              <a:rPr lang="fr-FR" b="0" i="0">
                <a:solidFill>
                  <a:schemeClr val="tx1"/>
                </a:solidFill>
                <a:effectLst/>
                <a:latin typeface="Söhne"/>
              </a:rPr>
              <a:t>La validation des formulaires est une étape cruciale pour s'assurer que les données soumises par les utilisateurs sont correctes, cohérentes et sécurisées. Elle est essentielle pour garantir l'intégrité des données et la sécurité d'une application web. Voici une explication détaillée de la validation des formulaires.</a:t>
            </a:r>
            <a:endParaRPr lang="fr-FR">
              <a:solidFill>
                <a:schemeClr val="tx1"/>
              </a:solidFill>
            </a:endParaRPr>
          </a:p>
        </p:txBody>
      </p:sp>
    </p:spTree>
    <p:extLst>
      <p:ext uri="{BB962C8B-B14F-4D97-AF65-F5344CB8AC3E}">
        <p14:creationId xmlns:p14="http://schemas.microsoft.com/office/powerpoint/2010/main" val="2128251752"/>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B9A16BE-AD11-9E8B-DD87-C3FD94B03419}"/>
              </a:ext>
            </a:extLst>
          </p:cNvPr>
          <p:cNvSpPr>
            <a:spLocks noGrp="1"/>
          </p:cNvSpPr>
          <p:nvPr>
            <p:ph type="title"/>
          </p:nvPr>
        </p:nvSpPr>
        <p:spPr/>
        <p:txBody>
          <a:bodyPr/>
          <a:lstStyle/>
          <a:p>
            <a:r>
              <a:rPr lang="fr-FR"/>
              <a:t>HTML – Validation des formulaires</a:t>
            </a:r>
          </a:p>
        </p:txBody>
      </p:sp>
      <p:sp>
        <p:nvSpPr>
          <p:cNvPr id="3" name="Espace réservé du contenu 2">
            <a:extLst>
              <a:ext uri="{FF2B5EF4-FFF2-40B4-BE49-F238E27FC236}">
                <a16:creationId xmlns:a16="http://schemas.microsoft.com/office/drawing/2014/main" id="{55428B66-5425-46BB-0680-FD7EA6BC1ADA}"/>
              </a:ext>
            </a:extLst>
          </p:cNvPr>
          <p:cNvSpPr>
            <a:spLocks noGrp="1"/>
          </p:cNvSpPr>
          <p:nvPr>
            <p:ph idx="1"/>
          </p:nvPr>
        </p:nvSpPr>
        <p:spPr/>
        <p:txBody>
          <a:bodyPr/>
          <a:lstStyle/>
          <a:p>
            <a:pPr marL="0" indent="0">
              <a:buNone/>
            </a:pPr>
            <a:r>
              <a:rPr lang="fr-FR" b="1" i="0">
                <a:solidFill>
                  <a:schemeClr val="tx1"/>
                </a:solidFill>
                <a:effectLst/>
                <a:latin typeface="Söhne"/>
              </a:rPr>
              <a:t>Validation côté client</a:t>
            </a:r>
            <a:r>
              <a:rPr lang="fr-FR" b="0" i="0">
                <a:solidFill>
                  <a:schemeClr val="tx1"/>
                </a:solidFill>
                <a:effectLst/>
                <a:latin typeface="Söhne"/>
              </a:rPr>
              <a:t> : La validation côté client est effectuée dans le navigateur de l'utilisateur avant que les données ne soient envoyées au serveur. Elle permet de fournir un retour immédiat à l'utilisateur, ce qui améliore l'expérience de l'utilisateur. Voici quelques techniques courantes de validation côté client</a:t>
            </a:r>
            <a:endParaRPr lang="fr-FR">
              <a:solidFill>
                <a:schemeClr val="tx1"/>
              </a:solidFill>
            </a:endParaRPr>
          </a:p>
        </p:txBody>
      </p:sp>
    </p:spTree>
    <p:extLst>
      <p:ext uri="{BB962C8B-B14F-4D97-AF65-F5344CB8AC3E}">
        <p14:creationId xmlns:p14="http://schemas.microsoft.com/office/powerpoint/2010/main" val="806908159"/>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BD8B104-ADD7-759A-F746-0D110E1FA06C}"/>
              </a:ext>
            </a:extLst>
          </p:cNvPr>
          <p:cNvSpPr>
            <a:spLocks noGrp="1"/>
          </p:cNvSpPr>
          <p:nvPr>
            <p:ph type="title"/>
          </p:nvPr>
        </p:nvSpPr>
        <p:spPr/>
        <p:txBody>
          <a:bodyPr/>
          <a:lstStyle/>
          <a:p>
            <a:r>
              <a:rPr lang="fr-FR"/>
              <a:t>HTML – Validation des formulaires</a:t>
            </a:r>
          </a:p>
        </p:txBody>
      </p:sp>
      <p:sp>
        <p:nvSpPr>
          <p:cNvPr id="3" name="Espace réservé du contenu 2">
            <a:extLst>
              <a:ext uri="{FF2B5EF4-FFF2-40B4-BE49-F238E27FC236}">
                <a16:creationId xmlns:a16="http://schemas.microsoft.com/office/drawing/2014/main" id="{E1C424C6-B831-3C96-0FFC-513684EF3F88}"/>
              </a:ext>
            </a:extLst>
          </p:cNvPr>
          <p:cNvSpPr>
            <a:spLocks noGrp="1"/>
          </p:cNvSpPr>
          <p:nvPr>
            <p:ph idx="1"/>
          </p:nvPr>
        </p:nvSpPr>
        <p:spPr>
          <a:xfrm>
            <a:off x="375781" y="2279737"/>
            <a:ext cx="11649205" cy="4578263"/>
          </a:xfrm>
        </p:spPr>
        <p:txBody>
          <a:bodyPr>
            <a:normAutofit/>
          </a:bodyPr>
          <a:lstStyle/>
          <a:p>
            <a:pPr algn="l">
              <a:buFont typeface="Arial" panose="020B0604020202020204" pitchFamily="34" charset="0"/>
              <a:buChar char="•"/>
            </a:pPr>
            <a:r>
              <a:rPr lang="fr-FR" b="1" i="0">
                <a:solidFill>
                  <a:schemeClr val="tx1"/>
                </a:solidFill>
                <a:effectLst/>
                <a:latin typeface="Söhne"/>
              </a:rPr>
              <a:t>Validation de type</a:t>
            </a:r>
            <a:r>
              <a:rPr lang="fr-FR" b="0" i="0">
                <a:solidFill>
                  <a:schemeClr val="tx1"/>
                </a:solidFill>
                <a:effectLst/>
                <a:latin typeface="Söhne"/>
              </a:rPr>
              <a:t> : Les navigateurs effectuent une validation de base, notamment pour les champs de texte numériques, les adresses électroniques et les URL. Par exemple, un champ de type "email" doit contenir une adresse e-mail valide.</a:t>
            </a:r>
          </a:p>
          <a:p>
            <a:pPr algn="l">
              <a:buFont typeface="Arial" panose="020B0604020202020204" pitchFamily="34" charset="0"/>
              <a:buChar char="•"/>
            </a:pPr>
            <a:r>
              <a:rPr lang="fr-FR" b="1" i="0">
                <a:solidFill>
                  <a:schemeClr val="tx1"/>
                </a:solidFill>
                <a:effectLst/>
                <a:latin typeface="Söhne"/>
              </a:rPr>
              <a:t>Longueur minimale/maximale</a:t>
            </a:r>
            <a:r>
              <a:rPr lang="fr-FR" b="0" i="0">
                <a:solidFill>
                  <a:schemeClr val="tx1"/>
                </a:solidFill>
                <a:effectLst/>
                <a:latin typeface="Söhne"/>
              </a:rPr>
              <a:t> : Vous pouvez définir des attributs </a:t>
            </a:r>
            <a:r>
              <a:rPr lang="fr-FR" b="0" i="0" err="1">
                <a:solidFill>
                  <a:schemeClr val="tx1"/>
                </a:solidFill>
                <a:effectLst/>
                <a:latin typeface="Söhne"/>
              </a:rPr>
              <a:t>minlength</a:t>
            </a:r>
            <a:r>
              <a:rPr lang="fr-FR" b="0" i="0">
                <a:solidFill>
                  <a:schemeClr val="tx1"/>
                </a:solidFill>
                <a:effectLst/>
                <a:latin typeface="Söhne"/>
              </a:rPr>
              <a:t> et </a:t>
            </a:r>
            <a:r>
              <a:rPr lang="fr-FR" b="0" i="0" err="1">
                <a:solidFill>
                  <a:schemeClr val="tx1"/>
                </a:solidFill>
                <a:effectLst/>
                <a:latin typeface="Söhne"/>
              </a:rPr>
              <a:t>maxlength</a:t>
            </a:r>
            <a:r>
              <a:rPr lang="fr-FR" b="0" i="0">
                <a:solidFill>
                  <a:schemeClr val="tx1"/>
                </a:solidFill>
                <a:effectLst/>
                <a:latin typeface="Söhne"/>
              </a:rPr>
              <a:t> pour limiter la longueur des chaînes de texte.</a:t>
            </a:r>
          </a:p>
          <a:p>
            <a:pPr algn="l">
              <a:buFont typeface="Arial" panose="020B0604020202020204" pitchFamily="34" charset="0"/>
              <a:buChar char="•"/>
            </a:pPr>
            <a:r>
              <a:rPr lang="fr-FR" b="1" i="0">
                <a:solidFill>
                  <a:schemeClr val="tx1"/>
                </a:solidFill>
                <a:effectLst/>
                <a:latin typeface="Söhne"/>
              </a:rPr>
              <a:t>Champs requis</a:t>
            </a:r>
            <a:r>
              <a:rPr lang="fr-FR" b="0" i="0">
                <a:solidFill>
                  <a:schemeClr val="tx1"/>
                </a:solidFill>
                <a:effectLst/>
                <a:latin typeface="Söhne"/>
              </a:rPr>
              <a:t> : Vous pouvez utiliser l'attribut </a:t>
            </a:r>
            <a:r>
              <a:rPr lang="fr-FR" b="0" i="0" err="1">
                <a:solidFill>
                  <a:schemeClr val="tx1"/>
                </a:solidFill>
                <a:effectLst/>
                <a:latin typeface="Söhne"/>
              </a:rPr>
              <a:t>required</a:t>
            </a:r>
            <a:r>
              <a:rPr lang="fr-FR" b="0" i="0">
                <a:solidFill>
                  <a:schemeClr val="tx1"/>
                </a:solidFill>
                <a:effectLst/>
                <a:latin typeface="Söhne"/>
              </a:rPr>
              <a:t> pour indiquer que certains champs doivent être remplis pour soumettre le formulaire.</a:t>
            </a:r>
          </a:p>
          <a:p>
            <a:pPr algn="l">
              <a:buFont typeface="Arial" panose="020B0604020202020204" pitchFamily="34" charset="0"/>
              <a:buChar char="•"/>
            </a:pPr>
            <a:r>
              <a:rPr lang="fr-FR" b="1" i="0">
                <a:solidFill>
                  <a:schemeClr val="tx1"/>
                </a:solidFill>
                <a:effectLst/>
                <a:latin typeface="Söhne"/>
              </a:rPr>
              <a:t>Expressions régulières (</a:t>
            </a:r>
            <a:r>
              <a:rPr lang="fr-FR" b="1" i="0" err="1">
                <a:solidFill>
                  <a:schemeClr val="tx1"/>
                </a:solidFill>
                <a:effectLst/>
                <a:latin typeface="Söhne"/>
              </a:rPr>
              <a:t>RegExp</a:t>
            </a:r>
            <a:r>
              <a:rPr lang="fr-FR" b="1" i="0">
                <a:solidFill>
                  <a:schemeClr val="tx1"/>
                </a:solidFill>
                <a:effectLst/>
                <a:latin typeface="Söhne"/>
              </a:rPr>
              <a:t>)</a:t>
            </a:r>
            <a:r>
              <a:rPr lang="fr-FR" b="0" i="0">
                <a:solidFill>
                  <a:schemeClr val="tx1"/>
                </a:solidFill>
                <a:effectLst/>
                <a:latin typeface="Söhne"/>
              </a:rPr>
              <a:t> : Vous pouvez utiliser des expressions régulières pour valider des formats spécifiques, comme les codes postaux, les numéros de téléphone, etc.</a:t>
            </a:r>
          </a:p>
          <a:p>
            <a:pPr algn="l">
              <a:buFont typeface="Arial" panose="020B0604020202020204" pitchFamily="34" charset="0"/>
              <a:buChar char="•"/>
            </a:pPr>
            <a:r>
              <a:rPr lang="fr-FR" b="1" i="0">
                <a:solidFill>
                  <a:schemeClr val="tx1"/>
                </a:solidFill>
                <a:effectLst/>
                <a:latin typeface="Söhne"/>
              </a:rPr>
              <a:t>Comparaison de champs</a:t>
            </a:r>
            <a:r>
              <a:rPr lang="fr-FR" b="0" i="0">
                <a:solidFill>
                  <a:schemeClr val="tx1"/>
                </a:solidFill>
                <a:effectLst/>
                <a:latin typeface="Söhne"/>
              </a:rPr>
              <a:t> : Vous pouvez vérifier que les valeurs de deux champs correspondent, par exemple, pour les mots de passe et les confirmations de mot de passe.</a:t>
            </a:r>
          </a:p>
          <a:p>
            <a:pPr algn="l">
              <a:buFont typeface="Arial" panose="020B0604020202020204" pitchFamily="34" charset="0"/>
              <a:buChar char="•"/>
            </a:pPr>
            <a:r>
              <a:rPr lang="fr-FR" b="1" i="0">
                <a:solidFill>
                  <a:schemeClr val="tx1"/>
                </a:solidFill>
                <a:effectLst/>
                <a:latin typeface="Söhne"/>
              </a:rPr>
              <a:t>Messages d'erreur personnalisés</a:t>
            </a:r>
            <a:r>
              <a:rPr lang="fr-FR" b="0" i="0">
                <a:solidFill>
                  <a:schemeClr val="tx1"/>
                </a:solidFill>
                <a:effectLst/>
                <a:latin typeface="Söhne"/>
              </a:rPr>
              <a:t> : Vous pouvez personnaliser les messages d'erreur affichés à l'utilisateur en utilisant l'attribut </a:t>
            </a:r>
            <a:r>
              <a:rPr lang="fr-FR" b="0" i="0" err="1">
                <a:solidFill>
                  <a:schemeClr val="tx1"/>
                </a:solidFill>
                <a:effectLst/>
                <a:latin typeface="Söhne"/>
              </a:rPr>
              <a:t>title</a:t>
            </a:r>
            <a:r>
              <a:rPr lang="fr-FR" b="0" i="0">
                <a:solidFill>
                  <a:schemeClr val="tx1"/>
                </a:solidFill>
                <a:effectLst/>
                <a:latin typeface="Söhne"/>
              </a:rPr>
              <a:t> ou en JavaScript.</a:t>
            </a:r>
          </a:p>
          <a:p>
            <a:pPr marL="0" indent="0">
              <a:buNone/>
            </a:pPr>
            <a:endParaRPr lang="fr-FR"/>
          </a:p>
        </p:txBody>
      </p:sp>
    </p:spTree>
    <p:extLst>
      <p:ext uri="{BB962C8B-B14F-4D97-AF65-F5344CB8AC3E}">
        <p14:creationId xmlns:p14="http://schemas.microsoft.com/office/powerpoint/2010/main" val="2731157555"/>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BA48B69-E71F-5117-069F-7D50E3FD80C3}"/>
              </a:ext>
            </a:extLst>
          </p:cNvPr>
          <p:cNvSpPr>
            <a:spLocks noGrp="1"/>
          </p:cNvSpPr>
          <p:nvPr>
            <p:ph type="title"/>
          </p:nvPr>
        </p:nvSpPr>
        <p:spPr/>
        <p:txBody>
          <a:bodyPr/>
          <a:lstStyle/>
          <a:p>
            <a:r>
              <a:rPr lang="fr-FR"/>
              <a:t>HTML – Validation des formulaires</a:t>
            </a:r>
          </a:p>
        </p:txBody>
      </p:sp>
      <p:sp>
        <p:nvSpPr>
          <p:cNvPr id="3" name="Espace réservé du contenu 2">
            <a:extLst>
              <a:ext uri="{FF2B5EF4-FFF2-40B4-BE49-F238E27FC236}">
                <a16:creationId xmlns:a16="http://schemas.microsoft.com/office/drawing/2014/main" id="{B83DAA85-6209-F44E-F28C-54504C31D247}"/>
              </a:ext>
            </a:extLst>
          </p:cNvPr>
          <p:cNvSpPr>
            <a:spLocks noGrp="1"/>
          </p:cNvSpPr>
          <p:nvPr>
            <p:ph idx="1"/>
          </p:nvPr>
        </p:nvSpPr>
        <p:spPr/>
        <p:txBody>
          <a:bodyPr/>
          <a:lstStyle/>
          <a:p>
            <a:pPr marL="0" indent="0">
              <a:buNone/>
            </a:pPr>
            <a:r>
              <a:rPr lang="fr-FR" b="1" i="0">
                <a:solidFill>
                  <a:schemeClr val="tx1"/>
                </a:solidFill>
                <a:effectLst/>
                <a:latin typeface="Söhne"/>
              </a:rPr>
              <a:t>Validation côté serveur</a:t>
            </a:r>
            <a:r>
              <a:rPr lang="fr-FR" b="0" i="0">
                <a:solidFill>
                  <a:schemeClr val="tx1"/>
                </a:solidFill>
                <a:effectLst/>
                <a:latin typeface="Söhne"/>
              </a:rPr>
              <a:t> : La validation côté serveur est essentielle pour garantir l'intégrité des données, car la validation côté client peut être contournée ou désactivée. Elle est effectuée sur le serveur après la soumission du formulaire. Voici comment elle fonctionne :</a:t>
            </a:r>
            <a:endParaRPr lang="fr-FR">
              <a:solidFill>
                <a:schemeClr val="tx1"/>
              </a:solidFill>
            </a:endParaRPr>
          </a:p>
        </p:txBody>
      </p:sp>
    </p:spTree>
    <p:extLst>
      <p:ext uri="{BB962C8B-B14F-4D97-AF65-F5344CB8AC3E}">
        <p14:creationId xmlns:p14="http://schemas.microsoft.com/office/powerpoint/2010/main" val="2259985965"/>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8F744F0-CB36-7BFC-C775-3BA08C8EF478}"/>
              </a:ext>
            </a:extLst>
          </p:cNvPr>
          <p:cNvSpPr>
            <a:spLocks noGrp="1"/>
          </p:cNvSpPr>
          <p:nvPr>
            <p:ph type="title"/>
          </p:nvPr>
        </p:nvSpPr>
        <p:spPr/>
        <p:txBody>
          <a:bodyPr/>
          <a:lstStyle/>
          <a:p>
            <a:r>
              <a:rPr lang="fr-FR"/>
              <a:t>HTML – Validation des formulaires</a:t>
            </a:r>
          </a:p>
        </p:txBody>
      </p:sp>
      <p:sp>
        <p:nvSpPr>
          <p:cNvPr id="3" name="Espace réservé du contenu 2">
            <a:extLst>
              <a:ext uri="{FF2B5EF4-FFF2-40B4-BE49-F238E27FC236}">
                <a16:creationId xmlns:a16="http://schemas.microsoft.com/office/drawing/2014/main" id="{B22DF6AC-073B-0A3F-A65E-A7A53DE1923A}"/>
              </a:ext>
            </a:extLst>
          </p:cNvPr>
          <p:cNvSpPr>
            <a:spLocks noGrp="1"/>
          </p:cNvSpPr>
          <p:nvPr>
            <p:ph idx="1"/>
          </p:nvPr>
        </p:nvSpPr>
        <p:spPr>
          <a:xfrm>
            <a:off x="237996" y="2304789"/>
            <a:ext cx="11749412" cy="4459265"/>
          </a:xfrm>
        </p:spPr>
        <p:txBody>
          <a:bodyPr>
            <a:normAutofit/>
          </a:bodyPr>
          <a:lstStyle/>
          <a:p>
            <a:pPr algn="l">
              <a:buFont typeface="Arial" panose="020B0604020202020204" pitchFamily="34" charset="0"/>
              <a:buChar char="•"/>
            </a:pPr>
            <a:r>
              <a:rPr lang="fr-FR" b="1" i="0">
                <a:solidFill>
                  <a:schemeClr val="tx1"/>
                </a:solidFill>
                <a:effectLst/>
                <a:latin typeface="Söhne"/>
              </a:rPr>
              <a:t>Réexamen des données</a:t>
            </a:r>
            <a:r>
              <a:rPr lang="fr-FR" b="0" i="0">
                <a:solidFill>
                  <a:schemeClr val="tx1"/>
                </a:solidFill>
                <a:effectLst/>
                <a:latin typeface="Söhne"/>
              </a:rPr>
              <a:t> : Le serveur réexamine toutes les données reçues du formulaire pour garantir qu'elles sont correctes, sécurisées et conformes aux règles métier.</a:t>
            </a:r>
          </a:p>
          <a:p>
            <a:pPr algn="l">
              <a:buFont typeface="Arial" panose="020B0604020202020204" pitchFamily="34" charset="0"/>
              <a:buChar char="•"/>
            </a:pPr>
            <a:r>
              <a:rPr lang="fr-FR" b="1" i="0">
                <a:solidFill>
                  <a:schemeClr val="tx1"/>
                </a:solidFill>
                <a:effectLst/>
                <a:latin typeface="Söhne"/>
              </a:rPr>
              <a:t>Validation des types de données</a:t>
            </a:r>
            <a:r>
              <a:rPr lang="fr-FR" b="0" i="0">
                <a:solidFill>
                  <a:schemeClr val="tx1"/>
                </a:solidFill>
                <a:effectLst/>
                <a:latin typeface="Söhne"/>
              </a:rPr>
              <a:t> : Le serveur vérifie que les données soumises correspondent aux types de données attendus. Par exemple, un champ de date doit contenir une date valide.</a:t>
            </a:r>
          </a:p>
          <a:p>
            <a:pPr algn="l">
              <a:buFont typeface="Arial" panose="020B0604020202020204" pitchFamily="34" charset="0"/>
              <a:buChar char="•"/>
            </a:pPr>
            <a:r>
              <a:rPr lang="fr-FR" b="1" i="0">
                <a:solidFill>
                  <a:schemeClr val="tx1"/>
                </a:solidFill>
                <a:effectLst/>
                <a:latin typeface="Söhne"/>
              </a:rPr>
              <a:t>Validation des données sensibles</a:t>
            </a:r>
            <a:r>
              <a:rPr lang="fr-FR" b="0" i="0">
                <a:solidFill>
                  <a:schemeClr val="tx1"/>
                </a:solidFill>
                <a:effectLst/>
                <a:latin typeface="Söhne"/>
              </a:rPr>
              <a:t> : Le serveur effectue des contrôles de sécurité pour protéger contre les attaques, telles que l'injection SQL, la validation côté serveur et la protection contre les scripts intersites (XSS).</a:t>
            </a:r>
          </a:p>
          <a:p>
            <a:pPr algn="l">
              <a:buFont typeface="Arial" panose="020B0604020202020204" pitchFamily="34" charset="0"/>
              <a:buChar char="•"/>
            </a:pPr>
            <a:r>
              <a:rPr lang="fr-FR" b="1" i="0">
                <a:solidFill>
                  <a:schemeClr val="tx1"/>
                </a:solidFill>
                <a:effectLst/>
                <a:latin typeface="Söhne"/>
              </a:rPr>
              <a:t>Validation métier</a:t>
            </a:r>
            <a:r>
              <a:rPr lang="fr-FR" b="0" i="0">
                <a:solidFill>
                  <a:schemeClr val="tx1"/>
                </a:solidFill>
                <a:effectLst/>
                <a:latin typeface="Söhne"/>
              </a:rPr>
              <a:t> : Le serveur effectue des validations spécifiques à l'application pour s'assurer que les données respectent les règles métier, telles que la vérification de l'unicité des e-mails ou la validation des plages de dates.</a:t>
            </a:r>
          </a:p>
          <a:p>
            <a:pPr algn="l">
              <a:buFont typeface="Arial" panose="020B0604020202020204" pitchFamily="34" charset="0"/>
              <a:buChar char="•"/>
            </a:pPr>
            <a:r>
              <a:rPr lang="fr-FR" b="1" i="0">
                <a:solidFill>
                  <a:schemeClr val="tx1"/>
                </a:solidFill>
                <a:effectLst/>
                <a:latin typeface="Söhne"/>
              </a:rPr>
              <a:t>Messages d'erreur</a:t>
            </a:r>
            <a:r>
              <a:rPr lang="fr-FR" b="0" i="0">
                <a:solidFill>
                  <a:schemeClr val="tx1"/>
                </a:solidFill>
                <a:effectLst/>
                <a:latin typeface="Söhne"/>
              </a:rPr>
              <a:t> : Le serveur renvoie des messages d'erreur au client si la validation échoue, ce qui permet à l'utilisateur de corriger les erreurs.</a:t>
            </a:r>
          </a:p>
          <a:p>
            <a:pPr marL="0" indent="0">
              <a:buNone/>
            </a:pPr>
            <a:endParaRPr lang="fr-FR"/>
          </a:p>
        </p:txBody>
      </p:sp>
    </p:spTree>
    <p:extLst>
      <p:ext uri="{BB962C8B-B14F-4D97-AF65-F5344CB8AC3E}">
        <p14:creationId xmlns:p14="http://schemas.microsoft.com/office/powerpoint/2010/main" val="2206201208"/>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7548296-C452-F122-B2A6-246BAD2A867D}"/>
              </a:ext>
            </a:extLst>
          </p:cNvPr>
          <p:cNvSpPr>
            <a:spLocks noGrp="1"/>
          </p:cNvSpPr>
          <p:nvPr>
            <p:ph type="title"/>
          </p:nvPr>
        </p:nvSpPr>
        <p:spPr/>
        <p:txBody>
          <a:bodyPr/>
          <a:lstStyle/>
          <a:p>
            <a:r>
              <a:rPr lang="fr-FR"/>
              <a:t>HTML – Validation des formulaires</a:t>
            </a:r>
          </a:p>
        </p:txBody>
      </p:sp>
      <p:sp>
        <p:nvSpPr>
          <p:cNvPr id="3" name="Espace réservé du contenu 2">
            <a:extLst>
              <a:ext uri="{FF2B5EF4-FFF2-40B4-BE49-F238E27FC236}">
                <a16:creationId xmlns:a16="http://schemas.microsoft.com/office/drawing/2014/main" id="{0F312D8C-7B4F-42B8-C04B-37A49167C5C9}"/>
              </a:ext>
            </a:extLst>
          </p:cNvPr>
          <p:cNvSpPr>
            <a:spLocks noGrp="1"/>
          </p:cNvSpPr>
          <p:nvPr>
            <p:ph idx="1"/>
          </p:nvPr>
        </p:nvSpPr>
        <p:spPr/>
        <p:txBody>
          <a:bodyPr/>
          <a:lstStyle/>
          <a:p>
            <a:pPr marL="0" indent="0">
              <a:buNone/>
            </a:pPr>
            <a:r>
              <a:rPr lang="fr-FR" b="1" i="0">
                <a:solidFill>
                  <a:schemeClr val="tx1"/>
                </a:solidFill>
                <a:effectLst/>
                <a:latin typeface="Söhne"/>
              </a:rPr>
              <a:t>Affichage des erreurs</a:t>
            </a:r>
            <a:r>
              <a:rPr lang="fr-FR" b="0" i="0">
                <a:solidFill>
                  <a:schemeClr val="tx1"/>
                </a:solidFill>
                <a:effectLst/>
                <a:latin typeface="Söhne"/>
              </a:rPr>
              <a:t> : Les erreurs de validation, qu'elles soient côté client ou côté serveur, doivent être présentées de manière claire et compréhensible à l'utilisateur. Vous pouvez afficher des messages d'erreur à côté des champs concernés ou utiliser des boîtes de dialogue contextuelles pour indiquer les problèmes.</a:t>
            </a:r>
            <a:endParaRPr lang="fr-FR">
              <a:solidFill>
                <a:schemeClr val="tx1"/>
              </a:solidFill>
            </a:endParaRPr>
          </a:p>
        </p:txBody>
      </p:sp>
    </p:spTree>
    <p:extLst>
      <p:ext uri="{BB962C8B-B14F-4D97-AF65-F5344CB8AC3E}">
        <p14:creationId xmlns:p14="http://schemas.microsoft.com/office/powerpoint/2010/main" val="2973693783"/>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ADCB7D8-328D-F117-695B-0A70E22E4AA3}"/>
              </a:ext>
            </a:extLst>
          </p:cNvPr>
          <p:cNvSpPr>
            <a:spLocks noGrp="1"/>
          </p:cNvSpPr>
          <p:nvPr>
            <p:ph type="title"/>
          </p:nvPr>
        </p:nvSpPr>
        <p:spPr/>
        <p:txBody>
          <a:bodyPr/>
          <a:lstStyle/>
          <a:p>
            <a:r>
              <a:rPr lang="fr-FR"/>
              <a:t>HTML – Validation des formulaires</a:t>
            </a:r>
          </a:p>
        </p:txBody>
      </p:sp>
      <p:sp>
        <p:nvSpPr>
          <p:cNvPr id="3" name="Espace réservé du contenu 2">
            <a:extLst>
              <a:ext uri="{FF2B5EF4-FFF2-40B4-BE49-F238E27FC236}">
                <a16:creationId xmlns:a16="http://schemas.microsoft.com/office/drawing/2014/main" id="{3A71FDD1-DCBB-B44E-E5BF-3C553589A157}"/>
              </a:ext>
            </a:extLst>
          </p:cNvPr>
          <p:cNvSpPr>
            <a:spLocks noGrp="1"/>
          </p:cNvSpPr>
          <p:nvPr>
            <p:ph idx="1"/>
          </p:nvPr>
        </p:nvSpPr>
        <p:spPr/>
        <p:txBody>
          <a:bodyPr/>
          <a:lstStyle/>
          <a:p>
            <a:pPr marL="0" indent="0">
              <a:buNone/>
            </a:pPr>
            <a:r>
              <a:rPr lang="fr-FR" b="1" i="0">
                <a:solidFill>
                  <a:schemeClr val="tx1"/>
                </a:solidFill>
                <a:effectLst/>
                <a:latin typeface="Söhne"/>
              </a:rPr>
              <a:t>Gestion des erreurs</a:t>
            </a:r>
            <a:r>
              <a:rPr lang="fr-FR" b="0" i="0">
                <a:solidFill>
                  <a:schemeClr val="tx1"/>
                </a:solidFill>
                <a:effectLst/>
                <a:latin typeface="Söhne"/>
              </a:rPr>
              <a:t> : Lorsque des erreurs de validation sont détectées, il est important de guider l'utilisateur vers les champs en erreur et de fournir des instructions pour les corriger.</a:t>
            </a:r>
            <a:endParaRPr lang="fr-FR">
              <a:solidFill>
                <a:schemeClr val="tx1"/>
              </a:solidFill>
            </a:endParaRPr>
          </a:p>
        </p:txBody>
      </p:sp>
    </p:spTree>
    <p:extLst>
      <p:ext uri="{BB962C8B-B14F-4D97-AF65-F5344CB8AC3E}">
        <p14:creationId xmlns:p14="http://schemas.microsoft.com/office/powerpoint/2010/main" val="24683374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FADABF3-03B4-879C-9151-26F572A57ECF}"/>
              </a:ext>
            </a:extLst>
          </p:cNvPr>
          <p:cNvSpPr>
            <a:spLocks noGrp="1"/>
          </p:cNvSpPr>
          <p:nvPr>
            <p:ph type="title"/>
          </p:nvPr>
        </p:nvSpPr>
        <p:spPr/>
        <p:txBody>
          <a:bodyPr/>
          <a:lstStyle/>
          <a:p>
            <a:r>
              <a:rPr lang="fr-FR"/>
              <a:t>HTML – La balise &lt;input&gt;</a:t>
            </a:r>
          </a:p>
        </p:txBody>
      </p:sp>
      <p:sp>
        <p:nvSpPr>
          <p:cNvPr id="3" name="Espace réservé du contenu 2">
            <a:extLst>
              <a:ext uri="{FF2B5EF4-FFF2-40B4-BE49-F238E27FC236}">
                <a16:creationId xmlns:a16="http://schemas.microsoft.com/office/drawing/2014/main" id="{B8E60DE9-5037-13A9-6516-2DE3DEEBD37E}"/>
              </a:ext>
            </a:extLst>
          </p:cNvPr>
          <p:cNvSpPr>
            <a:spLocks noGrp="1"/>
          </p:cNvSpPr>
          <p:nvPr>
            <p:ph idx="1"/>
          </p:nvPr>
        </p:nvSpPr>
        <p:spPr/>
        <p:txBody>
          <a:bodyPr/>
          <a:lstStyle/>
          <a:p>
            <a:r>
              <a:rPr lang="fr-FR" b="1" i="0">
                <a:solidFill>
                  <a:schemeClr val="tx1"/>
                </a:solidFill>
                <a:effectLst/>
                <a:latin typeface="Söhne"/>
              </a:rPr>
              <a:t>Case à cocher (</a:t>
            </a:r>
            <a:r>
              <a:rPr lang="fr-FR" b="1" i="0" err="1">
                <a:solidFill>
                  <a:schemeClr val="tx1"/>
                </a:solidFill>
                <a:effectLst/>
                <a:latin typeface="Söhne"/>
              </a:rPr>
              <a:t>checkbox</a:t>
            </a:r>
            <a:r>
              <a:rPr lang="fr-FR" b="1" i="0">
                <a:solidFill>
                  <a:schemeClr val="tx1"/>
                </a:solidFill>
                <a:effectLst/>
                <a:latin typeface="Söhne"/>
              </a:rPr>
              <a:t>) :</a:t>
            </a:r>
            <a:r>
              <a:rPr lang="fr-FR" b="0" i="0">
                <a:solidFill>
                  <a:schemeClr val="tx1"/>
                </a:solidFill>
                <a:effectLst/>
                <a:latin typeface="Söhne"/>
              </a:rPr>
              <a:t> Permet aux utilisateurs de sélectionner une ou plusieurs options parmi un groupe.</a:t>
            </a:r>
          </a:p>
          <a:p>
            <a:pPr marL="0" indent="0">
              <a:buNone/>
            </a:pPr>
            <a:endParaRPr lang="fr-FR">
              <a:solidFill>
                <a:schemeClr val="tx1"/>
              </a:solidFill>
            </a:endParaRPr>
          </a:p>
        </p:txBody>
      </p:sp>
      <p:pic>
        <p:nvPicPr>
          <p:cNvPr id="5" name="Image 4">
            <a:extLst>
              <a:ext uri="{FF2B5EF4-FFF2-40B4-BE49-F238E27FC236}">
                <a16:creationId xmlns:a16="http://schemas.microsoft.com/office/drawing/2014/main" id="{D7A63EFB-973E-0740-D286-6E848954F352}"/>
              </a:ext>
            </a:extLst>
          </p:cNvPr>
          <p:cNvPicPr>
            <a:picLocks noChangeAspect="1"/>
          </p:cNvPicPr>
          <p:nvPr/>
        </p:nvPicPr>
        <p:blipFill>
          <a:blip r:embed="rId2"/>
          <a:stretch>
            <a:fillRect/>
          </a:stretch>
        </p:blipFill>
        <p:spPr>
          <a:xfrm>
            <a:off x="356623" y="3737714"/>
            <a:ext cx="11478754" cy="949371"/>
          </a:xfrm>
          <a:prstGeom prst="rect">
            <a:avLst/>
          </a:prstGeom>
        </p:spPr>
      </p:pic>
    </p:spTree>
    <p:extLst>
      <p:ext uri="{BB962C8B-B14F-4D97-AF65-F5344CB8AC3E}">
        <p14:creationId xmlns:p14="http://schemas.microsoft.com/office/powerpoint/2010/main" val="2447680595"/>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425B837-E6E3-9F80-1388-7CD2812AE617}"/>
              </a:ext>
            </a:extLst>
          </p:cNvPr>
          <p:cNvSpPr>
            <a:spLocks noGrp="1"/>
          </p:cNvSpPr>
          <p:nvPr>
            <p:ph type="title"/>
          </p:nvPr>
        </p:nvSpPr>
        <p:spPr/>
        <p:txBody>
          <a:bodyPr/>
          <a:lstStyle/>
          <a:p>
            <a:r>
              <a:rPr lang="fr-FR"/>
              <a:t>HTML – Validation des formulaires</a:t>
            </a:r>
          </a:p>
        </p:txBody>
      </p:sp>
      <p:sp>
        <p:nvSpPr>
          <p:cNvPr id="3" name="Espace réservé du contenu 2">
            <a:extLst>
              <a:ext uri="{FF2B5EF4-FFF2-40B4-BE49-F238E27FC236}">
                <a16:creationId xmlns:a16="http://schemas.microsoft.com/office/drawing/2014/main" id="{E572C72B-1845-11F3-DF78-999B694A7389}"/>
              </a:ext>
            </a:extLst>
          </p:cNvPr>
          <p:cNvSpPr>
            <a:spLocks noGrp="1"/>
          </p:cNvSpPr>
          <p:nvPr>
            <p:ph idx="1"/>
          </p:nvPr>
        </p:nvSpPr>
        <p:spPr/>
        <p:txBody>
          <a:bodyPr/>
          <a:lstStyle/>
          <a:p>
            <a:pPr marL="0" indent="0">
              <a:buNone/>
            </a:pPr>
            <a:r>
              <a:rPr lang="fr-FR" b="1" i="0">
                <a:solidFill>
                  <a:schemeClr val="tx1"/>
                </a:solidFill>
                <a:effectLst/>
                <a:latin typeface="Söhne"/>
              </a:rPr>
              <a:t>Sécurité</a:t>
            </a:r>
            <a:r>
              <a:rPr lang="fr-FR" b="0" i="0">
                <a:solidFill>
                  <a:schemeClr val="tx1"/>
                </a:solidFill>
                <a:effectLst/>
                <a:latin typeface="Söhne"/>
              </a:rPr>
              <a:t> : Assurez-vous de suivre les meilleures pratiques en matière de sécurité, telles que la protection contre les attaques XSS, la prévention de l'injection SQL, l'utilisation d'une connexion sécurisée (HTTPS) pour le transfert de données sensibles, etc.</a:t>
            </a:r>
            <a:endParaRPr lang="fr-FR">
              <a:solidFill>
                <a:schemeClr val="tx1"/>
              </a:solidFill>
            </a:endParaRPr>
          </a:p>
        </p:txBody>
      </p:sp>
    </p:spTree>
    <p:extLst>
      <p:ext uri="{BB962C8B-B14F-4D97-AF65-F5344CB8AC3E}">
        <p14:creationId xmlns:p14="http://schemas.microsoft.com/office/powerpoint/2010/main" val="1339439960"/>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A28B63E-C08C-23CE-DE76-EB1722EAFDDC}"/>
              </a:ext>
            </a:extLst>
          </p:cNvPr>
          <p:cNvSpPr>
            <a:spLocks noGrp="1"/>
          </p:cNvSpPr>
          <p:nvPr>
            <p:ph type="title"/>
          </p:nvPr>
        </p:nvSpPr>
        <p:spPr/>
        <p:txBody>
          <a:bodyPr/>
          <a:lstStyle/>
          <a:p>
            <a:r>
              <a:rPr lang="fr-FR"/>
              <a:t>HTML – Validation des formulaires</a:t>
            </a:r>
          </a:p>
        </p:txBody>
      </p:sp>
      <p:sp>
        <p:nvSpPr>
          <p:cNvPr id="3" name="Espace réservé du contenu 2">
            <a:extLst>
              <a:ext uri="{FF2B5EF4-FFF2-40B4-BE49-F238E27FC236}">
                <a16:creationId xmlns:a16="http://schemas.microsoft.com/office/drawing/2014/main" id="{89BFC46E-D1F7-2CD1-BE13-F6AE55531C99}"/>
              </a:ext>
            </a:extLst>
          </p:cNvPr>
          <p:cNvSpPr>
            <a:spLocks noGrp="1"/>
          </p:cNvSpPr>
          <p:nvPr>
            <p:ph idx="1"/>
          </p:nvPr>
        </p:nvSpPr>
        <p:spPr/>
        <p:txBody>
          <a:bodyPr/>
          <a:lstStyle/>
          <a:p>
            <a:pPr marL="0" indent="0">
              <a:buNone/>
            </a:pPr>
            <a:r>
              <a:rPr lang="fr-FR" b="1" i="0">
                <a:solidFill>
                  <a:schemeClr val="tx1"/>
                </a:solidFill>
                <a:effectLst/>
                <a:latin typeface="Söhne"/>
              </a:rPr>
              <a:t>Tests et vérifications</a:t>
            </a:r>
            <a:r>
              <a:rPr lang="fr-FR" b="0" i="0">
                <a:solidFill>
                  <a:schemeClr val="tx1"/>
                </a:solidFill>
                <a:effectLst/>
                <a:latin typeface="Söhne"/>
              </a:rPr>
              <a:t> : Il est crucial de tester et de vérifier la validation du formulaire dans des scénarios réels pour garantir qu'elle fonctionne correctement. Cela inclut la vérification de la validation côté client, la soumission du formulaire, la réception des données côté serveur et la gestion des erreurs.</a:t>
            </a:r>
            <a:endParaRPr lang="fr-FR">
              <a:solidFill>
                <a:schemeClr val="tx1"/>
              </a:solidFill>
            </a:endParaRPr>
          </a:p>
        </p:txBody>
      </p:sp>
    </p:spTree>
    <p:extLst>
      <p:ext uri="{BB962C8B-B14F-4D97-AF65-F5344CB8AC3E}">
        <p14:creationId xmlns:p14="http://schemas.microsoft.com/office/powerpoint/2010/main" val="2638823802"/>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E3A4B71-F762-1F64-2150-8A3F431CADBB}"/>
              </a:ext>
            </a:extLst>
          </p:cNvPr>
          <p:cNvSpPr>
            <a:spLocks noGrp="1"/>
          </p:cNvSpPr>
          <p:nvPr>
            <p:ph type="title"/>
          </p:nvPr>
        </p:nvSpPr>
        <p:spPr/>
        <p:txBody>
          <a:bodyPr/>
          <a:lstStyle/>
          <a:p>
            <a:r>
              <a:rPr lang="fr-FR"/>
              <a:t>HTML – Validation des formulaires</a:t>
            </a:r>
          </a:p>
        </p:txBody>
      </p:sp>
      <p:sp>
        <p:nvSpPr>
          <p:cNvPr id="3" name="Espace réservé du contenu 2">
            <a:extLst>
              <a:ext uri="{FF2B5EF4-FFF2-40B4-BE49-F238E27FC236}">
                <a16:creationId xmlns:a16="http://schemas.microsoft.com/office/drawing/2014/main" id="{DDCE4EFF-55F9-D8D1-20B6-409C45672FD4}"/>
              </a:ext>
            </a:extLst>
          </p:cNvPr>
          <p:cNvSpPr>
            <a:spLocks noGrp="1"/>
          </p:cNvSpPr>
          <p:nvPr>
            <p:ph idx="1"/>
          </p:nvPr>
        </p:nvSpPr>
        <p:spPr/>
        <p:txBody>
          <a:bodyPr/>
          <a:lstStyle/>
          <a:p>
            <a:pPr marL="0" indent="0">
              <a:buNone/>
            </a:pPr>
            <a:r>
              <a:rPr lang="fr-FR" b="0" i="0">
                <a:solidFill>
                  <a:schemeClr val="tx1"/>
                </a:solidFill>
                <a:effectLst/>
                <a:latin typeface="Söhne"/>
              </a:rPr>
              <a:t>La validation des formulaires est une étape essentielle dans le développement d'applications web pour garantir que les données sont correctes, cohérentes et sécurisées. Elle améliore également l'expérience utilisateur en fournissant des retours immédiats sur les erreurs de saisie.</a:t>
            </a:r>
            <a:endParaRPr lang="fr-FR">
              <a:solidFill>
                <a:schemeClr val="tx1"/>
              </a:solidFill>
            </a:endParaRPr>
          </a:p>
        </p:txBody>
      </p:sp>
    </p:spTree>
    <p:extLst>
      <p:ext uri="{BB962C8B-B14F-4D97-AF65-F5344CB8AC3E}">
        <p14:creationId xmlns:p14="http://schemas.microsoft.com/office/powerpoint/2010/main" val="2068971830"/>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D09B004-2222-5317-E3B2-507E75CD93D9}"/>
              </a:ext>
            </a:extLst>
          </p:cNvPr>
          <p:cNvSpPr>
            <a:spLocks noGrp="1"/>
          </p:cNvSpPr>
          <p:nvPr>
            <p:ph type="title"/>
          </p:nvPr>
        </p:nvSpPr>
        <p:spPr/>
        <p:txBody>
          <a:bodyPr/>
          <a:lstStyle/>
          <a:p>
            <a:r>
              <a:rPr lang="fr-FR"/>
              <a:t>HTML – Aller plus loin</a:t>
            </a:r>
          </a:p>
        </p:txBody>
      </p:sp>
      <p:sp>
        <p:nvSpPr>
          <p:cNvPr id="3" name="Espace réservé du contenu 2">
            <a:extLst>
              <a:ext uri="{FF2B5EF4-FFF2-40B4-BE49-F238E27FC236}">
                <a16:creationId xmlns:a16="http://schemas.microsoft.com/office/drawing/2014/main" id="{38529699-0E9C-735E-EB12-E104E3856FEB}"/>
              </a:ext>
            </a:extLst>
          </p:cNvPr>
          <p:cNvSpPr>
            <a:spLocks noGrp="1"/>
          </p:cNvSpPr>
          <p:nvPr>
            <p:ph idx="1"/>
          </p:nvPr>
        </p:nvSpPr>
        <p:spPr>
          <a:xfrm>
            <a:off x="1154954" y="2292263"/>
            <a:ext cx="10043314" cy="4384110"/>
          </a:xfrm>
        </p:spPr>
        <p:txBody>
          <a:bodyPr>
            <a:normAutofit/>
          </a:bodyPr>
          <a:lstStyle/>
          <a:p>
            <a:pPr algn="l">
              <a:buFont typeface="+mj-lt"/>
              <a:buAutoNum type="arabicPeriod"/>
            </a:pPr>
            <a:r>
              <a:rPr lang="fr-FR" b="1" i="0">
                <a:solidFill>
                  <a:schemeClr val="tx1"/>
                </a:solidFill>
                <a:effectLst/>
                <a:latin typeface="Söhne"/>
              </a:rPr>
              <a:t>MDN Web Docs (Mozilla </a:t>
            </a:r>
            <a:r>
              <a:rPr lang="fr-FR" b="1" i="0" err="1">
                <a:solidFill>
                  <a:schemeClr val="tx1"/>
                </a:solidFill>
                <a:effectLst/>
                <a:latin typeface="Söhne"/>
              </a:rPr>
              <a:t>Developer</a:t>
            </a:r>
            <a:r>
              <a:rPr lang="fr-FR" b="1" i="0">
                <a:solidFill>
                  <a:schemeClr val="tx1"/>
                </a:solidFill>
                <a:effectLst/>
                <a:latin typeface="Söhne"/>
              </a:rPr>
              <a:t> Network)</a:t>
            </a:r>
            <a:r>
              <a:rPr lang="fr-FR" b="0" i="0">
                <a:solidFill>
                  <a:schemeClr val="tx1"/>
                </a:solidFill>
                <a:effectLst/>
                <a:latin typeface="Söhne"/>
              </a:rPr>
              <a:t> :</a:t>
            </a:r>
          </a:p>
          <a:p>
            <a:pPr marL="742950" lvl="1" indent="-285750" algn="l">
              <a:buFont typeface="+mj-lt"/>
              <a:buAutoNum type="arabicPeriod"/>
            </a:pPr>
            <a:r>
              <a:rPr lang="fr-FR" b="0" i="0">
                <a:solidFill>
                  <a:schemeClr val="tx1"/>
                </a:solidFill>
                <a:effectLst/>
                <a:latin typeface="Söhne"/>
              </a:rPr>
              <a:t>Documentation complète sur les formulaires HTML : </a:t>
            </a:r>
            <a:r>
              <a:rPr lang="fr-FR" b="0" i="0" u="none" strike="noStrike">
                <a:solidFill>
                  <a:schemeClr val="tx1"/>
                </a:solidFill>
                <a:effectLst/>
                <a:latin typeface="Söhne"/>
                <a:hlinkClick r:id="rId2">
                  <a:extLst>
                    <a:ext uri="{A12FA001-AC4F-418D-AE19-62706E023703}">
                      <ahyp:hlinkClr xmlns:ahyp="http://schemas.microsoft.com/office/drawing/2018/hyperlinkcolor" val="tx"/>
                    </a:ext>
                  </a:extLst>
                </a:hlinkClick>
              </a:rPr>
              <a:t>MDN Formulaires HTML</a:t>
            </a:r>
            <a:endParaRPr lang="fr-FR" b="0" i="0">
              <a:solidFill>
                <a:schemeClr val="tx1"/>
              </a:solidFill>
              <a:effectLst/>
              <a:latin typeface="Söhne"/>
            </a:endParaRPr>
          </a:p>
          <a:p>
            <a:pPr marL="742950" lvl="1" indent="-285750" algn="l">
              <a:buFont typeface="+mj-lt"/>
              <a:buAutoNum type="arabicPeriod"/>
            </a:pPr>
            <a:r>
              <a:rPr lang="fr-FR" b="0" i="0">
                <a:solidFill>
                  <a:schemeClr val="tx1"/>
                </a:solidFill>
                <a:effectLst/>
                <a:latin typeface="Söhne"/>
              </a:rPr>
              <a:t>Guide sur la validation de formulaire en HTML : </a:t>
            </a:r>
            <a:r>
              <a:rPr lang="fr-FR" b="0" i="0" u="none" strike="noStrike">
                <a:solidFill>
                  <a:schemeClr val="tx1"/>
                </a:solidFill>
                <a:effectLst/>
                <a:latin typeface="Söhne"/>
                <a:hlinkClick r:id="rId3">
                  <a:extLst>
                    <a:ext uri="{A12FA001-AC4F-418D-AE19-62706E023703}">
                      <ahyp:hlinkClr xmlns:ahyp="http://schemas.microsoft.com/office/drawing/2018/hyperlinkcolor" val="tx"/>
                    </a:ext>
                  </a:extLst>
                </a:hlinkClick>
              </a:rPr>
              <a:t>Validation de formulaire en HTML</a:t>
            </a:r>
            <a:endParaRPr lang="fr-FR" b="0" i="0">
              <a:solidFill>
                <a:schemeClr val="tx1"/>
              </a:solidFill>
              <a:effectLst/>
              <a:latin typeface="Söhne"/>
            </a:endParaRPr>
          </a:p>
          <a:p>
            <a:pPr algn="l">
              <a:buFont typeface="+mj-lt"/>
              <a:buAutoNum type="arabicPeriod"/>
            </a:pPr>
            <a:r>
              <a:rPr lang="fr-FR" b="1" i="0">
                <a:solidFill>
                  <a:schemeClr val="tx1"/>
                </a:solidFill>
                <a:effectLst/>
                <a:latin typeface="Söhne"/>
              </a:rPr>
              <a:t>W3Schools</a:t>
            </a:r>
            <a:r>
              <a:rPr lang="fr-FR" b="0" i="0">
                <a:solidFill>
                  <a:schemeClr val="tx1"/>
                </a:solidFill>
                <a:effectLst/>
                <a:latin typeface="Söhne"/>
              </a:rPr>
              <a:t> :</a:t>
            </a:r>
          </a:p>
          <a:p>
            <a:pPr marL="742950" lvl="1" indent="-285750" algn="l">
              <a:buFont typeface="+mj-lt"/>
              <a:buAutoNum type="arabicPeriod"/>
            </a:pPr>
            <a:r>
              <a:rPr lang="fr-FR" b="0" i="0">
                <a:solidFill>
                  <a:schemeClr val="tx1"/>
                </a:solidFill>
                <a:effectLst/>
                <a:latin typeface="Söhne"/>
              </a:rPr>
              <a:t>Tutoriel sur les formulaires HTML : </a:t>
            </a:r>
            <a:r>
              <a:rPr lang="fr-FR" b="0" i="0" u="none" strike="noStrike">
                <a:solidFill>
                  <a:schemeClr val="tx1"/>
                </a:solidFill>
                <a:effectLst/>
                <a:latin typeface="Söhne"/>
                <a:hlinkClick r:id="rId4">
                  <a:extLst>
                    <a:ext uri="{A12FA001-AC4F-418D-AE19-62706E023703}">
                      <ahyp:hlinkClr xmlns:ahyp="http://schemas.microsoft.com/office/drawing/2018/hyperlinkcolor" val="tx"/>
                    </a:ext>
                  </a:extLst>
                </a:hlinkClick>
              </a:rPr>
              <a:t>W3Schools Formulaires HTML</a:t>
            </a:r>
            <a:endParaRPr lang="fr-FR" b="0" i="0">
              <a:solidFill>
                <a:schemeClr val="tx1"/>
              </a:solidFill>
              <a:effectLst/>
              <a:latin typeface="Söhne"/>
            </a:endParaRPr>
          </a:p>
          <a:p>
            <a:pPr marL="742950" lvl="1" indent="-285750" algn="l">
              <a:buFont typeface="+mj-lt"/>
              <a:buAutoNum type="arabicPeriod"/>
            </a:pPr>
            <a:r>
              <a:rPr lang="fr-FR" b="0" i="0">
                <a:solidFill>
                  <a:schemeClr val="tx1"/>
                </a:solidFill>
                <a:effectLst/>
                <a:latin typeface="Söhne"/>
              </a:rPr>
              <a:t>Guide sur la validation de formulaire en HTML : </a:t>
            </a:r>
            <a:r>
              <a:rPr lang="fr-FR" b="0" i="0" u="none" strike="noStrike">
                <a:solidFill>
                  <a:schemeClr val="tx1"/>
                </a:solidFill>
                <a:effectLst/>
                <a:latin typeface="Söhne"/>
                <a:hlinkClick r:id="rId5">
                  <a:extLst>
                    <a:ext uri="{A12FA001-AC4F-418D-AE19-62706E023703}">
                      <ahyp:hlinkClr xmlns:ahyp="http://schemas.microsoft.com/office/drawing/2018/hyperlinkcolor" val="tx"/>
                    </a:ext>
                  </a:extLst>
                </a:hlinkClick>
              </a:rPr>
              <a:t>W3Schools Validation de formulaire HTML</a:t>
            </a:r>
            <a:endParaRPr lang="fr-FR" b="0" i="0">
              <a:solidFill>
                <a:schemeClr val="tx1"/>
              </a:solidFill>
              <a:effectLst/>
              <a:latin typeface="Söhne"/>
            </a:endParaRPr>
          </a:p>
          <a:p>
            <a:pPr algn="l">
              <a:buFont typeface="+mj-lt"/>
              <a:buAutoNum type="arabicPeriod"/>
            </a:pPr>
            <a:r>
              <a:rPr lang="fr-FR" b="1" i="0">
                <a:solidFill>
                  <a:schemeClr val="tx1"/>
                </a:solidFill>
                <a:effectLst/>
                <a:latin typeface="Söhne"/>
              </a:rPr>
              <a:t>Documentation W3C (World Wide Web Consortium)</a:t>
            </a:r>
            <a:r>
              <a:rPr lang="fr-FR" b="0" i="0">
                <a:solidFill>
                  <a:schemeClr val="tx1"/>
                </a:solidFill>
                <a:effectLst/>
                <a:latin typeface="Söhne"/>
              </a:rPr>
              <a:t> :</a:t>
            </a:r>
          </a:p>
          <a:p>
            <a:pPr marL="742950" lvl="1" indent="-285750" algn="l">
              <a:buFont typeface="+mj-lt"/>
              <a:buAutoNum type="arabicPeriod"/>
            </a:pPr>
            <a:r>
              <a:rPr lang="fr-FR" b="0" i="0">
                <a:solidFill>
                  <a:schemeClr val="tx1"/>
                </a:solidFill>
                <a:effectLst/>
                <a:latin typeface="Söhne"/>
              </a:rPr>
              <a:t>Spécification officielle HTML5 sur les formulaires : </a:t>
            </a:r>
            <a:r>
              <a:rPr lang="fr-FR" b="0" i="0" u="none" strike="noStrike">
                <a:solidFill>
                  <a:schemeClr val="tx1"/>
                </a:solidFill>
                <a:effectLst/>
                <a:latin typeface="Söhne"/>
                <a:hlinkClick r:id="rId6">
                  <a:extLst>
                    <a:ext uri="{A12FA001-AC4F-418D-AE19-62706E023703}">
                      <ahyp:hlinkClr xmlns:ahyp="http://schemas.microsoft.com/office/drawing/2018/hyperlinkcolor" val="tx"/>
                    </a:ext>
                  </a:extLst>
                </a:hlinkClick>
              </a:rPr>
              <a:t>W3C HTML5 Forms</a:t>
            </a:r>
            <a:endParaRPr lang="fr-FR" b="0" i="0">
              <a:solidFill>
                <a:schemeClr val="tx1"/>
              </a:solidFill>
              <a:effectLst/>
              <a:latin typeface="Söhne"/>
            </a:endParaRPr>
          </a:p>
          <a:p>
            <a:pPr algn="l">
              <a:buFont typeface="+mj-lt"/>
              <a:buAutoNum type="arabicPeriod"/>
            </a:pPr>
            <a:r>
              <a:rPr lang="fr-FR" b="1" i="0">
                <a:solidFill>
                  <a:schemeClr val="tx1"/>
                </a:solidFill>
                <a:effectLst/>
                <a:latin typeface="Söhne"/>
              </a:rPr>
              <a:t>HTML5Rocks</a:t>
            </a:r>
            <a:r>
              <a:rPr lang="fr-FR" b="0" i="0">
                <a:solidFill>
                  <a:schemeClr val="tx1"/>
                </a:solidFill>
                <a:effectLst/>
                <a:latin typeface="Söhne"/>
              </a:rPr>
              <a:t> :</a:t>
            </a:r>
          </a:p>
          <a:p>
            <a:pPr marL="742950" lvl="1" indent="-285750" algn="l">
              <a:buFont typeface="+mj-lt"/>
              <a:buAutoNum type="arabicPeriod"/>
            </a:pPr>
            <a:r>
              <a:rPr lang="fr-FR" b="0" i="0">
                <a:solidFill>
                  <a:schemeClr val="tx1"/>
                </a:solidFill>
                <a:effectLst/>
                <a:latin typeface="Söhne"/>
              </a:rPr>
              <a:t>Article sur les formulaires HTML5 : </a:t>
            </a:r>
            <a:r>
              <a:rPr lang="fr-FR" b="0" i="0" u="none" strike="noStrike">
                <a:solidFill>
                  <a:schemeClr val="tx1"/>
                </a:solidFill>
                <a:effectLst/>
                <a:latin typeface="Söhne"/>
                <a:hlinkClick r:id="rId7">
                  <a:extLst>
                    <a:ext uri="{A12FA001-AC4F-418D-AE19-62706E023703}">
                      <ahyp:hlinkClr xmlns:ahyp="http://schemas.microsoft.com/office/drawing/2018/hyperlinkcolor" val="tx"/>
                    </a:ext>
                  </a:extLst>
                </a:hlinkClick>
              </a:rPr>
              <a:t>HTML5Rocks - Formulaires HTML5</a:t>
            </a:r>
            <a:endParaRPr lang="fr-FR" b="0" i="0">
              <a:solidFill>
                <a:schemeClr val="tx1"/>
              </a:solidFill>
              <a:effectLst/>
              <a:latin typeface="Söhne"/>
            </a:endParaRPr>
          </a:p>
          <a:p>
            <a:pPr marL="0" indent="0">
              <a:buNone/>
            </a:pPr>
            <a:endParaRPr lang="fr-FR"/>
          </a:p>
        </p:txBody>
      </p:sp>
    </p:spTree>
    <p:extLst>
      <p:ext uri="{BB962C8B-B14F-4D97-AF65-F5344CB8AC3E}">
        <p14:creationId xmlns:p14="http://schemas.microsoft.com/office/powerpoint/2010/main" val="2719445073"/>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427F4BA-3ECE-3D6C-E3D8-83D594A42037}"/>
              </a:ext>
            </a:extLst>
          </p:cNvPr>
          <p:cNvSpPr>
            <a:spLocks noGrp="1"/>
          </p:cNvSpPr>
          <p:nvPr>
            <p:ph type="title"/>
          </p:nvPr>
        </p:nvSpPr>
        <p:spPr/>
        <p:txBody>
          <a:bodyPr/>
          <a:lstStyle/>
          <a:p>
            <a:r>
              <a:rPr lang="fr-FR"/>
              <a:t>HTML - Fin</a:t>
            </a:r>
          </a:p>
        </p:txBody>
      </p:sp>
      <p:sp>
        <p:nvSpPr>
          <p:cNvPr id="3" name="Espace réservé du texte 2">
            <a:extLst>
              <a:ext uri="{FF2B5EF4-FFF2-40B4-BE49-F238E27FC236}">
                <a16:creationId xmlns:a16="http://schemas.microsoft.com/office/drawing/2014/main" id="{E61DA082-D889-3BC9-34F1-65631D30CB38}"/>
              </a:ext>
            </a:extLst>
          </p:cNvPr>
          <p:cNvSpPr>
            <a:spLocks noGrp="1"/>
          </p:cNvSpPr>
          <p:nvPr>
            <p:ph type="body" idx="1"/>
          </p:nvPr>
        </p:nvSpPr>
        <p:spPr/>
        <p:txBody>
          <a:bodyPr/>
          <a:lstStyle/>
          <a:p>
            <a:r>
              <a:rPr lang="fr-FR"/>
              <a:t>Cours créé par Florian </a:t>
            </a:r>
            <a:r>
              <a:rPr lang="fr-FR" err="1"/>
              <a:t>Mancieri</a:t>
            </a:r>
            <a:endParaRPr lang="fr-FR"/>
          </a:p>
        </p:txBody>
      </p:sp>
    </p:spTree>
    <p:extLst>
      <p:ext uri="{BB962C8B-B14F-4D97-AF65-F5344CB8AC3E}">
        <p14:creationId xmlns:p14="http://schemas.microsoft.com/office/powerpoint/2010/main" val="38027330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0530919-FF49-B932-04A3-6D1814A91B40}"/>
              </a:ext>
            </a:extLst>
          </p:cNvPr>
          <p:cNvSpPr>
            <a:spLocks noGrp="1"/>
          </p:cNvSpPr>
          <p:nvPr>
            <p:ph type="title"/>
          </p:nvPr>
        </p:nvSpPr>
        <p:spPr/>
        <p:txBody>
          <a:bodyPr/>
          <a:lstStyle/>
          <a:p>
            <a:r>
              <a:rPr lang="fr-FR"/>
              <a:t>HTML – La balise &lt;input&gt;</a:t>
            </a:r>
          </a:p>
        </p:txBody>
      </p:sp>
      <p:sp>
        <p:nvSpPr>
          <p:cNvPr id="3" name="Espace réservé du contenu 2">
            <a:extLst>
              <a:ext uri="{FF2B5EF4-FFF2-40B4-BE49-F238E27FC236}">
                <a16:creationId xmlns:a16="http://schemas.microsoft.com/office/drawing/2014/main" id="{7DDA5BE1-6920-F913-D72B-FA06C5C531AD}"/>
              </a:ext>
            </a:extLst>
          </p:cNvPr>
          <p:cNvSpPr>
            <a:spLocks noGrp="1"/>
          </p:cNvSpPr>
          <p:nvPr>
            <p:ph idx="1"/>
          </p:nvPr>
        </p:nvSpPr>
        <p:spPr/>
        <p:txBody>
          <a:bodyPr/>
          <a:lstStyle/>
          <a:p>
            <a:r>
              <a:rPr lang="fr-FR" b="1" i="0">
                <a:solidFill>
                  <a:schemeClr val="tx1"/>
                </a:solidFill>
                <a:effectLst/>
                <a:latin typeface="Söhne"/>
              </a:rPr>
              <a:t>Texte (</a:t>
            </a:r>
            <a:r>
              <a:rPr lang="fr-FR" b="1" i="0" err="1">
                <a:solidFill>
                  <a:schemeClr val="tx1"/>
                </a:solidFill>
                <a:effectLst/>
                <a:latin typeface="Söhne"/>
              </a:rPr>
              <a:t>text</a:t>
            </a:r>
            <a:r>
              <a:rPr lang="fr-FR" b="1" i="0">
                <a:solidFill>
                  <a:schemeClr val="tx1"/>
                </a:solidFill>
                <a:effectLst/>
                <a:latin typeface="Söhne"/>
              </a:rPr>
              <a:t>) :</a:t>
            </a:r>
            <a:r>
              <a:rPr lang="fr-FR" b="0" i="0">
                <a:solidFill>
                  <a:schemeClr val="tx1"/>
                </a:solidFill>
                <a:effectLst/>
                <a:latin typeface="Söhne"/>
              </a:rPr>
              <a:t> Permet aux utilisateurs de saisir du texte. Par défaut, il s'agit d'un champ de texte à une ligne.</a:t>
            </a:r>
          </a:p>
          <a:p>
            <a:pPr marL="0" indent="0">
              <a:buNone/>
            </a:pPr>
            <a:endParaRPr lang="fr-FR">
              <a:solidFill>
                <a:schemeClr val="tx1"/>
              </a:solidFill>
            </a:endParaRPr>
          </a:p>
        </p:txBody>
      </p:sp>
      <p:pic>
        <p:nvPicPr>
          <p:cNvPr id="5" name="Image 4">
            <a:extLst>
              <a:ext uri="{FF2B5EF4-FFF2-40B4-BE49-F238E27FC236}">
                <a16:creationId xmlns:a16="http://schemas.microsoft.com/office/drawing/2014/main" id="{34D2D10D-10BB-F671-F121-9FA308927D13}"/>
              </a:ext>
            </a:extLst>
          </p:cNvPr>
          <p:cNvPicPr>
            <a:picLocks noChangeAspect="1"/>
          </p:cNvPicPr>
          <p:nvPr/>
        </p:nvPicPr>
        <p:blipFill>
          <a:blip r:embed="rId2"/>
          <a:stretch>
            <a:fillRect/>
          </a:stretch>
        </p:blipFill>
        <p:spPr>
          <a:xfrm>
            <a:off x="1400185" y="3782860"/>
            <a:ext cx="8688399" cy="806972"/>
          </a:xfrm>
          <a:prstGeom prst="rect">
            <a:avLst/>
          </a:prstGeom>
        </p:spPr>
      </p:pic>
    </p:spTree>
    <p:extLst>
      <p:ext uri="{BB962C8B-B14F-4D97-AF65-F5344CB8AC3E}">
        <p14:creationId xmlns:p14="http://schemas.microsoft.com/office/powerpoint/2010/main" val="20196301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8D15F2D-ABE7-4543-F417-FCAD4EF7CD4B}"/>
              </a:ext>
            </a:extLst>
          </p:cNvPr>
          <p:cNvSpPr>
            <a:spLocks noGrp="1"/>
          </p:cNvSpPr>
          <p:nvPr>
            <p:ph type="title"/>
          </p:nvPr>
        </p:nvSpPr>
        <p:spPr/>
        <p:txBody>
          <a:bodyPr/>
          <a:lstStyle/>
          <a:p>
            <a:r>
              <a:rPr lang="fr-FR"/>
              <a:t>HTML – La balise &lt;input&gt;</a:t>
            </a:r>
          </a:p>
        </p:txBody>
      </p:sp>
      <p:sp>
        <p:nvSpPr>
          <p:cNvPr id="3" name="Espace réservé du contenu 2">
            <a:extLst>
              <a:ext uri="{FF2B5EF4-FFF2-40B4-BE49-F238E27FC236}">
                <a16:creationId xmlns:a16="http://schemas.microsoft.com/office/drawing/2014/main" id="{BF7DD314-3211-2488-A21B-E9DCDA34BD71}"/>
              </a:ext>
            </a:extLst>
          </p:cNvPr>
          <p:cNvSpPr>
            <a:spLocks noGrp="1"/>
          </p:cNvSpPr>
          <p:nvPr>
            <p:ph idx="1"/>
          </p:nvPr>
        </p:nvSpPr>
        <p:spPr/>
        <p:txBody>
          <a:bodyPr/>
          <a:lstStyle/>
          <a:p>
            <a:r>
              <a:rPr lang="fr-FR" b="1" i="0">
                <a:solidFill>
                  <a:schemeClr val="tx1"/>
                </a:solidFill>
                <a:effectLst/>
                <a:latin typeface="Söhne"/>
              </a:rPr>
              <a:t>Mot de passe (</a:t>
            </a:r>
            <a:r>
              <a:rPr lang="fr-FR" b="1" i="0" err="1">
                <a:solidFill>
                  <a:schemeClr val="tx1"/>
                </a:solidFill>
                <a:effectLst/>
                <a:latin typeface="Söhne"/>
              </a:rPr>
              <a:t>password</a:t>
            </a:r>
            <a:r>
              <a:rPr lang="fr-FR" b="1" i="0">
                <a:solidFill>
                  <a:schemeClr val="tx1"/>
                </a:solidFill>
                <a:effectLst/>
                <a:latin typeface="Söhne"/>
              </a:rPr>
              <a:t>) :</a:t>
            </a:r>
            <a:r>
              <a:rPr lang="fr-FR" b="0" i="0">
                <a:solidFill>
                  <a:schemeClr val="tx1"/>
                </a:solidFill>
                <a:effectLst/>
                <a:latin typeface="Söhne"/>
              </a:rPr>
              <a:t> Permet aux utilisateurs de saisir des mots de passe. Le texte saisi est généralement masqué par des astérisques ou des points.</a:t>
            </a:r>
          </a:p>
          <a:p>
            <a:pPr marL="0" indent="0">
              <a:buNone/>
            </a:pPr>
            <a:endParaRPr lang="fr-FR">
              <a:solidFill>
                <a:schemeClr val="tx1"/>
              </a:solidFill>
            </a:endParaRPr>
          </a:p>
        </p:txBody>
      </p:sp>
      <p:pic>
        <p:nvPicPr>
          <p:cNvPr id="5" name="Image 4">
            <a:extLst>
              <a:ext uri="{FF2B5EF4-FFF2-40B4-BE49-F238E27FC236}">
                <a16:creationId xmlns:a16="http://schemas.microsoft.com/office/drawing/2014/main" id="{9D389DA6-E0D6-7D6E-6907-AACB2B179760}"/>
              </a:ext>
            </a:extLst>
          </p:cNvPr>
          <p:cNvPicPr>
            <a:picLocks noChangeAspect="1"/>
          </p:cNvPicPr>
          <p:nvPr/>
        </p:nvPicPr>
        <p:blipFill>
          <a:blip r:embed="rId2"/>
          <a:stretch>
            <a:fillRect/>
          </a:stretch>
        </p:blipFill>
        <p:spPr>
          <a:xfrm>
            <a:off x="1161760" y="3795387"/>
            <a:ext cx="9362329" cy="613253"/>
          </a:xfrm>
          <a:prstGeom prst="rect">
            <a:avLst/>
          </a:prstGeom>
        </p:spPr>
      </p:pic>
    </p:spTree>
    <p:extLst>
      <p:ext uri="{BB962C8B-B14F-4D97-AF65-F5344CB8AC3E}">
        <p14:creationId xmlns:p14="http://schemas.microsoft.com/office/powerpoint/2010/main" val="39820894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B4CF923-8431-3774-7629-EB389DA6B72D}"/>
              </a:ext>
            </a:extLst>
          </p:cNvPr>
          <p:cNvSpPr>
            <a:spLocks noGrp="1"/>
          </p:cNvSpPr>
          <p:nvPr>
            <p:ph type="title"/>
          </p:nvPr>
        </p:nvSpPr>
        <p:spPr/>
        <p:txBody>
          <a:bodyPr/>
          <a:lstStyle/>
          <a:p>
            <a:r>
              <a:rPr lang="fr-FR"/>
              <a:t>HTML – La balise &lt;input&gt;</a:t>
            </a:r>
          </a:p>
        </p:txBody>
      </p:sp>
      <p:sp>
        <p:nvSpPr>
          <p:cNvPr id="3" name="Espace réservé du contenu 2">
            <a:extLst>
              <a:ext uri="{FF2B5EF4-FFF2-40B4-BE49-F238E27FC236}">
                <a16:creationId xmlns:a16="http://schemas.microsoft.com/office/drawing/2014/main" id="{12D12DE8-042C-1D30-330F-F7B68908E7D8}"/>
              </a:ext>
            </a:extLst>
          </p:cNvPr>
          <p:cNvSpPr>
            <a:spLocks noGrp="1"/>
          </p:cNvSpPr>
          <p:nvPr>
            <p:ph idx="1"/>
          </p:nvPr>
        </p:nvSpPr>
        <p:spPr/>
        <p:txBody>
          <a:bodyPr/>
          <a:lstStyle/>
          <a:p>
            <a:r>
              <a:rPr lang="fr-FR" b="1" i="0">
                <a:solidFill>
                  <a:schemeClr val="tx1"/>
                </a:solidFill>
                <a:effectLst/>
                <a:latin typeface="Söhne"/>
              </a:rPr>
              <a:t>Bouton radio (radio) :</a:t>
            </a:r>
            <a:r>
              <a:rPr lang="fr-FR" b="0" i="0">
                <a:solidFill>
                  <a:schemeClr val="tx1"/>
                </a:solidFill>
                <a:effectLst/>
                <a:latin typeface="Söhne"/>
              </a:rPr>
              <a:t> Permet aux utilisateurs de sélectionner une seule option parmi un groupe.</a:t>
            </a:r>
          </a:p>
          <a:p>
            <a:pPr marL="0" indent="0">
              <a:buNone/>
            </a:pPr>
            <a:endParaRPr lang="fr-FR">
              <a:solidFill>
                <a:schemeClr val="tx1"/>
              </a:solidFill>
            </a:endParaRPr>
          </a:p>
        </p:txBody>
      </p:sp>
      <p:pic>
        <p:nvPicPr>
          <p:cNvPr id="5" name="Image 4">
            <a:extLst>
              <a:ext uri="{FF2B5EF4-FFF2-40B4-BE49-F238E27FC236}">
                <a16:creationId xmlns:a16="http://schemas.microsoft.com/office/drawing/2014/main" id="{8E83867B-2408-DD5F-E7ED-885919594752}"/>
              </a:ext>
            </a:extLst>
          </p:cNvPr>
          <p:cNvPicPr>
            <a:picLocks noChangeAspect="1"/>
          </p:cNvPicPr>
          <p:nvPr/>
        </p:nvPicPr>
        <p:blipFill>
          <a:blip r:embed="rId2"/>
          <a:stretch>
            <a:fillRect/>
          </a:stretch>
        </p:blipFill>
        <p:spPr>
          <a:xfrm>
            <a:off x="1154954" y="3594970"/>
            <a:ext cx="9483944" cy="928144"/>
          </a:xfrm>
          <a:prstGeom prst="rect">
            <a:avLst/>
          </a:prstGeom>
        </p:spPr>
      </p:pic>
    </p:spTree>
    <p:extLst>
      <p:ext uri="{BB962C8B-B14F-4D97-AF65-F5344CB8AC3E}">
        <p14:creationId xmlns:p14="http://schemas.microsoft.com/office/powerpoint/2010/main" val="9632930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E8B6901-5648-C4C5-0440-51C61272BEB8}"/>
              </a:ext>
            </a:extLst>
          </p:cNvPr>
          <p:cNvSpPr>
            <a:spLocks noGrp="1"/>
          </p:cNvSpPr>
          <p:nvPr>
            <p:ph type="title"/>
          </p:nvPr>
        </p:nvSpPr>
        <p:spPr/>
        <p:txBody>
          <a:bodyPr/>
          <a:lstStyle/>
          <a:p>
            <a:r>
              <a:rPr lang="fr-FR"/>
              <a:t>HTML – La balise &lt;input&gt;</a:t>
            </a:r>
          </a:p>
        </p:txBody>
      </p:sp>
      <p:sp>
        <p:nvSpPr>
          <p:cNvPr id="3" name="Espace réservé du contenu 2">
            <a:extLst>
              <a:ext uri="{FF2B5EF4-FFF2-40B4-BE49-F238E27FC236}">
                <a16:creationId xmlns:a16="http://schemas.microsoft.com/office/drawing/2014/main" id="{9D6575A9-47C3-1476-EBF0-19FCD8B2FF78}"/>
              </a:ext>
            </a:extLst>
          </p:cNvPr>
          <p:cNvSpPr>
            <a:spLocks noGrp="1"/>
          </p:cNvSpPr>
          <p:nvPr>
            <p:ph idx="1"/>
          </p:nvPr>
        </p:nvSpPr>
        <p:spPr/>
        <p:txBody>
          <a:bodyPr/>
          <a:lstStyle/>
          <a:p>
            <a:r>
              <a:rPr lang="fr-FR" b="1" i="0">
                <a:solidFill>
                  <a:schemeClr val="tx1"/>
                </a:solidFill>
                <a:effectLst/>
                <a:latin typeface="Söhne"/>
              </a:rPr>
              <a:t>Nombre (</a:t>
            </a:r>
            <a:r>
              <a:rPr lang="fr-FR" b="1" i="0" err="1">
                <a:solidFill>
                  <a:schemeClr val="tx1"/>
                </a:solidFill>
                <a:effectLst/>
                <a:latin typeface="Söhne"/>
              </a:rPr>
              <a:t>number</a:t>
            </a:r>
            <a:r>
              <a:rPr lang="fr-FR" b="1" i="0">
                <a:solidFill>
                  <a:schemeClr val="tx1"/>
                </a:solidFill>
                <a:effectLst/>
                <a:latin typeface="Söhne"/>
              </a:rPr>
              <a:t>) :</a:t>
            </a:r>
            <a:r>
              <a:rPr lang="fr-FR" b="0" i="0">
                <a:solidFill>
                  <a:schemeClr val="tx1"/>
                </a:solidFill>
                <a:effectLst/>
                <a:latin typeface="Söhne"/>
              </a:rPr>
              <a:t> Permet aux utilisateurs de saisir un nombre.</a:t>
            </a:r>
          </a:p>
          <a:p>
            <a:pPr marL="0" indent="0">
              <a:buNone/>
            </a:pPr>
            <a:endParaRPr lang="fr-FR">
              <a:solidFill>
                <a:schemeClr val="tx1"/>
              </a:solidFill>
            </a:endParaRPr>
          </a:p>
        </p:txBody>
      </p:sp>
      <p:pic>
        <p:nvPicPr>
          <p:cNvPr id="5" name="Image 4">
            <a:extLst>
              <a:ext uri="{FF2B5EF4-FFF2-40B4-BE49-F238E27FC236}">
                <a16:creationId xmlns:a16="http://schemas.microsoft.com/office/drawing/2014/main" id="{0A8B9D13-2DBE-2BE4-F951-9628F2A2792C}"/>
              </a:ext>
            </a:extLst>
          </p:cNvPr>
          <p:cNvPicPr>
            <a:picLocks noChangeAspect="1"/>
          </p:cNvPicPr>
          <p:nvPr/>
        </p:nvPicPr>
        <p:blipFill>
          <a:blip r:embed="rId2"/>
          <a:stretch>
            <a:fillRect/>
          </a:stretch>
        </p:blipFill>
        <p:spPr>
          <a:xfrm>
            <a:off x="1498795" y="3488560"/>
            <a:ext cx="8685562" cy="706964"/>
          </a:xfrm>
          <a:prstGeom prst="rect">
            <a:avLst/>
          </a:prstGeom>
        </p:spPr>
      </p:pic>
    </p:spTree>
    <p:extLst>
      <p:ext uri="{BB962C8B-B14F-4D97-AF65-F5344CB8AC3E}">
        <p14:creationId xmlns:p14="http://schemas.microsoft.com/office/powerpoint/2010/main" val="30997401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24F8BC1-B22B-F35E-80A8-57FA235B2375}"/>
              </a:ext>
            </a:extLst>
          </p:cNvPr>
          <p:cNvSpPr>
            <a:spLocks noGrp="1"/>
          </p:cNvSpPr>
          <p:nvPr>
            <p:ph type="title"/>
          </p:nvPr>
        </p:nvSpPr>
        <p:spPr/>
        <p:txBody>
          <a:bodyPr/>
          <a:lstStyle/>
          <a:p>
            <a:r>
              <a:rPr lang="fr-FR"/>
              <a:t>HTML – La balise &lt;input&gt;</a:t>
            </a:r>
          </a:p>
        </p:txBody>
      </p:sp>
      <p:sp>
        <p:nvSpPr>
          <p:cNvPr id="3" name="Espace réservé du contenu 2">
            <a:extLst>
              <a:ext uri="{FF2B5EF4-FFF2-40B4-BE49-F238E27FC236}">
                <a16:creationId xmlns:a16="http://schemas.microsoft.com/office/drawing/2014/main" id="{AB240F12-F156-24EA-4AD6-2820BEE18EFB}"/>
              </a:ext>
            </a:extLst>
          </p:cNvPr>
          <p:cNvSpPr>
            <a:spLocks noGrp="1"/>
          </p:cNvSpPr>
          <p:nvPr>
            <p:ph idx="1"/>
          </p:nvPr>
        </p:nvSpPr>
        <p:spPr/>
        <p:txBody>
          <a:bodyPr/>
          <a:lstStyle/>
          <a:p>
            <a:r>
              <a:rPr lang="fr-FR" b="1" i="0">
                <a:solidFill>
                  <a:schemeClr val="tx1"/>
                </a:solidFill>
                <a:effectLst/>
                <a:latin typeface="Söhne"/>
              </a:rPr>
              <a:t>E-mail (email) :</a:t>
            </a:r>
            <a:r>
              <a:rPr lang="fr-FR" b="0" i="0">
                <a:solidFill>
                  <a:schemeClr val="tx1"/>
                </a:solidFill>
                <a:effectLst/>
                <a:latin typeface="Söhne"/>
              </a:rPr>
              <a:t> Utilisé pour la saisie d'une adresse e-mail. Le navigateur effectue généralement une validation pour s'assurer qu'une adresse e-mail valide est saisie.</a:t>
            </a:r>
          </a:p>
          <a:p>
            <a:pPr marL="0" indent="0">
              <a:buNone/>
            </a:pPr>
            <a:endParaRPr lang="fr-FR">
              <a:solidFill>
                <a:schemeClr val="tx1"/>
              </a:solidFill>
            </a:endParaRPr>
          </a:p>
        </p:txBody>
      </p:sp>
      <p:pic>
        <p:nvPicPr>
          <p:cNvPr id="5" name="Image 4">
            <a:extLst>
              <a:ext uri="{FF2B5EF4-FFF2-40B4-BE49-F238E27FC236}">
                <a16:creationId xmlns:a16="http://schemas.microsoft.com/office/drawing/2014/main" id="{368F6695-3E77-86B9-5F65-E0ED4419D716}"/>
              </a:ext>
            </a:extLst>
          </p:cNvPr>
          <p:cNvPicPr>
            <a:picLocks noChangeAspect="1"/>
          </p:cNvPicPr>
          <p:nvPr/>
        </p:nvPicPr>
        <p:blipFill>
          <a:blip r:embed="rId2"/>
          <a:stretch>
            <a:fillRect/>
          </a:stretch>
        </p:blipFill>
        <p:spPr>
          <a:xfrm>
            <a:off x="1991638" y="3821090"/>
            <a:ext cx="7988975" cy="628346"/>
          </a:xfrm>
          <a:prstGeom prst="rect">
            <a:avLst/>
          </a:prstGeom>
        </p:spPr>
      </p:pic>
    </p:spTree>
    <p:extLst>
      <p:ext uri="{BB962C8B-B14F-4D97-AF65-F5344CB8AC3E}">
        <p14:creationId xmlns:p14="http://schemas.microsoft.com/office/powerpoint/2010/main" val="15771523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A90B542-3CEE-1E0A-F95A-521E4C501890}"/>
              </a:ext>
            </a:extLst>
          </p:cNvPr>
          <p:cNvSpPr>
            <a:spLocks noGrp="1"/>
          </p:cNvSpPr>
          <p:nvPr>
            <p:ph type="title"/>
          </p:nvPr>
        </p:nvSpPr>
        <p:spPr/>
        <p:txBody>
          <a:bodyPr/>
          <a:lstStyle/>
          <a:p>
            <a:r>
              <a:rPr lang="fr-FR"/>
              <a:t>HTML – La balise &lt;input&gt;</a:t>
            </a:r>
          </a:p>
        </p:txBody>
      </p:sp>
      <p:sp>
        <p:nvSpPr>
          <p:cNvPr id="3" name="Espace réservé du contenu 2">
            <a:extLst>
              <a:ext uri="{FF2B5EF4-FFF2-40B4-BE49-F238E27FC236}">
                <a16:creationId xmlns:a16="http://schemas.microsoft.com/office/drawing/2014/main" id="{418FE257-FA0A-C788-7FEE-77575E973C62}"/>
              </a:ext>
            </a:extLst>
          </p:cNvPr>
          <p:cNvSpPr>
            <a:spLocks noGrp="1"/>
          </p:cNvSpPr>
          <p:nvPr>
            <p:ph idx="1"/>
          </p:nvPr>
        </p:nvSpPr>
        <p:spPr/>
        <p:txBody>
          <a:bodyPr/>
          <a:lstStyle/>
          <a:p>
            <a:r>
              <a:rPr lang="fr-FR" b="1" i="0">
                <a:solidFill>
                  <a:schemeClr val="tx1"/>
                </a:solidFill>
                <a:effectLst/>
                <a:latin typeface="Söhne"/>
              </a:rPr>
              <a:t>URL (url) :</a:t>
            </a:r>
            <a:r>
              <a:rPr lang="fr-FR" b="0" i="0">
                <a:solidFill>
                  <a:schemeClr val="tx1"/>
                </a:solidFill>
                <a:effectLst/>
                <a:latin typeface="Söhne"/>
              </a:rPr>
              <a:t> Utilisé pour la saisie d'une URL (lien web). Le navigateur effectue généralement une validation pour s'assurer qu'une URL valide est saisie.</a:t>
            </a:r>
          </a:p>
          <a:p>
            <a:pPr marL="0" indent="0">
              <a:buNone/>
            </a:pPr>
            <a:endParaRPr lang="fr-FR">
              <a:solidFill>
                <a:schemeClr val="tx1"/>
              </a:solidFill>
            </a:endParaRPr>
          </a:p>
        </p:txBody>
      </p:sp>
      <p:pic>
        <p:nvPicPr>
          <p:cNvPr id="5" name="Image 4">
            <a:extLst>
              <a:ext uri="{FF2B5EF4-FFF2-40B4-BE49-F238E27FC236}">
                <a16:creationId xmlns:a16="http://schemas.microsoft.com/office/drawing/2014/main" id="{7428252A-8CE1-153F-57DD-27D281B2620D}"/>
              </a:ext>
            </a:extLst>
          </p:cNvPr>
          <p:cNvPicPr>
            <a:picLocks noChangeAspect="1"/>
          </p:cNvPicPr>
          <p:nvPr/>
        </p:nvPicPr>
        <p:blipFill>
          <a:blip r:embed="rId2"/>
          <a:stretch>
            <a:fillRect/>
          </a:stretch>
        </p:blipFill>
        <p:spPr>
          <a:xfrm>
            <a:off x="2104489" y="3723362"/>
            <a:ext cx="7479662" cy="588288"/>
          </a:xfrm>
          <a:prstGeom prst="rect">
            <a:avLst/>
          </a:prstGeom>
        </p:spPr>
      </p:pic>
    </p:spTree>
    <p:extLst>
      <p:ext uri="{BB962C8B-B14F-4D97-AF65-F5344CB8AC3E}">
        <p14:creationId xmlns:p14="http://schemas.microsoft.com/office/powerpoint/2010/main" val="2385335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298023F-C872-1A0F-9BE1-BF2299599ED3}"/>
              </a:ext>
            </a:extLst>
          </p:cNvPr>
          <p:cNvSpPr>
            <a:spLocks noGrp="1"/>
          </p:cNvSpPr>
          <p:nvPr>
            <p:ph type="title"/>
          </p:nvPr>
        </p:nvSpPr>
        <p:spPr/>
        <p:txBody>
          <a:bodyPr/>
          <a:lstStyle/>
          <a:p>
            <a:r>
              <a:rPr lang="fr-FR"/>
              <a:t>HTML – La balise &lt;input&gt;</a:t>
            </a:r>
          </a:p>
        </p:txBody>
      </p:sp>
      <p:sp>
        <p:nvSpPr>
          <p:cNvPr id="3" name="Espace réservé du contenu 2">
            <a:extLst>
              <a:ext uri="{FF2B5EF4-FFF2-40B4-BE49-F238E27FC236}">
                <a16:creationId xmlns:a16="http://schemas.microsoft.com/office/drawing/2014/main" id="{7758AF02-3C76-F895-0F46-D4800EA59603}"/>
              </a:ext>
            </a:extLst>
          </p:cNvPr>
          <p:cNvSpPr>
            <a:spLocks noGrp="1"/>
          </p:cNvSpPr>
          <p:nvPr>
            <p:ph idx="1"/>
          </p:nvPr>
        </p:nvSpPr>
        <p:spPr/>
        <p:txBody>
          <a:bodyPr/>
          <a:lstStyle/>
          <a:p>
            <a:r>
              <a:rPr lang="fr-FR" b="1" i="0">
                <a:solidFill>
                  <a:schemeClr val="tx1"/>
                </a:solidFill>
                <a:effectLst/>
                <a:latin typeface="Söhne"/>
              </a:rPr>
              <a:t>Téléphone (tel) :</a:t>
            </a:r>
            <a:r>
              <a:rPr lang="fr-FR" b="0" i="0">
                <a:solidFill>
                  <a:schemeClr val="tx1"/>
                </a:solidFill>
                <a:effectLst/>
                <a:latin typeface="Söhne"/>
              </a:rPr>
              <a:t> Utilisé pour la saisie de numéros de téléphone.</a:t>
            </a:r>
          </a:p>
          <a:p>
            <a:pPr marL="0" indent="0">
              <a:buNone/>
            </a:pPr>
            <a:endParaRPr lang="fr-FR">
              <a:solidFill>
                <a:schemeClr val="tx1"/>
              </a:solidFill>
            </a:endParaRPr>
          </a:p>
        </p:txBody>
      </p:sp>
      <p:pic>
        <p:nvPicPr>
          <p:cNvPr id="5" name="Image 4">
            <a:extLst>
              <a:ext uri="{FF2B5EF4-FFF2-40B4-BE49-F238E27FC236}">
                <a16:creationId xmlns:a16="http://schemas.microsoft.com/office/drawing/2014/main" id="{FE72C2BB-F9C5-7338-F729-E1FD31584DCD}"/>
              </a:ext>
            </a:extLst>
          </p:cNvPr>
          <p:cNvPicPr>
            <a:picLocks noChangeAspect="1"/>
          </p:cNvPicPr>
          <p:nvPr/>
        </p:nvPicPr>
        <p:blipFill>
          <a:blip r:embed="rId2"/>
          <a:stretch>
            <a:fillRect/>
          </a:stretch>
        </p:blipFill>
        <p:spPr>
          <a:xfrm>
            <a:off x="1154954" y="3429000"/>
            <a:ext cx="9518765" cy="706964"/>
          </a:xfrm>
          <a:prstGeom prst="rect">
            <a:avLst/>
          </a:prstGeom>
        </p:spPr>
      </p:pic>
    </p:spTree>
    <p:extLst>
      <p:ext uri="{BB962C8B-B14F-4D97-AF65-F5344CB8AC3E}">
        <p14:creationId xmlns:p14="http://schemas.microsoft.com/office/powerpoint/2010/main" val="20476343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1DD4B6D-8230-D814-67E3-65F44576E8BF}"/>
              </a:ext>
            </a:extLst>
          </p:cNvPr>
          <p:cNvSpPr>
            <a:spLocks noGrp="1"/>
          </p:cNvSpPr>
          <p:nvPr>
            <p:ph type="title"/>
          </p:nvPr>
        </p:nvSpPr>
        <p:spPr/>
        <p:txBody>
          <a:bodyPr/>
          <a:lstStyle/>
          <a:p>
            <a:r>
              <a:rPr lang="fr-FR"/>
              <a:t>HTML – La balise &lt;input&gt;</a:t>
            </a:r>
          </a:p>
        </p:txBody>
      </p:sp>
      <p:sp>
        <p:nvSpPr>
          <p:cNvPr id="3" name="Espace réservé du contenu 2">
            <a:extLst>
              <a:ext uri="{FF2B5EF4-FFF2-40B4-BE49-F238E27FC236}">
                <a16:creationId xmlns:a16="http://schemas.microsoft.com/office/drawing/2014/main" id="{61DFB2E9-288E-646A-1AA9-2C856AEFC652}"/>
              </a:ext>
            </a:extLst>
          </p:cNvPr>
          <p:cNvSpPr>
            <a:spLocks noGrp="1"/>
          </p:cNvSpPr>
          <p:nvPr>
            <p:ph idx="1"/>
          </p:nvPr>
        </p:nvSpPr>
        <p:spPr/>
        <p:txBody>
          <a:bodyPr/>
          <a:lstStyle/>
          <a:p>
            <a:r>
              <a:rPr lang="fr-FR" b="1" i="0">
                <a:solidFill>
                  <a:schemeClr val="tx1"/>
                </a:solidFill>
                <a:effectLst/>
                <a:latin typeface="Söhne"/>
              </a:rPr>
              <a:t>Date (date) :</a:t>
            </a:r>
            <a:r>
              <a:rPr lang="fr-FR" b="0" i="0">
                <a:solidFill>
                  <a:schemeClr val="tx1"/>
                </a:solidFill>
                <a:effectLst/>
                <a:latin typeface="Söhne"/>
              </a:rPr>
              <a:t> Permet aux utilisateurs de saisir une date.</a:t>
            </a:r>
          </a:p>
          <a:p>
            <a:pPr marL="0" indent="0">
              <a:buNone/>
            </a:pPr>
            <a:endParaRPr lang="fr-FR">
              <a:solidFill>
                <a:schemeClr val="tx1"/>
              </a:solidFill>
            </a:endParaRPr>
          </a:p>
        </p:txBody>
      </p:sp>
      <p:pic>
        <p:nvPicPr>
          <p:cNvPr id="5" name="Image 4">
            <a:extLst>
              <a:ext uri="{FF2B5EF4-FFF2-40B4-BE49-F238E27FC236}">
                <a16:creationId xmlns:a16="http://schemas.microsoft.com/office/drawing/2014/main" id="{52E73F83-C4B7-29A8-7629-3819646099C1}"/>
              </a:ext>
            </a:extLst>
          </p:cNvPr>
          <p:cNvPicPr>
            <a:picLocks noChangeAspect="1"/>
          </p:cNvPicPr>
          <p:nvPr/>
        </p:nvPicPr>
        <p:blipFill>
          <a:blip r:embed="rId2"/>
          <a:stretch>
            <a:fillRect/>
          </a:stretch>
        </p:blipFill>
        <p:spPr>
          <a:xfrm>
            <a:off x="1379621" y="3544866"/>
            <a:ext cx="8981926" cy="575501"/>
          </a:xfrm>
          <a:prstGeom prst="rect">
            <a:avLst/>
          </a:prstGeom>
        </p:spPr>
      </p:pic>
    </p:spTree>
    <p:extLst>
      <p:ext uri="{BB962C8B-B14F-4D97-AF65-F5344CB8AC3E}">
        <p14:creationId xmlns:p14="http://schemas.microsoft.com/office/powerpoint/2010/main" val="10001772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0425414-51E9-680F-3EF2-667C19E64770}"/>
              </a:ext>
            </a:extLst>
          </p:cNvPr>
          <p:cNvSpPr>
            <a:spLocks noGrp="1"/>
          </p:cNvSpPr>
          <p:nvPr>
            <p:ph type="title"/>
          </p:nvPr>
        </p:nvSpPr>
        <p:spPr/>
        <p:txBody>
          <a:bodyPr/>
          <a:lstStyle/>
          <a:p>
            <a:r>
              <a:rPr lang="fr-FR"/>
              <a:t>HTML – Tables des matières</a:t>
            </a:r>
          </a:p>
        </p:txBody>
      </p:sp>
      <p:sp>
        <p:nvSpPr>
          <p:cNvPr id="3" name="Espace réservé du contenu 2">
            <a:extLst>
              <a:ext uri="{FF2B5EF4-FFF2-40B4-BE49-F238E27FC236}">
                <a16:creationId xmlns:a16="http://schemas.microsoft.com/office/drawing/2014/main" id="{22C586CA-3267-B237-0385-E050F25D614B}"/>
              </a:ext>
            </a:extLst>
          </p:cNvPr>
          <p:cNvSpPr>
            <a:spLocks noGrp="1"/>
          </p:cNvSpPr>
          <p:nvPr>
            <p:ph sz="half" idx="1"/>
          </p:nvPr>
        </p:nvSpPr>
        <p:spPr/>
        <p:txBody>
          <a:bodyPr>
            <a:normAutofit/>
          </a:bodyPr>
          <a:lstStyle/>
          <a:p>
            <a:pPr algn="l">
              <a:buFont typeface="Wingdings" pitchFamily="2" charset="2"/>
              <a:buChar char="q"/>
            </a:pPr>
            <a:r>
              <a:rPr lang="fr-FR" b="0" i="0" strike="noStrike">
                <a:solidFill>
                  <a:schemeClr val="tx1"/>
                </a:solidFill>
                <a:effectLst/>
              </a:rPr>
              <a:t>Création d’un formulaire de base</a:t>
            </a:r>
          </a:p>
          <a:p>
            <a:pPr algn="l">
              <a:buFont typeface="Wingdings" pitchFamily="2" charset="2"/>
              <a:buChar char="q"/>
            </a:pPr>
            <a:r>
              <a:rPr lang="fr-FR">
                <a:solidFill>
                  <a:schemeClr val="tx1"/>
                </a:solidFill>
              </a:rPr>
              <a:t>Champs de saisie de texte</a:t>
            </a:r>
          </a:p>
          <a:p>
            <a:pPr algn="l">
              <a:buFont typeface="Wingdings" pitchFamily="2" charset="2"/>
              <a:buChar char="q"/>
            </a:pPr>
            <a:r>
              <a:rPr lang="fr-FR" b="0" i="0">
                <a:solidFill>
                  <a:schemeClr val="tx1"/>
                </a:solidFill>
                <a:effectLst/>
              </a:rPr>
              <a:t>Menus déroulants</a:t>
            </a:r>
          </a:p>
          <a:p>
            <a:pPr algn="l">
              <a:buFont typeface="Wingdings" pitchFamily="2" charset="2"/>
              <a:buChar char="q"/>
            </a:pPr>
            <a:r>
              <a:rPr lang="fr-FR">
                <a:solidFill>
                  <a:schemeClr val="tx1"/>
                </a:solidFill>
              </a:rPr>
              <a:t>Cases à cocher et boutons radio</a:t>
            </a:r>
            <a:endParaRPr lang="fr-FR" b="0" i="0">
              <a:solidFill>
                <a:schemeClr val="tx1"/>
              </a:solidFill>
              <a:effectLst/>
            </a:endParaRPr>
          </a:p>
          <a:p>
            <a:pPr marL="0" indent="0">
              <a:buNone/>
            </a:pPr>
            <a:endParaRPr lang="fr-FR"/>
          </a:p>
        </p:txBody>
      </p:sp>
      <p:sp>
        <p:nvSpPr>
          <p:cNvPr id="4" name="Espace réservé du contenu 3">
            <a:extLst>
              <a:ext uri="{FF2B5EF4-FFF2-40B4-BE49-F238E27FC236}">
                <a16:creationId xmlns:a16="http://schemas.microsoft.com/office/drawing/2014/main" id="{EE731F33-6251-6CB6-2007-DA571A6285FF}"/>
              </a:ext>
            </a:extLst>
          </p:cNvPr>
          <p:cNvSpPr>
            <a:spLocks noGrp="1"/>
          </p:cNvSpPr>
          <p:nvPr>
            <p:ph sz="half" idx="2"/>
          </p:nvPr>
        </p:nvSpPr>
        <p:spPr/>
        <p:txBody>
          <a:bodyPr>
            <a:normAutofit/>
          </a:bodyPr>
          <a:lstStyle/>
          <a:p>
            <a:pPr>
              <a:buFont typeface="Wingdings" pitchFamily="2" charset="2"/>
              <a:buChar char="q"/>
            </a:pPr>
            <a:r>
              <a:rPr lang="fr-FR"/>
              <a:t>Boutons</a:t>
            </a:r>
          </a:p>
          <a:p>
            <a:pPr>
              <a:buFont typeface="Wingdings" pitchFamily="2" charset="2"/>
              <a:buChar char="q"/>
            </a:pPr>
            <a:r>
              <a:rPr lang="fr-FR"/>
              <a:t>Envoi de données à un serveur</a:t>
            </a:r>
          </a:p>
          <a:p>
            <a:pPr>
              <a:buFont typeface="Wingdings" pitchFamily="2" charset="2"/>
              <a:buChar char="q"/>
            </a:pPr>
            <a:r>
              <a:rPr lang="fr-FR"/>
              <a:t>Validation des formulaires</a:t>
            </a:r>
          </a:p>
          <a:p>
            <a:pPr>
              <a:buFont typeface="Wingdings" pitchFamily="2" charset="2"/>
              <a:buChar char="q"/>
            </a:pPr>
            <a:r>
              <a:rPr lang="fr-FR"/>
              <a:t>Aller plus loin</a:t>
            </a:r>
          </a:p>
        </p:txBody>
      </p:sp>
    </p:spTree>
    <p:extLst>
      <p:ext uri="{BB962C8B-B14F-4D97-AF65-F5344CB8AC3E}">
        <p14:creationId xmlns:p14="http://schemas.microsoft.com/office/powerpoint/2010/main" val="41238018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65D69B6-179A-6BC8-8D42-F596FBAF775E}"/>
              </a:ext>
            </a:extLst>
          </p:cNvPr>
          <p:cNvSpPr>
            <a:spLocks noGrp="1"/>
          </p:cNvSpPr>
          <p:nvPr>
            <p:ph type="title"/>
          </p:nvPr>
        </p:nvSpPr>
        <p:spPr/>
        <p:txBody>
          <a:bodyPr/>
          <a:lstStyle/>
          <a:p>
            <a:r>
              <a:rPr lang="fr-FR"/>
              <a:t>HTML – La balise &lt;input&gt;</a:t>
            </a:r>
          </a:p>
        </p:txBody>
      </p:sp>
      <p:sp>
        <p:nvSpPr>
          <p:cNvPr id="3" name="Espace réservé du contenu 2">
            <a:extLst>
              <a:ext uri="{FF2B5EF4-FFF2-40B4-BE49-F238E27FC236}">
                <a16:creationId xmlns:a16="http://schemas.microsoft.com/office/drawing/2014/main" id="{899205BE-4B13-899B-1256-B0D6BBDDC5F7}"/>
              </a:ext>
            </a:extLst>
          </p:cNvPr>
          <p:cNvSpPr>
            <a:spLocks noGrp="1"/>
          </p:cNvSpPr>
          <p:nvPr>
            <p:ph idx="1"/>
          </p:nvPr>
        </p:nvSpPr>
        <p:spPr/>
        <p:txBody>
          <a:bodyPr/>
          <a:lstStyle/>
          <a:p>
            <a:r>
              <a:rPr lang="fr-FR" b="1" i="0">
                <a:solidFill>
                  <a:schemeClr val="tx1"/>
                </a:solidFill>
                <a:effectLst/>
                <a:latin typeface="Söhne"/>
              </a:rPr>
              <a:t>Heure (time) :</a:t>
            </a:r>
            <a:r>
              <a:rPr lang="fr-FR" b="0" i="0">
                <a:solidFill>
                  <a:schemeClr val="tx1"/>
                </a:solidFill>
                <a:effectLst/>
                <a:latin typeface="Söhne"/>
              </a:rPr>
              <a:t> Permet aux utilisateurs de saisir l'heure.</a:t>
            </a:r>
          </a:p>
          <a:p>
            <a:pPr marL="0" indent="0">
              <a:buNone/>
            </a:pPr>
            <a:endParaRPr lang="fr-FR">
              <a:solidFill>
                <a:schemeClr val="tx1"/>
              </a:solidFill>
            </a:endParaRPr>
          </a:p>
        </p:txBody>
      </p:sp>
      <p:pic>
        <p:nvPicPr>
          <p:cNvPr id="5" name="Image 4">
            <a:extLst>
              <a:ext uri="{FF2B5EF4-FFF2-40B4-BE49-F238E27FC236}">
                <a16:creationId xmlns:a16="http://schemas.microsoft.com/office/drawing/2014/main" id="{5E281EF2-3398-A472-70BE-419287C61E69}"/>
              </a:ext>
            </a:extLst>
          </p:cNvPr>
          <p:cNvPicPr>
            <a:picLocks noChangeAspect="1"/>
          </p:cNvPicPr>
          <p:nvPr/>
        </p:nvPicPr>
        <p:blipFill>
          <a:blip r:embed="rId2"/>
          <a:stretch>
            <a:fillRect/>
          </a:stretch>
        </p:blipFill>
        <p:spPr>
          <a:xfrm>
            <a:off x="1989786" y="3429000"/>
            <a:ext cx="8212427" cy="541054"/>
          </a:xfrm>
          <a:prstGeom prst="rect">
            <a:avLst/>
          </a:prstGeom>
        </p:spPr>
      </p:pic>
    </p:spTree>
    <p:extLst>
      <p:ext uri="{BB962C8B-B14F-4D97-AF65-F5344CB8AC3E}">
        <p14:creationId xmlns:p14="http://schemas.microsoft.com/office/powerpoint/2010/main" val="25244046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0E6E4B1-B106-ABCA-AB1C-0C4C0F5DFDD7}"/>
              </a:ext>
            </a:extLst>
          </p:cNvPr>
          <p:cNvSpPr>
            <a:spLocks noGrp="1"/>
          </p:cNvSpPr>
          <p:nvPr>
            <p:ph type="title"/>
          </p:nvPr>
        </p:nvSpPr>
        <p:spPr/>
        <p:txBody>
          <a:bodyPr/>
          <a:lstStyle/>
          <a:p>
            <a:r>
              <a:rPr lang="fr-FR"/>
              <a:t>HTML – La balise &lt;input&gt;</a:t>
            </a:r>
          </a:p>
        </p:txBody>
      </p:sp>
      <p:sp>
        <p:nvSpPr>
          <p:cNvPr id="3" name="Espace réservé du contenu 2">
            <a:extLst>
              <a:ext uri="{FF2B5EF4-FFF2-40B4-BE49-F238E27FC236}">
                <a16:creationId xmlns:a16="http://schemas.microsoft.com/office/drawing/2014/main" id="{73835447-6D3A-23CA-159A-2E0496B5D6A4}"/>
              </a:ext>
            </a:extLst>
          </p:cNvPr>
          <p:cNvSpPr>
            <a:spLocks noGrp="1"/>
          </p:cNvSpPr>
          <p:nvPr>
            <p:ph idx="1"/>
          </p:nvPr>
        </p:nvSpPr>
        <p:spPr/>
        <p:txBody>
          <a:bodyPr/>
          <a:lstStyle/>
          <a:p>
            <a:r>
              <a:rPr lang="fr-FR" b="1" i="0">
                <a:solidFill>
                  <a:schemeClr val="tx1"/>
                </a:solidFill>
                <a:effectLst/>
                <a:latin typeface="Söhne"/>
              </a:rPr>
              <a:t>Fichier (file) :</a:t>
            </a:r>
            <a:r>
              <a:rPr lang="fr-FR" b="0" i="0">
                <a:solidFill>
                  <a:schemeClr val="tx1"/>
                </a:solidFill>
                <a:effectLst/>
                <a:latin typeface="Söhne"/>
              </a:rPr>
              <a:t> Permet aux utilisateurs de télécharger des fichiers.</a:t>
            </a:r>
          </a:p>
          <a:p>
            <a:pPr marL="0" indent="0">
              <a:buNone/>
            </a:pPr>
            <a:endParaRPr lang="fr-FR">
              <a:solidFill>
                <a:schemeClr val="tx1"/>
              </a:solidFill>
              <a:latin typeface="Söhne"/>
            </a:endParaRPr>
          </a:p>
          <a:p>
            <a:pPr marL="0" indent="0">
              <a:buNone/>
            </a:pPr>
            <a:endParaRPr lang="fr-FR">
              <a:solidFill>
                <a:schemeClr val="tx1"/>
              </a:solidFill>
              <a:latin typeface="Söhne"/>
            </a:endParaRPr>
          </a:p>
          <a:p>
            <a:pPr marL="0" indent="0">
              <a:buNone/>
            </a:pPr>
            <a:endParaRPr lang="fr-FR">
              <a:solidFill>
                <a:schemeClr val="tx1"/>
              </a:solidFill>
              <a:latin typeface="Söhne"/>
            </a:endParaRPr>
          </a:p>
          <a:p>
            <a:pPr marL="0" indent="0">
              <a:buNone/>
            </a:pPr>
            <a:r>
              <a:rPr lang="fr-FR" b="1">
                <a:solidFill>
                  <a:srgbClr val="FF0000"/>
                </a:solidFill>
                <a:latin typeface="Söhne"/>
              </a:rPr>
              <a:t>ATTENTION LA BALISE &lt;FORM&gt; DEVRA CONTENIR L’ATTRIBUT ENCTYPE AVEC LA VALEUR « MULTIPART/FORM-DATA » AINSI QUE L’ATTRIBUT METHOD AVEC LA VALEUR « POST » POUR LE BON FONCTIONNEMENT.</a:t>
            </a:r>
          </a:p>
        </p:txBody>
      </p:sp>
      <p:pic>
        <p:nvPicPr>
          <p:cNvPr id="5" name="Image 4">
            <a:extLst>
              <a:ext uri="{FF2B5EF4-FFF2-40B4-BE49-F238E27FC236}">
                <a16:creationId xmlns:a16="http://schemas.microsoft.com/office/drawing/2014/main" id="{902B84D0-7E0E-3699-D282-E3FF240C54F3}"/>
              </a:ext>
            </a:extLst>
          </p:cNvPr>
          <p:cNvPicPr>
            <a:picLocks noChangeAspect="1"/>
          </p:cNvPicPr>
          <p:nvPr/>
        </p:nvPicPr>
        <p:blipFill>
          <a:blip r:embed="rId2"/>
          <a:stretch>
            <a:fillRect/>
          </a:stretch>
        </p:blipFill>
        <p:spPr>
          <a:xfrm>
            <a:off x="1615859" y="3147097"/>
            <a:ext cx="8163598" cy="525473"/>
          </a:xfrm>
          <a:prstGeom prst="rect">
            <a:avLst/>
          </a:prstGeom>
        </p:spPr>
      </p:pic>
    </p:spTree>
    <p:extLst>
      <p:ext uri="{BB962C8B-B14F-4D97-AF65-F5344CB8AC3E}">
        <p14:creationId xmlns:p14="http://schemas.microsoft.com/office/powerpoint/2010/main" val="4929475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F59716D-D174-C611-9604-63BDD0A80489}"/>
              </a:ext>
            </a:extLst>
          </p:cNvPr>
          <p:cNvSpPr>
            <a:spLocks noGrp="1"/>
          </p:cNvSpPr>
          <p:nvPr>
            <p:ph type="title"/>
          </p:nvPr>
        </p:nvSpPr>
        <p:spPr/>
        <p:txBody>
          <a:bodyPr/>
          <a:lstStyle/>
          <a:p>
            <a:r>
              <a:rPr lang="fr-FR"/>
              <a:t>HTML – La balise &lt;input&gt;</a:t>
            </a:r>
          </a:p>
        </p:txBody>
      </p:sp>
      <p:sp>
        <p:nvSpPr>
          <p:cNvPr id="3" name="Espace réservé du contenu 2">
            <a:extLst>
              <a:ext uri="{FF2B5EF4-FFF2-40B4-BE49-F238E27FC236}">
                <a16:creationId xmlns:a16="http://schemas.microsoft.com/office/drawing/2014/main" id="{D23482AF-E280-2A67-E03F-10498C50DCB2}"/>
              </a:ext>
            </a:extLst>
          </p:cNvPr>
          <p:cNvSpPr>
            <a:spLocks noGrp="1"/>
          </p:cNvSpPr>
          <p:nvPr>
            <p:ph idx="1"/>
          </p:nvPr>
        </p:nvSpPr>
        <p:spPr/>
        <p:txBody>
          <a:bodyPr/>
          <a:lstStyle/>
          <a:p>
            <a:r>
              <a:rPr lang="fr-FR" b="1" i="0">
                <a:solidFill>
                  <a:schemeClr val="tx1"/>
                </a:solidFill>
                <a:effectLst/>
                <a:latin typeface="Söhne"/>
              </a:rPr>
              <a:t>Recherche (</a:t>
            </a:r>
            <a:r>
              <a:rPr lang="fr-FR" b="1" i="0" err="1">
                <a:solidFill>
                  <a:schemeClr val="tx1"/>
                </a:solidFill>
                <a:effectLst/>
                <a:latin typeface="Söhne"/>
              </a:rPr>
              <a:t>search</a:t>
            </a:r>
            <a:r>
              <a:rPr lang="fr-FR" b="1" i="0">
                <a:solidFill>
                  <a:schemeClr val="tx1"/>
                </a:solidFill>
                <a:effectLst/>
                <a:latin typeface="Söhne"/>
              </a:rPr>
              <a:t>) :</a:t>
            </a:r>
            <a:r>
              <a:rPr lang="fr-FR" b="0" i="0">
                <a:solidFill>
                  <a:schemeClr val="tx1"/>
                </a:solidFill>
                <a:effectLst/>
                <a:latin typeface="Söhne"/>
              </a:rPr>
              <a:t> Utilisé pour la saisie de termes de recherche.</a:t>
            </a:r>
          </a:p>
          <a:p>
            <a:pPr marL="0" indent="0">
              <a:buNone/>
            </a:pPr>
            <a:endParaRPr lang="fr-FR">
              <a:solidFill>
                <a:schemeClr val="tx1"/>
              </a:solidFill>
            </a:endParaRPr>
          </a:p>
        </p:txBody>
      </p:sp>
      <p:pic>
        <p:nvPicPr>
          <p:cNvPr id="5" name="Image 4">
            <a:extLst>
              <a:ext uri="{FF2B5EF4-FFF2-40B4-BE49-F238E27FC236}">
                <a16:creationId xmlns:a16="http://schemas.microsoft.com/office/drawing/2014/main" id="{D5A0726F-410C-8EE1-61FC-72DE870F764B}"/>
              </a:ext>
            </a:extLst>
          </p:cNvPr>
          <p:cNvPicPr>
            <a:picLocks noChangeAspect="1"/>
          </p:cNvPicPr>
          <p:nvPr/>
        </p:nvPicPr>
        <p:blipFill>
          <a:blip r:embed="rId2"/>
          <a:stretch>
            <a:fillRect/>
          </a:stretch>
        </p:blipFill>
        <p:spPr>
          <a:xfrm>
            <a:off x="1705496" y="3338247"/>
            <a:ext cx="8781007" cy="616211"/>
          </a:xfrm>
          <a:prstGeom prst="rect">
            <a:avLst/>
          </a:prstGeom>
        </p:spPr>
      </p:pic>
    </p:spTree>
    <p:extLst>
      <p:ext uri="{BB962C8B-B14F-4D97-AF65-F5344CB8AC3E}">
        <p14:creationId xmlns:p14="http://schemas.microsoft.com/office/powerpoint/2010/main" val="41212203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4257FAA-9500-701F-A89A-89F035295933}"/>
              </a:ext>
            </a:extLst>
          </p:cNvPr>
          <p:cNvSpPr>
            <a:spLocks noGrp="1"/>
          </p:cNvSpPr>
          <p:nvPr>
            <p:ph type="title"/>
          </p:nvPr>
        </p:nvSpPr>
        <p:spPr/>
        <p:txBody>
          <a:bodyPr/>
          <a:lstStyle/>
          <a:p>
            <a:r>
              <a:rPr lang="fr-FR"/>
              <a:t>HTML – La balise &lt;input&gt;</a:t>
            </a:r>
          </a:p>
        </p:txBody>
      </p:sp>
      <p:sp>
        <p:nvSpPr>
          <p:cNvPr id="3" name="Espace réservé du contenu 2">
            <a:extLst>
              <a:ext uri="{FF2B5EF4-FFF2-40B4-BE49-F238E27FC236}">
                <a16:creationId xmlns:a16="http://schemas.microsoft.com/office/drawing/2014/main" id="{CB5AEE18-FB05-0292-6386-093C5C47E3A0}"/>
              </a:ext>
            </a:extLst>
          </p:cNvPr>
          <p:cNvSpPr>
            <a:spLocks noGrp="1"/>
          </p:cNvSpPr>
          <p:nvPr>
            <p:ph idx="1"/>
          </p:nvPr>
        </p:nvSpPr>
        <p:spPr/>
        <p:txBody>
          <a:bodyPr/>
          <a:lstStyle/>
          <a:p>
            <a:r>
              <a:rPr lang="fr-FR" b="1" i="0">
                <a:solidFill>
                  <a:schemeClr val="tx1"/>
                </a:solidFill>
                <a:effectLst/>
                <a:latin typeface="Söhne"/>
              </a:rPr>
              <a:t>Couleur (</a:t>
            </a:r>
            <a:r>
              <a:rPr lang="fr-FR" b="1" i="0" err="1">
                <a:solidFill>
                  <a:schemeClr val="tx1"/>
                </a:solidFill>
                <a:effectLst/>
                <a:latin typeface="Söhne"/>
              </a:rPr>
              <a:t>color</a:t>
            </a:r>
            <a:r>
              <a:rPr lang="fr-FR" b="1" i="0">
                <a:solidFill>
                  <a:schemeClr val="tx1"/>
                </a:solidFill>
                <a:effectLst/>
                <a:latin typeface="Söhne"/>
              </a:rPr>
              <a:t>) :</a:t>
            </a:r>
            <a:r>
              <a:rPr lang="fr-FR" b="0" i="0">
                <a:solidFill>
                  <a:schemeClr val="tx1"/>
                </a:solidFill>
                <a:effectLst/>
                <a:latin typeface="Söhne"/>
              </a:rPr>
              <a:t> Permet aux utilisateurs de sélectionner une couleur.</a:t>
            </a:r>
          </a:p>
          <a:p>
            <a:pPr marL="0" indent="0">
              <a:buNone/>
            </a:pPr>
            <a:endParaRPr lang="fr-FR">
              <a:solidFill>
                <a:schemeClr val="tx1"/>
              </a:solidFill>
            </a:endParaRPr>
          </a:p>
        </p:txBody>
      </p:sp>
      <p:pic>
        <p:nvPicPr>
          <p:cNvPr id="5" name="Image 4">
            <a:extLst>
              <a:ext uri="{FF2B5EF4-FFF2-40B4-BE49-F238E27FC236}">
                <a16:creationId xmlns:a16="http://schemas.microsoft.com/office/drawing/2014/main" id="{A00C1BF3-961C-B295-4B20-77C0AC7DE9D3}"/>
              </a:ext>
            </a:extLst>
          </p:cNvPr>
          <p:cNvPicPr>
            <a:picLocks noChangeAspect="1"/>
          </p:cNvPicPr>
          <p:nvPr/>
        </p:nvPicPr>
        <p:blipFill>
          <a:blip r:embed="rId2"/>
          <a:stretch>
            <a:fillRect/>
          </a:stretch>
        </p:blipFill>
        <p:spPr>
          <a:xfrm>
            <a:off x="1454108" y="3429000"/>
            <a:ext cx="9283783" cy="613080"/>
          </a:xfrm>
          <a:prstGeom prst="rect">
            <a:avLst/>
          </a:prstGeom>
        </p:spPr>
      </p:pic>
    </p:spTree>
    <p:extLst>
      <p:ext uri="{BB962C8B-B14F-4D97-AF65-F5344CB8AC3E}">
        <p14:creationId xmlns:p14="http://schemas.microsoft.com/office/powerpoint/2010/main" val="37843291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AFC8B5F-3969-FB8F-130B-6DCC583CEA57}"/>
              </a:ext>
            </a:extLst>
          </p:cNvPr>
          <p:cNvSpPr>
            <a:spLocks noGrp="1"/>
          </p:cNvSpPr>
          <p:nvPr>
            <p:ph type="title"/>
          </p:nvPr>
        </p:nvSpPr>
        <p:spPr/>
        <p:txBody>
          <a:bodyPr/>
          <a:lstStyle/>
          <a:p>
            <a:r>
              <a:rPr lang="fr-FR"/>
              <a:t>HTML – La balise &lt;input&gt;</a:t>
            </a:r>
          </a:p>
        </p:txBody>
      </p:sp>
      <p:sp>
        <p:nvSpPr>
          <p:cNvPr id="3" name="Espace réservé du contenu 2">
            <a:extLst>
              <a:ext uri="{FF2B5EF4-FFF2-40B4-BE49-F238E27FC236}">
                <a16:creationId xmlns:a16="http://schemas.microsoft.com/office/drawing/2014/main" id="{EB43B7B9-4755-7B8C-B47C-621635A41FDE}"/>
              </a:ext>
            </a:extLst>
          </p:cNvPr>
          <p:cNvSpPr>
            <a:spLocks noGrp="1"/>
          </p:cNvSpPr>
          <p:nvPr>
            <p:ph idx="1"/>
          </p:nvPr>
        </p:nvSpPr>
        <p:spPr/>
        <p:txBody>
          <a:bodyPr/>
          <a:lstStyle/>
          <a:p>
            <a:r>
              <a:rPr lang="fr-FR" b="0" i="0">
                <a:solidFill>
                  <a:schemeClr val="tx1"/>
                </a:solidFill>
                <a:effectLst/>
                <a:latin typeface="Söhne"/>
              </a:rPr>
              <a:t>Ces exemples représentent une variété de types de champs de saisie </a:t>
            </a:r>
            <a:r>
              <a:rPr lang="fr-FR">
                <a:solidFill>
                  <a:schemeClr val="tx1"/>
                </a:solidFill>
              </a:rPr>
              <a:t>&lt;input&gt;</a:t>
            </a:r>
            <a:r>
              <a:rPr lang="fr-FR" b="0" i="0">
                <a:solidFill>
                  <a:schemeClr val="tx1"/>
                </a:solidFill>
                <a:effectLst/>
                <a:latin typeface="Söhne"/>
              </a:rPr>
              <a:t>. Il existe d'autres types d'entrées spécifiques et personnalisés que vous pouvez utiliser en fonction de vos besoins, et ils peuvent être combinés pour créer des formulaires interactifs et complets.</a:t>
            </a:r>
            <a:endParaRPr lang="fr-FR">
              <a:solidFill>
                <a:schemeClr val="tx1"/>
              </a:solidFill>
            </a:endParaRPr>
          </a:p>
        </p:txBody>
      </p:sp>
    </p:spTree>
    <p:extLst>
      <p:ext uri="{BB962C8B-B14F-4D97-AF65-F5344CB8AC3E}">
        <p14:creationId xmlns:p14="http://schemas.microsoft.com/office/powerpoint/2010/main" val="10121551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E62FC69-33CB-7B06-F2F4-657B64C59B29}"/>
              </a:ext>
            </a:extLst>
          </p:cNvPr>
          <p:cNvSpPr>
            <a:spLocks noGrp="1"/>
          </p:cNvSpPr>
          <p:nvPr>
            <p:ph type="title"/>
          </p:nvPr>
        </p:nvSpPr>
        <p:spPr/>
        <p:txBody>
          <a:bodyPr/>
          <a:lstStyle/>
          <a:p>
            <a:r>
              <a:rPr lang="fr-FR"/>
              <a:t>HTML – Les différents attributs pour la balise &lt;input&gt;</a:t>
            </a:r>
          </a:p>
        </p:txBody>
      </p:sp>
      <p:sp>
        <p:nvSpPr>
          <p:cNvPr id="3" name="Espace réservé du contenu 2">
            <a:extLst>
              <a:ext uri="{FF2B5EF4-FFF2-40B4-BE49-F238E27FC236}">
                <a16:creationId xmlns:a16="http://schemas.microsoft.com/office/drawing/2014/main" id="{87289FE2-7F9E-FF3B-021D-7228BE55FBD7}"/>
              </a:ext>
            </a:extLst>
          </p:cNvPr>
          <p:cNvSpPr>
            <a:spLocks noGrp="1"/>
          </p:cNvSpPr>
          <p:nvPr>
            <p:ph idx="1"/>
          </p:nvPr>
        </p:nvSpPr>
        <p:spPr/>
        <p:txBody>
          <a:bodyPr/>
          <a:lstStyle/>
          <a:p>
            <a:r>
              <a:rPr lang="fr-FR" b="0" i="0">
                <a:solidFill>
                  <a:schemeClr val="tx1"/>
                </a:solidFill>
                <a:effectLst/>
                <a:latin typeface="Söhne"/>
              </a:rPr>
              <a:t>Les balises </a:t>
            </a:r>
            <a:r>
              <a:rPr lang="fr-FR">
                <a:solidFill>
                  <a:schemeClr val="tx1"/>
                </a:solidFill>
              </a:rPr>
              <a:t>&lt;input&gt;</a:t>
            </a:r>
            <a:r>
              <a:rPr lang="fr-FR" b="0" i="0">
                <a:solidFill>
                  <a:schemeClr val="tx1"/>
                </a:solidFill>
                <a:effectLst/>
                <a:latin typeface="Söhne"/>
              </a:rPr>
              <a:t> en HTML acceptent différents attributs pour personnaliser leur comportement et leur apparence. Voici une liste des attributs couramment utilisés pour une balise </a:t>
            </a:r>
            <a:r>
              <a:rPr lang="fr-FR">
                <a:solidFill>
                  <a:schemeClr val="tx1"/>
                </a:solidFill>
              </a:rPr>
              <a:t>&lt;input&gt;</a:t>
            </a:r>
            <a:r>
              <a:rPr lang="fr-FR" b="0" i="0">
                <a:solidFill>
                  <a:schemeClr val="tx1"/>
                </a:solidFill>
                <a:effectLst/>
                <a:latin typeface="Söhne"/>
              </a:rPr>
              <a:t> </a:t>
            </a:r>
            <a:endParaRPr lang="fr-FR">
              <a:solidFill>
                <a:schemeClr val="tx1"/>
              </a:solidFill>
            </a:endParaRPr>
          </a:p>
        </p:txBody>
      </p:sp>
    </p:spTree>
    <p:extLst>
      <p:ext uri="{BB962C8B-B14F-4D97-AF65-F5344CB8AC3E}">
        <p14:creationId xmlns:p14="http://schemas.microsoft.com/office/powerpoint/2010/main" val="24237573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5EB7ECF-1A6F-3B33-C08C-D634F012DE9A}"/>
              </a:ext>
            </a:extLst>
          </p:cNvPr>
          <p:cNvSpPr>
            <a:spLocks noGrp="1"/>
          </p:cNvSpPr>
          <p:nvPr>
            <p:ph type="title"/>
          </p:nvPr>
        </p:nvSpPr>
        <p:spPr/>
        <p:txBody>
          <a:bodyPr/>
          <a:lstStyle/>
          <a:p>
            <a:r>
              <a:rPr lang="fr-FR"/>
              <a:t>HTML – Les différents attributs pour la balise &lt;input&gt;</a:t>
            </a:r>
          </a:p>
        </p:txBody>
      </p:sp>
      <p:sp>
        <p:nvSpPr>
          <p:cNvPr id="3" name="Espace réservé du contenu 2">
            <a:extLst>
              <a:ext uri="{FF2B5EF4-FFF2-40B4-BE49-F238E27FC236}">
                <a16:creationId xmlns:a16="http://schemas.microsoft.com/office/drawing/2014/main" id="{DAFCB8F7-FCD3-DCA8-4ACE-4D905089446C}"/>
              </a:ext>
            </a:extLst>
          </p:cNvPr>
          <p:cNvSpPr>
            <a:spLocks noGrp="1"/>
          </p:cNvSpPr>
          <p:nvPr>
            <p:ph idx="1"/>
          </p:nvPr>
        </p:nvSpPr>
        <p:spPr/>
        <p:txBody>
          <a:bodyPr/>
          <a:lstStyle/>
          <a:p>
            <a:pPr algn="l"/>
            <a:r>
              <a:rPr lang="fr-FR" b="1" i="0">
                <a:solidFill>
                  <a:schemeClr val="tx1"/>
                </a:solidFill>
                <a:effectLst/>
                <a:latin typeface="Söhne"/>
              </a:rPr>
              <a:t>type :</a:t>
            </a:r>
            <a:r>
              <a:rPr lang="fr-FR" b="0" i="0">
                <a:solidFill>
                  <a:schemeClr val="tx1"/>
                </a:solidFill>
                <a:effectLst/>
                <a:latin typeface="Söhne"/>
              </a:rPr>
              <a:t> Cet attribut spécifie le type de champ de saisie. Il est obligatoire et détermine le comportement de l'élément &lt;input&gt;. Les valeurs possibles incluent "</a:t>
            </a:r>
            <a:r>
              <a:rPr lang="fr-FR" b="0" i="0" err="1">
                <a:solidFill>
                  <a:schemeClr val="tx1"/>
                </a:solidFill>
                <a:effectLst/>
                <a:latin typeface="Söhne"/>
              </a:rPr>
              <a:t>text</a:t>
            </a:r>
            <a:r>
              <a:rPr lang="fr-FR" b="0" i="0">
                <a:solidFill>
                  <a:schemeClr val="tx1"/>
                </a:solidFill>
                <a:effectLst/>
                <a:latin typeface="Söhne"/>
              </a:rPr>
              <a:t>", "</a:t>
            </a:r>
            <a:r>
              <a:rPr lang="fr-FR" b="0" i="0" err="1">
                <a:solidFill>
                  <a:schemeClr val="tx1"/>
                </a:solidFill>
                <a:effectLst/>
                <a:latin typeface="Söhne"/>
              </a:rPr>
              <a:t>password</a:t>
            </a:r>
            <a:r>
              <a:rPr lang="fr-FR" b="0" i="0">
                <a:solidFill>
                  <a:schemeClr val="tx1"/>
                </a:solidFill>
                <a:effectLst/>
                <a:latin typeface="Söhne"/>
              </a:rPr>
              <a:t>", "</a:t>
            </a:r>
            <a:r>
              <a:rPr lang="fr-FR" b="0" i="0" err="1">
                <a:solidFill>
                  <a:schemeClr val="tx1"/>
                </a:solidFill>
                <a:effectLst/>
                <a:latin typeface="Söhne"/>
              </a:rPr>
              <a:t>checkbox</a:t>
            </a:r>
            <a:r>
              <a:rPr lang="fr-FR" b="0" i="0">
                <a:solidFill>
                  <a:schemeClr val="tx1"/>
                </a:solidFill>
                <a:effectLst/>
                <a:latin typeface="Söhne"/>
              </a:rPr>
              <a:t>", "radio", "</a:t>
            </a:r>
            <a:r>
              <a:rPr lang="fr-FR" b="0" i="0" err="1">
                <a:solidFill>
                  <a:schemeClr val="tx1"/>
                </a:solidFill>
                <a:effectLst/>
                <a:latin typeface="Söhne"/>
              </a:rPr>
              <a:t>number</a:t>
            </a:r>
            <a:r>
              <a:rPr lang="fr-FR" b="0" i="0">
                <a:solidFill>
                  <a:schemeClr val="tx1"/>
                </a:solidFill>
                <a:effectLst/>
                <a:latin typeface="Söhne"/>
              </a:rPr>
              <a:t>", "email", "url", "tel", "date", "time", "file", "</a:t>
            </a:r>
            <a:r>
              <a:rPr lang="fr-FR" b="0" i="0" err="1">
                <a:solidFill>
                  <a:schemeClr val="tx1"/>
                </a:solidFill>
                <a:effectLst/>
                <a:latin typeface="Söhne"/>
              </a:rPr>
              <a:t>search</a:t>
            </a:r>
            <a:r>
              <a:rPr lang="fr-FR" b="0" i="0">
                <a:solidFill>
                  <a:schemeClr val="tx1"/>
                </a:solidFill>
                <a:effectLst/>
                <a:latin typeface="Söhne"/>
              </a:rPr>
              <a:t>", "</a:t>
            </a:r>
            <a:r>
              <a:rPr lang="fr-FR" b="0" i="0" err="1">
                <a:solidFill>
                  <a:schemeClr val="tx1"/>
                </a:solidFill>
                <a:effectLst/>
                <a:latin typeface="Söhne"/>
              </a:rPr>
              <a:t>color</a:t>
            </a:r>
            <a:r>
              <a:rPr lang="fr-FR" b="0" i="0">
                <a:solidFill>
                  <a:schemeClr val="tx1"/>
                </a:solidFill>
                <a:effectLst/>
                <a:latin typeface="Söhne"/>
              </a:rPr>
              <a:t>", et d'autres.</a:t>
            </a:r>
          </a:p>
          <a:p>
            <a:pPr marL="0" indent="0" algn="l">
              <a:buNone/>
            </a:pPr>
            <a:endParaRPr lang="fr-FR" b="0" i="0">
              <a:solidFill>
                <a:srgbClr val="D1D5DB"/>
              </a:solidFill>
              <a:effectLst/>
              <a:latin typeface="Söhne"/>
            </a:endParaRPr>
          </a:p>
        </p:txBody>
      </p:sp>
    </p:spTree>
    <p:extLst>
      <p:ext uri="{BB962C8B-B14F-4D97-AF65-F5344CB8AC3E}">
        <p14:creationId xmlns:p14="http://schemas.microsoft.com/office/powerpoint/2010/main" val="39641979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AFE88A9-B874-F631-D277-525555F6B489}"/>
              </a:ext>
            </a:extLst>
          </p:cNvPr>
          <p:cNvSpPr>
            <a:spLocks noGrp="1"/>
          </p:cNvSpPr>
          <p:nvPr>
            <p:ph type="title"/>
          </p:nvPr>
        </p:nvSpPr>
        <p:spPr/>
        <p:txBody>
          <a:bodyPr/>
          <a:lstStyle/>
          <a:p>
            <a:r>
              <a:rPr lang="fr-FR"/>
              <a:t>HTML – Les différents attributs pour la balise &lt;input&gt;</a:t>
            </a:r>
          </a:p>
        </p:txBody>
      </p:sp>
      <p:sp>
        <p:nvSpPr>
          <p:cNvPr id="3" name="Espace réservé du contenu 2">
            <a:extLst>
              <a:ext uri="{FF2B5EF4-FFF2-40B4-BE49-F238E27FC236}">
                <a16:creationId xmlns:a16="http://schemas.microsoft.com/office/drawing/2014/main" id="{56761D3F-1786-804D-E2E5-41E848FFEEF7}"/>
              </a:ext>
            </a:extLst>
          </p:cNvPr>
          <p:cNvSpPr>
            <a:spLocks noGrp="1"/>
          </p:cNvSpPr>
          <p:nvPr>
            <p:ph idx="1"/>
          </p:nvPr>
        </p:nvSpPr>
        <p:spPr/>
        <p:txBody>
          <a:bodyPr/>
          <a:lstStyle/>
          <a:p>
            <a:pPr algn="l"/>
            <a:r>
              <a:rPr lang="fr-FR" b="1" i="0" err="1">
                <a:solidFill>
                  <a:schemeClr val="tx1"/>
                </a:solidFill>
                <a:effectLst/>
                <a:latin typeface="Söhne"/>
              </a:rPr>
              <a:t>name</a:t>
            </a:r>
            <a:r>
              <a:rPr lang="fr-FR" b="1" i="0">
                <a:solidFill>
                  <a:schemeClr val="tx1"/>
                </a:solidFill>
                <a:effectLst/>
                <a:latin typeface="Söhne"/>
              </a:rPr>
              <a:t> :</a:t>
            </a:r>
            <a:r>
              <a:rPr lang="fr-FR" b="0" i="0">
                <a:solidFill>
                  <a:schemeClr val="tx1"/>
                </a:solidFill>
                <a:effectLst/>
                <a:latin typeface="Söhne"/>
              </a:rPr>
              <a:t> Cet attribut est utilisé pour définir le nom du champ de saisie. Il est important pour identifier le champ lorsque le formulaire est soumis et pour traiter les données côté serveur.</a:t>
            </a:r>
          </a:p>
        </p:txBody>
      </p:sp>
    </p:spTree>
    <p:extLst>
      <p:ext uri="{BB962C8B-B14F-4D97-AF65-F5344CB8AC3E}">
        <p14:creationId xmlns:p14="http://schemas.microsoft.com/office/powerpoint/2010/main" val="18841452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94C2EF6-683A-74C2-4D9C-20B1C64A180C}"/>
              </a:ext>
            </a:extLst>
          </p:cNvPr>
          <p:cNvSpPr>
            <a:spLocks noGrp="1"/>
          </p:cNvSpPr>
          <p:nvPr>
            <p:ph type="title"/>
          </p:nvPr>
        </p:nvSpPr>
        <p:spPr/>
        <p:txBody>
          <a:bodyPr/>
          <a:lstStyle/>
          <a:p>
            <a:r>
              <a:rPr lang="fr-FR"/>
              <a:t>HTML – Les différents attributs pour la balise &lt;input&gt;</a:t>
            </a:r>
          </a:p>
        </p:txBody>
      </p:sp>
      <p:sp>
        <p:nvSpPr>
          <p:cNvPr id="3" name="Espace réservé du contenu 2">
            <a:extLst>
              <a:ext uri="{FF2B5EF4-FFF2-40B4-BE49-F238E27FC236}">
                <a16:creationId xmlns:a16="http://schemas.microsoft.com/office/drawing/2014/main" id="{999CB343-DF93-082D-1865-AEECFEB74D18}"/>
              </a:ext>
            </a:extLst>
          </p:cNvPr>
          <p:cNvSpPr>
            <a:spLocks noGrp="1"/>
          </p:cNvSpPr>
          <p:nvPr>
            <p:ph idx="1"/>
          </p:nvPr>
        </p:nvSpPr>
        <p:spPr/>
        <p:txBody>
          <a:bodyPr/>
          <a:lstStyle/>
          <a:p>
            <a:r>
              <a:rPr lang="fr-FR" b="1" i="0">
                <a:solidFill>
                  <a:schemeClr val="tx1"/>
                </a:solidFill>
                <a:effectLst/>
                <a:latin typeface="Söhne"/>
              </a:rPr>
              <a:t>value :</a:t>
            </a:r>
            <a:r>
              <a:rPr lang="fr-FR" b="0" i="0">
                <a:solidFill>
                  <a:schemeClr val="tx1"/>
                </a:solidFill>
                <a:effectLst/>
                <a:latin typeface="Söhne"/>
              </a:rPr>
              <a:t> Cet attribut définit la valeur initiale du champ de saisie. Il peut être prérempli avec une valeur par défaut.</a:t>
            </a:r>
          </a:p>
          <a:p>
            <a:pPr marL="0" indent="0">
              <a:buNone/>
            </a:pPr>
            <a:endParaRPr lang="fr-FR">
              <a:solidFill>
                <a:schemeClr val="tx1"/>
              </a:solidFill>
            </a:endParaRPr>
          </a:p>
        </p:txBody>
      </p:sp>
      <p:pic>
        <p:nvPicPr>
          <p:cNvPr id="5" name="Image 4">
            <a:extLst>
              <a:ext uri="{FF2B5EF4-FFF2-40B4-BE49-F238E27FC236}">
                <a16:creationId xmlns:a16="http://schemas.microsoft.com/office/drawing/2014/main" id="{A2B8491B-2D32-7828-6DF4-BE9025420BA5}"/>
              </a:ext>
            </a:extLst>
          </p:cNvPr>
          <p:cNvPicPr>
            <a:picLocks noChangeAspect="1"/>
          </p:cNvPicPr>
          <p:nvPr/>
        </p:nvPicPr>
        <p:blipFill>
          <a:blip r:embed="rId2"/>
          <a:stretch>
            <a:fillRect/>
          </a:stretch>
        </p:blipFill>
        <p:spPr>
          <a:xfrm>
            <a:off x="1262645" y="3795386"/>
            <a:ext cx="9034620" cy="516264"/>
          </a:xfrm>
          <a:prstGeom prst="rect">
            <a:avLst/>
          </a:prstGeom>
        </p:spPr>
      </p:pic>
    </p:spTree>
    <p:extLst>
      <p:ext uri="{BB962C8B-B14F-4D97-AF65-F5344CB8AC3E}">
        <p14:creationId xmlns:p14="http://schemas.microsoft.com/office/powerpoint/2010/main" val="7824168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0339036-4B63-BE86-038F-6BFE8570D5D3}"/>
              </a:ext>
            </a:extLst>
          </p:cNvPr>
          <p:cNvSpPr>
            <a:spLocks noGrp="1"/>
          </p:cNvSpPr>
          <p:nvPr>
            <p:ph type="title"/>
          </p:nvPr>
        </p:nvSpPr>
        <p:spPr/>
        <p:txBody>
          <a:bodyPr/>
          <a:lstStyle/>
          <a:p>
            <a:r>
              <a:rPr lang="fr-FR"/>
              <a:t>HTML – Les différents attributs pour la balise &lt;input&gt;</a:t>
            </a:r>
          </a:p>
        </p:txBody>
      </p:sp>
      <p:sp>
        <p:nvSpPr>
          <p:cNvPr id="3" name="Espace réservé du contenu 2">
            <a:extLst>
              <a:ext uri="{FF2B5EF4-FFF2-40B4-BE49-F238E27FC236}">
                <a16:creationId xmlns:a16="http://schemas.microsoft.com/office/drawing/2014/main" id="{BEECDD29-1EAB-9107-7B43-D38FF2C52C2A}"/>
              </a:ext>
            </a:extLst>
          </p:cNvPr>
          <p:cNvSpPr>
            <a:spLocks noGrp="1"/>
          </p:cNvSpPr>
          <p:nvPr>
            <p:ph idx="1"/>
          </p:nvPr>
        </p:nvSpPr>
        <p:spPr/>
        <p:txBody>
          <a:bodyPr/>
          <a:lstStyle/>
          <a:p>
            <a:pPr algn="l"/>
            <a:r>
              <a:rPr lang="fr-FR" b="1" i="0" err="1">
                <a:solidFill>
                  <a:schemeClr val="tx1"/>
                </a:solidFill>
                <a:effectLst/>
                <a:latin typeface="Söhne"/>
              </a:rPr>
              <a:t>placeholder</a:t>
            </a:r>
            <a:r>
              <a:rPr lang="fr-FR" b="1" i="0">
                <a:solidFill>
                  <a:schemeClr val="tx1"/>
                </a:solidFill>
                <a:effectLst/>
                <a:latin typeface="Söhne"/>
              </a:rPr>
              <a:t> :</a:t>
            </a:r>
            <a:r>
              <a:rPr lang="fr-FR" b="0" i="0">
                <a:solidFill>
                  <a:schemeClr val="tx1"/>
                </a:solidFill>
                <a:effectLst/>
                <a:latin typeface="Söhne"/>
              </a:rPr>
              <a:t> Cet attribut affiche un texte de rappel dans le champ de saisie. Il fournit des instructions sur ce qui doit être saisi.</a:t>
            </a:r>
          </a:p>
          <a:p>
            <a:pPr marL="0" indent="0" algn="l">
              <a:buNone/>
            </a:pPr>
            <a:endParaRPr lang="fr-FR" b="0" i="0">
              <a:solidFill>
                <a:schemeClr val="tx1"/>
              </a:solidFill>
              <a:effectLst/>
              <a:latin typeface="Söhne"/>
            </a:endParaRPr>
          </a:p>
        </p:txBody>
      </p:sp>
      <p:pic>
        <p:nvPicPr>
          <p:cNvPr id="5" name="Image 4">
            <a:extLst>
              <a:ext uri="{FF2B5EF4-FFF2-40B4-BE49-F238E27FC236}">
                <a16:creationId xmlns:a16="http://schemas.microsoft.com/office/drawing/2014/main" id="{239C2133-5DCF-4632-3604-FA4E156DE239}"/>
              </a:ext>
            </a:extLst>
          </p:cNvPr>
          <p:cNvPicPr>
            <a:picLocks noChangeAspect="1"/>
          </p:cNvPicPr>
          <p:nvPr/>
        </p:nvPicPr>
        <p:blipFill>
          <a:blip r:embed="rId2"/>
          <a:stretch>
            <a:fillRect/>
          </a:stretch>
        </p:blipFill>
        <p:spPr>
          <a:xfrm>
            <a:off x="1154954" y="3632547"/>
            <a:ext cx="8850832" cy="365521"/>
          </a:xfrm>
          <a:prstGeom prst="rect">
            <a:avLst/>
          </a:prstGeom>
        </p:spPr>
      </p:pic>
    </p:spTree>
    <p:extLst>
      <p:ext uri="{BB962C8B-B14F-4D97-AF65-F5344CB8AC3E}">
        <p14:creationId xmlns:p14="http://schemas.microsoft.com/office/powerpoint/2010/main" val="14946467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CCCC45D-3A02-125D-CA4D-4257092BA13A}"/>
              </a:ext>
            </a:extLst>
          </p:cNvPr>
          <p:cNvSpPr>
            <a:spLocks noGrp="1"/>
          </p:cNvSpPr>
          <p:nvPr>
            <p:ph type="title"/>
          </p:nvPr>
        </p:nvSpPr>
        <p:spPr/>
        <p:txBody>
          <a:bodyPr/>
          <a:lstStyle/>
          <a:p>
            <a:r>
              <a:rPr lang="fr-FR"/>
              <a:t>HTML – La balise &lt;</a:t>
            </a:r>
            <a:r>
              <a:rPr lang="fr-FR" err="1"/>
              <a:t>form</a:t>
            </a:r>
            <a:r>
              <a:rPr lang="fr-FR"/>
              <a:t>&gt;</a:t>
            </a:r>
          </a:p>
        </p:txBody>
      </p:sp>
      <p:sp>
        <p:nvSpPr>
          <p:cNvPr id="3" name="Espace réservé du contenu 2">
            <a:extLst>
              <a:ext uri="{FF2B5EF4-FFF2-40B4-BE49-F238E27FC236}">
                <a16:creationId xmlns:a16="http://schemas.microsoft.com/office/drawing/2014/main" id="{D8CBFAA5-21AB-1C06-CF2E-F49181AAC7BB}"/>
              </a:ext>
            </a:extLst>
          </p:cNvPr>
          <p:cNvSpPr>
            <a:spLocks noGrp="1"/>
          </p:cNvSpPr>
          <p:nvPr>
            <p:ph idx="1"/>
          </p:nvPr>
        </p:nvSpPr>
        <p:spPr/>
        <p:txBody>
          <a:bodyPr/>
          <a:lstStyle/>
          <a:p>
            <a:pPr marL="0" indent="0">
              <a:buNone/>
            </a:pPr>
            <a:r>
              <a:rPr lang="fr-FR" b="0" i="0">
                <a:solidFill>
                  <a:schemeClr val="tx1"/>
                </a:solidFill>
                <a:effectLst/>
                <a:latin typeface="Söhne"/>
              </a:rPr>
              <a:t>La balise </a:t>
            </a:r>
            <a:r>
              <a:rPr lang="fr-FR">
                <a:solidFill>
                  <a:schemeClr val="tx1"/>
                </a:solidFill>
              </a:rPr>
              <a:t>&lt;</a:t>
            </a:r>
            <a:r>
              <a:rPr lang="fr-FR" err="1">
                <a:solidFill>
                  <a:schemeClr val="tx1"/>
                </a:solidFill>
              </a:rPr>
              <a:t>form</a:t>
            </a:r>
            <a:r>
              <a:rPr lang="fr-FR">
                <a:solidFill>
                  <a:schemeClr val="tx1"/>
                </a:solidFill>
              </a:rPr>
              <a:t>&gt;</a:t>
            </a:r>
            <a:r>
              <a:rPr lang="fr-FR" b="0" i="0">
                <a:solidFill>
                  <a:schemeClr val="tx1"/>
                </a:solidFill>
                <a:effectLst/>
                <a:latin typeface="Söhne"/>
              </a:rPr>
              <a:t> est un élément HTML essentiel qui permet de créer un formulaire interactif dans une page web. Les formulaires sont couramment utilisés pour collecter des informations auprès des utilisateurs, pour la soumission de données, pour les commentaires, et pour bien d'autres applications. Voici une description détaillée de la balise </a:t>
            </a:r>
            <a:r>
              <a:rPr lang="fr-FR">
                <a:solidFill>
                  <a:schemeClr val="tx1"/>
                </a:solidFill>
              </a:rPr>
              <a:t>&lt;</a:t>
            </a:r>
            <a:r>
              <a:rPr lang="fr-FR" err="1">
                <a:solidFill>
                  <a:schemeClr val="tx1"/>
                </a:solidFill>
              </a:rPr>
              <a:t>form</a:t>
            </a:r>
            <a:r>
              <a:rPr lang="fr-FR">
                <a:solidFill>
                  <a:schemeClr val="tx1"/>
                </a:solidFill>
              </a:rPr>
              <a:t>&gt;</a:t>
            </a:r>
            <a:r>
              <a:rPr lang="fr-FR" b="0" i="0">
                <a:solidFill>
                  <a:schemeClr val="tx1"/>
                </a:solidFill>
                <a:effectLst/>
                <a:latin typeface="Söhne"/>
              </a:rPr>
              <a:t> :</a:t>
            </a:r>
            <a:endParaRPr lang="fr-FR">
              <a:solidFill>
                <a:schemeClr val="tx1"/>
              </a:solidFill>
            </a:endParaRPr>
          </a:p>
        </p:txBody>
      </p:sp>
    </p:spTree>
    <p:extLst>
      <p:ext uri="{BB962C8B-B14F-4D97-AF65-F5344CB8AC3E}">
        <p14:creationId xmlns:p14="http://schemas.microsoft.com/office/powerpoint/2010/main" val="9197771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9EA5C06-1CDC-876B-D22F-B155BF824D87}"/>
              </a:ext>
            </a:extLst>
          </p:cNvPr>
          <p:cNvSpPr>
            <a:spLocks noGrp="1"/>
          </p:cNvSpPr>
          <p:nvPr>
            <p:ph type="title"/>
          </p:nvPr>
        </p:nvSpPr>
        <p:spPr/>
        <p:txBody>
          <a:bodyPr/>
          <a:lstStyle/>
          <a:p>
            <a:r>
              <a:rPr lang="fr-FR"/>
              <a:t>HTML – Les différents attributs pour la balise &lt;input&gt;</a:t>
            </a:r>
          </a:p>
        </p:txBody>
      </p:sp>
      <p:sp>
        <p:nvSpPr>
          <p:cNvPr id="3" name="Espace réservé du contenu 2">
            <a:extLst>
              <a:ext uri="{FF2B5EF4-FFF2-40B4-BE49-F238E27FC236}">
                <a16:creationId xmlns:a16="http://schemas.microsoft.com/office/drawing/2014/main" id="{C7101D02-2FBD-0DC1-4357-1E04B05B3FC7}"/>
              </a:ext>
            </a:extLst>
          </p:cNvPr>
          <p:cNvSpPr>
            <a:spLocks noGrp="1"/>
          </p:cNvSpPr>
          <p:nvPr>
            <p:ph idx="1"/>
          </p:nvPr>
        </p:nvSpPr>
        <p:spPr/>
        <p:txBody>
          <a:bodyPr/>
          <a:lstStyle/>
          <a:p>
            <a:pPr algn="l"/>
            <a:r>
              <a:rPr lang="fr-FR" b="1" i="0">
                <a:solidFill>
                  <a:schemeClr val="tx1"/>
                </a:solidFill>
                <a:effectLst/>
                <a:latin typeface="Söhne"/>
              </a:rPr>
              <a:t>id :</a:t>
            </a:r>
            <a:r>
              <a:rPr lang="fr-FR" b="0" i="0">
                <a:solidFill>
                  <a:schemeClr val="tx1"/>
                </a:solidFill>
                <a:effectLst/>
                <a:latin typeface="Söhne"/>
              </a:rPr>
              <a:t> Cet attribut spécifie un identifiant unique pour l'élément &lt;input&gt;. Il est couramment utilisé pour le ciblage CSS ou pour associer un label via l'attribut for.</a:t>
            </a:r>
          </a:p>
          <a:p>
            <a:pPr marL="0" indent="0" algn="l">
              <a:buNone/>
            </a:pPr>
            <a:endParaRPr lang="fr-FR" b="0" i="0">
              <a:solidFill>
                <a:schemeClr val="tx1"/>
              </a:solidFill>
              <a:effectLst/>
              <a:latin typeface="Söhne"/>
            </a:endParaRPr>
          </a:p>
          <a:p>
            <a:pPr marL="0" indent="0" algn="l">
              <a:buNone/>
            </a:pPr>
            <a:endParaRPr lang="fr-FR" b="0" i="0">
              <a:solidFill>
                <a:srgbClr val="D1D5DB"/>
              </a:solidFill>
              <a:effectLst/>
              <a:latin typeface="Söhne"/>
            </a:endParaRPr>
          </a:p>
        </p:txBody>
      </p:sp>
      <p:pic>
        <p:nvPicPr>
          <p:cNvPr id="5" name="Image 4">
            <a:extLst>
              <a:ext uri="{FF2B5EF4-FFF2-40B4-BE49-F238E27FC236}">
                <a16:creationId xmlns:a16="http://schemas.microsoft.com/office/drawing/2014/main" id="{20401AB8-166D-D70B-2B11-D14AC9FDFFCC}"/>
              </a:ext>
            </a:extLst>
          </p:cNvPr>
          <p:cNvPicPr>
            <a:picLocks noChangeAspect="1"/>
          </p:cNvPicPr>
          <p:nvPr/>
        </p:nvPicPr>
        <p:blipFill>
          <a:blip r:embed="rId2"/>
          <a:stretch>
            <a:fillRect/>
          </a:stretch>
        </p:blipFill>
        <p:spPr>
          <a:xfrm>
            <a:off x="905653" y="3670126"/>
            <a:ext cx="9692235" cy="553842"/>
          </a:xfrm>
          <a:prstGeom prst="rect">
            <a:avLst/>
          </a:prstGeom>
        </p:spPr>
      </p:pic>
    </p:spTree>
    <p:extLst>
      <p:ext uri="{BB962C8B-B14F-4D97-AF65-F5344CB8AC3E}">
        <p14:creationId xmlns:p14="http://schemas.microsoft.com/office/powerpoint/2010/main" val="39675617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8B884A3-E85A-72DB-18A0-108828EE4D5F}"/>
              </a:ext>
            </a:extLst>
          </p:cNvPr>
          <p:cNvSpPr>
            <a:spLocks noGrp="1"/>
          </p:cNvSpPr>
          <p:nvPr>
            <p:ph type="title"/>
          </p:nvPr>
        </p:nvSpPr>
        <p:spPr/>
        <p:txBody>
          <a:bodyPr/>
          <a:lstStyle/>
          <a:p>
            <a:r>
              <a:rPr lang="fr-FR"/>
              <a:t>HTML – Les différents attributs pour la balise &lt;input&gt;</a:t>
            </a:r>
          </a:p>
        </p:txBody>
      </p:sp>
      <p:sp>
        <p:nvSpPr>
          <p:cNvPr id="3" name="Espace réservé du contenu 2">
            <a:extLst>
              <a:ext uri="{FF2B5EF4-FFF2-40B4-BE49-F238E27FC236}">
                <a16:creationId xmlns:a16="http://schemas.microsoft.com/office/drawing/2014/main" id="{10DAE60F-F5F8-1B38-FD7D-C6A773C964FF}"/>
              </a:ext>
            </a:extLst>
          </p:cNvPr>
          <p:cNvSpPr>
            <a:spLocks noGrp="1"/>
          </p:cNvSpPr>
          <p:nvPr>
            <p:ph idx="1"/>
          </p:nvPr>
        </p:nvSpPr>
        <p:spPr/>
        <p:txBody>
          <a:bodyPr/>
          <a:lstStyle/>
          <a:p>
            <a:pPr algn="l"/>
            <a:r>
              <a:rPr lang="fr-FR" b="1" i="0" err="1">
                <a:solidFill>
                  <a:schemeClr val="tx1"/>
                </a:solidFill>
                <a:effectLst/>
                <a:latin typeface="Söhne"/>
              </a:rPr>
              <a:t>required</a:t>
            </a:r>
            <a:r>
              <a:rPr lang="fr-FR" b="1" i="0">
                <a:solidFill>
                  <a:schemeClr val="tx1"/>
                </a:solidFill>
                <a:effectLst/>
                <a:latin typeface="Söhne"/>
              </a:rPr>
              <a:t> :</a:t>
            </a:r>
            <a:r>
              <a:rPr lang="fr-FR" b="0" i="0">
                <a:solidFill>
                  <a:schemeClr val="tx1"/>
                </a:solidFill>
                <a:effectLst/>
                <a:latin typeface="Söhne"/>
              </a:rPr>
              <a:t> Cet attribut indique que le champ de saisie est obligatoire. Il empêche la soumission du formulaire tant que le champ n'est pas rempli.</a:t>
            </a:r>
          </a:p>
          <a:p>
            <a:pPr marL="0" indent="0" algn="l">
              <a:buNone/>
            </a:pPr>
            <a:endParaRPr lang="fr-FR" b="0" i="0">
              <a:solidFill>
                <a:schemeClr val="tx1"/>
              </a:solidFill>
              <a:effectLst/>
              <a:latin typeface="Söhne"/>
            </a:endParaRPr>
          </a:p>
          <a:p>
            <a:pPr marL="0" indent="0" algn="l">
              <a:buNone/>
            </a:pPr>
            <a:endParaRPr lang="fr-FR" b="0" i="0">
              <a:solidFill>
                <a:srgbClr val="D1D5DB"/>
              </a:solidFill>
              <a:effectLst/>
              <a:latin typeface="Söhne"/>
            </a:endParaRPr>
          </a:p>
        </p:txBody>
      </p:sp>
      <p:pic>
        <p:nvPicPr>
          <p:cNvPr id="5" name="Image 4">
            <a:extLst>
              <a:ext uri="{FF2B5EF4-FFF2-40B4-BE49-F238E27FC236}">
                <a16:creationId xmlns:a16="http://schemas.microsoft.com/office/drawing/2014/main" id="{EEAB20A6-E913-9B6F-DC86-E667CAEAA850}"/>
              </a:ext>
            </a:extLst>
          </p:cNvPr>
          <p:cNvPicPr>
            <a:picLocks noChangeAspect="1"/>
          </p:cNvPicPr>
          <p:nvPr/>
        </p:nvPicPr>
        <p:blipFill>
          <a:blip r:embed="rId2"/>
          <a:stretch>
            <a:fillRect/>
          </a:stretch>
        </p:blipFill>
        <p:spPr>
          <a:xfrm>
            <a:off x="1707718" y="3811044"/>
            <a:ext cx="8009696" cy="500606"/>
          </a:xfrm>
          <a:prstGeom prst="rect">
            <a:avLst/>
          </a:prstGeom>
        </p:spPr>
      </p:pic>
    </p:spTree>
    <p:extLst>
      <p:ext uri="{BB962C8B-B14F-4D97-AF65-F5344CB8AC3E}">
        <p14:creationId xmlns:p14="http://schemas.microsoft.com/office/powerpoint/2010/main" val="36178292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01E63C5-4821-BE6F-03B8-55A1087DE2FA}"/>
              </a:ext>
            </a:extLst>
          </p:cNvPr>
          <p:cNvSpPr>
            <a:spLocks noGrp="1"/>
          </p:cNvSpPr>
          <p:nvPr>
            <p:ph type="title"/>
          </p:nvPr>
        </p:nvSpPr>
        <p:spPr/>
        <p:txBody>
          <a:bodyPr/>
          <a:lstStyle/>
          <a:p>
            <a:r>
              <a:rPr lang="fr-FR"/>
              <a:t>HTML – Les différents attributs pour la balise &lt;input&gt;</a:t>
            </a:r>
          </a:p>
        </p:txBody>
      </p:sp>
      <p:sp>
        <p:nvSpPr>
          <p:cNvPr id="3" name="Espace réservé du contenu 2">
            <a:extLst>
              <a:ext uri="{FF2B5EF4-FFF2-40B4-BE49-F238E27FC236}">
                <a16:creationId xmlns:a16="http://schemas.microsoft.com/office/drawing/2014/main" id="{5863A315-749A-F6AD-0F61-9702C4557095}"/>
              </a:ext>
            </a:extLst>
          </p:cNvPr>
          <p:cNvSpPr>
            <a:spLocks noGrp="1"/>
          </p:cNvSpPr>
          <p:nvPr>
            <p:ph idx="1"/>
          </p:nvPr>
        </p:nvSpPr>
        <p:spPr/>
        <p:txBody>
          <a:bodyPr/>
          <a:lstStyle/>
          <a:p>
            <a:pPr algn="l"/>
            <a:r>
              <a:rPr lang="fr-FR" b="1" i="0" err="1">
                <a:solidFill>
                  <a:schemeClr val="tx1"/>
                </a:solidFill>
                <a:effectLst/>
                <a:latin typeface="Söhne"/>
              </a:rPr>
              <a:t>readonly</a:t>
            </a:r>
            <a:r>
              <a:rPr lang="fr-FR" b="1" i="0">
                <a:solidFill>
                  <a:schemeClr val="tx1"/>
                </a:solidFill>
                <a:effectLst/>
                <a:latin typeface="Söhne"/>
              </a:rPr>
              <a:t> :</a:t>
            </a:r>
            <a:r>
              <a:rPr lang="fr-FR" b="0" i="0">
                <a:solidFill>
                  <a:schemeClr val="tx1"/>
                </a:solidFill>
                <a:effectLst/>
                <a:latin typeface="Söhne"/>
              </a:rPr>
              <a:t> Cet attribut rend le champ de saisie en lecture seule, ce qui signifie que les utilisateurs peuvent voir la valeur, mais ne peuvent pas la modifier.</a:t>
            </a:r>
          </a:p>
          <a:p>
            <a:pPr marL="0" indent="0" algn="l">
              <a:buNone/>
            </a:pPr>
            <a:endParaRPr lang="fr-FR" b="0" i="0">
              <a:solidFill>
                <a:schemeClr val="tx1"/>
              </a:solidFill>
              <a:effectLst/>
              <a:latin typeface="Söhne"/>
            </a:endParaRPr>
          </a:p>
          <a:p>
            <a:pPr marL="0" indent="0">
              <a:buNone/>
            </a:pPr>
            <a:endParaRPr lang="fr-FR"/>
          </a:p>
        </p:txBody>
      </p:sp>
      <p:pic>
        <p:nvPicPr>
          <p:cNvPr id="5" name="Image 4">
            <a:extLst>
              <a:ext uri="{FF2B5EF4-FFF2-40B4-BE49-F238E27FC236}">
                <a16:creationId xmlns:a16="http://schemas.microsoft.com/office/drawing/2014/main" id="{B68D87E9-7168-9876-9579-07681BE5F7C8}"/>
              </a:ext>
            </a:extLst>
          </p:cNvPr>
          <p:cNvPicPr>
            <a:picLocks noChangeAspect="1"/>
          </p:cNvPicPr>
          <p:nvPr/>
        </p:nvPicPr>
        <p:blipFill>
          <a:blip r:embed="rId2"/>
          <a:stretch>
            <a:fillRect/>
          </a:stretch>
        </p:blipFill>
        <p:spPr>
          <a:xfrm>
            <a:off x="1485639" y="3795386"/>
            <a:ext cx="8818150" cy="337767"/>
          </a:xfrm>
          <a:prstGeom prst="rect">
            <a:avLst/>
          </a:prstGeom>
        </p:spPr>
      </p:pic>
    </p:spTree>
    <p:extLst>
      <p:ext uri="{BB962C8B-B14F-4D97-AF65-F5344CB8AC3E}">
        <p14:creationId xmlns:p14="http://schemas.microsoft.com/office/powerpoint/2010/main" val="21268571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5BEF18C-78AC-C60D-DBCC-33496F5DFF86}"/>
              </a:ext>
            </a:extLst>
          </p:cNvPr>
          <p:cNvSpPr>
            <a:spLocks noGrp="1"/>
          </p:cNvSpPr>
          <p:nvPr>
            <p:ph type="title"/>
          </p:nvPr>
        </p:nvSpPr>
        <p:spPr/>
        <p:txBody>
          <a:bodyPr/>
          <a:lstStyle/>
          <a:p>
            <a:r>
              <a:rPr lang="fr-FR"/>
              <a:t>HTML – Les différents attributs pour la balise &lt;input&gt;</a:t>
            </a:r>
          </a:p>
        </p:txBody>
      </p:sp>
      <p:sp>
        <p:nvSpPr>
          <p:cNvPr id="3" name="Espace réservé du contenu 2">
            <a:extLst>
              <a:ext uri="{FF2B5EF4-FFF2-40B4-BE49-F238E27FC236}">
                <a16:creationId xmlns:a16="http://schemas.microsoft.com/office/drawing/2014/main" id="{DB2E6969-9424-780D-E0ED-723B7C10ACA9}"/>
              </a:ext>
            </a:extLst>
          </p:cNvPr>
          <p:cNvSpPr>
            <a:spLocks noGrp="1"/>
          </p:cNvSpPr>
          <p:nvPr>
            <p:ph idx="1"/>
          </p:nvPr>
        </p:nvSpPr>
        <p:spPr/>
        <p:txBody>
          <a:bodyPr/>
          <a:lstStyle/>
          <a:p>
            <a:r>
              <a:rPr lang="fr-FR" b="1" i="0" err="1">
                <a:solidFill>
                  <a:schemeClr val="tx1"/>
                </a:solidFill>
                <a:effectLst/>
                <a:latin typeface="Söhne"/>
              </a:rPr>
              <a:t>disabled</a:t>
            </a:r>
            <a:r>
              <a:rPr lang="fr-FR" b="1" i="0">
                <a:solidFill>
                  <a:schemeClr val="tx1"/>
                </a:solidFill>
                <a:effectLst/>
                <a:latin typeface="Söhne"/>
              </a:rPr>
              <a:t> :</a:t>
            </a:r>
            <a:r>
              <a:rPr lang="fr-FR" b="0" i="0">
                <a:solidFill>
                  <a:schemeClr val="tx1"/>
                </a:solidFill>
                <a:effectLst/>
                <a:latin typeface="Söhne"/>
              </a:rPr>
              <a:t> Cet attribut désactive le champ de saisie, le rendant inaccessible à l'utilisateur. Il peut être utile pour afficher des informations non modifiables.</a:t>
            </a:r>
          </a:p>
          <a:p>
            <a:endParaRPr lang="fr-FR">
              <a:solidFill>
                <a:schemeClr val="tx1"/>
              </a:solidFill>
              <a:latin typeface="Söhne"/>
            </a:endParaRPr>
          </a:p>
          <a:p>
            <a:pPr marL="0" indent="0">
              <a:buNone/>
            </a:pPr>
            <a:endParaRPr lang="fr-FR" b="0" i="0">
              <a:solidFill>
                <a:schemeClr val="tx1"/>
              </a:solidFill>
              <a:effectLst/>
              <a:latin typeface="Söhne"/>
            </a:endParaRPr>
          </a:p>
          <a:p>
            <a:pPr marL="0" indent="0">
              <a:buNone/>
            </a:pPr>
            <a:r>
              <a:rPr lang="fr-FR">
                <a:solidFill>
                  <a:schemeClr val="tx1"/>
                </a:solidFill>
                <a:latin typeface="Söhne"/>
              </a:rPr>
              <a:t>Ou</a:t>
            </a:r>
          </a:p>
          <a:p>
            <a:pPr marL="0" indent="0">
              <a:buNone/>
            </a:pPr>
            <a:endParaRPr lang="fr-FR" b="0" i="0">
              <a:solidFill>
                <a:schemeClr val="tx1"/>
              </a:solidFill>
              <a:effectLst/>
              <a:latin typeface="Söhne"/>
            </a:endParaRPr>
          </a:p>
          <a:p>
            <a:pPr marL="0" indent="0">
              <a:buNone/>
            </a:pPr>
            <a:endParaRPr lang="fr-FR">
              <a:solidFill>
                <a:schemeClr val="tx1"/>
              </a:solidFill>
            </a:endParaRPr>
          </a:p>
        </p:txBody>
      </p:sp>
      <p:pic>
        <p:nvPicPr>
          <p:cNvPr id="5" name="Image 4">
            <a:extLst>
              <a:ext uri="{FF2B5EF4-FFF2-40B4-BE49-F238E27FC236}">
                <a16:creationId xmlns:a16="http://schemas.microsoft.com/office/drawing/2014/main" id="{B0A04B08-2496-2476-7BC0-3F15E3E4A0BF}"/>
              </a:ext>
            </a:extLst>
          </p:cNvPr>
          <p:cNvPicPr>
            <a:picLocks noChangeAspect="1"/>
          </p:cNvPicPr>
          <p:nvPr/>
        </p:nvPicPr>
        <p:blipFill>
          <a:blip r:embed="rId2"/>
          <a:stretch>
            <a:fillRect/>
          </a:stretch>
        </p:blipFill>
        <p:spPr>
          <a:xfrm>
            <a:off x="1154954" y="3425237"/>
            <a:ext cx="7772400" cy="326277"/>
          </a:xfrm>
          <a:prstGeom prst="rect">
            <a:avLst/>
          </a:prstGeom>
        </p:spPr>
      </p:pic>
      <p:pic>
        <p:nvPicPr>
          <p:cNvPr id="7" name="Image 6">
            <a:extLst>
              <a:ext uri="{FF2B5EF4-FFF2-40B4-BE49-F238E27FC236}">
                <a16:creationId xmlns:a16="http://schemas.microsoft.com/office/drawing/2014/main" id="{E1DF63C8-3DF9-D28C-6C50-D55D8704B392}"/>
              </a:ext>
            </a:extLst>
          </p:cNvPr>
          <p:cNvPicPr>
            <a:picLocks noChangeAspect="1"/>
          </p:cNvPicPr>
          <p:nvPr/>
        </p:nvPicPr>
        <p:blipFill>
          <a:blip r:embed="rId3"/>
          <a:stretch>
            <a:fillRect/>
          </a:stretch>
        </p:blipFill>
        <p:spPr>
          <a:xfrm>
            <a:off x="709678" y="4624619"/>
            <a:ext cx="9998987" cy="358938"/>
          </a:xfrm>
          <a:prstGeom prst="rect">
            <a:avLst/>
          </a:prstGeom>
        </p:spPr>
      </p:pic>
    </p:spTree>
    <p:extLst>
      <p:ext uri="{BB962C8B-B14F-4D97-AF65-F5344CB8AC3E}">
        <p14:creationId xmlns:p14="http://schemas.microsoft.com/office/powerpoint/2010/main" val="36678450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C01B3B0-B368-C7FA-F651-57C460C1D4EF}"/>
              </a:ext>
            </a:extLst>
          </p:cNvPr>
          <p:cNvSpPr>
            <a:spLocks noGrp="1"/>
          </p:cNvSpPr>
          <p:nvPr>
            <p:ph type="title"/>
          </p:nvPr>
        </p:nvSpPr>
        <p:spPr/>
        <p:txBody>
          <a:bodyPr/>
          <a:lstStyle/>
          <a:p>
            <a:r>
              <a:rPr lang="fr-FR"/>
              <a:t>HTML – Les différents attributs pour la balise &lt;input&gt;</a:t>
            </a:r>
          </a:p>
        </p:txBody>
      </p:sp>
      <p:sp>
        <p:nvSpPr>
          <p:cNvPr id="3" name="Espace réservé du contenu 2">
            <a:extLst>
              <a:ext uri="{FF2B5EF4-FFF2-40B4-BE49-F238E27FC236}">
                <a16:creationId xmlns:a16="http://schemas.microsoft.com/office/drawing/2014/main" id="{14AA45E5-3D66-7F86-CB4F-DFBCDCAE4796}"/>
              </a:ext>
            </a:extLst>
          </p:cNvPr>
          <p:cNvSpPr>
            <a:spLocks noGrp="1"/>
          </p:cNvSpPr>
          <p:nvPr>
            <p:ph idx="1"/>
          </p:nvPr>
        </p:nvSpPr>
        <p:spPr/>
        <p:txBody>
          <a:bodyPr/>
          <a:lstStyle/>
          <a:p>
            <a:pPr algn="l"/>
            <a:r>
              <a:rPr lang="fr-FR" b="1" i="0">
                <a:solidFill>
                  <a:schemeClr val="tx1"/>
                </a:solidFill>
                <a:effectLst/>
                <a:latin typeface="Söhne"/>
              </a:rPr>
              <a:t>size :</a:t>
            </a:r>
            <a:r>
              <a:rPr lang="fr-FR" b="0" i="0">
                <a:solidFill>
                  <a:schemeClr val="tx1"/>
                </a:solidFill>
                <a:effectLst/>
                <a:latin typeface="Söhne"/>
              </a:rPr>
              <a:t> Cet attribut définit la largeur visible du champ de saisie en caractères. Il est principalement utilisé pour les champs de type "</a:t>
            </a:r>
            <a:r>
              <a:rPr lang="fr-FR" b="0" i="0" err="1">
                <a:solidFill>
                  <a:schemeClr val="tx1"/>
                </a:solidFill>
                <a:effectLst/>
                <a:latin typeface="Söhne"/>
              </a:rPr>
              <a:t>text</a:t>
            </a:r>
            <a:r>
              <a:rPr lang="fr-FR" b="0" i="0">
                <a:solidFill>
                  <a:schemeClr val="tx1"/>
                </a:solidFill>
                <a:effectLst/>
                <a:latin typeface="Söhne"/>
              </a:rPr>
              <a:t>" et "</a:t>
            </a:r>
            <a:r>
              <a:rPr lang="fr-FR" b="0" i="0" err="1">
                <a:solidFill>
                  <a:schemeClr val="tx1"/>
                </a:solidFill>
                <a:effectLst/>
                <a:latin typeface="Söhne"/>
              </a:rPr>
              <a:t>password</a:t>
            </a:r>
            <a:r>
              <a:rPr lang="fr-FR" b="0" i="0">
                <a:solidFill>
                  <a:schemeClr val="tx1"/>
                </a:solidFill>
                <a:effectLst/>
                <a:latin typeface="Söhne"/>
              </a:rPr>
              <a:t>".</a:t>
            </a:r>
          </a:p>
          <a:p>
            <a:pPr marL="0" indent="0" algn="l">
              <a:buNone/>
            </a:pPr>
            <a:endParaRPr lang="fr-FR" b="0" i="0">
              <a:solidFill>
                <a:schemeClr val="tx1"/>
              </a:solidFill>
              <a:effectLst/>
              <a:latin typeface="Söhne"/>
            </a:endParaRPr>
          </a:p>
        </p:txBody>
      </p:sp>
      <p:pic>
        <p:nvPicPr>
          <p:cNvPr id="5" name="Image 4">
            <a:extLst>
              <a:ext uri="{FF2B5EF4-FFF2-40B4-BE49-F238E27FC236}">
                <a16:creationId xmlns:a16="http://schemas.microsoft.com/office/drawing/2014/main" id="{B7678ACA-4B9A-7233-744A-52B56A9673F0}"/>
              </a:ext>
            </a:extLst>
          </p:cNvPr>
          <p:cNvPicPr>
            <a:picLocks noChangeAspect="1"/>
          </p:cNvPicPr>
          <p:nvPr/>
        </p:nvPicPr>
        <p:blipFill>
          <a:blip r:embed="rId2"/>
          <a:stretch>
            <a:fillRect/>
          </a:stretch>
        </p:blipFill>
        <p:spPr>
          <a:xfrm>
            <a:off x="1814784" y="3607496"/>
            <a:ext cx="7075216" cy="450241"/>
          </a:xfrm>
          <a:prstGeom prst="rect">
            <a:avLst/>
          </a:prstGeom>
        </p:spPr>
      </p:pic>
    </p:spTree>
    <p:extLst>
      <p:ext uri="{BB962C8B-B14F-4D97-AF65-F5344CB8AC3E}">
        <p14:creationId xmlns:p14="http://schemas.microsoft.com/office/powerpoint/2010/main" val="24929939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D94B8C2-4F8F-5DA7-BCEA-D158D7F28888}"/>
              </a:ext>
            </a:extLst>
          </p:cNvPr>
          <p:cNvSpPr>
            <a:spLocks noGrp="1"/>
          </p:cNvSpPr>
          <p:nvPr>
            <p:ph type="title"/>
          </p:nvPr>
        </p:nvSpPr>
        <p:spPr/>
        <p:txBody>
          <a:bodyPr/>
          <a:lstStyle/>
          <a:p>
            <a:r>
              <a:rPr lang="fr-FR"/>
              <a:t>HTML – Les différents attributs pour la balise &lt;input&gt;</a:t>
            </a:r>
          </a:p>
        </p:txBody>
      </p:sp>
      <p:sp>
        <p:nvSpPr>
          <p:cNvPr id="3" name="Espace réservé du contenu 2">
            <a:extLst>
              <a:ext uri="{FF2B5EF4-FFF2-40B4-BE49-F238E27FC236}">
                <a16:creationId xmlns:a16="http://schemas.microsoft.com/office/drawing/2014/main" id="{47BC7E72-D4EF-CF24-B1EB-80B23EAC9BAE}"/>
              </a:ext>
            </a:extLst>
          </p:cNvPr>
          <p:cNvSpPr>
            <a:spLocks noGrp="1"/>
          </p:cNvSpPr>
          <p:nvPr>
            <p:ph idx="1"/>
          </p:nvPr>
        </p:nvSpPr>
        <p:spPr/>
        <p:txBody>
          <a:bodyPr/>
          <a:lstStyle/>
          <a:p>
            <a:r>
              <a:rPr lang="fr-FR" b="1" i="0">
                <a:solidFill>
                  <a:schemeClr val="tx1"/>
                </a:solidFill>
                <a:effectLst/>
                <a:latin typeface="Söhne"/>
              </a:rPr>
              <a:t>max et min :</a:t>
            </a:r>
            <a:r>
              <a:rPr lang="fr-FR" b="0" i="0">
                <a:solidFill>
                  <a:schemeClr val="tx1"/>
                </a:solidFill>
                <a:effectLst/>
                <a:latin typeface="Söhne"/>
              </a:rPr>
              <a:t> Ces attributs sont utilisés pour spécifier des valeurs maximales et minimales pour les champs de type "</a:t>
            </a:r>
            <a:r>
              <a:rPr lang="fr-FR" b="0" i="0" err="1">
                <a:solidFill>
                  <a:schemeClr val="tx1"/>
                </a:solidFill>
                <a:effectLst/>
                <a:latin typeface="Söhne"/>
              </a:rPr>
              <a:t>number</a:t>
            </a:r>
            <a:r>
              <a:rPr lang="fr-FR" b="0" i="0">
                <a:solidFill>
                  <a:schemeClr val="tx1"/>
                </a:solidFill>
                <a:effectLst/>
                <a:latin typeface="Söhne"/>
              </a:rPr>
              <a:t>", "date", "time", etc.</a:t>
            </a:r>
          </a:p>
          <a:p>
            <a:pPr marL="0" indent="0">
              <a:buNone/>
            </a:pPr>
            <a:endParaRPr lang="fr-FR">
              <a:solidFill>
                <a:schemeClr val="tx1"/>
              </a:solidFill>
            </a:endParaRPr>
          </a:p>
        </p:txBody>
      </p:sp>
      <p:pic>
        <p:nvPicPr>
          <p:cNvPr id="5" name="Image 4">
            <a:extLst>
              <a:ext uri="{FF2B5EF4-FFF2-40B4-BE49-F238E27FC236}">
                <a16:creationId xmlns:a16="http://schemas.microsoft.com/office/drawing/2014/main" id="{593B067D-C4A3-0DB6-42BF-D7B4845850FA}"/>
              </a:ext>
            </a:extLst>
          </p:cNvPr>
          <p:cNvPicPr>
            <a:picLocks noChangeAspect="1"/>
          </p:cNvPicPr>
          <p:nvPr/>
        </p:nvPicPr>
        <p:blipFill>
          <a:blip r:embed="rId2"/>
          <a:stretch>
            <a:fillRect/>
          </a:stretch>
        </p:blipFill>
        <p:spPr>
          <a:xfrm>
            <a:off x="1879538" y="3645074"/>
            <a:ext cx="7588312" cy="400137"/>
          </a:xfrm>
          <a:prstGeom prst="rect">
            <a:avLst/>
          </a:prstGeom>
        </p:spPr>
      </p:pic>
    </p:spTree>
    <p:extLst>
      <p:ext uri="{BB962C8B-B14F-4D97-AF65-F5344CB8AC3E}">
        <p14:creationId xmlns:p14="http://schemas.microsoft.com/office/powerpoint/2010/main" val="211371694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DC51DEF-928D-36BE-DEF5-A67A77DFAAF1}"/>
              </a:ext>
            </a:extLst>
          </p:cNvPr>
          <p:cNvSpPr>
            <a:spLocks noGrp="1"/>
          </p:cNvSpPr>
          <p:nvPr>
            <p:ph type="title"/>
          </p:nvPr>
        </p:nvSpPr>
        <p:spPr/>
        <p:txBody>
          <a:bodyPr/>
          <a:lstStyle/>
          <a:p>
            <a:r>
              <a:rPr lang="fr-FR"/>
              <a:t>HTML – Les différents attributs pour la balise &lt;input&gt;</a:t>
            </a:r>
          </a:p>
        </p:txBody>
      </p:sp>
      <p:sp>
        <p:nvSpPr>
          <p:cNvPr id="3" name="Espace réservé du contenu 2">
            <a:extLst>
              <a:ext uri="{FF2B5EF4-FFF2-40B4-BE49-F238E27FC236}">
                <a16:creationId xmlns:a16="http://schemas.microsoft.com/office/drawing/2014/main" id="{E0B31AEB-CF16-A435-9267-B26A54994172}"/>
              </a:ext>
            </a:extLst>
          </p:cNvPr>
          <p:cNvSpPr>
            <a:spLocks noGrp="1"/>
          </p:cNvSpPr>
          <p:nvPr>
            <p:ph idx="1"/>
          </p:nvPr>
        </p:nvSpPr>
        <p:spPr/>
        <p:txBody>
          <a:bodyPr/>
          <a:lstStyle/>
          <a:p>
            <a:r>
              <a:rPr lang="fr-FR" b="1" i="0" err="1">
                <a:solidFill>
                  <a:schemeClr val="tx1"/>
                </a:solidFill>
                <a:effectLst/>
                <a:latin typeface="Söhne"/>
              </a:rPr>
              <a:t>step</a:t>
            </a:r>
            <a:r>
              <a:rPr lang="fr-FR" b="1" i="0">
                <a:solidFill>
                  <a:schemeClr val="tx1"/>
                </a:solidFill>
                <a:effectLst/>
                <a:latin typeface="Söhne"/>
              </a:rPr>
              <a:t> :</a:t>
            </a:r>
            <a:r>
              <a:rPr lang="fr-FR" b="0" i="0">
                <a:solidFill>
                  <a:schemeClr val="tx1"/>
                </a:solidFill>
                <a:effectLst/>
                <a:latin typeface="Söhne"/>
              </a:rPr>
              <a:t> Cet attribut définit l'incrément pour les champs numériques. Par exemple, </a:t>
            </a:r>
            <a:r>
              <a:rPr lang="fr-FR" err="1">
                <a:solidFill>
                  <a:schemeClr val="tx1"/>
                </a:solidFill>
              </a:rPr>
              <a:t>step</a:t>
            </a:r>
            <a:r>
              <a:rPr lang="fr-FR">
                <a:solidFill>
                  <a:schemeClr val="tx1"/>
                </a:solidFill>
              </a:rPr>
              <a:t>="5"</a:t>
            </a:r>
            <a:r>
              <a:rPr lang="fr-FR" b="0" i="0">
                <a:solidFill>
                  <a:schemeClr val="tx1"/>
                </a:solidFill>
                <a:effectLst/>
                <a:latin typeface="Söhne"/>
              </a:rPr>
              <a:t> signifie que les valeurs autorisées seront des multiples de 5.</a:t>
            </a:r>
          </a:p>
          <a:p>
            <a:pPr marL="0" indent="0">
              <a:buNone/>
            </a:pPr>
            <a:endParaRPr lang="fr-FR">
              <a:solidFill>
                <a:schemeClr val="tx1"/>
              </a:solidFill>
            </a:endParaRPr>
          </a:p>
        </p:txBody>
      </p:sp>
      <p:pic>
        <p:nvPicPr>
          <p:cNvPr id="5" name="Image 4">
            <a:extLst>
              <a:ext uri="{FF2B5EF4-FFF2-40B4-BE49-F238E27FC236}">
                <a16:creationId xmlns:a16="http://schemas.microsoft.com/office/drawing/2014/main" id="{148BEDEC-0DAB-EA58-D6C8-62FCCFB276CA}"/>
              </a:ext>
            </a:extLst>
          </p:cNvPr>
          <p:cNvPicPr>
            <a:picLocks noChangeAspect="1"/>
          </p:cNvPicPr>
          <p:nvPr/>
        </p:nvPicPr>
        <p:blipFill>
          <a:blip r:embed="rId2"/>
          <a:stretch>
            <a:fillRect/>
          </a:stretch>
        </p:blipFill>
        <p:spPr>
          <a:xfrm>
            <a:off x="1541210" y="3645074"/>
            <a:ext cx="8756055" cy="500346"/>
          </a:xfrm>
          <a:prstGeom prst="rect">
            <a:avLst/>
          </a:prstGeom>
        </p:spPr>
      </p:pic>
    </p:spTree>
    <p:extLst>
      <p:ext uri="{BB962C8B-B14F-4D97-AF65-F5344CB8AC3E}">
        <p14:creationId xmlns:p14="http://schemas.microsoft.com/office/powerpoint/2010/main" val="23890668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1D2628D-A22C-D07B-B3B3-ECD1AF0EE2E5}"/>
              </a:ext>
            </a:extLst>
          </p:cNvPr>
          <p:cNvSpPr>
            <a:spLocks noGrp="1"/>
          </p:cNvSpPr>
          <p:nvPr>
            <p:ph type="title"/>
          </p:nvPr>
        </p:nvSpPr>
        <p:spPr/>
        <p:txBody>
          <a:bodyPr/>
          <a:lstStyle/>
          <a:p>
            <a:r>
              <a:rPr lang="fr-FR"/>
              <a:t>HTML – Les différents attributs pour la balise &lt;input&gt;</a:t>
            </a:r>
          </a:p>
        </p:txBody>
      </p:sp>
      <p:sp>
        <p:nvSpPr>
          <p:cNvPr id="3" name="Espace réservé du contenu 2">
            <a:extLst>
              <a:ext uri="{FF2B5EF4-FFF2-40B4-BE49-F238E27FC236}">
                <a16:creationId xmlns:a16="http://schemas.microsoft.com/office/drawing/2014/main" id="{EB27E47C-5577-E13E-0636-9A0F1C6EC565}"/>
              </a:ext>
            </a:extLst>
          </p:cNvPr>
          <p:cNvSpPr>
            <a:spLocks noGrp="1"/>
          </p:cNvSpPr>
          <p:nvPr>
            <p:ph idx="1"/>
          </p:nvPr>
        </p:nvSpPr>
        <p:spPr/>
        <p:txBody>
          <a:bodyPr/>
          <a:lstStyle/>
          <a:p>
            <a:r>
              <a:rPr lang="fr-FR" b="1" i="0">
                <a:solidFill>
                  <a:schemeClr val="tx1"/>
                </a:solidFill>
                <a:effectLst/>
                <a:latin typeface="Söhne"/>
              </a:rPr>
              <a:t>autofocus :</a:t>
            </a:r>
            <a:r>
              <a:rPr lang="fr-FR" b="0" i="0">
                <a:solidFill>
                  <a:schemeClr val="tx1"/>
                </a:solidFill>
                <a:effectLst/>
                <a:latin typeface="Söhne"/>
              </a:rPr>
              <a:t> Cet attribut indique que le champ de saisie doit recevoir automatiquement le focus lorsque la page est chargée.</a:t>
            </a:r>
          </a:p>
          <a:p>
            <a:endParaRPr lang="fr-FR">
              <a:solidFill>
                <a:schemeClr val="tx1"/>
              </a:solidFill>
              <a:latin typeface="Söhne"/>
            </a:endParaRPr>
          </a:p>
          <a:p>
            <a:endParaRPr lang="fr-FR" b="0" i="0">
              <a:solidFill>
                <a:schemeClr val="tx1"/>
              </a:solidFill>
              <a:effectLst/>
              <a:latin typeface="Söhne"/>
            </a:endParaRPr>
          </a:p>
          <a:p>
            <a:pPr marL="0" indent="0">
              <a:buNone/>
            </a:pPr>
            <a:r>
              <a:rPr lang="fr-FR">
                <a:solidFill>
                  <a:schemeClr val="tx1"/>
                </a:solidFill>
                <a:latin typeface="Söhne"/>
              </a:rPr>
              <a:t>Ou</a:t>
            </a:r>
          </a:p>
          <a:p>
            <a:pPr marL="0" indent="0">
              <a:buNone/>
            </a:pPr>
            <a:endParaRPr lang="fr-FR" b="0" i="0">
              <a:solidFill>
                <a:schemeClr val="tx1"/>
              </a:solidFill>
              <a:effectLst/>
              <a:latin typeface="Söhne"/>
            </a:endParaRPr>
          </a:p>
          <a:p>
            <a:pPr marL="0" indent="0">
              <a:buNone/>
            </a:pPr>
            <a:endParaRPr lang="fr-FR">
              <a:solidFill>
                <a:schemeClr val="tx1"/>
              </a:solidFill>
            </a:endParaRPr>
          </a:p>
        </p:txBody>
      </p:sp>
      <p:pic>
        <p:nvPicPr>
          <p:cNvPr id="5" name="Image 4">
            <a:extLst>
              <a:ext uri="{FF2B5EF4-FFF2-40B4-BE49-F238E27FC236}">
                <a16:creationId xmlns:a16="http://schemas.microsoft.com/office/drawing/2014/main" id="{42BE738E-2CFF-5EF2-3318-B01887E6C82F}"/>
              </a:ext>
            </a:extLst>
          </p:cNvPr>
          <p:cNvPicPr>
            <a:picLocks noChangeAspect="1"/>
          </p:cNvPicPr>
          <p:nvPr/>
        </p:nvPicPr>
        <p:blipFill>
          <a:blip r:embed="rId2"/>
          <a:stretch>
            <a:fillRect/>
          </a:stretch>
        </p:blipFill>
        <p:spPr>
          <a:xfrm>
            <a:off x="1540614" y="3429000"/>
            <a:ext cx="5803900" cy="355600"/>
          </a:xfrm>
          <a:prstGeom prst="rect">
            <a:avLst/>
          </a:prstGeom>
        </p:spPr>
      </p:pic>
      <p:pic>
        <p:nvPicPr>
          <p:cNvPr id="7" name="Image 6">
            <a:extLst>
              <a:ext uri="{FF2B5EF4-FFF2-40B4-BE49-F238E27FC236}">
                <a16:creationId xmlns:a16="http://schemas.microsoft.com/office/drawing/2014/main" id="{0A50C561-9E08-24F8-2602-45FD86549FBD}"/>
              </a:ext>
            </a:extLst>
          </p:cNvPr>
          <p:cNvPicPr>
            <a:picLocks noChangeAspect="1"/>
          </p:cNvPicPr>
          <p:nvPr/>
        </p:nvPicPr>
        <p:blipFill>
          <a:blip r:embed="rId3"/>
          <a:stretch>
            <a:fillRect/>
          </a:stretch>
        </p:blipFill>
        <p:spPr>
          <a:xfrm>
            <a:off x="1540614" y="4610100"/>
            <a:ext cx="7378700" cy="355600"/>
          </a:xfrm>
          <a:prstGeom prst="rect">
            <a:avLst/>
          </a:prstGeom>
        </p:spPr>
      </p:pic>
    </p:spTree>
    <p:extLst>
      <p:ext uri="{BB962C8B-B14F-4D97-AF65-F5344CB8AC3E}">
        <p14:creationId xmlns:p14="http://schemas.microsoft.com/office/powerpoint/2010/main" val="53063205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7C49606-19A3-A22A-D620-1B01A4A1599F}"/>
              </a:ext>
            </a:extLst>
          </p:cNvPr>
          <p:cNvSpPr>
            <a:spLocks noGrp="1"/>
          </p:cNvSpPr>
          <p:nvPr>
            <p:ph type="title"/>
          </p:nvPr>
        </p:nvSpPr>
        <p:spPr/>
        <p:txBody>
          <a:bodyPr/>
          <a:lstStyle/>
          <a:p>
            <a:r>
              <a:rPr lang="fr-FR"/>
              <a:t>HTML – Les différents attributs pour la balise &lt;input&gt;</a:t>
            </a:r>
          </a:p>
        </p:txBody>
      </p:sp>
      <p:sp>
        <p:nvSpPr>
          <p:cNvPr id="3" name="Espace réservé du contenu 2">
            <a:extLst>
              <a:ext uri="{FF2B5EF4-FFF2-40B4-BE49-F238E27FC236}">
                <a16:creationId xmlns:a16="http://schemas.microsoft.com/office/drawing/2014/main" id="{76FCC7E2-312B-9E4B-1BE8-40047CE3ED75}"/>
              </a:ext>
            </a:extLst>
          </p:cNvPr>
          <p:cNvSpPr>
            <a:spLocks noGrp="1"/>
          </p:cNvSpPr>
          <p:nvPr>
            <p:ph idx="1"/>
          </p:nvPr>
        </p:nvSpPr>
        <p:spPr/>
        <p:txBody>
          <a:bodyPr/>
          <a:lstStyle/>
          <a:p>
            <a:r>
              <a:rPr lang="fr-FR" b="0" i="0">
                <a:solidFill>
                  <a:schemeClr val="tx1"/>
                </a:solidFill>
                <a:effectLst/>
                <a:latin typeface="Söhne"/>
              </a:rPr>
              <a:t>Ceci est une liste des attributs couramment utilisés pour les balises </a:t>
            </a:r>
            <a:r>
              <a:rPr lang="fr-FR">
                <a:solidFill>
                  <a:schemeClr val="tx1"/>
                </a:solidFill>
              </a:rPr>
              <a:t>&lt;input&gt;</a:t>
            </a:r>
            <a:r>
              <a:rPr lang="fr-FR" b="0" i="0">
                <a:solidFill>
                  <a:schemeClr val="tx1"/>
                </a:solidFill>
                <a:effectLst/>
                <a:latin typeface="Söhne"/>
              </a:rPr>
              <a:t>. Il en existe d'autres, y compris des attributs spécifiques aux types de champ particuliers, qui peuvent être utilisés pour personnaliser davantage les champs de saisie en fonction de vos besoins.</a:t>
            </a:r>
            <a:endParaRPr lang="fr-FR">
              <a:solidFill>
                <a:schemeClr val="tx1"/>
              </a:solidFill>
            </a:endParaRPr>
          </a:p>
        </p:txBody>
      </p:sp>
    </p:spTree>
    <p:extLst>
      <p:ext uri="{BB962C8B-B14F-4D97-AF65-F5344CB8AC3E}">
        <p14:creationId xmlns:p14="http://schemas.microsoft.com/office/powerpoint/2010/main" val="211898865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DB630E6-7584-59F1-DB5D-996566277E31}"/>
              </a:ext>
            </a:extLst>
          </p:cNvPr>
          <p:cNvSpPr>
            <a:spLocks noGrp="1"/>
          </p:cNvSpPr>
          <p:nvPr>
            <p:ph type="title"/>
          </p:nvPr>
        </p:nvSpPr>
        <p:spPr/>
        <p:txBody>
          <a:bodyPr/>
          <a:lstStyle/>
          <a:p>
            <a:r>
              <a:rPr lang="fr-FR"/>
              <a:t>HTML – la balise &lt;</a:t>
            </a:r>
            <a:r>
              <a:rPr lang="fr-FR" err="1"/>
              <a:t>textarea</a:t>
            </a:r>
            <a:r>
              <a:rPr lang="fr-FR"/>
              <a:t>&gt;</a:t>
            </a:r>
          </a:p>
        </p:txBody>
      </p:sp>
      <p:sp>
        <p:nvSpPr>
          <p:cNvPr id="3" name="Espace réservé du contenu 2">
            <a:extLst>
              <a:ext uri="{FF2B5EF4-FFF2-40B4-BE49-F238E27FC236}">
                <a16:creationId xmlns:a16="http://schemas.microsoft.com/office/drawing/2014/main" id="{C6B9412B-81A4-DDF8-F871-7679CFC16263}"/>
              </a:ext>
            </a:extLst>
          </p:cNvPr>
          <p:cNvSpPr>
            <a:spLocks noGrp="1"/>
          </p:cNvSpPr>
          <p:nvPr>
            <p:ph idx="1"/>
          </p:nvPr>
        </p:nvSpPr>
        <p:spPr/>
        <p:txBody>
          <a:bodyPr/>
          <a:lstStyle/>
          <a:p>
            <a:r>
              <a:rPr lang="fr-FR" b="0" i="0">
                <a:solidFill>
                  <a:schemeClr val="tx1"/>
                </a:solidFill>
                <a:effectLst/>
                <a:latin typeface="Söhne"/>
              </a:rPr>
              <a:t>La balise </a:t>
            </a:r>
            <a:r>
              <a:rPr lang="fr-FR">
                <a:solidFill>
                  <a:schemeClr val="tx1"/>
                </a:solidFill>
              </a:rPr>
              <a:t>&lt;</a:t>
            </a:r>
            <a:r>
              <a:rPr lang="fr-FR" err="1">
                <a:solidFill>
                  <a:schemeClr val="tx1"/>
                </a:solidFill>
              </a:rPr>
              <a:t>textarea</a:t>
            </a:r>
            <a:r>
              <a:rPr lang="fr-FR">
                <a:solidFill>
                  <a:schemeClr val="tx1"/>
                </a:solidFill>
              </a:rPr>
              <a:t>&gt;</a:t>
            </a:r>
            <a:r>
              <a:rPr lang="fr-FR" b="0" i="0">
                <a:solidFill>
                  <a:schemeClr val="tx1"/>
                </a:solidFill>
                <a:effectLst/>
                <a:latin typeface="Söhne"/>
              </a:rPr>
              <a:t> en HTML est utilisée pour créer un champ de saisie de texte multiligne, ce qui permet aux utilisateurs de saisir du texte sur plusieurs lignes. Voici une explication détaillée de la balise </a:t>
            </a:r>
            <a:r>
              <a:rPr lang="fr-FR">
                <a:solidFill>
                  <a:schemeClr val="tx1"/>
                </a:solidFill>
              </a:rPr>
              <a:t>&lt;</a:t>
            </a:r>
            <a:r>
              <a:rPr lang="fr-FR" err="1">
                <a:solidFill>
                  <a:schemeClr val="tx1"/>
                </a:solidFill>
              </a:rPr>
              <a:t>textarea</a:t>
            </a:r>
            <a:r>
              <a:rPr lang="fr-FR">
                <a:solidFill>
                  <a:schemeClr val="tx1"/>
                </a:solidFill>
              </a:rPr>
              <a:t>&gt;</a:t>
            </a:r>
          </a:p>
        </p:txBody>
      </p:sp>
    </p:spTree>
    <p:extLst>
      <p:ext uri="{BB962C8B-B14F-4D97-AF65-F5344CB8AC3E}">
        <p14:creationId xmlns:p14="http://schemas.microsoft.com/office/powerpoint/2010/main" val="13824181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5B7C9A9-FC2B-B2B0-9165-549465E28A56}"/>
              </a:ext>
            </a:extLst>
          </p:cNvPr>
          <p:cNvSpPr>
            <a:spLocks noGrp="1"/>
          </p:cNvSpPr>
          <p:nvPr>
            <p:ph type="title"/>
          </p:nvPr>
        </p:nvSpPr>
        <p:spPr/>
        <p:txBody>
          <a:bodyPr/>
          <a:lstStyle/>
          <a:p>
            <a:r>
              <a:rPr lang="fr-FR"/>
              <a:t>HTML – Création d’un formulaire de base</a:t>
            </a:r>
          </a:p>
        </p:txBody>
      </p:sp>
      <p:sp>
        <p:nvSpPr>
          <p:cNvPr id="3" name="Espace réservé du contenu 2">
            <a:extLst>
              <a:ext uri="{FF2B5EF4-FFF2-40B4-BE49-F238E27FC236}">
                <a16:creationId xmlns:a16="http://schemas.microsoft.com/office/drawing/2014/main" id="{D5FFAB70-02A3-AA77-762F-BF1362FB411E}"/>
              </a:ext>
            </a:extLst>
          </p:cNvPr>
          <p:cNvSpPr>
            <a:spLocks noGrp="1"/>
          </p:cNvSpPr>
          <p:nvPr>
            <p:ph idx="1"/>
          </p:nvPr>
        </p:nvSpPr>
        <p:spPr/>
        <p:txBody>
          <a:bodyPr/>
          <a:lstStyle/>
          <a:p>
            <a:pPr marL="0" indent="0">
              <a:buNone/>
            </a:pPr>
            <a:r>
              <a:rPr lang="fr-FR" b="0" i="0">
                <a:solidFill>
                  <a:schemeClr val="tx1"/>
                </a:solidFill>
                <a:effectLst/>
                <a:latin typeface="Söhne"/>
              </a:rPr>
              <a:t>Pour créer un formulaire en HTML, vous devez utiliser la balise </a:t>
            </a:r>
            <a:r>
              <a:rPr lang="fr-FR">
                <a:solidFill>
                  <a:schemeClr val="tx1"/>
                </a:solidFill>
              </a:rPr>
              <a:t>&lt;</a:t>
            </a:r>
            <a:r>
              <a:rPr lang="fr-FR" err="1">
                <a:solidFill>
                  <a:schemeClr val="tx1"/>
                </a:solidFill>
              </a:rPr>
              <a:t>form</a:t>
            </a:r>
            <a:r>
              <a:rPr lang="fr-FR">
                <a:solidFill>
                  <a:schemeClr val="tx1"/>
                </a:solidFill>
              </a:rPr>
              <a:t>&gt;</a:t>
            </a:r>
            <a:r>
              <a:rPr lang="fr-FR" b="0" i="0">
                <a:solidFill>
                  <a:schemeClr val="tx1"/>
                </a:solidFill>
                <a:effectLst/>
                <a:latin typeface="Söhne"/>
              </a:rPr>
              <a:t>. Voici un exemple de formulaire simple :</a:t>
            </a:r>
            <a:endParaRPr lang="fr-FR">
              <a:solidFill>
                <a:schemeClr val="tx1"/>
              </a:solidFill>
            </a:endParaRPr>
          </a:p>
        </p:txBody>
      </p:sp>
      <p:pic>
        <p:nvPicPr>
          <p:cNvPr id="5" name="Image 4">
            <a:extLst>
              <a:ext uri="{FF2B5EF4-FFF2-40B4-BE49-F238E27FC236}">
                <a16:creationId xmlns:a16="http://schemas.microsoft.com/office/drawing/2014/main" id="{F3ED6A11-5B85-C424-17CF-0965CF8CAFED}"/>
              </a:ext>
            </a:extLst>
          </p:cNvPr>
          <p:cNvPicPr>
            <a:picLocks noChangeAspect="1"/>
          </p:cNvPicPr>
          <p:nvPr/>
        </p:nvPicPr>
        <p:blipFill>
          <a:blip r:embed="rId2"/>
          <a:stretch>
            <a:fillRect/>
          </a:stretch>
        </p:blipFill>
        <p:spPr>
          <a:xfrm>
            <a:off x="758069" y="3429000"/>
            <a:ext cx="10675862" cy="2337148"/>
          </a:xfrm>
          <a:prstGeom prst="rect">
            <a:avLst/>
          </a:prstGeom>
        </p:spPr>
      </p:pic>
    </p:spTree>
    <p:extLst>
      <p:ext uri="{BB962C8B-B14F-4D97-AF65-F5344CB8AC3E}">
        <p14:creationId xmlns:p14="http://schemas.microsoft.com/office/powerpoint/2010/main" val="196273755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592C656-B6EE-3D6F-F27F-741CEA37DFF0}"/>
              </a:ext>
            </a:extLst>
          </p:cNvPr>
          <p:cNvSpPr>
            <a:spLocks noGrp="1"/>
          </p:cNvSpPr>
          <p:nvPr>
            <p:ph type="title"/>
          </p:nvPr>
        </p:nvSpPr>
        <p:spPr/>
        <p:txBody>
          <a:bodyPr/>
          <a:lstStyle/>
          <a:p>
            <a:r>
              <a:rPr lang="fr-FR"/>
              <a:t>HTML – la balise &lt;</a:t>
            </a:r>
            <a:r>
              <a:rPr lang="fr-FR" err="1"/>
              <a:t>textarea</a:t>
            </a:r>
            <a:r>
              <a:rPr lang="fr-FR"/>
              <a:t>&gt;</a:t>
            </a:r>
          </a:p>
        </p:txBody>
      </p:sp>
      <p:sp>
        <p:nvSpPr>
          <p:cNvPr id="3" name="Espace réservé du contenu 2">
            <a:extLst>
              <a:ext uri="{FF2B5EF4-FFF2-40B4-BE49-F238E27FC236}">
                <a16:creationId xmlns:a16="http://schemas.microsoft.com/office/drawing/2014/main" id="{129A6772-23D3-7A3A-5C58-D2278FA2E370}"/>
              </a:ext>
            </a:extLst>
          </p:cNvPr>
          <p:cNvSpPr>
            <a:spLocks noGrp="1"/>
          </p:cNvSpPr>
          <p:nvPr>
            <p:ph idx="1"/>
          </p:nvPr>
        </p:nvSpPr>
        <p:spPr/>
        <p:txBody>
          <a:bodyPr>
            <a:normAutofit lnSpcReduction="10000"/>
          </a:bodyPr>
          <a:lstStyle/>
          <a:p>
            <a:pPr algn="l">
              <a:buFont typeface="Arial" panose="020B0604020202020204" pitchFamily="34" charset="0"/>
              <a:buChar char="•"/>
            </a:pPr>
            <a:r>
              <a:rPr lang="fr-FR" b="0" i="0" err="1">
                <a:solidFill>
                  <a:schemeClr val="tx1"/>
                </a:solidFill>
                <a:effectLst/>
                <a:latin typeface="Söhne"/>
              </a:rPr>
              <a:t>name</a:t>
            </a:r>
            <a:r>
              <a:rPr lang="fr-FR" b="0" i="0">
                <a:solidFill>
                  <a:schemeClr val="tx1"/>
                </a:solidFill>
                <a:effectLst/>
                <a:latin typeface="Söhne"/>
              </a:rPr>
              <a:t> : Cet attribut spécifie le nom du champ de saisie. Il est utilisé pour identifier le champ lorsque le formulaire est soumis.</a:t>
            </a:r>
          </a:p>
          <a:p>
            <a:pPr algn="l">
              <a:buFont typeface="Arial" panose="020B0604020202020204" pitchFamily="34" charset="0"/>
              <a:buChar char="•"/>
            </a:pPr>
            <a:r>
              <a:rPr lang="fr-FR" b="0" i="0">
                <a:solidFill>
                  <a:schemeClr val="tx1"/>
                </a:solidFill>
                <a:effectLst/>
                <a:latin typeface="Söhne"/>
              </a:rPr>
              <a:t>id : Cet attribut permet de définir un identifiant unique pour l'élément &lt;</a:t>
            </a:r>
            <a:r>
              <a:rPr lang="fr-FR" b="0" i="0" err="1">
                <a:solidFill>
                  <a:schemeClr val="tx1"/>
                </a:solidFill>
                <a:effectLst/>
                <a:latin typeface="Söhne"/>
              </a:rPr>
              <a:t>textarea</a:t>
            </a:r>
            <a:r>
              <a:rPr lang="fr-FR" b="0" i="0">
                <a:solidFill>
                  <a:schemeClr val="tx1"/>
                </a:solidFill>
                <a:effectLst/>
                <a:latin typeface="Söhne"/>
              </a:rPr>
              <a:t>&gt;. Il est généralement utilisé pour le ciblage CSS et pour l'association avec un label via l'attribut for.</a:t>
            </a:r>
          </a:p>
          <a:p>
            <a:pPr algn="l">
              <a:buFont typeface="Arial" panose="020B0604020202020204" pitchFamily="34" charset="0"/>
              <a:buChar char="•"/>
            </a:pPr>
            <a:r>
              <a:rPr lang="fr-FR" b="0" i="0" err="1">
                <a:solidFill>
                  <a:schemeClr val="tx1"/>
                </a:solidFill>
                <a:effectLst/>
                <a:latin typeface="Söhne"/>
              </a:rPr>
              <a:t>rows</a:t>
            </a:r>
            <a:r>
              <a:rPr lang="fr-FR" b="0" i="0">
                <a:solidFill>
                  <a:schemeClr val="tx1"/>
                </a:solidFill>
                <a:effectLst/>
                <a:latin typeface="Söhne"/>
              </a:rPr>
              <a:t> : Cet attribut définit le nombre de lignes visibles dans le champ de saisie. Il détermine la hauteur du champ.</a:t>
            </a:r>
          </a:p>
          <a:p>
            <a:pPr algn="l">
              <a:buFont typeface="Arial" panose="020B0604020202020204" pitchFamily="34" charset="0"/>
              <a:buChar char="•"/>
            </a:pPr>
            <a:r>
              <a:rPr lang="fr-FR" b="0" i="0">
                <a:solidFill>
                  <a:schemeClr val="tx1"/>
                </a:solidFill>
                <a:effectLst/>
                <a:latin typeface="Söhne"/>
              </a:rPr>
              <a:t>cols : Cet attribut définit le nombre de colonnes visibles dans le champ de saisie. Il détermine la largeur du champ.</a:t>
            </a:r>
          </a:p>
          <a:p>
            <a:pPr algn="l">
              <a:buFont typeface="Arial" panose="020B0604020202020204" pitchFamily="34" charset="0"/>
              <a:buChar char="•"/>
            </a:pPr>
            <a:r>
              <a:rPr lang="fr-FR" b="0" i="0">
                <a:solidFill>
                  <a:schemeClr val="tx1"/>
                </a:solidFill>
                <a:effectLst/>
                <a:latin typeface="Söhne"/>
              </a:rPr>
              <a:t>Contenu initial : Le texte placé entre les balises &lt;</a:t>
            </a:r>
            <a:r>
              <a:rPr lang="fr-FR" b="0" i="0" err="1">
                <a:solidFill>
                  <a:schemeClr val="tx1"/>
                </a:solidFill>
                <a:effectLst/>
                <a:latin typeface="Söhne"/>
              </a:rPr>
              <a:t>textarea</a:t>
            </a:r>
            <a:r>
              <a:rPr lang="fr-FR" b="0" i="0">
                <a:solidFill>
                  <a:schemeClr val="tx1"/>
                </a:solidFill>
                <a:effectLst/>
                <a:latin typeface="Söhne"/>
              </a:rPr>
              <a:t>&gt; est le contenu initial du champ de saisie, qui peut être prérempli.</a:t>
            </a:r>
          </a:p>
          <a:p>
            <a:pPr marL="0" indent="0">
              <a:buNone/>
            </a:pPr>
            <a:endParaRPr lang="fr-FR"/>
          </a:p>
        </p:txBody>
      </p:sp>
    </p:spTree>
    <p:extLst>
      <p:ext uri="{BB962C8B-B14F-4D97-AF65-F5344CB8AC3E}">
        <p14:creationId xmlns:p14="http://schemas.microsoft.com/office/powerpoint/2010/main" val="315522057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D25F92A-EB8F-A0A1-F236-7838B86B0027}"/>
              </a:ext>
            </a:extLst>
          </p:cNvPr>
          <p:cNvSpPr>
            <a:spLocks noGrp="1"/>
          </p:cNvSpPr>
          <p:nvPr>
            <p:ph type="title"/>
          </p:nvPr>
        </p:nvSpPr>
        <p:spPr/>
        <p:txBody>
          <a:bodyPr/>
          <a:lstStyle/>
          <a:p>
            <a:r>
              <a:rPr lang="fr-FR"/>
              <a:t>HTML – la balise &lt;</a:t>
            </a:r>
            <a:r>
              <a:rPr lang="fr-FR" err="1"/>
              <a:t>textarea</a:t>
            </a:r>
            <a:r>
              <a:rPr lang="fr-FR"/>
              <a:t>&gt;</a:t>
            </a:r>
          </a:p>
        </p:txBody>
      </p:sp>
      <p:sp>
        <p:nvSpPr>
          <p:cNvPr id="3" name="Espace réservé du contenu 2">
            <a:extLst>
              <a:ext uri="{FF2B5EF4-FFF2-40B4-BE49-F238E27FC236}">
                <a16:creationId xmlns:a16="http://schemas.microsoft.com/office/drawing/2014/main" id="{31303DCB-7C79-6C9A-6C5A-B226BC8E18FB}"/>
              </a:ext>
            </a:extLst>
          </p:cNvPr>
          <p:cNvSpPr>
            <a:spLocks noGrp="1"/>
          </p:cNvSpPr>
          <p:nvPr>
            <p:ph idx="1"/>
          </p:nvPr>
        </p:nvSpPr>
        <p:spPr/>
        <p:txBody>
          <a:bodyPr/>
          <a:lstStyle/>
          <a:p>
            <a:r>
              <a:rPr lang="fr-FR" b="1" i="0">
                <a:solidFill>
                  <a:schemeClr val="tx1"/>
                </a:solidFill>
                <a:effectLst/>
                <a:latin typeface="Söhne"/>
              </a:rPr>
              <a:t>Syntaxe</a:t>
            </a:r>
            <a:r>
              <a:rPr lang="fr-FR" b="0" i="0">
                <a:solidFill>
                  <a:schemeClr val="tx1"/>
                </a:solidFill>
                <a:effectLst/>
                <a:latin typeface="Söhne"/>
              </a:rPr>
              <a:t> : La balise </a:t>
            </a:r>
            <a:r>
              <a:rPr lang="fr-FR">
                <a:solidFill>
                  <a:schemeClr val="tx1"/>
                </a:solidFill>
              </a:rPr>
              <a:t>&lt;</a:t>
            </a:r>
            <a:r>
              <a:rPr lang="fr-FR" err="1">
                <a:solidFill>
                  <a:schemeClr val="tx1"/>
                </a:solidFill>
              </a:rPr>
              <a:t>textarea</a:t>
            </a:r>
            <a:r>
              <a:rPr lang="fr-FR">
                <a:solidFill>
                  <a:schemeClr val="tx1"/>
                </a:solidFill>
              </a:rPr>
              <a:t>&gt;</a:t>
            </a:r>
            <a:r>
              <a:rPr lang="fr-FR" b="0" i="0">
                <a:solidFill>
                  <a:schemeClr val="tx1"/>
                </a:solidFill>
                <a:effectLst/>
                <a:latin typeface="Söhne"/>
              </a:rPr>
              <a:t> est structurée de la manière suivante :</a:t>
            </a:r>
          </a:p>
          <a:p>
            <a:pPr marL="0" indent="0">
              <a:buNone/>
            </a:pPr>
            <a:endParaRPr lang="fr-FR">
              <a:solidFill>
                <a:schemeClr val="tx1"/>
              </a:solidFill>
            </a:endParaRPr>
          </a:p>
        </p:txBody>
      </p:sp>
      <p:pic>
        <p:nvPicPr>
          <p:cNvPr id="5" name="Image 4">
            <a:extLst>
              <a:ext uri="{FF2B5EF4-FFF2-40B4-BE49-F238E27FC236}">
                <a16:creationId xmlns:a16="http://schemas.microsoft.com/office/drawing/2014/main" id="{FB4701DC-8941-5645-ADB2-E26B1DB25FDF}"/>
              </a:ext>
            </a:extLst>
          </p:cNvPr>
          <p:cNvPicPr>
            <a:picLocks noChangeAspect="1"/>
          </p:cNvPicPr>
          <p:nvPr/>
        </p:nvPicPr>
        <p:blipFill>
          <a:blip r:embed="rId2"/>
          <a:stretch>
            <a:fillRect/>
          </a:stretch>
        </p:blipFill>
        <p:spPr>
          <a:xfrm>
            <a:off x="3081403" y="3232462"/>
            <a:ext cx="4940386" cy="2768452"/>
          </a:xfrm>
          <a:prstGeom prst="rect">
            <a:avLst/>
          </a:prstGeom>
        </p:spPr>
      </p:pic>
    </p:spTree>
    <p:extLst>
      <p:ext uri="{BB962C8B-B14F-4D97-AF65-F5344CB8AC3E}">
        <p14:creationId xmlns:p14="http://schemas.microsoft.com/office/powerpoint/2010/main" val="8991522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CC3C597-D104-486A-ABF1-8B864DB3EBBF}"/>
              </a:ext>
            </a:extLst>
          </p:cNvPr>
          <p:cNvSpPr>
            <a:spLocks noGrp="1"/>
          </p:cNvSpPr>
          <p:nvPr>
            <p:ph type="title"/>
          </p:nvPr>
        </p:nvSpPr>
        <p:spPr/>
        <p:txBody>
          <a:bodyPr/>
          <a:lstStyle/>
          <a:p>
            <a:r>
              <a:rPr lang="fr-FR"/>
              <a:t>HTML – la balise &lt;</a:t>
            </a:r>
            <a:r>
              <a:rPr lang="fr-FR" err="1"/>
              <a:t>textarea</a:t>
            </a:r>
            <a:r>
              <a:rPr lang="fr-FR"/>
              <a:t>&gt;</a:t>
            </a:r>
          </a:p>
        </p:txBody>
      </p:sp>
      <p:sp>
        <p:nvSpPr>
          <p:cNvPr id="3" name="Espace réservé du contenu 2">
            <a:extLst>
              <a:ext uri="{FF2B5EF4-FFF2-40B4-BE49-F238E27FC236}">
                <a16:creationId xmlns:a16="http://schemas.microsoft.com/office/drawing/2014/main" id="{D4E173F1-7C45-5B6D-E9EB-E304FF6FA9F9}"/>
              </a:ext>
            </a:extLst>
          </p:cNvPr>
          <p:cNvSpPr>
            <a:spLocks noGrp="1"/>
          </p:cNvSpPr>
          <p:nvPr>
            <p:ph idx="1"/>
          </p:nvPr>
        </p:nvSpPr>
        <p:spPr/>
        <p:txBody>
          <a:bodyPr/>
          <a:lstStyle/>
          <a:p>
            <a:pPr marL="0" indent="0">
              <a:buNone/>
            </a:pPr>
            <a:r>
              <a:rPr lang="fr-FR" b="0" i="0">
                <a:solidFill>
                  <a:schemeClr val="tx1"/>
                </a:solidFill>
                <a:effectLst/>
                <a:latin typeface="Söhne"/>
              </a:rPr>
              <a:t>Dans cet exemple, nous avons un champ de saisie de texte multiligne avec l'attribut </a:t>
            </a:r>
            <a:r>
              <a:rPr lang="fr-FR" err="1">
                <a:solidFill>
                  <a:schemeClr val="tx1"/>
                </a:solidFill>
              </a:rPr>
              <a:t>name</a:t>
            </a:r>
            <a:r>
              <a:rPr lang="fr-FR" b="0" i="0">
                <a:solidFill>
                  <a:schemeClr val="tx1"/>
                </a:solidFill>
                <a:effectLst/>
                <a:latin typeface="Söhne"/>
              </a:rPr>
              <a:t> défini comme "commentaire". Les attributs </a:t>
            </a:r>
            <a:r>
              <a:rPr lang="fr-FR" err="1">
                <a:solidFill>
                  <a:schemeClr val="tx1"/>
                </a:solidFill>
              </a:rPr>
              <a:t>rows</a:t>
            </a:r>
            <a:r>
              <a:rPr lang="fr-FR" b="0" i="0">
                <a:solidFill>
                  <a:schemeClr val="tx1"/>
                </a:solidFill>
                <a:effectLst/>
                <a:latin typeface="Söhne"/>
              </a:rPr>
              <a:t> et </a:t>
            </a:r>
            <a:r>
              <a:rPr lang="fr-FR">
                <a:solidFill>
                  <a:schemeClr val="tx1"/>
                </a:solidFill>
              </a:rPr>
              <a:t>cols</a:t>
            </a:r>
            <a:r>
              <a:rPr lang="fr-FR" b="0" i="0">
                <a:solidFill>
                  <a:schemeClr val="tx1"/>
                </a:solidFill>
                <a:effectLst/>
                <a:latin typeface="Söhne"/>
              </a:rPr>
              <a:t> définissent respectivement le nombre de lignes et de colonnes visibles dans le champ de saisie. Le texte entre les balises </a:t>
            </a:r>
            <a:r>
              <a:rPr lang="fr-FR">
                <a:solidFill>
                  <a:schemeClr val="tx1"/>
                </a:solidFill>
              </a:rPr>
              <a:t>&lt;</a:t>
            </a:r>
            <a:r>
              <a:rPr lang="fr-FR" err="1">
                <a:solidFill>
                  <a:schemeClr val="tx1"/>
                </a:solidFill>
              </a:rPr>
              <a:t>textarea</a:t>
            </a:r>
            <a:r>
              <a:rPr lang="fr-FR">
                <a:solidFill>
                  <a:schemeClr val="tx1"/>
                </a:solidFill>
              </a:rPr>
              <a:t>&gt;</a:t>
            </a:r>
            <a:r>
              <a:rPr lang="fr-FR" b="0" i="0">
                <a:solidFill>
                  <a:schemeClr val="tx1"/>
                </a:solidFill>
                <a:effectLst/>
                <a:latin typeface="Söhne"/>
              </a:rPr>
              <a:t> est le contenu initial affiché dans le champ, mais l'utilisateur peut le modifier.</a:t>
            </a:r>
            <a:endParaRPr lang="fr-FR">
              <a:solidFill>
                <a:schemeClr val="tx1"/>
              </a:solidFill>
            </a:endParaRPr>
          </a:p>
        </p:txBody>
      </p:sp>
    </p:spTree>
    <p:extLst>
      <p:ext uri="{BB962C8B-B14F-4D97-AF65-F5344CB8AC3E}">
        <p14:creationId xmlns:p14="http://schemas.microsoft.com/office/powerpoint/2010/main" val="78578277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6DD3D7E-5D92-D47C-AB8A-F7F32FC32E92}"/>
              </a:ext>
            </a:extLst>
          </p:cNvPr>
          <p:cNvSpPr>
            <a:spLocks noGrp="1"/>
          </p:cNvSpPr>
          <p:nvPr>
            <p:ph type="title"/>
          </p:nvPr>
        </p:nvSpPr>
        <p:spPr/>
        <p:txBody>
          <a:bodyPr/>
          <a:lstStyle/>
          <a:p>
            <a:r>
              <a:rPr lang="fr-FR"/>
              <a:t>HTML – la balise &lt;</a:t>
            </a:r>
            <a:r>
              <a:rPr lang="fr-FR" err="1"/>
              <a:t>textarea</a:t>
            </a:r>
            <a:r>
              <a:rPr lang="fr-FR"/>
              <a:t>&gt;</a:t>
            </a:r>
          </a:p>
        </p:txBody>
      </p:sp>
      <p:sp>
        <p:nvSpPr>
          <p:cNvPr id="3" name="Espace réservé du contenu 2">
            <a:extLst>
              <a:ext uri="{FF2B5EF4-FFF2-40B4-BE49-F238E27FC236}">
                <a16:creationId xmlns:a16="http://schemas.microsoft.com/office/drawing/2014/main" id="{67B75D42-1366-897D-8652-C33B8CE7DC6B}"/>
              </a:ext>
            </a:extLst>
          </p:cNvPr>
          <p:cNvSpPr>
            <a:spLocks noGrp="1"/>
          </p:cNvSpPr>
          <p:nvPr>
            <p:ph idx="1"/>
          </p:nvPr>
        </p:nvSpPr>
        <p:spPr/>
        <p:txBody>
          <a:bodyPr/>
          <a:lstStyle/>
          <a:p>
            <a:r>
              <a:rPr lang="fr-FR" b="1" i="0">
                <a:solidFill>
                  <a:schemeClr val="tx1"/>
                </a:solidFill>
                <a:effectLst/>
                <a:latin typeface="Söhne"/>
              </a:rPr>
              <a:t>Exemple</a:t>
            </a:r>
            <a:r>
              <a:rPr lang="fr-FR" b="0" i="0">
                <a:solidFill>
                  <a:schemeClr val="tx1"/>
                </a:solidFill>
                <a:effectLst/>
                <a:latin typeface="Söhne"/>
              </a:rPr>
              <a:t> : Voici un exemple d'utilisation de la balise </a:t>
            </a:r>
            <a:r>
              <a:rPr lang="fr-FR">
                <a:solidFill>
                  <a:schemeClr val="tx1"/>
                </a:solidFill>
              </a:rPr>
              <a:t>&lt;</a:t>
            </a:r>
            <a:r>
              <a:rPr lang="fr-FR" err="1">
                <a:solidFill>
                  <a:schemeClr val="tx1"/>
                </a:solidFill>
              </a:rPr>
              <a:t>textarea</a:t>
            </a:r>
            <a:r>
              <a:rPr lang="fr-FR">
                <a:solidFill>
                  <a:schemeClr val="tx1"/>
                </a:solidFill>
              </a:rPr>
              <a:t>&gt;</a:t>
            </a:r>
            <a:r>
              <a:rPr lang="fr-FR" b="0" i="0">
                <a:solidFill>
                  <a:schemeClr val="tx1"/>
                </a:solidFill>
                <a:effectLst/>
                <a:latin typeface="Söhne"/>
              </a:rPr>
              <a:t>. Le code suivant crée un champ de saisie de texte multiligne pour un commentaire :</a:t>
            </a:r>
          </a:p>
          <a:p>
            <a:pPr marL="0" indent="0">
              <a:buNone/>
            </a:pPr>
            <a:endParaRPr lang="fr-FR">
              <a:solidFill>
                <a:schemeClr val="tx1"/>
              </a:solidFill>
            </a:endParaRPr>
          </a:p>
        </p:txBody>
      </p:sp>
      <p:pic>
        <p:nvPicPr>
          <p:cNvPr id="5" name="Image 4">
            <a:extLst>
              <a:ext uri="{FF2B5EF4-FFF2-40B4-BE49-F238E27FC236}">
                <a16:creationId xmlns:a16="http://schemas.microsoft.com/office/drawing/2014/main" id="{49192FB9-459B-1A06-C134-F006B78D1F05}"/>
              </a:ext>
            </a:extLst>
          </p:cNvPr>
          <p:cNvPicPr>
            <a:picLocks noChangeAspect="1"/>
          </p:cNvPicPr>
          <p:nvPr/>
        </p:nvPicPr>
        <p:blipFill>
          <a:blip r:embed="rId2"/>
          <a:stretch>
            <a:fillRect/>
          </a:stretch>
        </p:blipFill>
        <p:spPr>
          <a:xfrm>
            <a:off x="2746331" y="3429000"/>
            <a:ext cx="6248400" cy="2616200"/>
          </a:xfrm>
          <a:prstGeom prst="rect">
            <a:avLst/>
          </a:prstGeom>
        </p:spPr>
      </p:pic>
    </p:spTree>
    <p:extLst>
      <p:ext uri="{BB962C8B-B14F-4D97-AF65-F5344CB8AC3E}">
        <p14:creationId xmlns:p14="http://schemas.microsoft.com/office/powerpoint/2010/main" val="51378213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CD29BBC-D2EB-3222-EF11-066D6E7F0F77}"/>
              </a:ext>
            </a:extLst>
          </p:cNvPr>
          <p:cNvSpPr>
            <a:spLocks noGrp="1"/>
          </p:cNvSpPr>
          <p:nvPr>
            <p:ph type="title"/>
          </p:nvPr>
        </p:nvSpPr>
        <p:spPr/>
        <p:txBody>
          <a:bodyPr/>
          <a:lstStyle/>
          <a:p>
            <a:r>
              <a:rPr lang="fr-FR"/>
              <a:t>HTML – la balise &lt;</a:t>
            </a:r>
            <a:r>
              <a:rPr lang="fr-FR" err="1"/>
              <a:t>textarea</a:t>
            </a:r>
            <a:r>
              <a:rPr lang="fr-FR"/>
              <a:t>&gt;</a:t>
            </a:r>
          </a:p>
        </p:txBody>
      </p:sp>
      <p:sp>
        <p:nvSpPr>
          <p:cNvPr id="3" name="Espace réservé du contenu 2">
            <a:extLst>
              <a:ext uri="{FF2B5EF4-FFF2-40B4-BE49-F238E27FC236}">
                <a16:creationId xmlns:a16="http://schemas.microsoft.com/office/drawing/2014/main" id="{F93E5CB4-A85C-87C9-256B-567F44DC6545}"/>
              </a:ext>
            </a:extLst>
          </p:cNvPr>
          <p:cNvSpPr>
            <a:spLocks noGrp="1"/>
          </p:cNvSpPr>
          <p:nvPr>
            <p:ph idx="1"/>
          </p:nvPr>
        </p:nvSpPr>
        <p:spPr/>
        <p:txBody>
          <a:bodyPr/>
          <a:lstStyle/>
          <a:p>
            <a:r>
              <a:rPr lang="fr-FR" b="1" i="0">
                <a:solidFill>
                  <a:schemeClr val="tx1"/>
                </a:solidFill>
                <a:effectLst/>
                <a:latin typeface="Söhne"/>
              </a:rPr>
              <a:t>Utilisation</a:t>
            </a:r>
            <a:r>
              <a:rPr lang="fr-FR" b="0" i="0">
                <a:solidFill>
                  <a:schemeClr val="tx1"/>
                </a:solidFill>
                <a:effectLst/>
                <a:latin typeface="Söhne"/>
              </a:rPr>
              <a:t> : Les champs de texte multilignes créés avec la balise </a:t>
            </a:r>
            <a:r>
              <a:rPr lang="fr-FR">
                <a:solidFill>
                  <a:schemeClr val="tx1"/>
                </a:solidFill>
              </a:rPr>
              <a:t>&lt;</a:t>
            </a:r>
            <a:r>
              <a:rPr lang="fr-FR" err="1">
                <a:solidFill>
                  <a:schemeClr val="tx1"/>
                </a:solidFill>
              </a:rPr>
              <a:t>textarea</a:t>
            </a:r>
            <a:r>
              <a:rPr lang="fr-FR">
                <a:solidFill>
                  <a:schemeClr val="tx1"/>
                </a:solidFill>
              </a:rPr>
              <a:t>&gt;</a:t>
            </a:r>
            <a:r>
              <a:rPr lang="fr-FR" b="0" i="0">
                <a:solidFill>
                  <a:schemeClr val="tx1"/>
                </a:solidFill>
                <a:effectLst/>
                <a:latin typeface="Söhne"/>
              </a:rPr>
              <a:t> sont couramment utilisés pour les commentaires, les descriptions, les avis, la saisie de texte long, et toute situation où les utilisateurs ont besoin de saisir du texte sur plusieurs lignes. Les champs de texte multilignes sont souvent plus appropriés que les champs de texte à une seule ligne pour les saisies longues.</a:t>
            </a:r>
            <a:endParaRPr lang="fr-FR">
              <a:solidFill>
                <a:schemeClr val="tx1"/>
              </a:solidFill>
            </a:endParaRPr>
          </a:p>
        </p:txBody>
      </p:sp>
    </p:spTree>
    <p:extLst>
      <p:ext uri="{BB962C8B-B14F-4D97-AF65-F5344CB8AC3E}">
        <p14:creationId xmlns:p14="http://schemas.microsoft.com/office/powerpoint/2010/main" val="219306422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72BDFFA-D9F8-4DFA-0081-F99237CFFC85}"/>
              </a:ext>
            </a:extLst>
          </p:cNvPr>
          <p:cNvSpPr>
            <a:spLocks noGrp="1"/>
          </p:cNvSpPr>
          <p:nvPr>
            <p:ph type="title"/>
          </p:nvPr>
        </p:nvSpPr>
        <p:spPr/>
        <p:txBody>
          <a:bodyPr/>
          <a:lstStyle/>
          <a:p>
            <a:r>
              <a:rPr lang="fr-FR"/>
              <a:t>HTML – la balise &lt;</a:t>
            </a:r>
            <a:r>
              <a:rPr lang="fr-FR" err="1"/>
              <a:t>textarea</a:t>
            </a:r>
            <a:r>
              <a:rPr lang="fr-FR"/>
              <a:t>&gt;</a:t>
            </a:r>
          </a:p>
        </p:txBody>
      </p:sp>
      <p:sp>
        <p:nvSpPr>
          <p:cNvPr id="3" name="Espace réservé du contenu 2">
            <a:extLst>
              <a:ext uri="{FF2B5EF4-FFF2-40B4-BE49-F238E27FC236}">
                <a16:creationId xmlns:a16="http://schemas.microsoft.com/office/drawing/2014/main" id="{49F0AA02-7F3B-AD61-6DAA-FA6DA9CBD5A2}"/>
              </a:ext>
            </a:extLst>
          </p:cNvPr>
          <p:cNvSpPr>
            <a:spLocks noGrp="1"/>
          </p:cNvSpPr>
          <p:nvPr>
            <p:ph idx="1"/>
          </p:nvPr>
        </p:nvSpPr>
        <p:spPr/>
        <p:txBody>
          <a:bodyPr/>
          <a:lstStyle/>
          <a:p>
            <a:pPr algn="l">
              <a:buFont typeface="Arial" panose="020B0604020202020204" pitchFamily="34" charset="0"/>
              <a:buChar char="•"/>
            </a:pPr>
            <a:r>
              <a:rPr lang="fr-FR" b="1" i="0">
                <a:solidFill>
                  <a:schemeClr val="tx1"/>
                </a:solidFill>
                <a:effectLst/>
                <a:latin typeface="Söhne"/>
              </a:rPr>
              <a:t>Attributs supplémentaires</a:t>
            </a:r>
            <a:r>
              <a:rPr lang="fr-FR" b="0" i="0">
                <a:solidFill>
                  <a:schemeClr val="tx1"/>
                </a:solidFill>
                <a:effectLst/>
                <a:latin typeface="Söhne"/>
              </a:rPr>
              <a:t> : En plus des attributs mentionnés, vous pouvez également utiliser des attributs tels que </a:t>
            </a:r>
            <a:r>
              <a:rPr lang="fr-FR" b="0" i="0" err="1">
                <a:solidFill>
                  <a:schemeClr val="tx1"/>
                </a:solidFill>
                <a:effectLst/>
                <a:latin typeface="Söhne"/>
              </a:rPr>
              <a:t>readonly</a:t>
            </a:r>
            <a:r>
              <a:rPr lang="fr-FR" b="0" i="0">
                <a:solidFill>
                  <a:schemeClr val="tx1"/>
                </a:solidFill>
                <a:effectLst/>
                <a:latin typeface="Söhne"/>
              </a:rPr>
              <a:t> pour rendre le champ de saisie en lecture seule, </a:t>
            </a:r>
            <a:r>
              <a:rPr lang="fr-FR" b="0" i="0" err="1">
                <a:solidFill>
                  <a:schemeClr val="tx1"/>
                </a:solidFill>
                <a:effectLst/>
                <a:latin typeface="Söhne"/>
              </a:rPr>
              <a:t>disabled</a:t>
            </a:r>
            <a:r>
              <a:rPr lang="fr-FR" b="0" i="0">
                <a:solidFill>
                  <a:schemeClr val="tx1"/>
                </a:solidFill>
                <a:effectLst/>
                <a:latin typeface="Söhne"/>
              </a:rPr>
              <a:t> pour le désactiver, et </a:t>
            </a:r>
            <a:r>
              <a:rPr lang="fr-FR" b="0" i="0" err="1">
                <a:solidFill>
                  <a:schemeClr val="tx1"/>
                </a:solidFill>
                <a:effectLst/>
                <a:latin typeface="Söhne"/>
              </a:rPr>
              <a:t>placeholder</a:t>
            </a:r>
            <a:r>
              <a:rPr lang="fr-FR" b="0" i="0">
                <a:solidFill>
                  <a:schemeClr val="tx1"/>
                </a:solidFill>
                <a:effectLst/>
                <a:latin typeface="Söhne"/>
              </a:rPr>
              <a:t> pour afficher un texte de rappel.</a:t>
            </a:r>
          </a:p>
          <a:p>
            <a:pPr algn="l">
              <a:buFont typeface="Arial" panose="020B0604020202020204" pitchFamily="34" charset="0"/>
              <a:buChar char="•"/>
            </a:pPr>
            <a:r>
              <a:rPr lang="fr-FR" b="1" i="0">
                <a:solidFill>
                  <a:schemeClr val="tx1"/>
                </a:solidFill>
                <a:effectLst/>
                <a:latin typeface="Söhne"/>
              </a:rPr>
              <a:t>Styles CSS</a:t>
            </a:r>
            <a:r>
              <a:rPr lang="fr-FR" b="0" i="0">
                <a:solidFill>
                  <a:schemeClr val="tx1"/>
                </a:solidFill>
                <a:effectLst/>
                <a:latin typeface="Söhne"/>
              </a:rPr>
              <a:t> : Vous pouvez également appliquer des styles CSS pour personnaliser l'apparence du champ de saisie de texte multiligne.</a:t>
            </a:r>
          </a:p>
          <a:p>
            <a:pPr marL="0" indent="0">
              <a:buNone/>
            </a:pPr>
            <a:endParaRPr lang="fr-FR"/>
          </a:p>
        </p:txBody>
      </p:sp>
    </p:spTree>
    <p:extLst>
      <p:ext uri="{BB962C8B-B14F-4D97-AF65-F5344CB8AC3E}">
        <p14:creationId xmlns:p14="http://schemas.microsoft.com/office/powerpoint/2010/main" val="25912630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E20DFB6-FF45-1E04-BC22-FB2825BC2669}"/>
              </a:ext>
            </a:extLst>
          </p:cNvPr>
          <p:cNvSpPr>
            <a:spLocks noGrp="1"/>
          </p:cNvSpPr>
          <p:nvPr>
            <p:ph type="title"/>
          </p:nvPr>
        </p:nvSpPr>
        <p:spPr/>
        <p:txBody>
          <a:bodyPr/>
          <a:lstStyle/>
          <a:p>
            <a:r>
              <a:rPr lang="fr-FR"/>
              <a:t>HTML – la balise &lt;</a:t>
            </a:r>
            <a:r>
              <a:rPr lang="fr-FR" err="1"/>
              <a:t>textarea</a:t>
            </a:r>
            <a:r>
              <a:rPr lang="fr-FR"/>
              <a:t>&gt;</a:t>
            </a:r>
          </a:p>
        </p:txBody>
      </p:sp>
      <p:sp>
        <p:nvSpPr>
          <p:cNvPr id="3" name="Espace réservé du contenu 2">
            <a:extLst>
              <a:ext uri="{FF2B5EF4-FFF2-40B4-BE49-F238E27FC236}">
                <a16:creationId xmlns:a16="http://schemas.microsoft.com/office/drawing/2014/main" id="{709B9112-99D1-6088-8C60-EA68CAF98BD7}"/>
              </a:ext>
            </a:extLst>
          </p:cNvPr>
          <p:cNvSpPr>
            <a:spLocks noGrp="1"/>
          </p:cNvSpPr>
          <p:nvPr>
            <p:ph idx="1"/>
          </p:nvPr>
        </p:nvSpPr>
        <p:spPr/>
        <p:txBody>
          <a:bodyPr/>
          <a:lstStyle/>
          <a:p>
            <a:pPr marL="0" indent="0">
              <a:buNone/>
            </a:pPr>
            <a:r>
              <a:rPr lang="fr-FR" b="0" i="0">
                <a:solidFill>
                  <a:schemeClr val="tx1"/>
                </a:solidFill>
                <a:effectLst/>
                <a:latin typeface="Söhne"/>
              </a:rPr>
              <a:t>La balise </a:t>
            </a:r>
            <a:r>
              <a:rPr lang="fr-FR">
                <a:solidFill>
                  <a:schemeClr val="tx1"/>
                </a:solidFill>
              </a:rPr>
              <a:t>&lt;</a:t>
            </a:r>
            <a:r>
              <a:rPr lang="fr-FR" err="1">
                <a:solidFill>
                  <a:schemeClr val="tx1"/>
                </a:solidFill>
              </a:rPr>
              <a:t>textarea</a:t>
            </a:r>
            <a:r>
              <a:rPr lang="fr-FR">
                <a:solidFill>
                  <a:schemeClr val="tx1"/>
                </a:solidFill>
              </a:rPr>
              <a:t>&gt;</a:t>
            </a:r>
            <a:r>
              <a:rPr lang="fr-FR" b="0" i="0">
                <a:solidFill>
                  <a:schemeClr val="tx1"/>
                </a:solidFill>
                <a:effectLst/>
                <a:latin typeface="Söhne"/>
              </a:rPr>
              <a:t> est un élément essentiel pour la collecte de textes longs et permet aux utilisateurs de saisir des informations plus détaillées dans les formulaires en ligne. Elle est très flexible et peut être personnalisée en fonction de vos besoins spécifiques.</a:t>
            </a:r>
            <a:endParaRPr lang="fr-FR">
              <a:solidFill>
                <a:schemeClr val="tx1"/>
              </a:solidFill>
            </a:endParaRPr>
          </a:p>
        </p:txBody>
      </p:sp>
    </p:spTree>
    <p:extLst>
      <p:ext uri="{BB962C8B-B14F-4D97-AF65-F5344CB8AC3E}">
        <p14:creationId xmlns:p14="http://schemas.microsoft.com/office/powerpoint/2010/main" val="415045275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0A97FFD-A9E6-6271-1492-E92EF65E2F1B}"/>
              </a:ext>
            </a:extLst>
          </p:cNvPr>
          <p:cNvSpPr>
            <a:spLocks noGrp="1"/>
          </p:cNvSpPr>
          <p:nvPr>
            <p:ph type="title"/>
          </p:nvPr>
        </p:nvSpPr>
        <p:spPr/>
        <p:txBody>
          <a:bodyPr/>
          <a:lstStyle/>
          <a:p>
            <a:r>
              <a:rPr lang="fr-FR"/>
              <a:t>HTML – la balise &lt;select&gt;</a:t>
            </a:r>
          </a:p>
        </p:txBody>
      </p:sp>
      <p:sp>
        <p:nvSpPr>
          <p:cNvPr id="3" name="Espace réservé du contenu 2">
            <a:extLst>
              <a:ext uri="{FF2B5EF4-FFF2-40B4-BE49-F238E27FC236}">
                <a16:creationId xmlns:a16="http://schemas.microsoft.com/office/drawing/2014/main" id="{921DDA82-DDC2-3875-0460-0D4272255211}"/>
              </a:ext>
            </a:extLst>
          </p:cNvPr>
          <p:cNvSpPr>
            <a:spLocks noGrp="1"/>
          </p:cNvSpPr>
          <p:nvPr>
            <p:ph idx="1"/>
          </p:nvPr>
        </p:nvSpPr>
        <p:spPr/>
        <p:txBody>
          <a:bodyPr/>
          <a:lstStyle/>
          <a:p>
            <a:r>
              <a:rPr lang="fr-FR" b="1" i="0">
                <a:solidFill>
                  <a:schemeClr val="tx1"/>
                </a:solidFill>
                <a:effectLst/>
                <a:latin typeface="Söhne"/>
              </a:rPr>
              <a:t>Syntaxe</a:t>
            </a:r>
            <a:r>
              <a:rPr lang="fr-FR" b="0" i="0">
                <a:solidFill>
                  <a:schemeClr val="tx1"/>
                </a:solidFill>
                <a:effectLst/>
                <a:latin typeface="Söhne"/>
              </a:rPr>
              <a:t> : La balise </a:t>
            </a:r>
            <a:r>
              <a:rPr lang="fr-FR">
                <a:solidFill>
                  <a:schemeClr val="tx1"/>
                </a:solidFill>
              </a:rPr>
              <a:t>&lt;select&gt;</a:t>
            </a:r>
            <a:r>
              <a:rPr lang="fr-FR" b="0" i="0">
                <a:solidFill>
                  <a:schemeClr val="tx1"/>
                </a:solidFill>
                <a:effectLst/>
                <a:latin typeface="Söhne"/>
              </a:rPr>
              <a:t> est structurée de la manière suivante :</a:t>
            </a:r>
          </a:p>
          <a:p>
            <a:pPr marL="0" indent="0">
              <a:buNone/>
            </a:pPr>
            <a:endParaRPr lang="fr-FR">
              <a:solidFill>
                <a:schemeClr val="tx1"/>
              </a:solidFill>
            </a:endParaRPr>
          </a:p>
        </p:txBody>
      </p:sp>
      <p:pic>
        <p:nvPicPr>
          <p:cNvPr id="5" name="Image 4">
            <a:extLst>
              <a:ext uri="{FF2B5EF4-FFF2-40B4-BE49-F238E27FC236}">
                <a16:creationId xmlns:a16="http://schemas.microsoft.com/office/drawing/2014/main" id="{8A65267E-7ED9-A757-C645-E63C5DFA6352}"/>
              </a:ext>
            </a:extLst>
          </p:cNvPr>
          <p:cNvPicPr>
            <a:picLocks noChangeAspect="1"/>
          </p:cNvPicPr>
          <p:nvPr/>
        </p:nvPicPr>
        <p:blipFill>
          <a:blip r:embed="rId2"/>
          <a:stretch>
            <a:fillRect/>
          </a:stretch>
        </p:blipFill>
        <p:spPr>
          <a:xfrm>
            <a:off x="1652367" y="3231716"/>
            <a:ext cx="7761203" cy="2121074"/>
          </a:xfrm>
          <a:prstGeom prst="rect">
            <a:avLst/>
          </a:prstGeom>
        </p:spPr>
      </p:pic>
    </p:spTree>
    <p:extLst>
      <p:ext uri="{BB962C8B-B14F-4D97-AF65-F5344CB8AC3E}">
        <p14:creationId xmlns:p14="http://schemas.microsoft.com/office/powerpoint/2010/main" val="39709275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7D4FAD8-D201-DBA3-6FC1-12F352DE014E}"/>
              </a:ext>
            </a:extLst>
          </p:cNvPr>
          <p:cNvSpPr>
            <a:spLocks noGrp="1"/>
          </p:cNvSpPr>
          <p:nvPr>
            <p:ph type="title"/>
          </p:nvPr>
        </p:nvSpPr>
        <p:spPr/>
        <p:txBody>
          <a:bodyPr/>
          <a:lstStyle/>
          <a:p>
            <a:r>
              <a:rPr lang="fr-FR"/>
              <a:t>HTML – la balise &lt;select&gt;</a:t>
            </a:r>
          </a:p>
        </p:txBody>
      </p:sp>
      <p:sp>
        <p:nvSpPr>
          <p:cNvPr id="3" name="Espace réservé du contenu 2">
            <a:extLst>
              <a:ext uri="{FF2B5EF4-FFF2-40B4-BE49-F238E27FC236}">
                <a16:creationId xmlns:a16="http://schemas.microsoft.com/office/drawing/2014/main" id="{D1226CA9-B799-57A9-762F-9C494EA06D98}"/>
              </a:ext>
            </a:extLst>
          </p:cNvPr>
          <p:cNvSpPr>
            <a:spLocks noGrp="1"/>
          </p:cNvSpPr>
          <p:nvPr>
            <p:ph idx="1"/>
          </p:nvPr>
        </p:nvSpPr>
        <p:spPr/>
        <p:txBody>
          <a:bodyPr/>
          <a:lstStyle/>
          <a:p>
            <a:r>
              <a:rPr lang="fr-FR" b="0" i="0">
                <a:solidFill>
                  <a:schemeClr val="tx1"/>
                </a:solidFill>
                <a:effectLst/>
                <a:latin typeface="Söhne"/>
              </a:rPr>
              <a:t>La balise </a:t>
            </a:r>
            <a:r>
              <a:rPr lang="fr-FR">
                <a:solidFill>
                  <a:schemeClr val="tx1"/>
                </a:solidFill>
              </a:rPr>
              <a:t>&lt;select&gt;</a:t>
            </a:r>
            <a:r>
              <a:rPr lang="fr-FR" b="0" i="0">
                <a:solidFill>
                  <a:schemeClr val="tx1"/>
                </a:solidFill>
                <a:effectLst/>
                <a:latin typeface="Söhne"/>
              </a:rPr>
              <a:t> en HTML est utilisée pour créer des menus déroulants (listes déroulantes) dans un formulaire. Les menus déroulants permettent aux utilisateurs de sélectionner une option parmi plusieurs choix prédéfinis. Voici une explication détaillée de la balise </a:t>
            </a:r>
            <a:r>
              <a:rPr lang="fr-FR">
                <a:solidFill>
                  <a:schemeClr val="tx1"/>
                </a:solidFill>
              </a:rPr>
              <a:t>&lt;select&gt;</a:t>
            </a:r>
          </a:p>
        </p:txBody>
      </p:sp>
    </p:spTree>
    <p:extLst>
      <p:ext uri="{BB962C8B-B14F-4D97-AF65-F5344CB8AC3E}">
        <p14:creationId xmlns:p14="http://schemas.microsoft.com/office/powerpoint/2010/main" val="161442610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7D365D2-CA11-3241-9529-9E21EFC113D8}"/>
              </a:ext>
            </a:extLst>
          </p:cNvPr>
          <p:cNvSpPr>
            <a:spLocks noGrp="1"/>
          </p:cNvSpPr>
          <p:nvPr>
            <p:ph type="title"/>
          </p:nvPr>
        </p:nvSpPr>
        <p:spPr/>
        <p:txBody>
          <a:bodyPr/>
          <a:lstStyle/>
          <a:p>
            <a:r>
              <a:rPr lang="fr-FR"/>
              <a:t>HTML – la balise &lt;select&gt;</a:t>
            </a:r>
          </a:p>
        </p:txBody>
      </p:sp>
      <p:sp>
        <p:nvSpPr>
          <p:cNvPr id="3" name="Espace réservé du contenu 2">
            <a:extLst>
              <a:ext uri="{FF2B5EF4-FFF2-40B4-BE49-F238E27FC236}">
                <a16:creationId xmlns:a16="http://schemas.microsoft.com/office/drawing/2014/main" id="{FC461A5D-4979-8D05-2AC7-6FF5585B6498}"/>
              </a:ext>
            </a:extLst>
          </p:cNvPr>
          <p:cNvSpPr>
            <a:spLocks noGrp="1"/>
          </p:cNvSpPr>
          <p:nvPr>
            <p:ph idx="1"/>
          </p:nvPr>
        </p:nvSpPr>
        <p:spPr/>
        <p:txBody>
          <a:bodyPr/>
          <a:lstStyle/>
          <a:p>
            <a:pPr algn="l">
              <a:buFont typeface="Arial" panose="020B0604020202020204" pitchFamily="34" charset="0"/>
              <a:buChar char="•"/>
            </a:pPr>
            <a:r>
              <a:rPr lang="fr-FR" b="0" i="0" err="1">
                <a:solidFill>
                  <a:schemeClr val="tx1"/>
                </a:solidFill>
                <a:effectLst/>
                <a:latin typeface="Söhne"/>
              </a:rPr>
              <a:t>name</a:t>
            </a:r>
            <a:r>
              <a:rPr lang="fr-FR" b="0" i="0">
                <a:solidFill>
                  <a:schemeClr val="tx1"/>
                </a:solidFill>
                <a:effectLst/>
                <a:latin typeface="Söhne"/>
              </a:rPr>
              <a:t> : Cet attribut spécifie le nom du champ de sélection. Il est utilisé pour identifier le champ lorsque le formulaire est soumis.</a:t>
            </a:r>
          </a:p>
          <a:p>
            <a:pPr algn="l">
              <a:buFont typeface="Arial" panose="020B0604020202020204" pitchFamily="34" charset="0"/>
              <a:buChar char="•"/>
            </a:pPr>
            <a:r>
              <a:rPr lang="fr-FR" b="0" i="0">
                <a:solidFill>
                  <a:schemeClr val="tx1"/>
                </a:solidFill>
                <a:effectLst/>
                <a:latin typeface="Söhne"/>
              </a:rPr>
              <a:t>id : Cet attribut permet de définir un identifiant unique pour l'élément &lt;select&gt;. Il est généralement utilisé pour le ciblage CSS et pour l'association avec un label via l'attribut for.</a:t>
            </a:r>
          </a:p>
          <a:p>
            <a:pPr marL="0" indent="0">
              <a:buNone/>
            </a:pPr>
            <a:endParaRPr lang="fr-FR"/>
          </a:p>
        </p:txBody>
      </p:sp>
    </p:spTree>
    <p:extLst>
      <p:ext uri="{BB962C8B-B14F-4D97-AF65-F5344CB8AC3E}">
        <p14:creationId xmlns:p14="http://schemas.microsoft.com/office/powerpoint/2010/main" val="1407260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07E373F-132E-A250-D6EE-F1F09B86F28E}"/>
              </a:ext>
            </a:extLst>
          </p:cNvPr>
          <p:cNvSpPr>
            <a:spLocks noGrp="1"/>
          </p:cNvSpPr>
          <p:nvPr>
            <p:ph type="title"/>
          </p:nvPr>
        </p:nvSpPr>
        <p:spPr/>
        <p:txBody>
          <a:bodyPr/>
          <a:lstStyle/>
          <a:p>
            <a:r>
              <a:rPr lang="fr-FR"/>
              <a:t>HTML – La balise &lt;</a:t>
            </a:r>
            <a:r>
              <a:rPr lang="fr-FR" err="1"/>
              <a:t>form</a:t>
            </a:r>
            <a:r>
              <a:rPr lang="fr-FR"/>
              <a:t>&gt;</a:t>
            </a:r>
          </a:p>
        </p:txBody>
      </p:sp>
      <p:sp>
        <p:nvSpPr>
          <p:cNvPr id="3" name="Espace réservé du contenu 2">
            <a:extLst>
              <a:ext uri="{FF2B5EF4-FFF2-40B4-BE49-F238E27FC236}">
                <a16:creationId xmlns:a16="http://schemas.microsoft.com/office/drawing/2014/main" id="{0D49EEFC-FC27-1590-FC63-D43E607F8B54}"/>
              </a:ext>
            </a:extLst>
          </p:cNvPr>
          <p:cNvSpPr>
            <a:spLocks noGrp="1"/>
          </p:cNvSpPr>
          <p:nvPr>
            <p:ph idx="1"/>
          </p:nvPr>
        </p:nvSpPr>
        <p:spPr/>
        <p:txBody>
          <a:bodyPr/>
          <a:lstStyle/>
          <a:p>
            <a:r>
              <a:rPr lang="fr-FR" b="1" i="0">
                <a:solidFill>
                  <a:schemeClr val="tx1"/>
                </a:solidFill>
                <a:effectLst/>
                <a:latin typeface="Söhne"/>
              </a:rPr>
              <a:t>Syntaxe</a:t>
            </a:r>
            <a:r>
              <a:rPr lang="fr-FR" b="0" i="0">
                <a:solidFill>
                  <a:schemeClr val="tx1"/>
                </a:solidFill>
                <a:effectLst/>
                <a:latin typeface="Söhne"/>
              </a:rPr>
              <a:t> : La balise </a:t>
            </a:r>
            <a:r>
              <a:rPr lang="fr-FR">
                <a:solidFill>
                  <a:schemeClr val="tx1"/>
                </a:solidFill>
              </a:rPr>
              <a:t>&lt;</a:t>
            </a:r>
            <a:r>
              <a:rPr lang="fr-FR" err="1">
                <a:solidFill>
                  <a:schemeClr val="tx1"/>
                </a:solidFill>
              </a:rPr>
              <a:t>form</a:t>
            </a:r>
            <a:r>
              <a:rPr lang="fr-FR">
                <a:solidFill>
                  <a:schemeClr val="tx1"/>
                </a:solidFill>
              </a:rPr>
              <a:t>&gt;</a:t>
            </a:r>
            <a:r>
              <a:rPr lang="fr-FR" b="0" i="0">
                <a:solidFill>
                  <a:schemeClr val="tx1"/>
                </a:solidFill>
                <a:effectLst/>
                <a:latin typeface="Söhne"/>
              </a:rPr>
              <a:t> est généralement utilisée comme suit :</a:t>
            </a:r>
          </a:p>
          <a:p>
            <a:pPr marL="0" indent="0">
              <a:buNone/>
            </a:pPr>
            <a:endParaRPr lang="fr-FR">
              <a:solidFill>
                <a:schemeClr val="tx1"/>
              </a:solidFill>
            </a:endParaRPr>
          </a:p>
        </p:txBody>
      </p:sp>
      <p:pic>
        <p:nvPicPr>
          <p:cNvPr id="5" name="Image 4">
            <a:extLst>
              <a:ext uri="{FF2B5EF4-FFF2-40B4-BE49-F238E27FC236}">
                <a16:creationId xmlns:a16="http://schemas.microsoft.com/office/drawing/2014/main" id="{C8D46EAF-49C4-0DB0-5934-7733BB94192C}"/>
              </a:ext>
            </a:extLst>
          </p:cNvPr>
          <p:cNvPicPr>
            <a:picLocks noChangeAspect="1"/>
          </p:cNvPicPr>
          <p:nvPr/>
        </p:nvPicPr>
        <p:blipFill>
          <a:blip r:embed="rId2"/>
          <a:stretch>
            <a:fillRect/>
          </a:stretch>
        </p:blipFill>
        <p:spPr>
          <a:xfrm>
            <a:off x="1649460" y="3090014"/>
            <a:ext cx="7772400" cy="1022020"/>
          </a:xfrm>
          <a:prstGeom prst="rect">
            <a:avLst/>
          </a:prstGeom>
        </p:spPr>
      </p:pic>
      <p:sp>
        <p:nvSpPr>
          <p:cNvPr id="6" name="ZoneTexte 5">
            <a:extLst>
              <a:ext uri="{FF2B5EF4-FFF2-40B4-BE49-F238E27FC236}">
                <a16:creationId xmlns:a16="http://schemas.microsoft.com/office/drawing/2014/main" id="{196F48EA-C35F-0413-8950-C270D74F178F}"/>
              </a:ext>
            </a:extLst>
          </p:cNvPr>
          <p:cNvSpPr txBox="1"/>
          <p:nvPr/>
        </p:nvSpPr>
        <p:spPr>
          <a:xfrm>
            <a:off x="826719" y="4598548"/>
            <a:ext cx="10960274" cy="1754326"/>
          </a:xfrm>
          <a:prstGeom prst="rect">
            <a:avLst/>
          </a:prstGeom>
          <a:noFill/>
        </p:spPr>
        <p:txBody>
          <a:bodyPr wrap="square" rtlCol="0">
            <a:spAutoFit/>
          </a:bodyPr>
          <a:lstStyle/>
          <a:p>
            <a:pPr marL="285750" indent="-285750" algn="l">
              <a:buFont typeface="Courier New" panose="02070309020205020404" pitchFamily="49" charset="0"/>
              <a:buChar char="o"/>
            </a:pPr>
            <a:r>
              <a:rPr lang="fr-FR" b="0" i="0">
                <a:effectLst/>
                <a:latin typeface="Söhne"/>
              </a:rPr>
              <a:t>action : C'est l'attribut qui spécifie l'URL du serveur ou de l'endroit où les données du formulaire seront envoyées pour traitement.</a:t>
            </a:r>
          </a:p>
          <a:p>
            <a:pPr marL="285750" indent="-285750" algn="l">
              <a:buFont typeface="Courier New" panose="02070309020205020404" pitchFamily="49" charset="0"/>
              <a:buChar char="o"/>
            </a:pPr>
            <a:r>
              <a:rPr lang="fr-FR" b="0" i="0" err="1">
                <a:effectLst/>
                <a:latin typeface="Söhne"/>
              </a:rPr>
              <a:t>method</a:t>
            </a:r>
            <a:r>
              <a:rPr lang="fr-FR" b="0" i="0">
                <a:effectLst/>
                <a:latin typeface="Söhne"/>
              </a:rPr>
              <a:t> : C'est l'attribut qui spécifie la méthode HTTP à utiliser pour envoyer les données, généralement "GET" ou "POST". La méthode "GET" ajoute les données dans l'URL, tandis que "POST" les envoie dans le corps de la requête.</a:t>
            </a:r>
          </a:p>
          <a:p>
            <a:endParaRPr lang="fr-FR"/>
          </a:p>
        </p:txBody>
      </p:sp>
    </p:spTree>
    <p:extLst>
      <p:ext uri="{BB962C8B-B14F-4D97-AF65-F5344CB8AC3E}">
        <p14:creationId xmlns:p14="http://schemas.microsoft.com/office/powerpoint/2010/main" val="145722815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EFA030C-EB0D-0278-7B19-71EC7A2288BB}"/>
              </a:ext>
            </a:extLst>
          </p:cNvPr>
          <p:cNvSpPr>
            <a:spLocks noGrp="1"/>
          </p:cNvSpPr>
          <p:nvPr>
            <p:ph type="title"/>
          </p:nvPr>
        </p:nvSpPr>
        <p:spPr/>
        <p:txBody>
          <a:bodyPr/>
          <a:lstStyle/>
          <a:p>
            <a:r>
              <a:rPr lang="fr-FR"/>
              <a:t>HTML – la balise &lt;select&gt;</a:t>
            </a:r>
          </a:p>
        </p:txBody>
      </p:sp>
      <p:sp>
        <p:nvSpPr>
          <p:cNvPr id="3" name="Espace réservé du contenu 2">
            <a:extLst>
              <a:ext uri="{FF2B5EF4-FFF2-40B4-BE49-F238E27FC236}">
                <a16:creationId xmlns:a16="http://schemas.microsoft.com/office/drawing/2014/main" id="{49178F70-FF16-DB67-BF3D-DC07DDD624E2}"/>
              </a:ext>
            </a:extLst>
          </p:cNvPr>
          <p:cNvSpPr>
            <a:spLocks noGrp="1"/>
          </p:cNvSpPr>
          <p:nvPr>
            <p:ph idx="1"/>
          </p:nvPr>
        </p:nvSpPr>
        <p:spPr/>
        <p:txBody>
          <a:bodyPr/>
          <a:lstStyle/>
          <a:p>
            <a:pPr marL="0" indent="0">
              <a:buNone/>
            </a:pPr>
            <a:r>
              <a:rPr lang="fr-FR" b="1" i="0">
                <a:solidFill>
                  <a:schemeClr val="tx1"/>
                </a:solidFill>
                <a:effectLst/>
                <a:latin typeface="Söhne"/>
              </a:rPr>
              <a:t>Options</a:t>
            </a:r>
            <a:r>
              <a:rPr lang="fr-FR" b="0" i="0">
                <a:solidFill>
                  <a:schemeClr val="tx1"/>
                </a:solidFill>
                <a:effectLst/>
                <a:latin typeface="Söhne"/>
              </a:rPr>
              <a:t> : À l'intérieur de la balise </a:t>
            </a:r>
            <a:r>
              <a:rPr lang="fr-FR">
                <a:solidFill>
                  <a:schemeClr val="tx1"/>
                </a:solidFill>
              </a:rPr>
              <a:t>&lt;select&gt;</a:t>
            </a:r>
            <a:r>
              <a:rPr lang="fr-FR" b="0" i="0">
                <a:solidFill>
                  <a:schemeClr val="tx1"/>
                </a:solidFill>
                <a:effectLst/>
                <a:latin typeface="Söhne"/>
              </a:rPr>
              <a:t>, vous placez des balises </a:t>
            </a:r>
            <a:r>
              <a:rPr lang="fr-FR">
                <a:solidFill>
                  <a:schemeClr val="tx1"/>
                </a:solidFill>
              </a:rPr>
              <a:t>&lt;option&gt;</a:t>
            </a:r>
            <a:r>
              <a:rPr lang="fr-FR" b="0" i="0">
                <a:solidFill>
                  <a:schemeClr val="tx1"/>
                </a:solidFill>
                <a:effectLst/>
                <a:latin typeface="Söhne"/>
              </a:rPr>
              <a:t> pour définir les différentes options du menu déroulant. Chaque balise </a:t>
            </a:r>
            <a:r>
              <a:rPr lang="fr-FR">
                <a:solidFill>
                  <a:schemeClr val="tx1"/>
                </a:solidFill>
              </a:rPr>
              <a:t>&lt;option&gt;</a:t>
            </a:r>
            <a:r>
              <a:rPr lang="fr-FR" b="0" i="0">
                <a:solidFill>
                  <a:schemeClr val="tx1"/>
                </a:solidFill>
                <a:effectLst/>
                <a:latin typeface="Söhne"/>
              </a:rPr>
              <a:t> peut contenir du texte qui sera affiché dans le menu déroulant et un attribut </a:t>
            </a:r>
            <a:r>
              <a:rPr lang="fr-FR">
                <a:solidFill>
                  <a:schemeClr val="tx1"/>
                </a:solidFill>
              </a:rPr>
              <a:t>value</a:t>
            </a:r>
            <a:r>
              <a:rPr lang="fr-FR" b="0" i="0">
                <a:solidFill>
                  <a:schemeClr val="tx1"/>
                </a:solidFill>
                <a:effectLst/>
                <a:latin typeface="Söhne"/>
              </a:rPr>
              <a:t> qui spécifie la valeur associée à cette option.</a:t>
            </a:r>
            <a:endParaRPr lang="fr-FR">
              <a:solidFill>
                <a:schemeClr val="tx1"/>
              </a:solidFill>
            </a:endParaRPr>
          </a:p>
        </p:txBody>
      </p:sp>
    </p:spTree>
    <p:extLst>
      <p:ext uri="{BB962C8B-B14F-4D97-AF65-F5344CB8AC3E}">
        <p14:creationId xmlns:p14="http://schemas.microsoft.com/office/powerpoint/2010/main" val="414592503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79B6CC6-2401-903D-CD3E-C5CAA566BB81}"/>
              </a:ext>
            </a:extLst>
          </p:cNvPr>
          <p:cNvSpPr>
            <a:spLocks noGrp="1"/>
          </p:cNvSpPr>
          <p:nvPr>
            <p:ph type="title"/>
          </p:nvPr>
        </p:nvSpPr>
        <p:spPr/>
        <p:txBody>
          <a:bodyPr/>
          <a:lstStyle/>
          <a:p>
            <a:r>
              <a:rPr lang="fr-FR"/>
              <a:t>HTML – la balise &lt;select&gt;</a:t>
            </a:r>
          </a:p>
        </p:txBody>
      </p:sp>
      <p:sp>
        <p:nvSpPr>
          <p:cNvPr id="3" name="Espace réservé du contenu 2">
            <a:extLst>
              <a:ext uri="{FF2B5EF4-FFF2-40B4-BE49-F238E27FC236}">
                <a16:creationId xmlns:a16="http://schemas.microsoft.com/office/drawing/2014/main" id="{93AA6E08-FE31-7C2B-65A5-B9F675373D22}"/>
              </a:ext>
            </a:extLst>
          </p:cNvPr>
          <p:cNvSpPr>
            <a:spLocks noGrp="1"/>
          </p:cNvSpPr>
          <p:nvPr>
            <p:ph idx="1"/>
          </p:nvPr>
        </p:nvSpPr>
        <p:spPr/>
        <p:txBody>
          <a:bodyPr/>
          <a:lstStyle/>
          <a:p>
            <a:pPr marL="0" indent="0">
              <a:buNone/>
            </a:pPr>
            <a:r>
              <a:rPr lang="fr-FR" b="1" i="0">
                <a:solidFill>
                  <a:schemeClr val="tx1"/>
                </a:solidFill>
                <a:effectLst/>
                <a:latin typeface="Söhne"/>
              </a:rPr>
              <a:t>Exemple</a:t>
            </a:r>
            <a:r>
              <a:rPr lang="fr-FR" b="0" i="0">
                <a:solidFill>
                  <a:schemeClr val="tx1"/>
                </a:solidFill>
                <a:effectLst/>
                <a:latin typeface="Söhne"/>
              </a:rPr>
              <a:t> : Voici un exemple d'utilisation de la balise </a:t>
            </a:r>
            <a:r>
              <a:rPr lang="fr-FR">
                <a:solidFill>
                  <a:schemeClr val="tx1"/>
                </a:solidFill>
              </a:rPr>
              <a:t>&lt;select&gt;</a:t>
            </a:r>
            <a:r>
              <a:rPr lang="fr-FR" b="0" i="0">
                <a:solidFill>
                  <a:schemeClr val="tx1"/>
                </a:solidFill>
                <a:effectLst/>
                <a:latin typeface="Söhne"/>
              </a:rPr>
              <a:t>. Le code suivant crée un menu déroulant pour sélectionner un pays :</a:t>
            </a:r>
          </a:p>
          <a:p>
            <a:pPr marL="0" indent="0">
              <a:buNone/>
            </a:pPr>
            <a:endParaRPr lang="fr-FR" b="0" i="0">
              <a:solidFill>
                <a:schemeClr val="tx1"/>
              </a:solidFill>
              <a:effectLst/>
              <a:latin typeface="Söhne"/>
            </a:endParaRPr>
          </a:p>
        </p:txBody>
      </p:sp>
      <p:pic>
        <p:nvPicPr>
          <p:cNvPr id="5" name="Image 4">
            <a:extLst>
              <a:ext uri="{FF2B5EF4-FFF2-40B4-BE49-F238E27FC236}">
                <a16:creationId xmlns:a16="http://schemas.microsoft.com/office/drawing/2014/main" id="{194EF846-F3FB-2BB6-5D8D-D59E17E3492A}"/>
              </a:ext>
            </a:extLst>
          </p:cNvPr>
          <p:cNvPicPr>
            <a:picLocks noChangeAspect="1"/>
          </p:cNvPicPr>
          <p:nvPr/>
        </p:nvPicPr>
        <p:blipFill>
          <a:blip r:embed="rId2"/>
          <a:stretch>
            <a:fillRect/>
          </a:stretch>
        </p:blipFill>
        <p:spPr>
          <a:xfrm>
            <a:off x="1889590" y="3429000"/>
            <a:ext cx="7051210" cy="2455332"/>
          </a:xfrm>
          <a:prstGeom prst="rect">
            <a:avLst/>
          </a:prstGeom>
        </p:spPr>
      </p:pic>
    </p:spTree>
    <p:extLst>
      <p:ext uri="{BB962C8B-B14F-4D97-AF65-F5344CB8AC3E}">
        <p14:creationId xmlns:p14="http://schemas.microsoft.com/office/powerpoint/2010/main" val="229500212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CD19775-C80A-18E2-A6FC-E7A79366C900}"/>
              </a:ext>
            </a:extLst>
          </p:cNvPr>
          <p:cNvSpPr>
            <a:spLocks noGrp="1"/>
          </p:cNvSpPr>
          <p:nvPr>
            <p:ph type="title"/>
          </p:nvPr>
        </p:nvSpPr>
        <p:spPr/>
        <p:txBody>
          <a:bodyPr/>
          <a:lstStyle/>
          <a:p>
            <a:r>
              <a:rPr lang="fr-FR"/>
              <a:t>HTML – la balise &lt;select&gt;</a:t>
            </a:r>
          </a:p>
        </p:txBody>
      </p:sp>
      <p:sp>
        <p:nvSpPr>
          <p:cNvPr id="3" name="Espace réservé du contenu 2">
            <a:extLst>
              <a:ext uri="{FF2B5EF4-FFF2-40B4-BE49-F238E27FC236}">
                <a16:creationId xmlns:a16="http://schemas.microsoft.com/office/drawing/2014/main" id="{272650E8-55D2-1D35-1C3F-91E96323D552}"/>
              </a:ext>
            </a:extLst>
          </p:cNvPr>
          <p:cNvSpPr>
            <a:spLocks noGrp="1"/>
          </p:cNvSpPr>
          <p:nvPr>
            <p:ph idx="1"/>
          </p:nvPr>
        </p:nvSpPr>
        <p:spPr/>
        <p:txBody>
          <a:bodyPr/>
          <a:lstStyle/>
          <a:p>
            <a:pPr marL="0" indent="0">
              <a:buNone/>
            </a:pPr>
            <a:r>
              <a:rPr lang="fr-FR" b="0" i="0">
                <a:solidFill>
                  <a:schemeClr val="tx1"/>
                </a:solidFill>
                <a:effectLst/>
                <a:latin typeface="Söhne"/>
              </a:rPr>
              <a:t>Dans cet exemple, nous avons un menu déroulant avec trois options (France, Espagne et Italie) définies à l'aide de balises </a:t>
            </a:r>
            <a:r>
              <a:rPr lang="fr-FR">
                <a:solidFill>
                  <a:schemeClr val="tx1"/>
                </a:solidFill>
              </a:rPr>
              <a:t>&lt;option&gt;</a:t>
            </a:r>
            <a:r>
              <a:rPr lang="fr-FR" b="0" i="0">
                <a:solidFill>
                  <a:schemeClr val="tx1"/>
                </a:solidFill>
                <a:effectLst/>
                <a:latin typeface="Söhne"/>
              </a:rPr>
              <a:t>. L'utilisateur peut sélectionner l'une de ces options dans le menu.</a:t>
            </a:r>
            <a:endParaRPr lang="fr-FR">
              <a:solidFill>
                <a:schemeClr val="tx1"/>
              </a:solidFill>
            </a:endParaRPr>
          </a:p>
        </p:txBody>
      </p:sp>
    </p:spTree>
    <p:extLst>
      <p:ext uri="{BB962C8B-B14F-4D97-AF65-F5344CB8AC3E}">
        <p14:creationId xmlns:p14="http://schemas.microsoft.com/office/powerpoint/2010/main" val="188682980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68E28B4-1E03-B4EA-F77A-7C4C403B745D}"/>
              </a:ext>
            </a:extLst>
          </p:cNvPr>
          <p:cNvSpPr>
            <a:spLocks noGrp="1"/>
          </p:cNvSpPr>
          <p:nvPr>
            <p:ph type="title"/>
          </p:nvPr>
        </p:nvSpPr>
        <p:spPr/>
        <p:txBody>
          <a:bodyPr/>
          <a:lstStyle/>
          <a:p>
            <a:r>
              <a:rPr lang="fr-FR"/>
              <a:t>HTML – la balise &lt;select&gt;</a:t>
            </a:r>
          </a:p>
        </p:txBody>
      </p:sp>
      <p:sp>
        <p:nvSpPr>
          <p:cNvPr id="3" name="Espace réservé du contenu 2">
            <a:extLst>
              <a:ext uri="{FF2B5EF4-FFF2-40B4-BE49-F238E27FC236}">
                <a16:creationId xmlns:a16="http://schemas.microsoft.com/office/drawing/2014/main" id="{182763C3-EF3A-08E8-7BEE-3C8C04E6DCA7}"/>
              </a:ext>
            </a:extLst>
          </p:cNvPr>
          <p:cNvSpPr>
            <a:spLocks noGrp="1"/>
          </p:cNvSpPr>
          <p:nvPr>
            <p:ph idx="1"/>
          </p:nvPr>
        </p:nvSpPr>
        <p:spPr/>
        <p:txBody>
          <a:bodyPr/>
          <a:lstStyle/>
          <a:p>
            <a:r>
              <a:rPr lang="fr-FR" b="1" i="0">
                <a:solidFill>
                  <a:schemeClr val="tx1"/>
                </a:solidFill>
                <a:effectLst/>
                <a:latin typeface="Söhne"/>
              </a:rPr>
              <a:t>Utilisation</a:t>
            </a:r>
            <a:r>
              <a:rPr lang="fr-FR" b="0" i="0">
                <a:solidFill>
                  <a:schemeClr val="tx1"/>
                </a:solidFill>
                <a:effectLst/>
                <a:latin typeface="Söhne"/>
              </a:rPr>
              <a:t> : Les menus déroulants sont couramment utilisés pour des choix </a:t>
            </a:r>
            <a:r>
              <a:rPr lang="fr-FR" b="0" i="0" err="1">
                <a:solidFill>
                  <a:schemeClr val="tx1"/>
                </a:solidFill>
                <a:effectLst/>
                <a:latin typeface="Söhne"/>
              </a:rPr>
              <a:t>pré-définis</a:t>
            </a:r>
            <a:r>
              <a:rPr lang="fr-FR" b="0" i="0">
                <a:solidFill>
                  <a:schemeClr val="tx1"/>
                </a:solidFill>
                <a:effectLst/>
                <a:latin typeface="Söhne"/>
              </a:rPr>
              <a:t>, comme la sélection d'un pays, d'une ville, d'une catégorie, etc. Ils sont utiles lorsque vous avez une liste d'options et que vous souhaitez limiter l'entrée de l'utilisateur à ces options prédéfinies.</a:t>
            </a:r>
            <a:endParaRPr lang="fr-FR">
              <a:solidFill>
                <a:schemeClr val="tx1"/>
              </a:solidFill>
            </a:endParaRPr>
          </a:p>
        </p:txBody>
      </p:sp>
    </p:spTree>
    <p:extLst>
      <p:ext uri="{BB962C8B-B14F-4D97-AF65-F5344CB8AC3E}">
        <p14:creationId xmlns:p14="http://schemas.microsoft.com/office/powerpoint/2010/main" val="32650415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C82C837-3499-3966-8208-D043A3123049}"/>
              </a:ext>
            </a:extLst>
          </p:cNvPr>
          <p:cNvSpPr>
            <a:spLocks noGrp="1"/>
          </p:cNvSpPr>
          <p:nvPr>
            <p:ph type="title"/>
          </p:nvPr>
        </p:nvSpPr>
        <p:spPr/>
        <p:txBody>
          <a:bodyPr/>
          <a:lstStyle/>
          <a:p>
            <a:r>
              <a:rPr lang="fr-FR"/>
              <a:t>HTML – la balise &lt;select&gt;</a:t>
            </a:r>
          </a:p>
        </p:txBody>
      </p:sp>
      <p:sp>
        <p:nvSpPr>
          <p:cNvPr id="3" name="Espace réservé du contenu 2">
            <a:extLst>
              <a:ext uri="{FF2B5EF4-FFF2-40B4-BE49-F238E27FC236}">
                <a16:creationId xmlns:a16="http://schemas.microsoft.com/office/drawing/2014/main" id="{7EA72D90-54ED-2E5B-AAA3-6B55522EDBE7}"/>
              </a:ext>
            </a:extLst>
          </p:cNvPr>
          <p:cNvSpPr>
            <a:spLocks noGrp="1"/>
          </p:cNvSpPr>
          <p:nvPr>
            <p:ph idx="1"/>
          </p:nvPr>
        </p:nvSpPr>
        <p:spPr/>
        <p:txBody>
          <a:bodyPr/>
          <a:lstStyle/>
          <a:p>
            <a:r>
              <a:rPr lang="fr-FR" b="1" i="0">
                <a:solidFill>
                  <a:schemeClr val="tx1"/>
                </a:solidFill>
                <a:effectLst/>
                <a:latin typeface="Söhne"/>
              </a:rPr>
              <a:t>Attributs supplémentaires</a:t>
            </a:r>
            <a:r>
              <a:rPr lang="fr-FR" b="0" i="0">
                <a:solidFill>
                  <a:schemeClr val="tx1"/>
                </a:solidFill>
                <a:effectLst/>
                <a:latin typeface="Söhne"/>
              </a:rPr>
              <a:t> : En plus des attributs </a:t>
            </a:r>
            <a:r>
              <a:rPr lang="fr-FR" err="1">
                <a:solidFill>
                  <a:schemeClr val="tx1"/>
                </a:solidFill>
              </a:rPr>
              <a:t>name</a:t>
            </a:r>
            <a:r>
              <a:rPr lang="fr-FR" b="0" i="0">
                <a:solidFill>
                  <a:schemeClr val="tx1"/>
                </a:solidFill>
                <a:effectLst/>
                <a:latin typeface="Söhne"/>
              </a:rPr>
              <a:t> et </a:t>
            </a:r>
            <a:r>
              <a:rPr lang="fr-FR">
                <a:solidFill>
                  <a:schemeClr val="tx1"/>
                </a:solidFill>
              </a:rPr>
              <a:t>id</a:t>
            </a:r>
            <a:r>
              <a:rPr lang="fr-FR" b="0" i="0">
                <a:solidFill>
                  <a:schemeClr val="tx1"/>
                </a:solidFill>
                <a:effectLst/>
                <a:latin typeface="Söhne"/>
              </a:rPr>
              <a:t>, vous pouvez également utiliser des attributs tels que </a:t>
            </a:r>
            <a:r>
              <a:rPr lang="fr-FR">
                <a:solidFill>
                  <a:schemeClr val="tx1"/>
                </a:solidFill>
              </a:rPr>
              <a:t>multiple</a:t>
            </a:r>
            <a:r>
              <a:rPr lang="fr-FR" b="0" i="0">
                <a:solidFill>
                  <a:schemeClr val="tx1"/>
                </a:solidFill>
                <a:effectLst/>
                <a:latin typeface="Söhne"/>
              </a:rPr>
              <a:t> pour permettre la sélection de plusieurs options, </a:t>
            </a:r>
            <a:r>
              <a:rPr lang="fr-FR">
                <a:solidFill>
                  <a:schemeClr val="tx1"/>
                </a:solidFill>
              </a:rPr>
              <a:t>size</a:t>
            </a:r>
            <a:r>
              <a:rPr lang="fr-FR" b="0" i="0">
                <a:solidFill>
                  <a:schemeClr val="tx1"/>
                </a:solidFill>
                <a:effectLst/>
                <a:latin typeface="Söhne"/>
              </a:rPr>
              <a:t> pour définir le nombre d'options visibles sans défilement, </a:t>
            </a:r>
            <a:r>
              <a:rPr lang="fr-FR" err="1">
                <a:solidFill>
                  <a:schemeClr val="tx1"/>
                </a:solidFill>
              </a:rPr>
              <a:t>disabled</a:t>
            </a:r>
            <a:r>
              <a:rPr lang="fr-FR" b="0" i="0">
                <a:solidFill>
                  <a:schemeClr val="tx1"/>
                </a:solidFill>
                <a:effectLst/>
                <a:latin typeface="Söhne"/>
              </a:rPr>
              <a:t> pour désactiver le menu déroulant, etc.</a:t>
            </a:r>
            <a:endParaRPr lang="fr-FR">
              <a:solidFill>
                <a:schemeClr val="tx1"/>
              </a:solidFill>
            </a:endParaRPr>
          </a:p>
        </p:txBody>
      </p:sp>
    </p:spTree>
    <p:extLst>
      <p:ext uri="{BB962C8B-B14F-4D97-AF65-F5344CB8AC3E}">
        <p14:creationId xmlns:p14="http://schemas.microsoft.com/office/powerpoint/2010/main" val="193508161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BBCCAB3-069F-8FC7-3682-C288727F789C}"/>
              </a:ext>
            </a:extLst>
          </p:cNvPr>
          <p:cNvSpPr>
            <a:spLocks noGrp="1"/>
          </p:cNvSpPr>
          <p:nvPr>
            <p:ph type="title"/>
          </p:nvPr>
        </p:nvSpPr>
        <p:spPr/>
        <p:txBody>
          <a:bodyPr/>
          <a:lstStyle/>
          <a:p>
            <a:r>
              <a:rPr lang="fr-FR"/>
              <a:t>HTML – la balise &lt;select&gt;</a:t>
            </a:r>
          </a:p>
        </p:txBody>
      </p:sp>
      <p:sp>
        <p:nvSpPr>
          <p:cNvPr id="3" name="Espace réservé du contenu 2">
            <a:extLst>
              <a:ext uri="{FF2B5EF4-FFF2-40B4-BE49-F238E27FC236}">
                <a16:creationId xmlns:a16="http://schemas.microsoft.com/office/drawing/2014/main" id="{A5735BC0-84BD-CAFC-190F-B09E2FAFDF83}"/>
              </a:ext>
            </a:extLst>
          </p:cNvPr>
          <p:cNvSpPr>
            <a:spLocks noGrp="1"/>
          </p:cNvSpPr>
          <p:nvPr>
            <p:ph idx="1"/>
          </p:nvPr>
        </p:nvSpPr>
        <p:spPr/>
        <p:txBody>
          <a:bodyPr/>
          <a:lstStyle/>
          <a:p>
            <a:r>
              <a:rPr lang="fr-FR" b="1" i="0">
                <a:solidFill>
                  <a:schemeClr val="tx1"/>
                </a:solidFill>
                <a:effectLst/>
                <a:latin typeface="Söhne"/>
              </a:rPr>
              <a:t>Styles CSS</a:t>
            </a:r>
            <a:r>
              <a:rPr lang="fr-FR" b="0" i="0">
                <a:solidFill>
                  <a:schemeClr val="tx1"/>
                </a:solidFill>
                <a:effectLst/>
                <a:latin typeface="Söhne"/>
              </a:rPr>
              <a:t> : Vous pouvez appliquer des styles CSS pour personnaliser l'apparence du menu déroulant, des options et du menu lui-même.</a:t>
            </a:r>
            <a:endParaRPr lang="fr-FR">
              <a:solidFill>
                <a:schemeClr val="tx1"/>
              </a:solidFill>
            </a:endParaRPr>
          </a:p>
        </p:txBody>
      </p:sp>
    </p:spTree>
    <p:extLst>
      <p:ext uri="{BB962C8B-B14F-4D97-AF65-F5344CB8AC3E}">
        <p14:creationId xmlns:p14="http://schemas.microsoft.com/office/powerpoint/2010/main" val="38431990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4486970-34AD-874A-EF01-A821A78EA5F3}"/>
              </a:ext>
            </a:extLst>
          </p:cNvPr>
          <p:cNvSpPr>
            <a:spLocks noGrp="1"/>
          </p:cNvSpPr>
          <p:nvPr>
            <p:ph type="title"/>
          </p:nvPr>
        </p:nvSpPr>
        <p:spPr/>
        <p:txBody>
          <a:bodyPr/>
          <a:lstStyle/>
          <a:p>
            <a:r>
              <a:rPr lang="fr-FR"/>
              <a:t>HTML – la balise &lt;select&gt;</a:t>
            </a:r>
          </a:p>
        </p:txBody>
      </p:sp>
      <p:sp>
        <p:nvSpPr>
          <p:cNvPr id="3" name="Espace réservé du contenu 2">
            <a:extLst>
              <a:ext uri="{FF2B5EF4-FFF2-40B4-BE49-F238E27FC236}">
                <a16:creationId xmlns:a16="http://schemas.microsoft.com/office/drawing/2014/main" id="{82A84A47-CDCD-A5EB-A5D0-ED443124CEDD}"/>
              </a:ext>
            </a:extLst>
          </p:cNvPr>
          <p:cNvSpPr>
            <a:spLocks noGrp="1"/>
          </p:cNvSpPr>
          <p:nvPr>
            <p:ph idx="1"/>
          </p:nvPr>
        </p:nvSpPr>
        <p:spPr/>
        <p:txBody>
          <a:bodyPr/>
          <a:lstStyle/>
          <a:p>
            <a:r>
              <a:rPr lang="fr-FR" b="1" i="0">
                <a:solidFill>
                  <a:schemeClr val="tx1"/>
                </a:solidFill>
                <a:effectLst/>
                <a:latin typeface="Söhne"/>
              </a:rPr>
              <a:t>Événements JavaScript</a:t>
            </a:r>
            <a:r>
              <a:rPr lang="fr-FR" b="0" i="0">
                <a:solidFill>
                  <a:schemeClr val="tx1"/>
                </a:solidFill>
                <a:effectLst/>
                <a:latin typeface="Söhne"/>
              </a:rPr>
              <a:t> : Vous pouvez ajouter des événements JavaScript pour réagir aux sélections de l'utilisateur, par exemple en changeant dynamiquement le contenu en fonction de l'option sélectionnée.</a:t>
            </a:r>
            <a:endParaRPr lang="fr-FR">
              <a:solidFill>
                <a:schemeClr val="tx1"/>
              </a:solidFill>
            </a:endParaRPr>
          </a:p>
        </p:txBody>
      </p:sp>
    </p:spTree>
    <p:extLst>
      <p:ext uri="{BB962C8B-B14F-4D97-AF65-F5344CB8AC3E}">
        <p14:creationId xmlns:p14="http://schemas.microsoft.com/office/powerpoint/2010/main" val="352917231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73116E0-694C-F145-072B-C8A44EEB8C29}"/>
              </a:ext>
            </a:extLst>
          </p:cNvPr>
          <p:cNvSpPr>
            <a:spLocks noGrp="1"/>
          </p:cNvSpPr>
          <p:nvPr>
            <p:ph type="title"/>
          </p:nvPr>
        </p:nvSpPr>
        <p:spPr/>
        <p:txBody>
          <a:bodyPr/>
          <a:lstStyle/>
          <a:p>
            <a:r>
              <a:rPr lang="fr-FR"/>
              <a:t>HTML – la balise &lt;select&gt;</a:t>
            </a:r>
          </a:p>
        </p:txBody>
      </p:sp>
      <p:sp>
        <p:nvSpPr>
          <p:cNvPr id="3" name="Espace réservé du contenu 2">
            <a:extLst>
              <a:ext uri="{FF2B5EF4-FFF2-40B4-BE49-F238E27FC236}">
                <a16:creationId xmlns:a16="http://schemas.microsoft.com/office/drawing/2014/main" id="{F3C54597-CEEE-A3CF-2E59-262CD93E62F2}"/>
              </a:ext>
            </a:extLst>
          </p:cNvPr>
          <p:cNvSpPr>
            <a:spLocks noGrp="1"/>
          </p:cNvSpPr>
          <p:nvPr>
            <p:ph idx="1"/>
          </p:nvPr>
        </p:nvSpPr>
        <p:spPr/>
        <p:txBody>
          <a:bodyPr/>
          <a:lstStyle/>
          <a:p>
            <a:r>
              <a:rPr lang="fr-FR" b="0" i="0">
                <a:solidFill>
                  <a:schemeClr val="tx1"/>
                </a:solidFill>
                <a:effectLst/>
                <a:latin typeface="Söhne"/>
              </a:rPr>
              <a:t>La balise </a:t>
            </a:r>
            <a:r>
              <a:rPr lang="fr-FR">
                <a:solidFill>
                  <a:schemeClr val="tx1"/>
                </a:solidFill>
              </a:rPr>
              <a:t>&lt;select&gt;</a:t>
            </a:r>
            <a:r>
              <a:rPr lang="fr-FR" b="0" i="0">
                <a:solidFill>
                  <a:schemeClr val="tx1"/>
                </a:solidFill>
                <a:effectLst/>
                <a:latin typeface="Söhne"/>
              </a:rPr>
              <a:t> est un élément essentiel pour la création de formulaires interactifs avec des menus déroulants. Elle permet aux utilisateurs de faire des choix parmi une liste prédéfinie, ce qui simplifie la saisie d'informations dans un formulaire.</a:t>
            </a:r>
            <a:endParaRPr lang="fr-FR">
              <a:solidFill>
                <a:schemeClr val="tx1"/>
              </a:solidFill>
            </a:endParaRPr>
          </a:p>
        </p:txBody>
      </p:sp>
    </p:spTree>
    <p:extLst>
      <p:ext uri="{BB962C8B-B14F-4D97-AF65-F5344CB8AC3E}">
        <p14:creationId xmlns:p14="http://schemas.microsoft.com/office/powerpoint/2010/main" val="259884350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FB14E7A-6ADA-0018-B857-1F4109DCF77D}"/>
              </a:ext>
            </a:extLst>
          </p:cNvPr>
          <p:cNvSpPr>
            <a:spLocks noGrp="1"/>
          </p:cNvSpPr>
          <p:nvPr>
            <p:ph type="title"/>
          </p:nvPr>
        </p:nvSpPr>
        <p:spPr/>
        <p:txBody>
          <a:bodyPr/>
          <a:lstStyle/>
          <a:p>
            <a:r>
              <a:rPr lang="fr-FR"/>
              <a:t>HTML – La balise &lt;</a:t>
            </a:r>
            <a:r>
              <a:rPr lang="fr-FR" err="1"/>
              <a:t>optgroup</a:t>
            </a:r>
            <a:r>
              <a:rPr lang="fr-FR"/>
              <a:t>&gt;</a:t>
            </a:r>
          </a:p>
        </p:txBody>
      </p:sp>
      <p:sp>
        <p:nvSpPr>
          <p:cNvPr id="3" name="Espace réservé du contenu 2">
            <a:extLst>
              <a:ext uri="{FF2B5EF4-FFF2-40B4-BE49-F238E27FC236}">
                <a16:creationId xmlns:a16="http://schemas.microsoft.com/office/drawing/2014/main" id="{EE99294F-2198-EDED-AC6A-255BE1CA6EF7}"/>
              </a:ext>
            </a:extLst>
          </p:cNvPr>
          <p:cNvSpPr>
            <a:spLocks noGrp="1"/>
          </p:cNvSpPr>
          <p:nvPr>
            <p:ph idx="1"/>
          </p:nvPr>
        </p:nvSpPr>
        <p:spPr/>
        <p:txBody>
          <a:bodyPr/>
          <a:lstStyle/>
          <a:p>
            <a:pPr marL="0" indent="0">
              <a:buNone/>
            </a:pPr>
            <a:r>
              <a:rPr lang="fr-FR">
                <a:solidFill>
                  <a:schemeClr val="tx1"/>
                </a:solidFill>
              </a:rPr>
              <a:t>label</a:t>
            </a:r>
            <a:r>
              <a:rPr lang="fr-FR" b="0" i="0">
                <a:solidFill>
                  <a:schemeClr val="tx1"/>
                </a:solidFill>
                <a:effectLst/>
                <a:latin typeface="Söhne"/>
              </a:rPr>
              <a:t> : L'attribut </a:t>
            </a:r>
            <a:r>
              <a:rPr lang="fr-FR">
                <a:solidFill>
                  <a:schemeClr val="tx1"/>
                </a:solidFill>
              </a:rPr>
              <a:t>label</a:t>
            </a:r>
            <a:r>
              <a:rPr lang="fr-FR" b="0" i="0">
                <a:solidFill>
                  <a:schemeClr val="tx1"/>
                </a:solidFill>
                <a:effectLst/>
                <a:latin typeface="Söhne"/>
              </a:rPr>
              <a:t> spécifie le libellé du groupe d'options. Ce libellé sera affiché comme une en-tête ou un titre pour le groupe d'options.</a:t>
            </a:r>
            <a:endParaRPr lang="fr-FR">
              <a:solidFill>
                <a:schemeClr val="tx1"/>
              </a:solidFill>
            </a:endParaRPr>
          </a:p>
        </p:txBody>
      </p:sp>
    </p:spTree>
    <p:extLst>
      <p:ext uri="{BB962C8B-B14F-4D97-AF65-F5344CB8AC3E}">
        <p14:creationId xmlns:p14="http://schemas.microsoft.com/office/powerpoint/2010/main" val="181472536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236206A-E27D-0E02-18FD-8BEF216AC967}"/>
              </a:ext>
            </a:extLst>
          </p:cNvPr>
          <p:cNvSpPr>
            <a:spLocks noGrp="1"/>
          </p:cNvSpPr>
          <p:nvPr>
            <p:ph type="title"/>
          </p:nvPr>
        </p:nvSpPr>
        <p:spPr/>
        <p:txBody>
          <a:bodyPr/>
          <a:lstStyle/>
          <a:p>
            <a:r>
              <a:rPr lang="fr-FR"/>
              <a:t>HTML – La balise &lt;</a:t>
            </a:r>
            <a:r>
              <a:rPr lang="fr-FR" err="1"/>
              <a:t>optgroup</a:t>
            </a:r>
            <a:r>
              <a:rPr lang="fr-FR"/>
              <a:t>&gt;</a:t>
            </a:r>
          </a:p>
        </p:txBody>
      </p:sp>
      <p:sp>
        <p:nvSpPr>
          <p:cNvPr id="3" name="Espace réservé du contenu 2">
            <a:extLst>
              <a:ext uri="{FF2B5EF4-FFF2-40B4-BE49-F238E27FC236}">
                <a16:creationId xmlns:a16="http://schemas.microsoft.com/office/drawing/2014/main" id="{4EA4019F-D8A5-C288-0A2C-4D38D3062CA4}"/>
              </a:ext>
            </a:extLst>
          </p:cNvPr>
          <p:cNvSpPr>
            <a:spLocks noGrp="1"/>
          </p:cNvSpPr>
          <p:nvPr>
            <p:ph idx="1"/>
          </p:nvPr>
        </p:nvSpPr>
        <p:spPr/>
        <p:txBody>
          <a:bodyPr/>
          <a:lstStyle/>
          <a:p>
            <a:r>
              <a:rPr lang="fr-FR" b="0" i="0">
                <a:solidFill>
                  <a:schemeClr val="tx1"/>
                </a:solidFill>
                <a:effectLst/>
                <a:latin typeface="Söhne"/>
              </a:rPr>
              <a:t>La balise </a:t>
            </a:r>
            <a:r>
              <a:rPr lang="fr-FR">
                <a:solidFill>
                  <a:schemeClr val="tx1"/>
                </a:solidFill>
              </a:rPr>
              <a:t>&lt;</a:t>
            </a:r>
            <a:r>
              <a:rPr lang="fr-FR" err="1">
                <a:solidFill>
                  <a:schemeClr val="tx1"/>
                </a:solidFill>
              </a:rPr>
              <a:t>optgroup</a:t>
            </a:r>
            <a:r>
              <a:rPr lang="fr-FR">
                <a:solidFill>
                  <a:schemeClr val="tx1"/>
                </a:solidFill>
              </a:rPr>
              <a:t>&gt;</a:t>
            </a:r>
            <a:r>
              <a:rPr lang="fr-FR" b="0" i="0">
                <a:solidFill>
                  <a:schemeClr val="tx1"/>
                </a:solidFill>
                <a:effectLst/>
                <a:latin typeface="Söhne"/>
              </a:rPr>
              <a:t> en HTML est utilisée pour créer des groupes d'options au sein d'un élément </a:t>
            </a:r>
            <a:r>
              <a:rPr lang="fr-FR">
                <a:solidFill>
                  <a:schemeClr val="tx1"/>
                </a:solidFill>
              </a:rPr>
              <a:t>&lt;select&gt;</a:t>
            </a:r>
            <a:r>
              <a:rPr lang="fr-FR" b="0" i="0">
                <a:solidFill>
                  <a:schemeClr val="tx1"/>
                </a:solidFill>
                <a:effectLst/>
                <a:latin typeface="Söhne"/>
              </a:rPr>
              <a:t>. Elle permet d'organiser les options en sous-catégories ou en groupes logiques. Voici une explication détaillée de la balise </a:t>
            </a:r>
            <a:r>
              <a:rPr lang="fr-FR">
                <a:solidFill>
                  <a:schemeClr val="tx1"/>
                </a:solidFill>
              </a:rPr>
              <a:t>&lt;</a:t>
            </a:r>
            <a:r>
              <a:rPr lang="fr-FR" err="1">
                <a:solidFill>
                  <a:schemeClr val="tx1"/>
                </a:solidFill>
              </a:rPr>
              <a:t>optgroup</a:t>
            </a:r>
            <a:r>
              <a:rPr lang="fr-FR">
                <a:solidFill>
                  <a:schemeClr val="tx1"/>
                </a:solidFill>
              </a:rPr>
              <a:t>&gt;</a:t>
            </a:r>
            <a:r>
              <a:rPr lang="fr-FR">
                <a:solidFill>
                  <a:schemeClr val="tx1"/>
                </a:solidFill>
                <a:latin typeface="Söhne"/>
              </a:rPr>
              <a:t>.</a:t>
            </a:r>
          </a:p>
          <a:p>
            <a:r>
              <a:rPr lang="fr-FR" b="1" i="0">
                <a:solidFill>
                  <a:schemeClr val="tx1"/>
                </a:solidFill>
                <a:effectLst/>
                <a:latin typeface="Söhne"/>
              </a:rPr>
              <a:t>Syntaxe</a:t>
            </a:r>
            <a:r>
              <a:rPr lang="fr-FR" b="0" i="0">
                <a:solidFill>
                  <a:schemeClr val="tx1"/>
                </a:solidFill>
                <a:effectLst/>
                <a:latin typeface="Söhne"/>
              </a:rPr>
              <a:t> : La balise </a:t>
            </a:r>
            <a:r>
              <a:rPr lang="fr-FR">
                <a:solidFill>
                  <a:schemeClr val="tx1"/>
                </a:solidFill>
              </a:rPr>
              <a:t>&lt;</a:t>
            </a:r>
            <a:r>
              <a:rPr lang="fr-FR" err="1">
                <a:solidFill>
                  <a:schemeClr val="tx1"/>
                </a:solidFill>
              </a:rPr>
              <a:t>optgroup</a:t>
            </a:r>
            <a:r>
              <a:rPr lang="fr-FR">
                <a:solidFill>
                  <a:schemeClr val="tx1"/>
                </a:solidFill>
              </a:rPr>
              <a:t>&gt;</a:t>
            </a:r>
            <a:r>
              <a:rPr lang="fr-FR" b="0" i="0">
                <a:solidFill>
                  <a:schemeClr val="tx1"/>
                </a:solidFill>
                <a:effectLst/>
                <a:latin typeface="Söhne"/>
              </a:rPr>
              <a:t> est utilisée à l'intérieur d'un élément </a:t>
            </a:r>
            <a:r>
              <a:rPr lang="fr-FR">
                <a:solidFill>
                  <a:schemeClr val="tx1"/>
                </a:solidFill>
              </a:rPr>
              <a:t>&lt;select&gt;</a:t>
            </a:r>
            <a:r>
              <a:rPr lang="fr-FR" b="0" i="0">
                <a:solidFill>
                  <a:schemeClr val="tx1"/>
                </a:solidFill>
                <a:effectLst/>
                <a:latin typeface="Söhne"/>
              </a:rPr>
              <a:t>, et son utilisation est la suivante :</a:t>
            </a:r>
            <a:endParaRPr lang="fr-FR">
              <a:solidFill>
                <a:schemeClr val="tx1"/>
              </a:solidFill>
            </a:endParaRPr>
          </a:p>
        </p:txBody>
      </p:sp>
      <p:pic>
        <p:nvPicPr>
          <p:cNvPr id="5" name="Image 4">
            <a:extLst>
              <a:ext uri="{FF2B5EF4-FFF2-40B4-BE49-F238E27FC236}">
                <a16:creationId xmlns:a16="http://schemas.microsoft.com/office/drawing/2014/main" id="{6C173DF5-5B99-287F-2EC5-B201C18467B2}"/>
              </a:ext>
            </a:extLst>
          </p:cNvPr>
          <p:cNvPicPr>
            <a:picLocks noChangeAspect="1"/>
          </p:cNvPicPr>
          <p:nvPr/>
        </p:nvPicPr>
        <p:blipFill>
          <a:blip r:embed="rId2"/>
          <a:stretch>
            <a:fillRect/>
          </a:stretch>
        </p:blipFill>
        <p:spPr>
          <a:xfrm>
            <a:off x="2962782" y="4579873"/>
            <a:ext cx="7192027" cy="4808955"/>
          </a:xfrm>
          <a:prstGeom prst="rect">
            <a:avLst/>
          </a:prstGeom>
        </p:spPr>
      </p:pic>
    </p:spTree>
    <p:extLst>
      <p:ext uri="{BB962C8B-B14F-4D97-AF65-F5344CB8AC3E}">
        <p14:creationId xmlns:p14="http://schemas.microsoft.com/office/powerpoint/2010/main" val="1364134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7DEFFEF-3348-3692-39FD-1FFAFAF27300}"/>
              </a:ext>
            </a:extLst>
          </p:cNvPr>
          <p:cNvSpPr>
            <a:spLocks noGrp="1"/>
          </p:cNvSpPr>
          <p:nvPr>
            <p:ph type="title"/>
          </p:nvPr>
        </p:nvSpPr>
        <p:spPr/>
        <p:txBody>
          <a:bodyPr/>
          <a:lstStyle/>
          <a:p>
            <a:r>
              <a:rPr lang="fr-FR"/>
              <a:t>HTML – La balise &lt;</a:t>
            </a:r>
            <a:r>
              <a:rPr lang="fr-FR" err="1"/>
              <a:t>form</a:t>
            </a:r>
            <a:r>
              <a:rPr lang="fr-FR"/>
              <a:t>&gt;</a:t>
            </a:r>
          </a:p>
        </p:txBody>
      </p:sp>
      <p:sp>
        <p:nvSpPr>
          <p:cNvPr id="3" name="Espace réservé du contenu 2">
            <a:extLst>
              <a:ext uri="{FF2B5EF4-FFF2-40B4-BE49-F238E27FC236}">
                <a16:creationId xmlns:a16="http://schemas.microsoft.com/office/drawing/2014/main" id="{7FDCAD9A-3DEA-F50A-3620-9C78C67DB01B}"/>
              </a:ext>
            </a:extLst>
          </p:cNvPr>
          <p:cNvSpPr>
            <a:spLocks noGrp="1"/>
          </p:cNvSpPr>
          <p:nvPr>
            <p:ph idx="1"/>
          </p:nvPr>
        </p:nvSpPr>
        <p:spPr/>
        <p:txBody>
          <a:bodyPr/>
          <a:lstStyle/>
          <a:p>
            <a:r>
              <a:rPr lang="fr-FR" b="1" i="0">
                <a:solidFill>
                  <a:schemeClr val="tx1"/>
                </a:solidFill>
                <a:effectLst/>
                <a:latin typeface="Söhne"/>
              </a:rPr>
              <a:t>Contenu</a:t>
            </a:r>
            <a:r>
              <a:rPr lang="fr-FR" b="0" i="0">
                <a:solidFill>
                  <a:schemeClr val="tx1"/>
                </a:solidFill>
                <a:effectLst/>
                <a:latin typeface="Söhne"/>
              </a:rPr>
              <a:t> : La balise </a:t>
            </a:r>
            <a:r>
              <a:rPr lang="fr-FR">
                <a:solidFill>
                  <a:schemeClr val="tx1"/>
                </a:solidFill>
              </a:rPr>
              <a:t>&lt;</a:t>
            </a:r>
            <a:r>
              <a:rPr lang="fr-FR" err="1">
                <a:solidFill>
                  <a:schemeClr val="tx1"/>
                </a:solidFill>
              </a:rPr>
              <a:t>form</a:t>
            </a:r>
            <a:r>
              <a:rPr lang="fr-FR">
                <a:solidFill>
                  <a:schemeClr val="tx1"/>
                </a:solidFill>
              </a:rPr>
              <a:t>&gt;</a:t>
            </a:r>
            <a:r>
              <a:rPr lang="fr-FR" b="0" i="0">
                <a:solidFill>
                  <a:schemeClr val="tx1"/>
                </a:solidFill>
                <a:effectLst/>
                <a:latin typeface="Söhne"/>
              </a:rPr>
              <a:t> peut contenir divers éléments de formulaire, tels que des champs de saisie de texte, des boutons, des cases à cocher, des boutons radio, des menus déroulants, etc.</a:t>
            </a:r>
          </a:p>
          <a:p>
            <a:r>
              <a:rPr lang="fr-FR" b="1" i="0">
                <a:solidFill>
                  <a:schemeClr val="tx1"/>
                </a:solidFill>
                <a:effectLst/>
                <a:latin typeface="Söhne"/>
              </a:rPr>
              <a:t>Attributs supplémentaires</a:t>
            </a:r>
            <a:r>
              <a:rPr lang="fr-FR" b="0" i="0">
                <a:solidFill>
                  <a:schemeClr val="tx1"/>
                </a:solidFill>
                <a:effectLst/>
                <a:latin typeface="Söhne"/>
              </a:rPr>
              <a:t> : En plus de </a:t>
            </a:r>
            <a:r>
              <a:rPr lang="fr-FR">
                <a:solidFill>
                  <a:schemeClr val="tx1"/>
                </a:solidFill>
              </a:rPr>
              <a:t>action</a:t>
            </a:r>
            <a:r>
              <a:rPr lang="fr-FR" b="0" i="0">
                <a:solidFill>
                  <a:schemeClr val="tx1"/>
                </a:solidFill>
                <a:effectLst/>
                <a:latin typeface="Söhne"/>
              </a:rPr>
              <a:t> et </a:t>
            </a:r>
            <a:r>
              <a:rPr lang="fr-FR" err="1">
                <a:solidFill>
                  <a:schemeClr val="tx1"/>
                </a:solidFill>
              </a:rPr>
              <a:t>method</a:t>
            </a:r>
            <a:r>
              <a:rPr lang="fr-FR" b="0" i="0">
                <a:solidFill>
                  <a:schemeClr val="tx1"/>
                </a:solidFill>
                <a:effectLst/>
                <a:latin typeface="Söhne"/>
              </a:rPr>
              <a:t>, la balise </a:t>
            </a:r>
            <a:r>
              <a:rPr lang="fr-FR">
                <a:solidFill>
                  <a:schemeClr val="tx1"/>
                </a:solidFill>
              </a:rPr>
              <a:t>&lt;</a:t>
            </a:r>
            <a:r>
              <a:rPr lang="fr-FR" err="1">
                <a:solidFill>
                  <a:schemeClr val="tx1"/>
                </a:solidFill>
              </a:rPr>
              <a:t>form</a:t>
            </a:r>
            <a:r>
              <a:rPr lang="fr-FR">
                <a:solidFill>
                  <a:schemeClr val="tx1"/>
                </a:solidFill>
              </a:rPr>
              <a:t>&gt;</a:t>
            </a:r>
            <a:r>
              <a:rPr lang="fr-FR" b="0" i="0">
                <a:solidFill>
                  <a:schemeClr val="tx1"/>
                </a:solidFill>
                <a:effectLst/>
                <a:latin typeface="Söhne"/>
              </a:rPr>
              <a:t> peut utiliser d'autres attributs tels que </a:t>
            </a:r>
            <a:r>
              <a:rPr lang="fr-FR" err="1">
                <a:solidFill>
                  <a:schemeClr val="tx1"/>
                </a:solidFill>
              </a:rPr>
              <a:t>enctype</a:t>
            </a:r>
            <a:r>
              <a:rPr lang="fr-FR" b="0" i="0">
                <a:solidFill>
                  <a:schemeClr val="tx1"/>
                </a:solidFill>
                <a:effectLst/>
                <a:latin typeface="Söhne"/>
              </a:rPr>
              <a:t> (pour spécifier le type de contenu encodé lors de l'envoi de fichiers), </a:t>
            </a:r>
            <a:r>
              <a:rPr lang="fr-FR" err="1">
                <a:solidFill>
                  <a:schemeClr val="tx1"/>
                </a:solidFill>
              </a:rPr>
              <a:t>autocomplete</a:t>
            </a:r>
            <a:r>
              <a:rPr lang="fr-FR" b="0" i="0">
                <a:solidFill>
                  <a:schemeClr val="tx1"/>
                </a:solidFill>
                <a:effectLst/>
                <a:latin typeface="Söhne"/>
              </a:rPr>
              <a:t> (pour activer ou désactiver l'</a:t>
            </a:r>
            <a:r>
              <a:rPr lang="fr-FR" b="0" i="0" err="1">
                <a:solidFill>
                  <a:schemeClr val="tx1"/>
                </a:solidFill>
                <a:effectLst/>
                <a:latin typeface="Söhne"/>
              </a:rPr>
              <a:t>autocomplétion</a:t>
            </a:r>
            <a:r>
              <a:rPr lang="fr-FR" b="0" i="0">
                <a:solidFill>
                  <a:schemeClr val="tx1"/>
                </a:solidFill>
                <a:effectLst/>
                <a:latin typeface="Söhne"/>
              </a:rPr>
              <a:t>), </a:t>
            </a:r>
            <a:r>
              <a:rPr lang="fr-FR" err="1">
                <a:solidFill>
                  <a:schemeClr val="tx1"/>
                </a:solidFill>
              </a:rPr>
              <a:t>novalidate</a:t>
            </a:r>
            <a:r>
              <a:rPr lang="fr-FR" b="0" i="0">
                <a:solidFill>
                  <a:schemeClr val="tx1"/>
                </a:solidFill>
                <a:effectLst/>
                <a:latin typeface="Söhne"/>
              </a:rPr>
              <a:t> (pour désactiver la validation HTML5 côté client), etc.</a:t>
            </a:r>
            <a:endParaRPr lang="fr-FR">
              <a:solidFill>
                <a:schemeClr val="tx1"/>
              </a:solidFill>
            </a:endParaRPr>
          </a:p>
        </p:txBody>
      </p:sp>
    </p:spTree>
    <p:extLst>
      <p:ext uri="{BB962C8B-B14F-4D97-AF65-F5344CB8AC3E}">
        <p14:creationId xmlns:p14="http://schemas.microsoft.com/office/powerpoint/2010/main" val="50772764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34E6CEB-7397-B46B-9AE6-17DAC3FA82DA}"/>
              </a:ext>
            </a:extLst>
          </p:cNvPr>
          <p:cNvSpPr>
            <a:spLocks noGrp="1"/>
          </p:cNvSpPr>
          <p:nvPr>
            <p:ph type="title"/>
          </p:nvPr>
        </p:nvSpPr>
        <p:spPr/>
        <p:txBody>
          <a:bodyPr/>
          <a:lstStyle/>
          <a:p>
            <a:r>
              <a:rPr lang="fr-FR"/>
              <a:t>HTML – La balise &lt;</a:t>
            </a:r>
            <a:r>
              <a:rPr lang="fr-FR" err="1"/>
              <a:t>optgroup</a:t>
            </a:r>
            <a:r>
              <a:rPr lang="fr-FR"/>
              <a:t>&gt;</a:t>
            </a:r>
          </a:p>
        </p:txBody>
      </p:sp>
      <p:sp>
        <p:nvSpPr>
          <p:cNvPr id="3" name="Espace réservé du contenu 2">
            <a:extLst>
              <a:ext uri="{FF2B5EF4-FFF2-40B4-BE49-F238E27FC236}">
                <a16:creationId xmlns:a16="http://schemas.microsoft.com/office/drawing/2014/main" id="{BFCD2BB4-9B5D-63C7-896F-32E6C66FDFD4}"/>
              </a:ext>
            </a:extLst>
          </p:cNvPr>
          <p:cNvSpPr>
            <a:spLocks noGrp="1"/>
          </p:cNvSpPr>
          <p:nvPr>
            <p:ph idx="1"/>
          </p:nvPr>
        </p:nvSpPr>
        <p:spPr/>
        <p:txBody>
          <a:bodyPr>
            <a:normAutofit lnSpcReduction="10000"/>
          </a:bodyPr>
          <a:lstStyle/>
          <a:p>
            <a:pPr algn="l">
              <a:buFont typeface="Arial" panose="020B0604020202020204" pitchFamily="34" charset="0"/>
              <a:buChar char="•"/>
            </a:pPr>
            <a:r>
              <a:rPr lang="fr-FR" b="1" i="0">
                <a:solidFill>
                  <a:schemeClr val="tx1"/>
                </a:solidFill>
                <a:effectLst/>
                <a:latin typeface="Söhne"/>
              </a:rPr>
              <a:t>Utilisation</a:t>
            </a:r>
            <a:r>
              <a:rPr lang="fr-FR" b="0" i="0">
                <a:solidFill>
                  <a:schemeClr val="tx1"/>
                </a:solidFill>
                <a:effectLst/>
                <a:latin typeface="Söhne"/>
              </a:rPr>
              <a:t> : La balise &lt;</a:t>
            </a:r>
            <a:r>
              <a:rPr lang="fr-FR" b="0" i="0" err="1">
                <a:solidFill>
                  <a:schemeClr val="tx1"/>
                </a:solidFill>
                <a:effectLst/>
                <a:latin typeface="Söhne"/>
              </a:rPr>
              <a:t>optgroup</a:t>
            </a:r>
            <a:r>
              <a:rPr lang="fr-FR" b="0" i="0">
                <a:solidFill>
                  <a:schemeClr val="tx1"/>
                </a:solidFill>
                <a:effectLst/>
                <a:latin typeface="Söhne"/>
              </a:rPr>
              <a:t>&gt; est utile lorsque vous avez un grand nombre d'options dans un menu déroulant et que vous souhaitez les organiser en groupes logiques pour une meilleure compréhension. Par exemple, vous pouvez regrouper des options de catégories, des options de filtres ou d'autres sélections liées.</a:t>
            </a:r>
          </a:p>
          <a:p>
            <a:pPr algn="l">
              <a:buFont typeface="Arial" panose="020B0604020202020204" pitchFamily="34" charset="0"/>
              <a:buChar char="•"/>
            </a:pPr>
            <a:r>
              <a:rPr lang="fr-FR" b="1" i="0">
                <a:solidFill>
                  <a:schemeClr val="tx1"/>
                </a:solidFill>
                <a:effectLst/>
                <a:latin typeface="Söhne"/>
              </a:rPr>
              <a:t>Styles CSS</a:t>
            </a:r>
            <a:r>
              <a:rPr lang="fr-FR" b="0" i="0">
                <a:solidFill>
                  <a:schemeClr val="tx1"/>
                </a:solidFill>
                <a:effectLst/>
                <a:latin typeface="Söhne"/>
              </a:rPr>
              <a:t> : Vous pouvez utiliser des styles CSS pour personnaliser l'apparence des groupes d'options. Par exemple, vous pouvez changer la couleur de fond ou la police de caractères pour les groupes d'options afin de les distinguer visuellement des autres options.</a:t>
            </a:r>
          </a:p>
          <a:p>
            <a:pPr algn="l">
              <a:buFont typeface="Arial" panose="020B0604020202020204" pitchFamily="34" charset="0"/>
              <a:buChar char="•"/>
            </a:pPr>
            <a:r>
              <a:rPr lang="fr-FR" b="1" i="0">
                <a:solidFill>
                  <a:schemeClr val="tx1"/>
                </a:solidFill>
                <a:effectLst/>
                <a:latin typeface="Söhne"/>
              </a:rPr>
              <a:t>Compatibilité des navigateurs</a:t>
            </a:r>
            <a:r>
              <a:rPr lang="fr-FR" b="0" i="0">
                <a:solidFill>
                  <a:schemeClr val="tx1"/>
                </a:solidFill>
                <a:effectLst/>
                <a:latin typeface="Söhne"/>
              </a:rPr>
              <a:t> : La prise en charge de la balise &lt;</a:t>
            </a:r>
            <a:r>
              <a:rPr lang="fr-FR" b="0" i="0" err="1">
                <a:solidFill>
                  <a:schemeClr val="tx1"/>
                </a:solidFill>
                <a:effectLst/>
                <a:latin typeface="Söhne"/>
              </a:rPr>
              <a:t>optgroup</a:t>
            </a:r>
            <a:r>
              <a:rPr lang="fr-FR" b="0" i="0">
                <a:solidFill>
                  <a:schemeClr val="tx1"/>
                </a:solidFill>
                <a:effectLst/>
                <a:latin typeface="Söhne"/>
              </a:rPr>
              <a:t>&gt; peut varier légèrement d'un navigateur à l'autre, et l'apparence des groupes d'options peut dépendre du navigateur et des styles CSS appliqués. Cependant, la plupart des navigateurs modernes prennent en charge &lt;</a:t>
            </a:r>
            <a:r>
              <a:rPr lang="fr-FR" b="0" i="0" err="1">
                <a:solidFill>
                  <a:schemeClr val="tx1"/>
                </a:solidFill>
                <a:effectLst/>
                <a:latin typeface="Söhne"/>
              </a:rPr>
              <a:t>optgroup</a:t>
            </a:r>
            <a:r>
              <a:rPr lang="fr-FR" b="0" i="0">
                <a:solidFill>
                  <a:schemeClr val="tx1"/>
                </a:solidFill>
                <a:effectLst/>
                <a:latin typeface="Söhne"/>
              </a:rPr>
              <a:t>&gt; correctement.</a:t>
            </a:r>
          </a:p>
          <a:p>
            <a:pPr marL="0" indent="0">
              <a:buNone/>
            </a:pPr>
            <a:endParaRPr lang="fr-FR"/>
          </a:p>
        </p:txBody>
      </p:sp>
    </p:spTree>
    <p:extLst>
      <p:ext uri="{BB962C8B-B14F-4D97-AF65-F5344CB8AC3E}">
        <p14:creationId xmlns:p14="http://schemas.microsoft.com/office/powerpoint/2010/main" val="358900647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8E51BE7-4AC8-20AF-C315-76015833EA6C}"/>
              </a:ext>
            </a:extLst>
          </p:cNvPr>
          <p:cNvSpPr>
            <a:spLocks noGrp="1"/>
          </p:cNvSpPr>
          <p:nvPr>
            <p:ph type="title"/>
          </p:nvPr>
        </p:nvSpPr>
        <p:spPr/>
        <p:txBody>
          <a:bodyPr/>
          <a:lstStyle/>
          <a:p>
            <a:r>
              <a:rPr lang="fr-FR"/>
              <a:t>HTML – La balise &lt;</a:t>
            </a:r>
            <a:r>
              <a:rPr lang="fr-FR" err="1"/>
              <a:t>optgroup</a:t>
            </a:r>
            <a:r>
              <a:rPr lang="fr-FR"/>
              <a:t>&gt;</a:t>
            </a:r>
          </a:p>
        </p:txBody>
      </p:sp>
      <p:sp>
        <p:nvSpPr>
          <p:cNvPr id="3" name="Espace réservé du contenu 2">
            <a:extLst>
              <a:ext uri="{FF2B5EF4-FFF2-40B4-BE49-F238E27FC236}">
                <a16:creationId xmlns:a16="http://schemas.microsoft.com/office/drawing/2014/main" id="{737D1346-E469-B6B7-7740-E0532520499C}"/>
              </a:ext>
            </a:extLst>
          </p:cNvPr>
          <p:cNvSpPr>
            <a:spLocks noGrp="1"/>
          </p:cNvSpPr>
          <p:nvPr>
            <p:ph idx="1"/>
          </p:nvPr>
        </p:nvSpPr>
        <p:spPr/>
        <p:txBody>
          <a:bodyPr/>
          <a:lstStyle/>
          <a:p>
            <a:r>
              <a:rPr lang="fr-FR" b="1" i="0">
                <a:solidFill>
                  <a:schemeClr val="tx1"/>
                </a:solidFill>
                <a:effectLst/>
                <a:latin typeface="Söhne"/>
              </a:rPr>
              <a:t>Exemple</a:t>
            </a:r>
            <a:r>
              <a:rPr lang="fr-FR" b="0" i="0">
                <a:solidFill>
                  <a:schemeClr val="tx1"/>
                </a:solidFill>
                <a:effectLst/>
                <a:latin typeface="Söhne"/>
              </a:rPr>
              <a:t> : Voici un exemple d'utilisation de la balise </a:t>
            </a:r>
            <a:r>
              <a:rPr lang="fr-FR">
                <a:solidFill>
                  <a:schemeClr val="tx1"/>
                </a:solidFill>
              </a:rPr>
              <a:t>&lt;</a:t>
            </a:r>
            <a:r>
              <a:rPr lang="fr-FR" err="1">
                <a:solidFill>
                  <a:schemeClr val="tx1"/>
                </a:solidFill>
              </a:rPr>
              <a:t>optgroup</a:t>
            </a:r>
            <a:r>
              <a:rPr lang="fr-FR">
                <a:solidFill>
                  <a:schemeClr val="tx1"/>
                </a:solidFill>
              </a:rPr>
              <a:t>&gt;</a:t>
            </a:r>
            <a:r>
              <a:rPr lang="fr-FR" b="0" i="0">
                <a:solidFill>
                  <a:schemeClr val="tx1"/>
                </a:solidFill>
                <a:effectLst/>
                <a:latin typeface="Söhne"/>
              </a:rPr>
              <a:t>. Le code crée un menu déroulant pour la sélection de fruits, organisés en deux groupes : "Fruits frais" et "Fruits en conserve".</a:t>
            </a:r>
            <a:endParaRPr lang="fr-FR">
              <a:solidFill>
                <a:schemeClr val="tx1"/>
              </a:solidFill>
            </a:endParaRPr>
          </a:p>
        </p:txBody>
      </p:sp>
      <p:pic>
        <p:nvPicPr>
          <p:cNvPr id="5" name="Image 4">
            <a:extLst>
              <a:ext uri="{FF2B5EF4-FFF2-40B4-BE49-F238E27FC236}">
                <a16:creationId xmlns:a16="http://schemas.microsoft.com/office/drawing/2014/main" id="{BF4B84B8-3601-F76C-7252-83695EA4ABA6}"/>
              </a:ext>
            </a:extLst>
          </p:cNvPr>
          <p:cNvPicPr>
            <a:picLocks noChangeAspect="1"/>
          </p:cNvPicPr>
          <p:nvPr/>
        </p:nvPicPr>
        <p:blipFill>
          <a:blip r:embed="rId2"/>
          <a:stretch>
            <a:fillRect/>
          </a:stretch>
        </p:blipFill>
        <p:spPr>
          <a:xfrm>
            <a:off x="1465545" y="1866288"/>
            <a:ext cx="8515068" cy="4633850"/>
          </a:xfrm>
          <a:prstGeom prst="rect">
            <a:avLst/>
          </a:prstGeom>
        </p:spPr>
      </p:pic>
    </p:spTree>
    <p:extLst>
      <p:ext uri="{BB962C8B-B14F-4D97-AF65-F5344CB8AC3E}">
        <p14:creationId xmlns:p14="http://schemas.microsoft.com/office/powerpoint/2010/main" val="1788432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BE063E8-D093-E91B-7185-D3DB30FABE10}"/>
              </a:ext>
            </a:extLst>
          </p:cNvPr>
          <p:cNvSpPr>
            <a:spLocks noGrp="1"/>
          </p:cNvSpPr>
          <p:nvPr>
            <p:ph type="title"/>
          </p:nvPr>
        </p:nvSpPr>
        <p:spPr/>
        <p:txBody>
          <a:bodyPr/>
          <a:lstStyle/>
          <a:p>
            <a:r>
              <a:rPr lang="fr-FR"/>
              <a:t>HTML – La balise &lt;</a:t>
            </a:r>
            <a:r>
              <a:rPr lang="fr-FR" err="1"/>
              <a:t>optgroup</a:t>
            </a:r>
            <a:r>
              <a:rPr lang="fr-FR"/>
              <a:t>&gt;</a:t>
            </a:r>
          </a:p>
        </p:txBody>
      </p:sp>
      <p:sp>
        <p:nvSpPr>
          <p:cNvPr id="3" name="Espace réservé du contenu 2">
            <a:extLst>
              <a:ext uri="{FF2B5EF4-FFF2-40B4-BE49-F238E27FC236}">
                <a16:creationId xmlns:a16="http://schemas.microsoft.com/office/drawing/2014/main" id="{2D098C04-5DDC-C241-F2BC-4A4465FAD97F}"/>
              </a:ext>
            </a:extLst>
          </p:cNvPr>
          <p:cNvSpPr>
            <a:spLocks noGrp="1"/>
          </p:cNvSpPr>
          <p:nvPr>
            <p:ph idx="1"/>
          </p:nvPr>
        </p:nvSpPr>
        <p:spPr/>
        <p:txBody>
          <a:bodyPr/>
          <a:lstStyle/>
          <a:p>
            <a:pPr marL="0" indent="0">
              <a:buNone/>
            </a:pPr>
            <a:r>
              <a:rPr lang="fr-FR" b="0" i="0">
                <a:solidFill>
                  <a:schemeClr val="tx1"/>
                </a:solidFill>
                <a:effectLst/>
                <a:latin typeface="Söhne"/>
              </a:rPr>
              <a:t>La balise </a:t>
            </a:r>
            <a:r>
              <a:rPr lang="fr-FR">
                <a:solidFill>
                  <a:schemeClr val="tx1"/>
                </a:solidFill>
              </a:rPr>
              <a:t>&lt;</a:t>
            </a:r>
            <a:r>
              <a:rPr lang="fr-FR" err="1">
                <a:solidFill>
                  <a:schemeClr val="tx1"/>
                </a:solidFill>
              </a:rPr>
              <a:t>optgroup</a:t>
            </a:r>
            <a:r>
              <a:rPr lang="fr-FR">
                <a:solidFill>
                  <a:schemeClr val="tx1"/>
                </a:solidFill>
              </a:rPr>
              <a:t>&gt;</a:t>
            </a:r>
            <a:r>
              <a:rPr lang="fr-FR" b="0" i="0">
                <a:solidFill>
                  <a:schemeClr val="tx1"/>
                </a:solidFill>
                <a:effectLst/>
                <a:latin typeface="Söhne"/>
              </a:rPr>
              <a:t> est un outil utile pour organiser des options dans un menu déroulant et améliorer la lisibilité des sélections, notamment lorsque vous avez un grand nombre d'options à afficher. Elle est particulièrement utile pour créer des menus déroulants hiérarchiques ou structurés.</a:t>
            </a:r>
            <a:endParaRPr lang="fr-FR">
              <a:solidFill>
                <a:schemeClr val="tx1"/>
              </a:solidFill>
            </a:endParaRPr>
          </a:p>
        </p:txBody>
      </p:sp>
    </p:spTree>
    <p:extLst>
      <p:ext uri="{BB962C8B-B14F-4D97-AF65-F5344CB8AC3E}">
        <p14:creationId xmlns:p14="http://schemas.microsoft.com/office/powerpoint/2010/main" val="428944969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2BAAB17-37F7-ECD1-67B1-48E24A249235}"/>
              </a:ext>
            </a:extLst>
          </p:cNvPr>
          <p:cNvSpPr>
            <a:spLocks noGrp="1"/>
          </p:cNvSpPr>
          <p:nvPr>
            <p:ph type="title"/>
          </p:nvPr>
        </p:nvSpPr>
        <p:spPr/>
        <p:txBody>
          <a:bodyPr/>
          <a:lstStyle/>
          <a:p>
            <a:r>
              <a:rPr lang="fr-FR"/>
              <a:t>HTML – Le type « </a:t>
            </a:r>
            <a:r>
              <a:rPr lang="fr-FR" err="1"/>
              <a:t>checkbox</a:t>
            </a:r>
            <a:r>
              <a:rPr lang="fr-FR"/>
              <a:t> »</a:t>
            </a:r>
          </a:p>
        </p:txBody>
      </p:sp>
      <p:sp>
        <p:nvSpPr>
          <p:cNvPr id="3" name="Espace réservé du contenu 2">
            <a:extLst>
              <a:ext uri="{FF2B5EF4-FFF2-40B4-BE49-F238E27FC236}">
                <a16:creationId xmlns:a16="http://schemas.microsoft.com/office/drawing/2014/main" id="{88F0E07B-B73C-D400-0706-F724D42232B9}"/>
              </a:ext>
            </a:extLst>
          </p:cNvPr>
          <p:cNvSpPr>
            <a:spLocks noGrp="1"/>
          </p:cNvSpPr>
          <p:nvPr>
            <p:ph idx="1"/>
          </p:nvPr>
        </p:nvSpPr>
        <p:spPr/>
        <p:txBody>
          <a:bodyPr/>
          <a:lstStyle/>
          <a:p>
            <a:pPr algn="l"/>
            <a:r>
              <a:rPr lang="fr-FR" b="0" i="0">
                <a:solidFill>
                  <a:schemeClr val="tx1"/>
                </a:solidFill>
                <a:effectLst/>
                <a:latin typeface="Söhne"/>
              </a:rPr>
              <a:t>Les cases à cocher (&lt;input type="</a:t>
            </a:r>
            <a:r>
              <a:rPr lang="fr-FR" b="0" i="0" err="1">
                <a:solidFill>
                  <a:schemeClr val="tx1"/>
                </a:solidFill>
                <a:effectLst/>
                <a:latin typeface="Söhne"/>
              </a:rPr>
              <a:t>checkbox</a:t>
            </a:r>
            <a:r>
              <a:rPr lang="fr-FR" b="0" i="0">
                <a:solidFill>
                  <a:schemeClr val="tx1"/>
                </a:solidFill>
                <a:effectLst/>
                <a:latin typeface="Söhne"/>
              </a:rPr>
              <a:t>&gt;) en HTML sont des éléments d'interface utilisateur qui permettent aux utilisateurs de sélectionner ou de désélectionner des options à partir d'un ensemble de choix. Elles sont couramment utilisées dans les formulaires pour les sélections multiples. Voici une explication détaillée des cases à cocher en HTML.</a:t>
            </a:r>
          </a:p>
          <a:p>
            <a:pPr algn="l"/>
            <a:r>
              <a:rPr lang="fr-FR" b="1" i="0">
                <a:solidFill>
                  <a:schemeClr val="tx1"/>
                </a:solidFill>
                <a:effectLst/>
                <a:latin typeface="Söhne"/>
              </a:rPr>
              <a:t>Syntaxe</a:t>
            </a:r>
            <a:r>
              <a:rPr lang="fr-FR" b="0" i="0">
                <a:solidFill>
                  <a:schemeClr val="tx1"/>
                </a:solidFill>
                <a:effectLst/>
                <a:latin typeface="Söhne"/>
              </a:rPr>
              <a:t> : La balise &lt;input type="</a:t>
            </a:r>
            <a:r>
              <a:rPr lang="fr-FR" b="0" i="0" err="1">
                <a:solidFill>
                  <a:schemeClr val="tx1"/>
                </a:solidFill>
                <a:effectLst/>
                <a:latin typeface="Söhne"/>
              </a:rPr>
              <a:t>checkbox</a:t>
            </a:r>
            <a:r>
              <a:rPr lang="fr-FR" b="0" i="0">
                <a:solidFill>
                  <a:schemeClr val="tx1"/>
                </a:solidFill>
                <a:effectLst/>
                <a:latin typeface="Söhne"/>
              </a:rPr>
              <a:t>&gt; est utilisée pour créer une case à cocher, et voici sa syntaxe de base :</a:t>
            </a:r>
          </a:p>
          <a:p>
            <a:pPr marL="0" indent="0">
              <a:buNone/>
            </a:pPr>
            <a:endParaRPr lang="fr-FR"/>
          </a:p>
        </p:txBody>
      </p:sp>
      <p:pic>
        <p:nvPicPr>
          <p:cNvPr id="5" name="Image 4">
            <a:extLst>
              <a:ext uri="{FF2B5EF4-FFF2-40B4-BE49-F238E27FC236}">
                <a16:creationId xmlns:a16="http://schemas.microsoft.com/office/drawing/2014/main" id="{8E80A40B-52BC-CB94-9B2A-D0223FBC3604}"/>
              </a:ext>
            </a:extLst>
          </p:cNvPr>
          <p:cNvPicPr>
            <a:picLocks noChangeAspect="1"/>
          </p:cNvPicPr>
          <p:nvPr/>
        </p:nvPicPr>
        <p:blipFill>
          <a:blip r:embed="rId2"/>
          <a:stretch>
            <a:fillRect/>
          </a:stretch>
        </p:blipFill>
        <p:spPr>
          <a:xfrm>
            <a:off x="-2400" y="4811531"/>
            <a:ext cx="12194400" cy="634390"/>
          </a:xfrm>
          <a:prstGeom prst="rect">
            <a:avLst/>
          </a:prstGeom>
        </p:spPr>
      </p:pic>
    </p:spTree>
    <p:extLst>
      <p:ext uri="{BB962C8B-B14F-4D97-AF65-F5344CB8AC3E}">
        <p14:creationId xmlns:p14="http://schemas.microsoft.com/office/powerpoint/2010/main" val="404578756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E24E7BE-44B9-8C68-F6F1-86B9067C94C7}"/>
              </a:ext>
            </a:extLst>
          </p:cNvPr>
          <p:cNvSpPr>
            <a:spLocks noGrp="1"/>
          </p:cNvSpPr>
          <p:nvPr>
            <p:ph type="title"/>
          </p:nvPr>
        </p:nvSpPr>
        <p:spPr/>
        <p:txBody>
          <a:bodyPr/>
          <a:lstStyle/>
          <a:p>
            <a:r>
              <a:rPr lang="fr-FR"/>
              <a:t>HTML – Le type « </a:t>
            </a:r>
            <a:r>
              <a:rPr lang="fr-FR" err="1"/>
              <a:t>checkbox</a:t>
            </a:r>
            <a:r>
              <a:rPr lang="fr-FR"/>
              <a:t> »</a:t>
            </a:r>
          </a:p>
        </p:txBody>
      </p:sp>
      <p:sp>
        <p:nvSpPr>
          <p:cNvPr id="3" name="Espace réservé du contenu 2">
            <a:extLst>
              <a:ext uri="{FF2B5EF4-FFF2-40B4-BE49-F238E27FC236}">
                <a16:creationId xmlns:a16="http://schemas.microsoft.com/office/drawing/2014/main" id="{9D548775-8755-2ED0-A0C9-245462503724}"/>
              </a:ext>
            </a:extLst>
          </p:cNvPr>
          <p:cNvSpPr>
            <a:spLocks noGrp="1"/>
          </p:cNvSpPr>
          <p:nvPr>
            <p:ph idx="1"/>
          </p:nvPr>
        </p:nvSpPr>
        <p:spPr>
          <a:xfrm>
            <a:off x="1154954" y="2603500"/>
            <a:ext cx="10331413" cy="3884982"/>
          </a:xfrm>
        </p:spPr>
        <p:txBody>
          <a:bodyPr/>
          <a:lstStyle/>
          <a:p>
            <a:pPr algn="l">
              <a:buFont typeface="Arial" panose="020B0604020202020204" pitchFamily="34" charset="0"/>
              <a:buChar char="•"/>
            </a:pPr>
            <a:r>
              <a:rPr lang="fr-FR" b="0" i="0">
                <a:solidFill>
                  <a:schemeClr val="tx1"/>
                </a:solidFill>
                <a:effectLst/>
                <a:latin typeface="Söhne"/>
              </a:rPr>
              <a:t>type="</a:t>
            </a:r>
            <a:r>
              <a:rPr lang="fr-FR" b="0" i="0" err="1">
                <a:solidFill>
                  <a:schemeClr val="tx1"/>
                </a:solidFill>
                <a:effectLst/>
                <a:latin typeface="Söhne"/>
              </a:rPr>
              <a:t>checkbox</a:t>
            </a:r>
            <a:r>
              <a:rPr lang="fr-FR" b="0" i="0">
                <a:solidFill>
                  <a:schemeClr val="tx1"/>
                </a:solidFill>
                <a:effectLst/>
                <a:latin typeface="Söhne"/>
              </a:rPr>
              <a:t>" : Cet attribut type indique que l'élément est une case à cocher.</a:t>
            </a:r>
          </a:p>
          <a:p>
            <a:pPr algn="l">
              <a:buFont typeface="Arial" panose="020B0604020202020204" pitchFamily="34" charset="0"/>
              <a:buChar char="•"/>
            </a:pPr>
            <a:r>
              <a:rPr lang="fr-FR" b="0" i="0" err="1">
                <a:solidFill>
                  <a:schemeClr val="tx1"/>
                </a:solidFill>
                <a:effectLst/>
                <a:latin typeface="Söhne"/>
              </a:rPr>
              <a:t>name</a:t>
            </a:r>
            <a:r>
              <a:rPr lang="fr-FR" b="0" i="0">
                <a:solidFill>
                  <a:schemeClr val="tx1"/>
                </a:solidFill>
                <a:effectLst/>
                <a:latin typeface="Söhne"/>
              </a:rPr>
              <a:t> : Cet attribut spécifie le nom de la case à cocher. Il est utilisé pour identifier la case à cocher lorsque le formulaire est soumis et pour traiter les données côté serveur.</a:t>
            </a:r>
          </a:p>
          <a:p>
            <a:pPr algn="l">
              <a:buFont typeface="Arial" panose="020B0604020202020204" pitchFamily="34" charset="0"/>
              <a:buChar char="•"/>
            </a:pPr>
            <a:r>
              <a:rPr lang="fr-FR" b="0" i="0">
                <a:solidFill>
                  <a:schemeClr val="tx1"/>
                </a:solidFill>
                <a:effectLst/>
                <a:latin typeface="Söhne"/>
              </a:rPr>
              <a:t>id : Cet attribut est utilisé pour définir un identifiant unique pour la case à cocher. Il est généralement utilisé pour l'association avec un label via l'attribut for.</a:t>
            </a:r>
          </a:p>
          <a:p>
            <a:pPr algn="l">
              <a:buFont typeface="Arial" panose="020B0604020202020204" pitchFamily="34" charset="0"/>
              <a:buChar char="•"/>
            </a:pPr>
            <a:r>
              <a:rPr lang="fr-FR" b="0" i="0">
                <a:solidFill>
                  <a:schemeClr val="tx1"/>
                </a:solidFill>
                <a:effectLst/>
                <a:latin typeface="Söhne"/>
              </a:rPr>
              <a:t>value : Cet attribut définit la valeur associée à la case à cocher. Lorsque la case est cochée, la valeur sera soumise avec le formulaire.</a:t>
            </a:r>
          </a:p>
          <a:p>
            <a:pPr algn="l">
              <a:buFont typeface="Arial" panose="020B0604020202020204" pitchFamily="34" charset="0"/>
              <a:buChar char="•"/>
            </a:pPr>
            <a:r>
              <a:rPr lang="fr-FR" b="0" i="0">
                <a:solidFill>
                  <a:schemeClr val="tx1"/>
                </a:solidFill>
                <a:effectLst/>
                <a:latin typeface="Söhne"/>
              </a:rPr>
              <a:t>&lt;label&gt; : La balise &lt;label&gt; permet de fournir une étiquette textuelle pour la case à cocher. L'attribut for de la balise &lt;label&gt; doit correspondre à </a:t>
            </a:r>
            <a:r>
              <a:rPr lang="fr-FR" b="0" i="0" err="1">
                <a:solidFill>
                  <a:schemeClr val="tx1"/>
                </a:solidFill>
                <a:effectLst/>
                <a:latin typeface="Söhne"/>
              </a:rPr>
              <a:t>l'id</a:t>
            </a:r>
            <a:r>
              <a:rPr lang="fr-FR" b="0" i="0">
                <a:solidFill>
                  <a:schemeClr val="tx1"/>
                </a:solidFill>
                <a:effectLst/>
                <a:latin typeface="Söhne"/>
              </a:rPr>
              <a:t> de la case à cocher pour établir l'association entre la case à cocher et son label.</a:t>
            </a:r>
          </a:p>
          <a:p>
            <a:pPr marL="0" indent="0">
              <a:buNone/>
            </a:pPr>
            <a:endParaRPr lang="fr-FR"/>
          </a:p>
        </p:txBody>
      </p:sp>
    </p:spTree>
    <p:extLst>
      <p:ext uri="{BB962C8B-B14F-4D97-AF65-F5344CB8AC3E}">
        <p14:creationId xmlns:p14="http://schemas.microsoft.com/office/powerpoint/2010/main" val="345736853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27D0F71-2A8E-25BA-9470-17D66B367CC2}"/>
              </a:ext>
            </a:extLst>
          </p:cNvPr>
          <p:cNvSpPr>
            <a:spLocks noGrp="1"/>
          </p:cNvSpPr>
          <p:nvPr>
            <p:ph type="title"/>
          </p:nvPr>
        </p:nvSpPr>
        <p:spPr/>
        <p:txBody>
          <a:bodyPr/>
          <a:lstStyle/>
          <a:p>
            <a:r>
              <a:rPr lang="fr-FR"/>
              <a:t>HTML – Le type « </a:t>
            </a:r>
            <a:r>
              <a:rPr lang="fr-FR" err="1"/>
              <a:t>checkbox</a:t>
            </a:r>
            <a:r>
              <a:rPr lang="fr-FR"/>
              <a:t> »</a:t>
            </a:r>
          </a:p>
        </p:txBody>
      </p:sp>
      <p:sp>
        <p:nvSpPr>
          <p:cNvPr id="3" name="Espace réservé du contenu 2">
            <a:extLst>
              <a:ext uri="{FF2B5EF4-FFF2-40B4-BE49-F238E27FC236}">
                <a16:creationId xmlns:a16="http://schemas.microsoft.com/office/drawing/2014/main" id="{490192EB-AFF8-DE4A-C5F2-E676CE4AD0BC}"/>
              </a:ext>
            </a:extLst>
          </p:cNvPr>
          <p:cNvSpPr>
            <a:spLocks noGrp="1"/>
          </p:cNvSpPr>
          <p:nvPr>
            <p:ph idx="1"/>
          </p:nvPr>
        </p:nvSpPr>
        <p:spPr/>
        <p:txBody>
          <a:bodyPr/>
          <a:lstStyle/>
          <a:p>
            <a:pPr marL="0" indent="0">
              <a:buNone/>
            </a:pPr>
            <a:r>
              <a:rPr lang="fr-FR" b="1" i="0">
                <a:solidFill>
                  <a:schemeClr val="tx1"/>
                </a:solidFill>
                <a:effectLst/>
                <a:latin typeface="Söhne"/>
              </a:rPr>
              <a:t>Attributs supplémentaires</a:t>
            </a:r>
            <a:r>
              <a:rPr lang="fr-FR" b="0" i="0">
                <a:solidFill>
                  <a:schemeClr val="tx1"/>
                </a:solidFill>
                <a:effectLst/>
                <a:latin typeface="Söhne"/>
              </a:rPr>
              <a:t> : Outre les attributs de base, les cases à cocher peuvent utiliser des attributs tels que </a:t>
            </a:r>
            <a:r>
              <a:rPr lang="fr-FR" err="1">
                <a:solidFill>
                  <a:schemeClr val="tx1"/>
                </a:solidFill>
              </a:rPr>
              <a:t>checked</a:t>
            </a:r>
            <a:r>
              <a:rPr lang="fr-FR" b="0" i="0">
                <a:solidFill>
                  <a:schemeClr val="tx1"/>
                </a:solidFill>
                <a:effectLst/>
                <a:latin typeface="Söhne"/>
              </a:rPr>
              <a:t> pour </a:t>
            </a:r>
            <a:r>
              <a:rPr lang="fr-FR" b="0" i="0" err="1">
                <a:solidFill>
                  <a:schemeClr val="tx1"/>
                </a:solidFill>
                <a:effectLst/>
                <a:latin typeface="Söhne"/>
              </a:rPr>
              <a:t>précocher</a:t>
            </a:r>
            <a:r>
              <a:rPr lang="fr-FR" b="0" i="0">
                <a:solidFill>
                  <a:schemeClr val="tx1"/>
                </a:solidFill>
                <a:effectLst/>
                <a:latin typeface="Söhne"/>
              </a:rPr>
              <a:t> la case par défaut, </a:t>
            </a:r>
            <a:r>
              <a:rPr lang="fr-FR" err="1">
                <a:solidFill>
                  <a:schemeClr val="tx1"/>
                </a:solidFill>
              </a:rPr>
              <a:t>disabled</a:t>
            </a:r>
            <a:r>
              <a:rPr lang="fr-FR" b="0" i="0">
                <a:solidFill>
                  <a:schemeClr val="tx1"/>
                </a:solidFill>
                <a:effectLst/>
                <a:latin typeface="Söhne"/>
              </a:rPr>
              <a:t> pour la désactiver, et </a:t>
            </a:r>
            <a:r>
              <a:rPr lang="fr-FR" err="1">
                <a:solidFill>
                  <a:schemeClr val="tx1"/>
                </a:solidFill>
              </a:rPr>
              <a:t>required</a:t>
            </a:r>
            <a:r>
              <a:rPr lang="fr-FR" b="0" i="0">
                <a:solidFill>
                  <a:schemeClr val="tx1"/>
                </a:solidFill>
                <a:effectLst/>
                <a:latin typeface="Söhne"/>
              </a:rPr>
              <a:t> pour la rendre obligatoire.</a:t>
            </a:r>
            <a:endParaRPr lang="fr-FR">
              <a:solidFill>
                <a:schemeClr val="tx1"/>
              </a:solidFill>
            </a:endParaRPr>
          </a:p>
        </p:txBody>
      </p:sp>
    </p:spTree>
    <p:extLst>
      <p:ext uri="{BB962C8B-B14F-4D97-AF65-F5344CB8AC3E}">
        <p14:creationId xmlns:p14="http://schemas.microsoft.com/office/powerpoint/2010/main" val="214532759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AD87203-3370-7C15-D3D1-8D0004C9C750}"/>
              </a:ext>
            </a:extLst>
          </p:cNvPr>
          <p:cNvSpPr>
            <a:spLocks noGrp="1"/>
          </p:cNvSpPr>
          <p:nvPr>
            <p:ph type="title"/>
          </p:nvPr>
        </p:nvSpPr>
        <p:spPr/>
        <p:txBody>
          <a:bodyPr/>
          <a:lstStyle/>
          <a:p>
            <a:r>
              <a:rPr lang="fr-FR"/>
              <a:t>HTML – Le type « </a:t>
            </a:r>
            <a:r>
              <a:rPr lang="fr-FR" err="1"/>
              <a:t>checkbox</a:t>
            </a:r>
            <a:r>
              <a:rPr lang="fr-FR"/>
              <a:t> »</a:t>
            </a:r>
          </a:p>
        </p:txBody>
      </p:sp>
      <p:sp>
        <p:nvSpPr>
          <p:cNvPr id="3" name="Espace réservé du contenu 2">
            <a:extLst>
              <a:ext uri="{FF2B5EF4-FFF2-40B4-BE49-F238E27FC236}">
                <a16:creationId xmlns:a16="http://schemas.microsoft.com/office/drawing/2014/main" id="{90858133-9EAD-1EF1-7623-26558DC718A6}"/>
              </a:ext>
            </a:extLst>
          </p:cNvPr>
          <p:cNvSpPr>
            <a:spLocks noGrp="1"/>
          </p:cNvSpPr>
          <p:nvPr>
            <p:ph idx="1"/>
          </p:nvPr>
        </p:nvSpPr>
        <p:spPr/>
        <p:txBody>
          <a:bodyPr/>
          <a:lstStyle/>
          <a:p>
            <a:pPr marL="0" indent="0">
              <a:buNone/>
            </a:pPr>
            <a:r>
              <a:rPr lang="fr-FR" b="1" i="0">
                <a:solidFill>
                  <a:schemeClr val="tx1"/>
                </a:solidFill>
                <a:effectLst/>
                <a:latin typeface="Söhne"/>
              </a:rPr>
              <a:t>Exemple</a:t>
            </a:r>
            <a:r>
              <a:rPr lang="fr-FR" b="0" i="0">
                <a:solidFill>
                  <a:schemeClr val="tx1"/>
                </a:solidFill>
                <a:effectLst/>
                <a:latin typeface="Söhne"/>
              </a:rPr>
              <a:t> : Voici un exemple simple d'une case à cocher dans un formulaire :</a:t>
            </a:r>
          </a:p>
          <a:p>
            <a:pPr marL="0" indent="0">
              <a:buNone/>
            </a:pPr>
            <a:endParaRPr lang="fr-FR">
              <a:solidFill>
                <a:schemeClr val="tx1"/>
              </a:solidFill>
              <a:latin typeface="Söhne"/>
            </a:endParaRPr>
          </a:p>
          <a:p>
            <a:pPr marL="0" indent="0">
              <a:buNone/>
            </a:pPr>
            <a:endParaRPr lang="fr-FR" b="0" i="0">
              <a:solidFill>
                <a:schemeClr val="tx1"/>
              </a:solidFill>
              <a:effectLst/>
              <a:latin typeface="Söhne"/>
            </a:endParaRPr>
          </a:p>
          <a:p>
            <a:pPr marL="0" indent="0">
              <a:buNone/>
            </a:pPr>
            <a:endParaRPr lang="fr-FR">
              <a:solidFill>
                <a:schemeClr val="tx1"/>
              </a:solidFill>
              <a:latin typeface="Söhne"/>
            </a:endParaRPr>
          </a:p>
          <a:p>
            <a:pPr marL="0" indent="0">
              <a:buNone/>
            </a:pPr>
            <a:r>
              <a:rPr lang="fr-FR" b="0" i="0">
                <a:solidFill>
                  <a:schemeClr val="tx1"/>
                </a:solidFill>
                <a:effectLst/>
                <a:latin typeface="Söhne"/>
              </a:rPr>
              <a:t>Dans cet exemple, nous avons une case à cocher permettant à l'utilisateur de sélectionner ou de désélectionner son amour pour le chocolat.</a:t>
            </a:r>
          </a:p>
          <a:p>
            <a:pPr marL="0" indent="0">
              <a:buNone/>
            </a:pPr>
            <a:endParaRPr lang="fr-FR">
              <a:solidFill>
                <a:schemeClr val="tx1"/>
              </a:solidFill>
            </a:endParaRPr>
          </a:p>
        </p:txBody>
      </p:sp>
      <p:pic>
        <p:nvPicPr>
          <p:cNvPr id="5" name="Image 4">
            <a:extLst>
              <a:ext uri="{FF2B5EF4-FFF2-40B4-BE49-F238E27FC236}">
                <a16:creationId xmlns:a16="http://schemas.microsoft.com/office/drawing/2014/main" id="{E17BE014-183D-EA12-ABA1-651CAE43F99D}"/>
              </a:ext>
            </a:extLst>
          </p:cNvPr>
          <p:cNvPicPr>
            <a:picLocks noChangeAspect="1"/>
          </p:cNvPicPr>
          <p:nvPr/>
        </p:nvPicPr>
        <p:blipFill>
          <a:blip r:embed="rId2"/>
          <a:stretch>
            <a:fillRect/>
          </a:stretch>
        </p:blipFill>
        <p:spPr>
          <a:xfrm>
            <a:off x="1154953" y="3132594"/>
            <a:ext cx="9269073" cy="706963"/>
          </a:xfrm>
          <a:prstGeom prst="rect">
            <a:avLst/>
          </a:prstGeom>
        </p:spPr>
      </p:pic>
    </p:spTree>
    <p:extLst>
      <p:ext uri="{BB962C8B-B14F-4D97-AF65-F5344CB8AC3E}">
        <p14:creationId xmlns:p14="http://schemas.microsoft.com/office/powerpoint/2010/main" val="323215470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12873D5-3635-557D-7F03-325F34BDF844}"/>
              </a:ext>
            </a:extLst>
          </p:cNvPr>
          <p:cNvSpPr>
            <a:spLocks noGrp="1"/>
          </p:cNvSpPr>
          <p:nvPr>
            <p:ph type="title"/>
          </p:nvPr>
        </p:nvSpPr>
        <p:spPr/>
        <p:txBody>
          <a:bodyPr/>
          <a:lstStyle/>
          <a:p>
            <a:r>
              <a:rPr lang="fr-FR"/>
              <a:t>HTML – Le type « </a:t>
            </a:r>
            <a:r>
              <a:rPr lang="fr-FR" err="1"/>
              <a:t>checkbox</a:t>
            </a:r>
            <a:r>
              <a:rPr lang="fr-FR"/>
              <a:t> »</a:t>
            </a:r>
          </a:p>
        </p:txBody>
      </p:sp>
      <p:sp>
        <p:nvSpPr>
          <p:cNvPr id="3" name="Espace réservé du contenu 2">
            <a:extLst>
              <a:ext uri="{FF2B5EF4-FFF2-40B4-BE49-F238E27FC236}">
                <a16:creationId xmlns:a16="http://schemas.microsoft.com/office/drawing/2014/main" id="{3532BB55-473A-5E77-BD28-192CFCC83FA4}"/>
              </a:ext>
            </a:extLst>
          </p:cNvPr>
          <p:cNvSpPr>
            <a:spLocks noGrp="1"/>
          </p:cNvSpPr>
          <p:nvPr>
            <p:ph idx="1"/>
          </p:nvPr>
        </p:nvSpPr>
        <p:spPr/>
        <p:txBody>
          <a:bodyPr/>
          <a:lstStyle/>
          <a:p>
            <a:pPr marL="0" indent="0">
              <a:buNone/>
            </a:pPr>
            <a:r>
              <a:rPr lang="fr-FR" b="1" i="0">
                <a:solidFill>
                  <a:schemeClr val="tx1"/>
                </a:solidFill>
                <a:effectLst/>
                <a:latin typeface="Söhne"/>
              </a:rPr>
              <a:t>Styles CSS</a:t>
            </a:r>
            <a:r>
              <a:rPr lang="fr-FR" b="0" i="0">
                <a:solidFill>
                  <a:schemeClr val="tx1"/>
                </a:solidFill>
                <a:effectLst/>
                <a:latin typeface="Söhne"/>
              </a:rPr>
              <a:t> : Vous pouvez utiliser des styles CSS pour personnaliser l'apparence des cases à cocher, notamment leur taille, leur couleur et leur disposition.</a:t>
            </a:r>
            <a:endParaRPr lang="fr-FR">
              <a:solidFill>
                <a:schemeClr val="tx1"/>
              </a:solidFill>
            </a:endParaRPr>
          </a:p>
        </p:txBody>
      </p:sp>
    </p:spTree>
    <p:extLst>
      <p:ext uri="{BB962C8B-B14F-4D97-AF65-F5344CB8AC3E}">
        <p14:creationId xmlns:p14="http://schemas.microsoft.com/office/powerpoint/2010/main" val="27510523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04040BF-1E5A-B526-6717-F0BB6F7EB2DB}"/>
              </a:ext>
            </a:extLst>
          </p:cNvPr>
          <p:cNvSpPr>
            <a:spLocks noGrp="1"/>
          </p:cNvSpPr>
          <p:nvPr>
            <p:ph type="title"/>
          </p:nvPr>
        </p:nvSpPr>
        <p:spPr/>
        <p:txBody>
          <a:bodyPr/>
          <a:lstStyle/>
          <a:p>
            <a:r>
              <a:rPr lang="fr-FR"/>
              <a:t>HTML – Le type « </a:t>
            </a:r>
            <a:r>
              <a:rPr lang="fr-FR" err="1"/>
              <a:t>checkbox</a:t>
            </a:r>
            <a:r>
              <a:rPr lang="fr-FR"/>
              <a:t> »</a:t>
            </a:r>
          </a:p>
        </p:txBody>
      </p:sp>
      <p:sp>
        <p:nvSpPr>
          <p:cNvPr id="3" name="Espace réservé du contenu 2">
            <a:extLst>
              <a:ext uri="{FF2B5EF4-FFF2-40B4-BE49-F238E27FC236}">
                <a16:creationId xmlns:a16="http://schemas.microsoft.com/office/drawing/2014/main" id="{D54C4C20-3545-979B-3E21-AB3EAEAC80AC}"/>
              </a:ext>
            </a:extLst>
          </p:cNvPr>
          <p:cNvSpPr>
            <a:spLocks noGrp="1"/>
          </p:cNvSpPr>
          <p:nvPr>
            <p:ph idx="1"/>
          </p:nvPr>
        </p:nvSpPr>
        <p:spPr/>
        <p:txBody>
          <a:bodyPr/>
          <a:lstStyle/>
          <a:p>
            <a:pPr marL="0" indent="0">
              <a:buNone/>
            </a:pPr>
            <a:r>
              <a:rPr lang="fr-FR" b="1" i="0">
                <a:solidFill>
                  <a:schemeClr val="tx1"/>
                </a:solidFill>
                <a:effectLst/>
                <a:latin typeface="Söhne"/>
              </a:rPr>
              <a:t>Utilisation</a:t>
            </a:r>
            <a:r>
              <a:rPr lang="fr-FR" b="0" i="0">
                <a:solidFill>
                  <a:schemeClr val="tx1"/>
                </a:solidFill>
                <a:effectLst/>
                <a:latin typeface="Söhne"/>
              </a:rPr>
              <a:t> : Les cases à cocher sont couramment utilisées lorsque vous avez une liste d'options et que les utilisateurs peuvent en sélectionner plusieurs à la fois. Elles sont utiles pour des choix multiples, telles que des préférences, des filtres, des intérêts, etc.</a:t>
            </a:r>
            <a:endParaRPr lang="fr-FR">
              <a:solidFill>
                <a:schemeClr val="tx1"/>
              </a:solidFill>
            </a:endParaRPr>
          </a:p>
        </p:txBody>
      </p:sp>
    </p:spTree>
    <p:extLst>
      <p:ext uri="{BB962C8B-B14F-4D97-AF65-F5344CB8AC3E}">
        <p14:creationId xmlns:p14="http://schemas.microsoft.com/office/powerpoint/2010/main" val="51298436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FB4C657-DFD0-0D24-1A05-5208EA4A84F0}"/>
              </a:ext>
            </a:extLst>
          </p:cNvPr>
          <p:cNvSpPr>
            <a:spLocks noGrp="1"/>
          </p:cNvSpPr>
          <p:nvPr>
            <p:ph type="title"/>
          </p:nvPr>
        </p:nvSpPr>
        <p:spPr/>
        <p:txBody>
          <a:bodyPr/>
          <a:lstStyle/>
          <a:p>
            <a:r>
              <a:rPr lang="fr-FR"/>
              <a:t>HTML – Le type « </a:t>
            </a:r>
            <a:r>
              <a:rPr lang="fr-FR" err="1"/>
              <a:t>checkbox</a:t>
            </a:r>
            <a:r>
              <a:rPr lang="fr-FR"/>
              <a:t> »</a:t>
            </a:r>
          </a:p>
        </p:txBody>
      </p:sp>
      <p:sp>
        <p:nvSpPr>
          <p:cNvPr id="3" name="Espace réservé du contenu 2">
            <a:extLst>
              <a:ext uri="{FF2B5EF4-FFF2-40B4-BE49-F238E27FC236}">
                <a16:creationId xmlns:a16="http://schemas.microsoft.com/office/drawing/2014/main" id="{A8B8B775-474C-267D-D0BB-FE2FA3D93EAE}"/>
              </a:ext>
            </a:extLst>
          </p:cNvPr>
          <p:cNvSpPr>
            <a:spLocks noGrp="1"/>
          </p:cNvSpPr>
          <p:nvPr>
            <p:ph idx="1"/>
          </p:nvPr>
        </p:nvSpPr>
        <p:spPr/>
        <p:txBody>
          <a:bodyPr/>
          <a:lstStyle/>
          <a:p>
            <a:pPr marL="0" indent="0">
              <a:buNone/>
            </a:pPr>
            <a:r>
              <a:rPr lang="fr-FR" b="0" i="0">
                <a:solidFill>
                  <a:schemeClr val="tx1"/>
                </a:solidFill>
                <a:effectLst/>
                <a:latin typeface="Söhne"/>
              </a:rPr>
              <a:t>Les cases à cocher sont un élément fondamental pour la création de formulaires interactifs en HTML, offrant aux utilisateurs une flexibilité dans leurs sélections et simplifiant la saisie d'options multiples.</a:t>
            </a:r>
            <a:endParaRPr lang="fr-FR">
              <a:solidFill>
                <a:schemeClr val="tx1"/>
              </a:solidFill>
            </a:endParaRPr>
          </a:p>
        </p:txBody>
      </p:sp>
    </p:spTree>
    <p:extLst>
      <p:ext uri="{BB962C8B-B14F-4D97-AF65-F5344CB8AC3E}">
        <p14:creationId xmlns:p14="http://schemas.microsoft.com/office/powerpoint/2010/main" val="35177821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71FD750-1131-B775-9F4B-1F75609CAA1A}"/>
              </a:ext>
            </a:extLst>
          </p:cNvPr>
          <p:cNvSpPr>
            <a:spLocks noGrp="1"/>
          </p:cNvSpPr>
          <p:nvPr>
            <p:ph type="title"/>
          </p:nvPr>
        </p:nvSpPr>
        <p:spPr/>
        <p:txBody>
          <a:bodyPr/>
          <a:lstStyle/>
          <a:p>
            <a:r>
              <a:rPr lang="fr-FR"/>
              <a:t>HTML – La balise &lt;</a:t>
            </a:r>
            <a:r>
              <a:rPr lang="fr-FR" err="1"/>
              <a:t>form</a:t>
            </a:r>
            <a:r>
              <a:rPr lang="fr-FR"/>
              <a:t>&gt;</a:t>
            </a:r>
          </a:p>
        </p:txBody>
      </p:sp>
      <p:sp>
        <p:nvSpPr>
          <p:cNvPr id="3" name="Espace réservé du contenu 2">
            <a:extLst>
              <a:ext uri="{FF2B5EF4-FFF2-40B4-BE49-F238E27FC236}">
                <a16:creationId xmlns:a16="http://schemas.microsoft.com/office/drawing/2014/main" id="{33AAAE25-6275-CF67-9FE6-E75286D29254}"/>
              </a:ext>
            </a:extLst>
          </p:cNvPr>
          <p:cNvSpPr>
            <a:spLocks noGrp="1"/>
          </p:cNvSpPr>
          <p:nvPr>
            <p:ph idx="1"/>
          </p:nvPr>
        </p:nvSpPr>
        <p:spPr/>
        <p:txBody>
          <a:bodyPr/>
          <a:lstStyle/>
          <a:p>
            <a:r>
              <a:rPr lang="fr-FR" b="1" i="0">
                <a:solidFill>
                  <a:schemeClr val="tx1"/>
                </a:solidFill>
                <a:effectLst/>
                <a:latin typeface="Söhne"/>
              </a:rPr>
              <a:t>Fonction</a:t>
            </a:r>
            <a:r>
              <a:rPr lang="fr-FR" b="0" i="0">
                <a:solidFill>
                  <a:schemeClr val="tx1"/>
                </a:solidFill>
                <a:effectLst/>
                <a:latin typeface="Söhne"/>
              </a:rPr>
              <a:t> : La balise </a:t>
            </a:r>
            <a:r>
              <a:rPr lang="fr-FR">
                <a:solidFill>
                  <a:schemeClr val="tx1"/>
                </a:solidFill>
              </a:rPr>
              <a:t>&lt;</a:t>
            </a:r>
            <a:r>
              <a:rPr lang="fr-FR" err="1">
                <a:solidFill>
                  <a:schemeClr val="tx1"/>
                </a:solidFill>
              </a:rPr>
              <a:t>form</a:t>
            </a:r>
            <a:r>
              <a:rPr lang="fr-FR">
                <a:solidFill>
                  <a:schemeClr val="tx1"/>
                </a:solidFill>
              </a:rPr>
              <a:t>&gt;</a:t>
            </a:r>
            <a:r>
              <a:rPr lang="fr-FR" b="0" i="0">
                <a:solidFill>
                  <a:schemeClr val="tx1"/>
                </a:solidFill>
                <a:effectLst/>
                <a:latin typeface="Söhne"/>
              </a:rPr>
              <a:t> permet de créer un espace où les utilisateurs peuvent saisir et soumettre des données. Les données saisies sont ensuite envoyées au serveur spécifié dans l'attribut </a:t>
            </a:r>
            <a:r>
              <a:rPr lang="fr-FR">
                <a:solidFill>
                  <a:schemeClr val="tx1"/>
                </a:solidFill>
              </a:rPr>
              <a:t>action</a:t>
            </a:r>
            <a:r>
              <a:rPr lang="fr-FR" b="0" i="0">
                <a:solidFill>
                  <a:schemeClr val="tx1"/>
                </a:solidFill>
                <a:effectLst/>
                <a:latin typeface="Söhne"/>
              </a:rPr>
              <a:t> pour traitement.</a:t>
            </a:r>
          </a:p>
          <a:p>
            <a:r>
              <a:rPr lang="fr-FR" b="1" i="0">
                <a:solidFill>
                  <a:schemeClr val="tx1"/>
                </a:solidFill>
                <a:effectLst/>
                <a:latin typeface="Söhne"/>
              </a:rPr>
              <a:t>Remarques</a:t>
            </a:r>
            <a:r>
              <a:rPr lang="fr-FR" b="0" i="0">
                <a:solidFill>
                  <a:schemeClr val="tx1"/>
                </a:solidFill>
                <a:effectLst/>
                <a:latin typeface="Söhne"/>
              </a:rPr>
              <a:t> : La balise </a:t>
            </a:r>
            <a:r>
              <a:rPr lang="fr-FR">
                <a:solidFill>
                  <a:schemeClr val="tx1"/>
                </a:solidFill>
              </a:rPr>
              <a:t>&lt;</a:t>
            </a:r>
            <a:r>
              <a:rPr lang="fr-FR" err="1">
                <a:solidFill>
                  <a:schemeClr val="tx1"/>
                </a:solidFill>
              </a:rPr>
              <a:t>form</a:t>
            </a:r>
            <a:r>
              <a:rPr lang="fr-FR">
                <a:solidFill>
                  <a:schemeClr val="tx1"/>
                </a:solidFill>
              </a:rPr>
              <a:t>&gt;</a:t>
            </a:r>
            <a:r>
              <a:rPr lang="fr-FR" b="0" i="0">
                <a:solidFill>
                  <a:schemeClr val="tx1"/>
                </a:solidFill>
                <a:effectLst/>
                <a:latin typeface="Söhne"/>
              </a:rPr>
              <a:t> est un élément de bloc, ce qui signifie qu'elle crée un bloc de contenu distinct dans la page. Elle est couramment utilisée pour regrouper les éléments de formulaire associés et pour contrôler la manière dont les données sont transmises et traitées.</a:t>
            </a:r>
            <a:endParaRPr lang="fr-FR">
              <a:solidFill>
                <a:schemeClr val="tx1"/>
              </a:solidFill>
            </a:endParaRPr>
          </a:p>
        </p:txBody>
      </p:sp>
    </p:spTree>
    <p:extLst>
      <p:ext uri="{BB962C8B-B14F-4D97-AF65-F5344CB8AC3E}">
        <p14:creationId xmlns:p14="http://schemas.microsoft.com/office/powerpoint/2010/main" val="224110837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122E254-905E-DE98-4B31-5B5487CFF5B8}"/>
              </a:ext>
            </a:extLst>
          </p:cNvPr>
          <p:cNvSpPr>
            <a:spLocks noGrp="1"/>
          </p:cNvSpPr>
          <p:nvPr>
            <p:ph type="title"/>
          </p:nvPr>
        </p:nvSpPr>
        <p:spPr/>
        <p:txBody>
          <a:bodyPr/>
          <a:lstStyle/>
          <a:p>
            <a:r>
              <a:rPr lang="fr-FR"/>
              <a:t>HTML – Le type « </a:t>
            </a:r>
            <a:r>
              <a:rPr lang="fr-FR" err="1"/>
              <a:t>checkbox</a:t>
            </a:r>
            <a:r>
              <a:rPr lang="fr-FR"/>
              <a:t> »</a:t>
            </a:r>
          </a:p>
        </p:txBody>
      </p:sp>
      <p:sp>
        <p:nvSpPr>
          <p:cNvPr id="3" name="Espace réservé du contenu 2">
            <a:extLst>
              <a:ext uri="{FF2B5EF4-FFF2-40B4-BE49-F238E27FC236}">
                <a16:creationId xmlns:a16="http://schemas.microsoft.com/office/drawing/2014/main" id="{FD38626D-65E2-E81B-1C13-DC999DE10F22}"/>
              </a:ext>
            </a:extLst>
          </p:cNvPr>
          <p:cNvSpPr>
            <a:spLocks noGrp="1"/>
          </p:cNvSpPr>
          <p:nvPr>
            <p:ph idx="1"/>
          </p:nvPr>
        </p:nvSpPr>
        <p:spPr/>
        <p:txBody>
          <a:bodyPr/>
          <a:lstStyle/>
          <a:p>
            <a:pPr marL="0" indent="0">
              <a:buNone/>
            </a:pPr>
            <a:r>
              <a:rPr lang="fr-FR" b="1" i="0">
                <a:solidFill>
                  <a:schemeClr val="tx1"/>
                </a:solidFill>
                <a:effectLst/>
                <a:latin typeface="Söhne"/>
              </a:rPr>
              <a:t>JavaScript</a:t>
            </a:r>
            <a:r>
              <a:rPr lang="fr-FR" b="0" i="0">
                <a:solidFill>
                  <a:schemeClr val="tx1"/>
                </a:solidFill>
                <a:effectLst/>
                <a:latin typeface="Söhne"/>
              </a:rPr>
              <a:t> : Vous pouvez également ajouter du JavaScript pour réagir aux sélections de l'utilisateur, par exemple pour effectuer des actions en fonction des cases cochées ou désélectionnées.</a:t>
            </a:r>
            <a:endParaRPr lang="fr-FR">
              <a:solidFill>
                <a:schemeClr val="tx1"/>
              </a:solidFill>
            </a:endParaRPr>
          </a:p>
        </p:txBody>
      </p:sp>
    </p:spTree>
    <p:extLst>
      <p:ext uri="{BB962C8B-B14F-4D97-AF65-F5344CB8AC3E}">
        <p14:creationId xmlns:p14="http://schemas.microsoft.com/office/powerpoint/2010/main" val="405212160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4092AF3-C8F4-A29C-3A72-1334954048F0}"/>
              </a:ext>
            </a:extLst>
          </p:cNvPr>
          <p:cNvSpPr>
            <a:spLocks noGrp="1"/>
          </p:cNvSpPr>
          <p:nvPr>
            <p:ph type="title"/>
          </p:nvPr>
        </p:nvSpPr>
        <p:spPr/>
        <p:txBody>
          <a:bodyPr/>
          <a:lstStyle/>
          <a:p>
            <a:r>
              <a:rPr lang="fr-FR"/>
              <a:t>HTML – Le type « radio »</a:t>
            </a:r>
          </a:p>
        </p:txBody>
      </p:sp>
      <p:sp>
        <p:nvSpPr>
          <p:cNvPr id="3" name="Espace réservé du contenu 2">
            <a:extLst>
              <a:ext uri="{FF2B5EF4-FFF2-40B4-BE49-F238E27FC236}">
                <a16:creationId xmlns:a16="http://schemas.microsoft.com/office/drawing/2014/main" id="{8D7D14B9-1310-2AD7-FB13-26F591DA7013}"/>
              </a:ext>
            </a:extLst>
          </p:cNvPr>
          <p:cNvSpPr>
            <a:spLocks noGrp="1"/>
          </p:cNvSpPr>
          <p:nvPr>
            <p:ph idx="1"/>
          </p:nvPr>
        </p:nvSpPr>
        <p:spPr/>
        <p:txBody>
          <a:bodyPr/>
          <a:lstStyle/>
          <a:p>
            <a:pPr algn="l"/>
            <a:r>
              <a:rPr lang="fr-FR" b="0" i="0">
                <a:solidFill>
                  <a:schemeClr val="tx1"/>
                </a:solidFill>
                <a:effectLst/>
                <a:latin typeface="Söhne"/>
              </a:rPr>
              <a:t>Les boutons radio (&lt;input type="radio&gt;) en HTML sont des éléments d'interface utilisateur qui permettent aux utilisateurs de choisir une seule option parmi un ensemble de choix mutuellement exclusifs. Contrairement aux cases à cocher (&lt;input type="</a:t>
            </a:r>
            <a:r>
              <a:rPr lang="fr-FR" b="0" i="0" err="1">
                <a:solidFill>
                  <a:schemeClr val="tx1"/>
                </a:solidFill>
                <a:effectLst/>
                <a:latin typeface="Söhne"/>
              </a:rPr>
              <a:t>checkbox</a:t>
            </a:r>
            <a:r>
              <a:rPr lang="fr-FR" b="0" i="0">
                <a:solidFill>
                  <a:schemeClr val="tx1"/>
                </a:solidFill>
                <a:effectLst/>
                <a:latin typeface="Söhne"/>
              </a:rPr>
              <a:t>&gt;), les boutons radio permettent aux utilisateurs de faire un seul choix parmi plusieurs options. Voici une explication détaillée des boutons radio en HTML.</a:t>
            </a:r>
          </a:p>
          <a:p>
            <a:pPr algn="l"/>
            <a:r>
              <a:rPr lang="fr-FR" b="1" i="0">
                <a:solidFill>
                  <a:schemeClr val="tx1"/>
                </a:solidFill>
                <a:effectLst/>
                <a:latin typeface="Söhne"/>
              </a:rPr>
              <a:t>Syntaxe</a:t>
            </a:r>
            <a:r>
              <a:rPr lang="fr-FR" b="0" i="0">
                <a:solidFill>
                  <a:schemeClr val="tx1"/>
                </a:solidFill>
                <a:effectLst/>
                <a:latin typeface="Söhne"/>
              </a:rPr>
              <a:t> : La balise &lt;input type="radio&gt; est utilisée pour créer un bouton radio, et voici sa syntaxe de base :</a:t>
            </a:r>
          </a:p>
          <a:p>
            <a:pPr marL="0" indent="0">
              <a:buNone/>
            </a:pPr>
            <a:endParaRPr lang="fr-FR"/>
          </a:p>
        </p:txBody>
      </p:sp>
      <p:pic>
        <p:nvPicPr>
          <p:cNvPr id="5" name="Image 4">
            <a:extLst>
              <a:ext uri="{FF2B5EF4-FFF2-40B4-BE49-F238E27FC236}">
                <a16:creationId xmlns:a16="http://schemas.microsoft.com/office/drawing/2014/main" id="{E82E0FE2-746E-5FA3-1788-16CB153BD769}"/>
              </a:ext>
            </a:extLst>
          </p:cNvPr>
          <p:cNvPicPr>
            <a:picLocks noChangeAspect="1"/>
          </p:cNvPicPr>
          <p:nvPr/>
        </p:nvPicPr>
        <p:blipFill>
          <a:blip r:embed="rId2"/>
          <a:stretch>
            <a:fillRect/>
          </a:stretch>
        </p:blipFill>
        <p:spPr>
          <a:xfrm>
            <a:off x="116988" y="4981316"/>
            <a:ext cx="12075012" cy="664679"/>
          </a:xfrm>
          <a:prstGeom prst="rect">
            <a:avLst/>
          </a:prstGeom>
        </p:spPr>
      </p:pic>
    </p:spTree>
    <p:extLst>
      <p:ext uri="{BB962C8B-B14F-4D97-AF65-F5344CB8AC3E}">
        <p14:creationId xmlns:p14="http://schemas.microsoft.com/office/powerpoint/2010/main" val="416162472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16BCB90-ADC2-9448-C9DF-C4C1970D4E90}"/>
              </a:ext>
            </a:extLst>
          </p:cNvPr>
          <p:cNvSpPr>
            <a:spLocks noGrp="1"/>
          </p:cNvSpPr>
          <p:nvPr>
            <p:ph type="title"/>
          </p:nvPr>
        </p:nvSpPr>
        <p:spPr/>
        <p:txBody>
          <a:bodyPr/>
          <a:lstStyle/>
          <a:p>
            <a:r>
              <a:rPr lang="fr-FR"/>
              <a:t>HTML – Le type « radio »</a:t>
            </a:r>
          </a:p>
        </p:txBody>
      </p:sp>
      <p:sp>
        <p:nvSpPr>
          <p:cNvPr id="3" name="Espace réservé du contenu 2">
            <a:extLst>
              <a:ext uri="{FF2B5EF4-FFF2-40B4-BE49-F238E27FC236}">
                <a16:creationId xmlns:a16="http://schemas.microsoft.com/office/drawing/2014/main" id="{AE7EFC6E-0F9B-334E-9165-4814D7B42831}"/>
              </a:ext>
            </a:extLst>
          </p:cNvPr>
          <p:cNvSpPr>
            <a:spLocks noGrp="1"/>
          </p:cNvSpPr>
          <p:nvPr>
            <p:ph idx="1"/>
          </p:nvPr>
        </p:nvSpPr>
        <p:spPr/>
        <p:txBody>
          <a:bodyPr>
            <a:normAutofit lnSpcReduction="10000"/>
          </a:bodyPr>
          <a:lstStyle/>
          <a:p>
            <a:pPr algn="l">
              <a:buFont typeface="Arial" panose="020B0604020202020204" pitchFamily="34" charset="0"/>
              <a:buChar char="•"/>
            </a:pPr>
            <a:r>
              <a:rPr lang="fr-FR" b="0" i="0">
                <a:solidFill>
                  <a:schemeClr val="tx1"/>
                </a:solidFill>
                <a:effectLst/>
                <a:latin typeface="Söhne"/>
              </a:rPr>
              <a:t>type="radio" : Cet attribut type indique que l'élément est un bouton radio.</a:t>
            </a:r>
          </a:p>
          <a:p>
            <a:pPr algn="l">
              <a:buFont typeface="Arial" panose="020B0604020202020204" pitchFamily="34" charset="0"/>
              <a:buChar char="•"/>
            </a:pPr>
            <a:r>
              <a:rPr lang="fr-FR" b="0" i="0" err="1">
                <a:solidFill>
                  <a:schemeClr val="tx1"/>
                </a:solidFill>
                <a:effectLst/>
                <a:latin typeface="Söhne"/>
              </a:rPr>
              <a:t>name</a:t>
            </a:r>
            <a:r>
              <a:rPr lang="fr-FR" b="0" i="0">
                <a:solidFill>
                  <a:schemeClr val="tx1"/>
                </a:solidFill>
                <a:effectLst/>
                <a:latin typeface="Söhne"/>
              </a:rPr>
              <a:t> : Cet attribut spécifie le nom du groupe de boutons radio. Tous les boutons radio avec le même nom appartiennent au même groupe, ce qui signifie qu'un seul d'entre eux peut être sélectionné à la fois.</a:t>
            </a:r>
          </a:p>
          <a:p>
            <a:pPr algn="l">
              <a:buFont typeface="Arial" panose="020B0604020202020204" pitchFamily="34" charset="0"/>
              <a:buChar char="•"/>
            </a:pPr>
            <a:r>
              <a:rPr lang="fr-FR" b="0" i="0">
                <a:solidFill>
                  <a:schemeClr val="tx1"/>
                </a:solidFill>
                <a:effectLst/>
                <a:latin typeface="Söhne"/>
              </a:rPr>
              <a:t>id : Cet attribut est utilisé pour définir un identifiant unique pour le bouton radio. Il est généralement utilisé pour l'association avec un label via l'attribut for.</a:t>
            </a:r>
          </a:p>
          <a:p>
            <a:pPr algn="l">
              <a:buFont typeface="Arial" panose="020B0604020202020204" pitchFamily="34" charset="0"/>
              <a:buChar char="•"/>
            </a:pPr>
            <a:r>
              <a:rPr lang="fr-FR" b="0" i="0">
                <a:solidFill>
                  <a:schemeClr val="tx1"/>
                </a:solidFill>
                <a:effectLst/>
                <a:latin typeface="Söhne"/>
              </a:rPr>
              <a:t>value : Cet attribut définit la valeur associée au bouton radio. Lorsque le bouton radio est sélectionné, la valeur sera soumise avec le formulaire.</a:t>
            </a:r>
          </a:p>
          <a:p>
            <a:pPr algn="l">
              <a:buFont typeface="Arial" panose="020B0604020202020204" pitchFamily="34" charset="0"/>
              <a:buChar char="•"/>
            </a:pPr>
            <a:r>
              <a:rPr lang="fr-FR" b="0" i="0">
                <a:solidFill>
                  <a:schemeClr val="tx1"/>
                </a:solidFill>
                <a:effectLst/>
                <a:latin typeface="Söhne"/>
              </a:rPr>
              <a:t>&lt;label&gt; : La balise &lt;label&gt; permet de fournir une étiquette textuelle pour le bouton radio. L'attribut for de la balise &lt;label&gt; doit correspondre à </a:t>
            </a:r>
            <a:r>
              <a:rPr lang="fr-FR" b="0" i="0" err="1">
                <a:solidFill>
                  <a:schemeClr val="tx1"/>
                </a:solidFill>
                <a:effectLst/>
                <a:latin typeface="Söhne"/>
              </a:rPr>
              <a:t>l'id</a:t>
            </a:r>
            <a:r>
              <a:rPr lang="fr-FR" b="0" i="0">
                <a:solidFill>
                  <a:schemeClr val="tx1"/>
                </a:solidFill>
                <a:effectLst/>
                <a:latin typeface="Söhne"/>
              </a:rPr>
              <a:t> du bouton radio pour établir l'association entre le bouton radio et son label.</a:t>
            </a:r>
          </a:p>
          <a:p>
            <a:pPr marL="0" indent="0">
              <a:buNone/>
            </a:pPr>
            <a:endParaRPr lang="fr-FR"/>
          </a:p>
        </p:txBody>
      </p:sp>
    </p:spTree>
    <p:extLst>
      <p:ext uri="{BB962C8B-B14F-4D97-AF65-F5344CB8AC3E}">
        <p14:creationId xmlns:p14="http://schemas.microsoft.com/office/powerpoint/2010/main" val="45386347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D11B37A-F363-EB75-ED24-89B8D9AB9DA4}"/>
              </a:ext>
            </a:extLst>
          </p:cNvPr>
          <p:cNvSpPr>
            <a:spLocks noGrp="1"/>
          </p:cNvSpPr>
          <p:nvPr>
            <p:ph type="title"/>
          </p:nvPr>
        </p:nvSpPr>
        <p:spPr/>
        <p:txBody>
          <a:bodyPr/>
          <a:lstStyle/>
          <a:p>
            <a:r>
              <a:rPr lang="fr-FR"/>
              <a:t>HTML – Le type « radio »</a:t>
            </a:r>
          </a:p>
        </p:txBody>
      </p:sp>
      <p:sp>
        <p:nvSpPr>
          <p:cNvPr id="3" name="Espace réservé du contenu 2">
            <a:extLst>
              <a:ext uri="{FF2B5EF4-FFF2-40B4-BE49-F238E27FC236}">
                <a16:creationId xmlns:a16="http://schemas.microsoft.com/office/drawing/2014/main" id="{DD0F4AF7-00BA-C7E5-706C-9710BBBAFDEB}"/>
              </a:ext>
            </a:extLst>
          </p:cNvPr>
          <p:cNvSpPr>
            <a:spLocks noGrp="1"/>
          </p:cNvSpPr>
          <p:nvPr>
            <p:ph idx="1"/>
          </p:nvPr>
        </p:nvSpPr>
        <p:spPr/>
        <p:txBody>
          <a:bodyPr/>
          <a:lstStyle/>
          <a:p>
            <a:pPr marL="0" indent="0">
              <a:buNone/>
            </a:pPr>
            <a:r>
              <a:rPr lang="fr-FR" b="1" i="0">
                <a:solidFill>
                  <a:schemeClr val="tx1"/>
                </a:solidFill>
                <a:effectLst/>
                <a:latin typeface="Söhne"/>
              </a:rPr>
              <a:t>Exemple</a:t>
            </a:r>
            <a:r>
              <a:rPr lang="fr-FR" b="0" i="0">
                <a:solidFill>
                  <a:schemeClr val="tx1"/>
                </a:solidFill>
                <a:effectLst/>
                <a:latin typeface="Söhne"/>
              </a:rPr>
              <a:t> : Voici un exemple simple de bouton radio dans un formulaire :</a:t>
            </a:r>
          </a:p>
          <a:p>
            <a:pPr marL="0" indent="0">
              <a:buNone/>
            </a:pPr>
            <a:endParaRPr lang="fr-FR">
              <a:solidFill>
                <a:schemeClr val="tx1"/>
              </a:solidFill>
            </a:endParaRPr>
          </a:p>
        </p:txBody>
      </p:sp>
      <p:pic>
        <p:nvPicPr>
          <p:cNvPr id="5" name="Image 4">
            <a:extLst>
              <a:ext uri="{FF2B5EF4-FFF2-40B4-BE49-F238E27FC236}">
                <a16:creationId xmlns:a16="http://schemas.microsoft.com/office/drawing/2014/main" id="{26AC71D8-7751-2C40-7985-0BDF5DA5ADEA}"/>
              </a:ext>
            </a:extLst>
          </p:cNvPr>
          <p:cNvPicPr>
            <a:picLocks noChangeAspect="1"/>
          </p:cNvPicPr>
          <p:nvPr/>
        </p:nvPicPr>
        <p:blipFill>
          <a:blip r:embed="rId2"/>
          <a:stretch>
            <a:fillRect/>
          </a:stretch>
        </p:blipFill>
        <p:spPr>
          <a:xfrm>
            <a:off x="1415586" y="2981195"/>
            <a:ext cx="9044823" cy="3216547"/>
          </a:xfrm>
          <a:prstGeom prst="rect">
            <a:avLst/>
          </a:prstGeom>
        </p:spPr>
      </p:pic>
    </p:spTree>
    <p:extLst>
      <p:ext uri="{BB962C8B-B14F-4D97-AF65-F5344CB8AC3E}">
        <p14:creationId xmlns:p14="http://schemas.microsoft.com/office/powerpoint/2010/main" val="25988132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6E03DDB-2DE4-B11A-5F45-803CB3E6F09A}"/>
              </a:ext>
            </a:extLst>
          </p:cNvPr>
          <p:cNvSpPr>
            <a:spLocks noGrp="1"/>
          </p:cNvSpPr>
          <p:nvPr>
            <p:ph type="title"/>
          </p:nvPr>
        </p:nvSpPr>
        <p:spPr/>
        <p:txBody>
          <a:bodyPr/>
          <a:lstStyle/>
          <a:p>
            <a:r>
              <a:rPr lang="fr-FR"/>
              <a:t>HTML – Le type « radio »</a:t>
            </a:r>
          </a:p>
        </p:txBody>
      </p:sp>
      <p:sp>
        <p:nvSpPr>
          <p:cNvPr id="3" name="Espace réservé du contenu 2">
            <a:extLst>
              <a:ext uri="{FF2B5EF4-FFF2-40B4-BE49-F238E27FC236}">
                <a16:creationId xmlns:a16="http://schemas.microsoft.com/office/drawing/2014/main" id="{84F0B74A-1671-3FFA-70AA-1E48632C148A}"/>
              </a:ext>
            </a:extLst>
          </p:cNvPr>
          <p:cNvSpPr>
            <a:spLocks noGrp="1"/>
          </p:cNvSpPr>
          <p:nvPr>
            <p:ph idx="1"/>
          </p:nvPr>
        </p:nvSpPr>
        <p:spPr/>
        <p:txBody>
          <a:bodyPr/>
          <a:lstStyle/>
          <a:p>
            <a:pPr marL="0" indent="0">
              <a:buNone/>
            </a:pPr>
            <a:r>
              <a:rPr lang="fr-FR" b="0" i="0">
                <a:solidFill>
                  <a:schemeClr val="tx1"/>
                </a:solidFill>
                <a:effectLst/>
                <a:latin typeface="Söhne"/>
              </a:rPr>
              <a:t>Dans cet exemple, nous avons un groupe de boutons radio permettant à l'utilisateur de choisir son genre.</a:t>
            </a:r>
            <a:endParaRPr lang="fr-FR">
              <a:solidFill>
                <a:schemeClr val="tx1"/>
              </a:solidFill>
            </a:endParaRPr>
          </a:p>
        </p:txBody>
      </p:sp>
    </p:spTree>
    <p:extLst>
      <p:ext uri="{BB962C8B-B14F-4D97-AF65-F5344CB8AC3E}">
        <p14:creationId xmlns:p14="http://schemas.microsoft.com/office/powerpoint/2010/main" val="254931847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E8E67F2-5BDD-615E-E6EC-6D31F3050144}"/>
              </a:ext>
            </a:extLst>
          </p:cNvPr>
          <p:cNvSpPr>
            <a:spLocks noGrp="1"/>
          </p:cNvSpPr>
          <p:nvPr>
            <p:ph type="title"/>
          </p:nvPr>
        </p:nvSpPr>
        <p:spPr/>
        <p:txBody>
          <a:bodyPr/>
          <a:lstStyle/>
          <a:p>
            <a:r>
              <a:rPr lang="fr-FR"/>
              <a:t>HTML – Le type « radio »</a:t>
            </a:r>
          </a:p>
        </p:txBody>
      </p:sp>
      <p:sp>
        <p:nvSpPr>
          <p:cNvPr id="3" name="Espace réservé du contenu 2">
            <a:extLst>
              <a:ext uri="{FF2B5EF4-FFF2-40B4-BE49-F238E27FC236}">
                <a16:creationId xmlns:a16="http://schemas.microsoft.com/office/drawing/2014/main" id="{4A17269F-2969-023C-1250-B6F296348785}"/>
              </a:ext>
            </a:extLst>
          </p:cNvPr>
          <p:cNvSpPr>
            <a:spLocks noGrp="1"/>
          </p:cNvSpPr>
          <p:nvPr>
            <p:ph idx="1"/>
          </p:nvPr>
        </p:nvSpPr>
        <p:spPr/>
        <p:txBody>
          <a:bodyPr/>
          <a:lstStyle/>
          <a:p>
            <a:pPr algn="l"/>
            <a:r>
              <a:rPr lang="fr-FR" b="1" i="0">
                <a:solidFill>
                  <a:schemeClr val="tx1"/>
                </a:solidFill>
                <a:effectLst/>
                <a:latin typeface="Söhne"/>
              </a:rPr>
              <a:t>Utilisation</a:t>
            </a:r>
            <a:r>
              <a:rPr lang="fr-FR" b="0" i="0">
                <a:solidFill>
                  <a:schemeClr val="tx1"/>
                </a:solidFill>
                <a:effectLst/>
                <a:latin typeface="Söhne"/>
              </a:rPr>
              <a:t> : Les boutons radio sont couramment utilisés pour des choix mutuellement exclusifs, tels que le genre, les préférences de notification, les options de paiement, etc.</a:t>
            </a:r>
          </a:p>
          <a:p>
            <a:pPr algn="l"/>
            <a:r>
              <a:rPr lang="fr-FR" b="1" i="0">
                <a:solidFill>
                  <a:schemeClr val="tx1"/>
                </a:solidFill>
                <a:effectLst/>
                <a:latin typeface="Söhne"/>
              </a:rPr>
              <a:t>Attributs supplémentaires</a:t>
            </a:r>
            <a:r>
              <a:rPr lang="fr-FR" b="0" i="0">
                <a:solidFill>
                  <a:schemeClr val="tx1"/>
                </a:solidFill>
                <a:effectLst/>
                <a:latin typeface="Söhne"/>
              </a:rPr>
              <a:t> : Outre les attributs de base, les boutons radio peuvent utiliser des attributs tels que </a:t>
            </a:r>
            <a:r>
              <a:rPr lang="fr-FR" b="0" i="0" err="1">
                <a:solidFill>
                  <a:schemeClr val="tx1"/>
                </a:solidFill>
                <a:effectLst/>
                <a:latin typeface="Söhne"/>
              </a:rPr>
              <a:t>checked</a:t>
            </a:r>
            <a:r>
              <a:rPr lang="fr-FR" b="0" i="0">
                <a:solidFill>
                  <a:schemeClr val="tx1"/>
                </a:solidFill>
                <a:effectLst/>
                <a:latin typeface="Söhne"/>
              </a:rPr>
              <a:t> pour </a:t>
            </a:r>
            <a:r>
              <a:rPr lang="fr-FR" b="0" i="0" err="1">
                <a:solidFill>
                  <a:schemeClr val="tx1"/>
                </a:solidFill>
                <a:effectLst/>
                <a:latin typeface="Söhne"/>
              </a:rPr>
              <a:t>pré-sélectionner</a:t>
            </a:r>
            <a:r>
              <a:rPr lang="fr-FR" b="0" i="0">
                <a:solidFill>
                  <a:schemeClr val="tx1"/>
                </a:solidFill>
                <a:effectLst/>
                <a:latin typeface="Söhne"/>
              </a:rPr>
              <a:t> un bouton radio par défaut, </a:t>
            </a:r>
            <a:r>
              <a:rPr lang="fr-FR" b="0" i="0" err="1">
                <a:solidFill>
                  <a:schemeClr val="tx1"/>
                </a:solidFill>
                <a:effectLst/>
                <a:latin typeface="Söhne"/>
              </a:rPr>
              <a:t>disabled</a:t>
            </a:r>
            <a:r>
              <a:rPr lang="fr-FR" b="0" i="0">
                <a:solidFill>
                  <a:schemeClr val="tx1"/>
                </a:solidFill>
                <a:effectLst/>
                <a:latin typeface="Söhne"/>
              </a:rPr>
              <a:t> pour désactiver un bouton radio, et </a:t>
            </a:r>
            <a:r>
              <a:rPr lang="fr-FR" b="0" i="0" err="1">
                <a:solidFill>
                  <a:schemeClr val="tx1"/>
                </a:solidFill>
                <a:effectLst/>
                <a:latin typeface="Söhne"/>
              </a:rPr>
              <a:t>required</a:t>
            </a:r>
            <a:r>
              <a:rPr lang="fr-FR" b="0" i="0">
                <a:solidFill>
                  <a:schemeClr val="tx1"/>
                </a:solidFill>
                <a:effectLst/>
                <a:latin typeface="Söhne"/>
              </a:rPr>
              <a:t> pour le rendre obligatoire.</a:t>
            </a:r>
          </a:p>
          <a:p>
            <a:pPr algn="l"/>
            <a:r>
              <a:rPr lang="fr-FR" b="1" i="0">
                <a:solidFill>
                  <a:schemeClr val="tx1"/>
                </a:solidFill>
                <a:effectLst/>
                <a:latin typeface="Söhne"/>
              </a:rPr>
              <a:t>Styles CSS</a:t>
            </a:r>
            <a:r>
              <a:rPr lang="fr-FR" b="0" i="0">
                <a:solidFill>
                  <a:schemeClr val="tx1"/>
                </a:solidFill>
                <a:effectLst/>
                <a:latin typeface="Söhne"/>
              </a:rPr>
              <a:t> : Vous pouvez utiliser des styles CSS pour personnaliser l'apparence des boutons radio, notamment leur taille, leur couleur et leur disposition.</a:t>
            </a:r>
          </a:p>
          <a:p>
            <a:pPr algn="l"/>
            <a:r>
              <a:rPr lang="fr-FR" b="1" i="0">
                <a:solidFill>
                  <a:schemeClr val="tx1"/>
                </a:solidFill>
                <a:effectLst/>
                <a:latin typeface="Söhne"/>
              </a:rPr>
              <a:t>JavaScript</a:t>
            </a:r>
            <a:r>
              <a:rPr lang="fr-FR" b="0" i="0">
                <a:solidFill>
                  <a:schemeClr val="tx1"/>
                </a:solidFill>
                <a:effectLst/>
                <a:latin typeface="Söhne"/>
              </a:rPr>
              <a:t> : Vous pouvez ajouter du JavaScript pour réagir aux sélections de l'utilisateur, par exemple pour effectuer des actions en fonction du bouton radio sélectionné.</a:t>
            </a:r>
          </a:p>
          <a:p>
            <a:pPr marL="0" indent="0">
              <a:buNone/>
            </a:pPr>
            <a:endParaRPr lang="fr-FR"/>
          </a:p>
        </p:txBody>
      </p:sp>
    </p:spTree>
    <p:extLst>
      <p:ext uri="{BB962C8B-B14F-4D97-AF65-F5344CB8AC3E}">
        <p14:creationId xmlns:p14="http://schemas.microsoft.com/office/powerpoint/2010/main" val="153561767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912DE4B-538B-E2D2-6D9B-910AE35DD694}"/>
              </a:ext>
            </a:extLst>
          </p:cNvPr>
          <p:cNvSpPr>
            <a:spLocks noGrp="1"/>
          </p:cNvSpPr>
          <p:nvPr>
            <p:ph type="title"/>
          </p:nvPr>
        </p:nvSpPr>
        <p:spPr/>
        <p:txBody>
          <a:bodyPr/>
          <a:lstStyle/>
          <a:p>
            <a:r>
              <a:rPr lang="fr-FR"/>
              <a:t>HTML – Le type « radio »</a:t>
            </a:r>
          </a:p>
        </p:txBody>
      </p:sp>
      <p:sp>
        <p:nvSpPr>
          <p:cNvPr id="3" name="Espace réservé du contenu 2">
            <a:extLst>
              <a:ext uri="{FF2B5EF4-FFF2-40B4-BE49-F238E27FC236}">
                <a16:creationId xmlns:a16="http://schemas.microsoft.com/office/drawing/2014/main" id="{F602E00B-8A0B-3FDF-FEE5-04A474FFC4B3}"/>
              </a:ext>
            </a:extLst>
          </p:cNvPr>
          <p:cNvSpPr>
            <a:spLocks noGrp="1"/>
          </p:cNvSpPr>
          <p:nvPr>
            <p:ph idx="1"/>
          </p:nvPr>
        </p:nvSpPr>
        <p:spPr/>
        <p:txBody>
          <a:bodyPr/>
          <a:lstStyle/>
          <a:p>
            <a:pPr marL="0" indent="0">
              <a:buNone/>
            </a:pPr>
            <a:r>
              <a:rPr lang="fr-FR" b="0" i="0">
                <a:solidFill>
                  <a:schemeClr val="tx1"/>
                </a:solidFill>
                <a:effectLst/>
                <a:latin typeface="Söhne"/>
              </a:rPr>
              <a:t>Les boutons radio sont un élément fondamental pour la création de formulaires interactifs en HTML, offrant aux utilisateurs la possibilité de faire un seul choix parmi plusieurs options mutuellement exclusives.</a:t>
            </a:r>
            <a:endParaRPr lang="fr-FR">
              <a:solidFill>
                <a:schemeClr val="tx1"/>
              </a:solidFill>
            </a:endParaRPr>
          </a:p>
        </p:txBody>
      </p:sp>
    </p:spTree>
    <p:extLst>
      <p:ext uri="{BB962C8B-B14F-4D97-AF65-F5344CB8AC3E}">
        <p14:creationId xmlns:p14="http://schemas.microsoft.com/office/powerpoint/2010/main" val="45099189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51E7084-9F93-55CB-C74F-2FF62C608438}"/>
              </a:ext>
            </a:extLst>
          </p:cNvPr>
          <p:cNvSpPr>
            <a:spLocks noGrp="1"/>
          </p:cNvSpPr>
          <p:nvPr>
            <p:ph type="title"/>
          </p:nvPr>
        </p:nvSpPr>
        <p:spPr/>
        <p:txBody>
          <a:bodyPr/>
          <a:lstStyle/>
          <a:p>
            <a:r>
              <a:rPr lang="fr-FR"/>
              <a:t>HTML – La balise &lt;</a:t>
            </a:r>
            <a:r>
              <a:rPr lang="fr-FR" err="1"/>
              <a:t>fieldset</a:t>
            </a:r>
            <a:r>
              <a:rPr lang="fr-FR"/>
              <a:t>&gt;</a:t>
            </a:r>
          </a:p>
        </p:txBody>
      </p:sp>
      <p:sp>
        <p:nvSpPr>
          <p:cNvPr id="3" name="Espace réservé du contenu 2">
            <a:extLst>
              <a:ext uri="{FF2B5EF4-FFF2-40B4-BE49-F238E27FC236}">
                <a16:creationId xmlns:a16="http://schemas.microsoft.com/office/drawing/2014/main" id="{6A95BDF9-8AF2-B622-B0F4-12413D636E64}"/>
              </a:ext>
            </a:extLst>
          </p:cNvPr>
          <p:cNvSpPr>
            <a:spLocks noGrp="1"/>
          </p:cNvSpPr>
          <p:nvPr>
            <p:ph idx="1"/>
          </p:nvPr>
        </p:nvSpPr>
        <p:spPr/>
        <p:txBody>
          <a:bodyPr/>
          <a:lstStyle/>
          <a:p>
            <a:pPr marL="0" indent="0">
              <a:buNone/>
            </a:pPr>
            <a:r>
              <a:rPr lang="fr-FR" b="0" i="0">
                <a:solidFill>
                  <a:schemeClr val="tx1"/>
                </a:solidFill>
                <a:effectLst/>
                <a:latin typeface="Söhne"/>
              </a:rPr>
              <a:t>La balise </a:t>
            </a:r>
            <a:r>
              <a:rPr lang="fr-FR">
                <a:solidFill>
                  <a:schemeClr val="tx1"/>
                </a:solidFill>
              </a:rPr>
              <a:t>&lt;</a:t>
            </a:r>
            <a:r>
              <a:rPr lang="fr-FR" err="1">
                <a:solidFill>
                  <a:schemeClr val="tx1"/>
                </a:solidFill>
              </a:rPr>
              <a:t>fieldset</a:t>
            </a:r>
            <a:r>
              <a:rPr lang="fr-FR">
                <a:solidFill>
                  <a:schemeClr val="tx1"/>
                </a:solidFill>
              </a:rPr>
              <a:t>&gt;</a:t>
            </a:r>
            <a:r>
              <a:rPr lang="fr-FR" b="0" i="0">
                <a:solidFill>
                  <a:schemeClr val="tx1"/>
                </a:solidFill>
                <a:effectLst/>
                <a:latin typeface="Söhne"/>
              </a:rPr>
              <a:t> en HTML est utilisée pour regrouper et organiser un ensemble de contrôles de formulaire connexes au sein d'une structure de groupe. Elle est souvent utilisée en combinaison avec la balise </a:t>
            </a:r>
            <a:r>
              <a:rPr lang="fr-FR">
                <a:solidFill>
                  <a:schemeClr val="tx1"/>
                </a:solidFill>
              </a:rPr>
              <a:t>&lt;</a:t>
            </a:r>
            <a:r>
              <a:rPr lang="fr-FR" err="1">
                <a:solidFill>
                  <a:schemeClr val="tx1"/>
                </a:solidFill>
              </a:rPr>
              <a:t>legend</a:t>
            </a:r>
            <a:r>
              <a:rPr lang="fr-FR">
                <a:solidFill>
                  <a:schemeClr val="tx1"/>
                </a:solidFill>
              </a:rPr>
              <a:t>&gt;</a:t>
            </a:r>
            <a:r>
              <a:rPr lang="fr-FR" b="0" i="0">
                <a:solidFill>
                  <a:schemeClr val="tx1"/>
                </a:solidFill>
                <a:effectLst/>
                <a:latin typeface="Söhne"/>
              </a:rPr>
              <a:t> pour fournir un titre ou une légende au groupe de contrôles. Voici à quoi sert la balise </a:t>
            </a:r>
            <a:r>
              <a:rPr lang="fr-FR">
                <a:solidFill>
                  <a:schemeClr val="tx1"/>
                </a:solidFill>
              </a:rPr>
              <a:t>&lt;</a:t>
            </a:r>
            <a:r>
              <a:rPr lang="fr-FR" err="1">
                <a:solidFill>
                  <a:schemeClr val="tx1"/>
                </a:solidFill>
              </a:rPr>
              <a:t>fieldset</a:t>
            </a:r>
            <a:r>
              <a:rPr lang="fr-FR">
                <a:solidFill>
                  <a:schemeClr val="tx1"/>
                </a:solidFill>
              </a:rPr>
              <a:t>&gt;.</a:t>
            </a:r>
          </a:p>
        </p:txBody>
      </p:sp>
    </p:spTree>
    <p:extLst>
      <p:ext uri="{BB962C8B-B14F-4D97-AF65-F5344CB8AC3E}">
        <p14:creationId xmlns:p14="http://schemas.microsoft.com/office/powerpoint/2010/main" val="417580757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2938EE2-EC3F-2382-79AC-C012EFE6A9C3}"/>
              </a:ext>
            </a:extLst>
          </p:cNvPr>
          <p:cNvSpPr>
            <a:spLocks noGrp="1"/>
          </p:cNvSpPr>
          <p:nvPr>
            <p:ph type="title"/>
          </p:nvPr>
        </p:nvSpPr>
        <p:spPr/>
        <p:txBody>
          <a:bodyPr/>
          <a:lstStyle/>
          <a:p>
            <a:r>
              <a:rPr lang="fr-FR"/>
              <a:t>HTML – La balise &lt;</a:t>
            </a:r>
            <a:r>
              <a:rPr lang="fr-FR" err="1"/>
              <a:t>fieldset</a:t>
            </a:r>
            <a:r>
              <a:rPr lang="fr-FR"/>
              <a:t>&gt;</a:t>
            </a:r>
          </a:p>
        </p:txBody>
      </p:sp>
      <p:sp>
        <p:nvSpPr>
          <p:cNvPr id="3" name="Espace réservé du contenu 2">
            <a:extLst>
              <a:ext uri="{FF2B5EF4-FFF2-40B4-BE49-F238E27FC236}">
                <a16:creationId xmlns:a16="http://schemas.microsoft.com/office/drawing/2014/main" id="{F7EA270E-08AB-596B-AACB-165E0FA1B38C}"/>
              </a:ext>
            </a:extLst>
          </p:cNvPr>
          <p:cNvSpPr>
            <a:spLocks noGrp="1"/>
          </p:cNvSpPr>
          <p:nvPr>
            <p:ph idx="1"/>
          </p:nvPr>
        </p:nvSpPr>
        <p:spPr/>
        <p:txBody>
          <a:bodyPr/>
          <a:lstStyle/>
          <a:p>
            <a:r>
              <a:rPr lang="fr-FR" b="1" i="0">
                <a:solidFill>
                  <a:schemeClr val="tx1"/>
                </a:solidFill>
                <a:effectLst/>
                <a:latin typeface="Söhne"/>
              </a:rPr>
              <a:t>Regrouper les contrôles de formulaire</a:t>
            </a:r>
            <a:r>
              <a:rPr lang="fr-FR" b="0" i="0">
                <a:solidFill>
                  <a:schemeClr val="tx1"/>
                </a:solidFill>
                <a:effectLst/>
                <a:latin typeface="Söhne"/>
              </a:rPr>
              <a:t> : La balise </a:t>
            </a:r>
            <a:r>
              <a:rPr lang="fr-FR">
                <a:solidFill>
                  <a:schemeClr val="tx1"/>
                </a:solidFill>
              </a:rPr>
              <a:t>&lt;</a:t>
            </a:r>
            <a:r>
              <a:rPr lang="fr-FR" err="1">
                <a:solidFill>
                  <a:schemeClr val="tx1"/>
                </a:solidFill>
              </a:rPr>
              <a:t>fieldset</a:t>
            </a:r>
            <a:r>
              <a:rPr lang="fr-FR">
                <a:solidFill>
                  <a:schemeClr val="tx1"/>
                </a:solidFill>
              </a:rPr>
              <a:t>&gt;</a:t>
            </a:r>
            <a:r>
              <a:rPr lang="fr-FR" b="0" i="0">
                <a:solidFill>
                  <a:schemeClr val="tx1"/>
                </a:solidFill>
                <a:effectLst/>
                <a:latin typeface="Söhne"/>
              </a:rPr>
              <a:t> permet de regrouper logiquement un ensemble de contrôles de formulaire qui sont liés les uns aux autres. Cela peut inclure des cases à cocher, des boutons radio, des champs de texte, des menus déroulants, etc. Le groupe créé par </a:t>
            </a:r>
            <a:r>
              <a:rPr lang="fr-FR">
                <a:solidFill>
                  <a:schemeClr val="tx1"/>
                </a:solidFill>
              </a:rPr>
              <a:t>&lt;</a:t>
            </a:r>
            <a:r>
              <a:rPr lang="fr-FR" err="1">
                <a:solidFill>
                  <a:schemeClr val="tx1"/>
                </a:solidFill>
              </a:rPr>
              <a:t>fieldset</a:t>
            </a:r>
            <a:r>
              <a:rPr lang="fr-FR">
                <a:solidFill>
                  <a:schemeClr val="tx1"/>
                </a:solidFill>
              </a:rPr>
              <a:t>&gt;</a:t>
            </a:r>
            <a:r>
              <a:rPr lang="fr-FR" b="0" i="0">
                <a:solidFill>
                  <a:schemeClr val="tx1"/>
                </a:solidFill>
                <a:effectLst/>
                <a:latin typeface="Söhne"/>
              </a:rPr>
              <a:t> peut être utilisé pour indiquer que ces contrôles sont liés d'une certaine manière.</a:t>
            </a:r>
            <a:endParaRPr lang="fr-FR">
              <a:solidFill>
                <a:schemeClr val="tx1"/>
              </a:solidFill>
            </a:endParaRPr>
          </a:p>
        </p:txBody>
      </p:sp>
    </p:spTree>
    <p:extLst>
      <p:ext uri="{BB962C8B-B14F-4D97-AF65-F5344CB8AC3E}">
        <p14:creationId xmlns:p14="http://schemas.microsoft.com/office/powerpoint/2010/main" val="233748887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C8B27EE-52E4-DE3D-20E6-B4F217948819}"/>
              </a:ext>
            </a:extLst>
          </p:cNvPr>
          <p:cNvSpPr>
            <a:spLocks noGrp="1"/>
          </p:cNvSpPr>
          <p:nvPr>
            <p:ph type="title"/>
          </p:nvPr>
        </p:nvSpPr>
        <p:spPr/>
        <p:txBody>
          <a:bodyPr/>
          <a:lstStyle/>
          <a:p>
            <a:r>
              <a:rPr lang="fr-FR"/>
              <a:t>HTML – La balise &lt;</a:t>
            </a:r>
            <a:r>
              <a:rPr lang="fr-FR" err="1"/>
              <a:t>fieldset</a:t>
            </a:r>
            <a:r>
              <a:rPr lang="fr-FR"/>
              <a:t>&gt;</a:t>
            </a:r>
          </a:p>
        </p:txBody>
      </p:sp>
      <p:sp>
        <p:nvSpPr>
          <p:cNvPr id="3" name="Espace réservé du contenu 2">
            <a:extLst>
              <a:ext uri="{FF2B5EF4-FFF2-40B4-BE49-F238E27FC236}">
                <a16:creationId xmlns:a16="http://schemas.microsoft.com/office/drawing/2014/main" id="{DA025E1A-107F-1C8E-2B0D-43827B7F3EE9}"/>
              </a:ext>
            </a:extLst>
          </p:cNvPr>
          <p:cNvSpPr>
            <a:spLocks noGrp="1"/>
          </p:cNvSpPr>
          <p:nvPr>
            <p:ph idx="1"/>
          </p:nvPr>
        </p:nvSpPr>
        <p:spPr/>
        <p:txBody>
          <a:bodyPr/>
          <a:lstStyle/>
          <a:p>
            <a:r>
              <a:rPr lang="fr-FR" b="1" i="0">
                <a:solidFill>
                  <a:schemeClr val="tx1"/>
                </a:solidFill>
                <a:effectLst/>
                <a:latin typeface="Söhne"/>
              </a:rPr>
              <a:t>Fournir une légende</a:t>
            </a:r>
            <a:r>
              <a:rPr lang="fr-FR" b="0" i="0">
                <a:solidFill>
                  <a:schemeClr val="tx1"/>
                </a:solidFill>
                <a:effectLst/>
                <a:latin typeface="Söhne"/>
              </a:rPr>
              <a:t> : La balise </a:t>
            </a:r>
            <a:r>
              <a:rPr lang="fr-FR">
                <a:solidFill>
                  <a:schemeClr val="tx1"/>
                </a:solidFill>
              </a:rPr>
              <a:t>&lt;</a:t>
            </a:r>
            <a:r>
              <a:rPr lang="fr-FR" err="1">
                <a:solidFill>
                  <a:schemeClr val="tx1"/>
                </a:solidFill>
              </a:rPr>
              <a:t>legend</a:t>
            </a:r>
            <a:r>
              <a:rPr lang="fr-FR">
                <a:solidFill>
                  <a:schemeClr val="tx1"/>
                </a:solidFill>
              </a:rPr>
              <a:t>&gt;</a:t>
            </a:r>
            <a:r>
              <a:rPr lang="fr-FR" b="0" i="0">
                <a:solidFill>
                  <a:schemeClr val="tx1"/>
                </a:solidFill>
                <a:effectLst/>
                <a:latin typeface="Söhne"/>
              </a:rPr>
              <a:t> est souvent utilisée à l'intérieur de </a:t>
            </a:r>
            <a:r>
              <a:rPr lang="fr-FR">
                <a:solidFill>
                  <a:schemeClr val="tx1"/>
                </a:solidFill>
              </a:rPr>
              <a:t>&lt;</a:t>
            </a:r>
            <a:r>
              <a:rPr lang="fr-FR" err="1">
                <a:solidFill>
                  <a:schemeClr val="tx1"/>
                </a:solidFill>
              </a:rPr>
              <a:t>fieldset</a:t>
            </a:r>
            <a:r>
              <a:rPr lang="fr-FR">
                <a:solidFill>
                  <a:schemeClr val="tx1"/>
                </a:solidFill>
              </a:rPr>
              <a:t>&gt;</a:t>
            </a:r>
            <a:r>
              <a:rPr lang="fr-FR" b="0" i="0">
                <a:solidFill>
                  <a:schemeClr val="tx1"/>
                </a:solidFill>
                <a:effectLst/>
                <a:latin typeface="Söhne"/>
              </a:rPr>
              <a:t> pour fournir un titre ou une légende au groupe de contrôles. Cette légende explique généralement le but du groupe de contrôles ou fournit des instructions à l'utilisateur. Par exemple, "Informations personnelles", "Préférences de communication" ou "Options de paiement".</a:t>
            </a:r>
            <a:endParaRPr lang="fr-FR">
              <a:solidFill>
                <a:schemeClr val="tx1"/>
              </a:solidFill>
            </a:endParaRPr>
          </a:p>
        </p:txBody>
      </p:sp>
    </p:spTree>
    <p:extLst>
      <p:ext uri="{BB962C8B-B14F-4D97-AF65-F5344CB8AC3E}">
        <p14:creationId xmlns:p14="http://schemas.microsoft.com/office/powerpoint/2010/main" val="15260385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78B77C6-ABCF-E8D8-B576-8BC1F3FFC969}"/>
              </a:ext>
            </a:extLst>
          </p:cNvPr>
          <p:cNvSpPr>
            <a:spLocks noGrp="1"/>
          </p:cNvSpPr>
          <p:nvPr>
            <p:ph type="title"/>
          </p:nvPr>
        </p:nvSpPr>
        <p:spPr/>
        <p:txBody>
          <a:bodyPr/>
          <a:lstStyle/>
          <a:p>
            <a:r>
              <a:rPr lang="fr-FR"/>
              <a:t>HTML – La balise &lt;</a:t>
            </a:r>
            <a:r>
              <a:rPr lang="fr-FR" err="1"/>
              <a:t>form</a:t>
            </a:r>
            <a:r>
              <a:rPr lang="fr-FR"/>
              <a:t>&gt;</a:t>
            </a:r>
          </a:p>
        </p:txBody>
      </p:sp>
      <p:sp>
        <p:nvSpPr>
          <p:cNvPr id="3" name="Espace réservé du contenu 2">
            <a:extLst>
              <a:ext uri="{FF2B5EF4-FFF2-40B4-BE49-F238E27FC236}">
                <a16:creationId xmlns:a16="http://schemas.microsoft.com/office/drawing/2014/main" id="{17BA089F-65F9-5EC9-994F-0F60802A66D5}"/>
              </a:ext>
            </a:extLst>
          </p:cNvPr>
          <p:cNvSpPr>
            <a:spLocks noGrp="1"/>
          </p:cNvSpPr>
          <p:nvPr>
            <p:ph idx="1"/>
          </p:nvPr>
        </p:nvSpPr>
        <p:spPr/>
        <p:txBody>
          <a:bodyPr/>
          <a:lstStyle/>
          <a:p>
            <a:r>
              <a:rPr lang="fr-FR" b="1" i="0">
                <a:solidFill>
                  <a:schemeClr val="tx1"/>
                </a:solidFill>
                <a:effectLst/>
                <a:latin typeface="Söhne"/>
              </a:rPr>
              <a:t>Exemple</a:t>
            </a:r>
            <a:r>
              <a:rPr lang="fr-FR" b="0" i="0">
                <a:solidFill>
                  <a:schemeClr val="tx1"/>
                </a:solidFill>
                <a:effectLst/>
                <a:latin typeface="Söhne"/>
              </a:rPr>
              <a:t> : Voici un exemple simple de l'utilisation de la balise </a:t>
            </a:r>
            <a:r>
              <a:rPr lang="fr-FR">
                <a:solidFill>
                  <a:schemeClr val="tx1"/>
                </a:solidFill>
              </a:rPr>
              <a:t>&lt;</a:t>
            </a:r>
            <a:r>
              <a:rPr lang="fr-FR" err="1">
                <a:solidFill>
                  <a:schemeClr val="tx1"/>
                </a:solidFill>
              </a:rPr>
              <a:t>form</a:t>
            </a:r>
            <a:r>
              <a:rPr lang="fr-FR">
                <a:solidFill>
                  <a:schemeClr val="tx1"/>
                </a:solidFill>
              </a:rPr>
              <a:t>&gt;</a:t>
            </a:r>
            <a:r>
              <a:rPr lang="fr-FR" b="0" i="0">
                <a:solidFill>
                  <a:schemeClr val="tx1"/>
                </a:solidFill>
                <a:effectLst/>
                <a:latin typeface="Söhne"/>
              </a:rPr>
              <a:t> pour créer un formulaire de connexion :</a:t>
            </a:r>
          </a:p>
          <a:p>
            <a:pPr marL="0" indent="0">
              <a:buNone/>
            </a:pPr>
            <a:endParaRPr lang="fr-FR">
              <a:solidFill>
                <a:schemeClr val="tx1"/>
              </a:solidFill>
            </a:endParaRPr>
          </a:p>
        </p:txBody>
      </p:sp>
      <p:pic>
        <p:nvPicPr>
          <p:cNvPr id="5" name="Image 4">
            <a:extLst>
              <a:ext uri="{FF2B5EF4-FFF2-40B4-BE49-F238E27FC236}">
                <a16:creationId xmlns:a16="http://schemas.microsoft.com/office/drawing/2014/main" id="{4A36052E-8B95-25C4-308F-4AB7B6FB835B}"/>
              </a:ext>
            </a:extLst>
          </p:cNvPr>
          <p:cNvPicPr>
            <a:picLocks noChangeAspect="1"/>
          </p:cNvPicPr>
          <p:nvPr/>
        </p:nvPicPr>
        <p:blipFill>
          <a:blip r:embed="rId2"/>
          <a:stretch>
            <a:fillRect/>
          </a:stretch>
        </p:blipFill>
        <p:spPr>
          <a:xfrm>
            <a:off x="1365337" y="3328984"/>
            <a:ext cx="9466197" cy="2825369"/>
          </a:xfrm>
          <a:prstGeom prst="rect">
            <a:avLst/>
          </a:prstGeom>
        </p:spPr>
      </p:pic>
    </p:spTree>
    <p:extLst>
      <p:ext uri="{BB962C8B-B14F-4D97-AF65-F5344CB8AC3E}">
        <p14:creationId xmlns:p14="http://schemas.microsoft.com/office/powerpoint/2010/main" val="96631569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076F1ED-9288-7FB4-7886-5B64FD8FF1D5}"/>
              </a:ext>
            </a:extLst>
          </p:cNvPr>
          <p:cNvSpPr>
            <a:spLocks noGrp="1"/>
          </p:cNvSpPr>
          <p:nvPr>
            <p:ph type="title"/>
          </p:nvPr>
        </p:nvSpPr>
        <p:spPr/>
        <p:txBody>
          <a:bodyPr/>
          <a:lstStyle/>
          <a:p>
            <a:r>
              <a:rPr lang="fr-FR"/>
              <a:t>HTML – La balise &lt;</a:t>
            </a:r>
            <a:r>
              <a:rPr lang="fr-FR" err="1"/>
              <a:t>fieldset</a:t>
            </a:r>
            <a:r>
              <a:rPr lang="fr-FR"/>
              <a:t>&gt;</a:t>
            </a:r>
          </a:p>
        </p:txBody>
      </p:sp>
      <p:sp>
        <p:nvSpPr>
          <p:cNvPr id="3" name="Espace réservé du contenu 2">
            <a:extLst>
              <a:ext uri="{FF2B5EF4-FFF2-40B4-BE49-F238E27FC236}">
                <a16:creationId xmlns:a16="http://schemas.microsoft.com/office/drawing/2014/main" id="{D400A05E-C8EC-F548-9CAF-EF1B03F37537}"/>
              </a:ext>
            </a:extLst>
          </p:cNvPr>
          <p:cNvSpPr>
            <a:spLocks noGrp="1"/>
          </p:cNvSpPr>
          <p:nvPr>
            <p:ph idx="1"/>
          </p:nvPr>
        </p:nvSpPr>
        <p:spPr/>
        <p:txBody>
          <a:bodyPr/>
          <a:lstStyle/>
          <a:p>
            <a:r>
              <a:rPr lang="fr-FR" b="1" i="0">
                <a:solidFill>
                  <a:schemeClr val="tx1"/>
                </a:solidFill>
                <a:effectLst/>
                <a:latin typeface="Söhne"/>
              </a:rPr>
              <a:t>Exemple</a:t>
            </a:r>
            <a:r>
              <a:rPr lang="fr-FR" b="0" i="0">
                <a:solidFill>
                  <a:schemeClr val="tx1"/>
                </a:solidFill>
                <a:effectLst/>
                <a:latin typeface="Söhne"/>
              </a:rPr>
              <a:t> : Voici un exemple simple d'utilisation de la balise </a:t>
            </a:r>
            <a:r>
              <a:rPr lang="fr-FR">
                <a:solidFill>
                  <a:schemeClr val="tx1"/>
                </a:solidFill>
              </a:rPr>
              <a:t>&lt;</a:t>
            </a:r>
            <a:r>
              <a:rPr lang="fr-FR" err="1">
                <a:solidFill>
                  <a:schemeClr val="tx1"/>
                </a:solidFill>
              </a:rPr>
              <a:t>fieldset</a:t>
            </a:r>
            <a:r>
              <a:rPr lang="fr-FR">
                <a:solidFill>
                  <a:schemeClr val="tx1"/>
                </a:solidFill>
              </a:rPr>
              <a:t>&gt;</a:t>
            </a:r>
            <a:r>
              <a:rPr lang="fr-FR" b="0" i="0">
                <a:solidFill>
                  <a:schemeClr val="tx1"/>
                </a:solidFill>
                <a:effectLst/>
                <a:latin typeface="Söhne"/>
              </a:rPr>
              <a:t> avec une légende pour regrouper des contrôles de formulaire :</a:t>
            </a:r>
            <a:endParaRPr lang="fr-FR">
              <a:solidFill>
                <a:schemeClr val="tx1"/>
              </a:solidFill>
            </a:endParaRPr>
          </a:p>
        </p:txBody>
      </p:sp>
      <p:pic>
        <p:nvPicPr>
          <p:cNvPr id="5" name="Image 4">
            <a:extLst>
              <a:ext uri="{FF2B5EF4-FFF2-40B4-BE49-F238E27FC236}">
                <a16:creationId xmlns:a16="http://schemas.microsoft.com/office/drawing/2014/main" id="{EA6475D6-D040-2312-21C2-B7B7FE397317}"/>
              </a:ext>
            </a:extLst>
          </p:cNvPr>
          <p:cNvPicPr>
            <a:picLocks noChangeAspect="1"/>
          </p:cNvPicPr>
          <p:nvPr/>
        </p:nvPicPr>
        <p:blipFill>
          <a:blip r:embed="rId2"/>
          <a:stretch>
            <a:fillRect/>
          </a:stretch>
        </p:blipFill>
        <p:spPr>
          <a:xfrm>
            <a:off x="1313458" y="699075"/>
            <a:ext cx="8825659" cy="5977435"/>
          </a:xfrm>
          <a:prstGeom prst="rect">
            <a:avLst/>
          </a:prstGeom>
        </p:spPr>
      </p:pic>
    </p:spTree>
    <p:extLst>
      <p:ext uri="{BB962C8B-B14F-4D97-AF65-F5344CB8AC3E}">
        <p14:creationId xmlns:p14="http://schemas.microsoft.com/office/powerpoint/2010/main" val="3275586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1F50BBF-F64C-A510-0E3F-AE6E655C2B58}"/>
              </a:ext>
            </a:extLst>
          </p:cNvPr>
          <p:cNvSpPr>
            <a:spLocks noGrp="1"/>
          </p:cNvSpPr>
          <p:nvPr>
            <p:ph type="title"/>
          </p:nvPr>
        </p:nvSpPr>
        <p:spPr/>
        <p:txBody>
          <a:bodyPr/>
          <a:lstStyle/>
          <a:p>
            <a:r>
              <a:rPr lang="fr-FR"/>
              <a:t>HTML – La balise &lt;</a:t>
            </a:r>
            <a:r>
              <a:rPr lang="fr-FR" err="1"/>
              <a:t>fieldset</a:t>
            </a:r>
            <a:r>
              <a:rPr lang="fr-FR"/>
              <a:t>&gt;</a:t>
            </a:r>
          </a:p>
        </p:txBody>
      </p:sp>
      <p:sp>
        <p:nvSpPr>
          <p:cNvPr id="3" name="Espace réservé du contenu 2">
            <a:extLst>
              <a:ext uri="{FF2B5EF4-FFF2-40B4-BE49-F238E27FC236}">
                <a16:creationId xmlns:a16="http://schemas.microsoft.com/office/drawing/2014/main" id="{AE657DA5-BAAC-E3BE-C348-67F1A554AD7E}"/>
              </a:ext>
            </a:extLst>
          </p:cNvPr>
          <p:cNvSpPr>
            <a:spLocks noGrp="1"/>
          </p:cNvSpPr>
          <p:nvPr>
            <p:ph idx="1"/>
          </p:nvPr>
        </p:nvSpPr>
        <p:spPr/>
        <p:txBody>
          <a:bodyPr/>
          <a:lstStyle/>
          <a:p>
            <a:r>
              <a:rPr lang="fr-FR" b="1" i="0">
                <a:solidFill>
                  <a:schemeClr val="tx1"/>
                </a:solidFill>
                <a:effectLst/>
                <a:latin typeface="Söhne"/>
              </a:rPr>
              <a:t>Améliorer la structure et l'accessibilité</a:t>
            </a:r>
            <a:r>
              <a:rPr lang="fr-FR" b="0" i="0">
                <a:solidFill>
                  <a:schemeClr val="tx1"/>
                </a:solidFill>
                <a:effectLst/>
                <a:latin typeface="Söhne"/>
              </a:rPr>
              <a:t> : L'utilisation de </a:t>
            </a:r>
            <a:r>
              <a:rPr lang="fr-FR">
                <a:solidFill>
                  <a:schemeClr val="tx1"/>
                </a:solidFill>
              </a:rPr>
              <a:t>&lt;</a:t>
            </a:r>
            <a:r>
              <a:rPr lang="fr-FR" err="1">
                <a:solidFill>
                  <a:schemeClr val="tx1"/>
                </a:solidFill>
              </a:rPr>
              <a:t>fieldset</a:t>
            </a:r>
            <a:r>
              <a:rPr lang="fr-FR">
                <a:solidFill>
                  <a:schemeClr val="tx1"/>
                </a:solidFill>
              </a:rPr>
              <a:t>&gt;</a:t>
            </a:r>
            <a:r>
              <a:rPr lang="fr-FR" b="0" i="0">
                <a:solidFill>
                  <a:schemeClr val="tx1"/>
                </a:solidFill>
                <a:effectLst/>
                <a:latin typeface="Söhne"/>
              </a:rPr>
              <a:t> et </a:t>
            </a:r>
            <a:r>
              <a:rPr lang="fr-FR">
                <a:solidFill>
                  <a:schemeClr val="tx1"/>
                </a:solidFill>
              </a:rPr>
              <a:t>&lt;</a:t>
            </a:r>
            <a:r>
              <a:rPr lang="fr-FR" err="1">
                <a:solidFill>
                  <a:schemeClr val="tx1"/>
                </a:solidFill>
              </a:rPr>
              <a:t>legend</a:t>
            </a:r>
            <a:r>
              <a:rPr lang="fr-FR">
                <a:solidFill>
                  <a:schemeClr val="tx1"/>
                </a:solidFill>
              </a:rPr>
              <a:t>&gt;</a:t>
            </a:r>
            <a:r>
              <a:rPr lang="fr-FR" b="0" i="0">
                <a:solidFill>
                  <a:schemeClr val="tx1"/>
                </a:solidFill>
                <a:effectLst/>
                <a:latin typeface="Söhne"/>
              </a:rPr>
              <a:t> permet d'améliorer la structure du formulaire et l'accessibilité pour les utilisateurs, en particulier pour ceux qui utilisent des technologies d'assistance comme les lecteurs d'écran. Les lecteurs d'écran peuvent interpréter correctement la structure des groupes de contrôles grâce à ces balises, ce qui facilite la compréhension du formulaire.</a:t>
            </a:r>
            <a:endParaRPr lang="fr-FR">
              <a:solidFill>
                <a:schemeClr val="tx1"/>
              </a:solidFill>
            </a:endParaRPr>
          </a:p>
        </p:txBody>
      </p:sp>
    </p:spTree>
    <p:extLst>
      <p:ext uri="{BB962C8B-B14F-4D97-AF65-F5344CB8AC3E}">
        <p14:creationId xmlns:p14="http://schemas.microsoft.com/office/powerpoint/2010/main" val="64273954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FD34E48-F2A4-535F-A5D3-4A4039A8D103}"/>
              </a:ext>
            </a:extLst>
          </p:cNvPr>
          <p:cNvSpPr>
            <a:spLocks noGrp="1"/>
          </p:cNvSpPr>
          <p:nvPr>
            <p:ph type="title"/>
          </p:nvPr>
        </p:nvSpPr>
        <p:spPr/>
        <p:txBody>
          <a:bodyPr/>
          <a:lstStyle/>
          <a:p>
            <a:r>
              <a:rPr lang="fr-FR"/>
              <a:t>HTML – La balise &lt;</a:t>
            </a:r>
            <a:r>
              <a:rPr lang="fr-FR" err="1"/>
              <a:t>fieldset</a:t>
            </a:r>
            <a:r>
              <a:rPr lang="fr-FR"/>
              <a:t>&gt;</a:t>
            </a:r>
          </a:p>
        </p:txBody>
      </p:sp>
      <p:sp>
        <p:nvSpPr>
          <p:cNvPr id="3" name="Espace réservé du contenu 2">
            <a:extLst>
              <a:ext uri="{FF2B5EF4-FFF2-40B4-BE49-F238E27FC236}">
                <a16:creationId xmlns:a16="http://schemas.microsoft.com/office/drawing/2014/main" id="{42CE5E95-817E-EED3-3F44-432EDC176E52}"/>
              </a:ext>
            </a:extLst>
          </p:cNvPr>
          <p:cNvSpPr>
            <a:spLocks noGrp="1"/>
          </p:cNvSpPr>
          <p:nvPr>
            <p:ph idx="1"/>
          </p:nvPr>
        </p:nvSpPr>
        <p:spPr/>
        <p:txBody>
          <a:bodyPr/>
          <a:lstStyle/>
          <a:p>
            <a:pPr algn="l"/>
            <a:r>
              <a:rPr lang="fr-FR" b="0" i="0">
                <a:solidFill>
                  <a:schemeClr val="tx1"/>
                </a:solidFill>
                <a:effectLst/>
                <a:latin typeface="Söhne"/>
              </a:rPr>
              <a:t>Dans cet exemple, nous utilisons &lt;</a:t>
            </a:r>
            <a:r>
              <a:rPr lang="fr-FR" b="0" i="0" err="1">
                <a:solidFill>
                  <a:schemeClr val="tx1"/>
                </a:solidFill>
                <a:effectLst/>
                <a:latin typeface="Söhne"/>
              </a:rPr>
              <a:t>fieldset</a:t>
            </a:r>
            <a:r>
              <a:rPr lang="fr-FR" b="0" i="0">
                <a:solidFill>
                  <a:schemeClr val="tx1"/>
                </a:solidFill>
                <a:effectLst/>
                <a:latin typeface="Söhne"/>
              </a:rPr>
              <a:t>&gt; pour diviser le formulaire en deux groupes : "Informations personnelles" et "Préférences de communication", avec une légende pour chacun.</a:t>
            </a:r>
          </a:p>
          <a:p>
            <a:pPr algn="l"/>
            <a:r>
              <a:rPr lang="fr-FR" b="0" i="0">
                <a:solidFill>
                  <a:schemeClr val="tx1"/>
                </a:solidFill>
                <a:effectLst/>
                <a:latin typeface="Söhne"/>
              </a:rPr>
              <a:t>La balise &lt;</a:t>
            </a:r>
            <a:r>
              <a:rPr lang="fr-FR" b="0" i="0" err="1">
                <a:solidFill>
                  <a:schemeClr val="tx1"/>
                </a:solidFill>
                <a:effectLst/>
                <a:latin typeface="Söhne"/>
              </a:rPr>
              <a:t>fieldset</a:t>
            </a:r>
            <a:r>
              <a:rPr lang="fr-FR" b="0" i="0">
                <a:solidFill>
                  <a:schemeClr val="tx1"/>
                </a:solidFill>
                <a:effectLst/>
                <a:latin typeface="Söhne"/>
              </a:rPr>
              <a:t>&gt; est un outil utile pour améliorer l'organisation et la structure des formulaires en HTML, en permettant de regrouper des contrôles connexes et d'améliorer l'accessibilité pour tous les utilisateurs.</a:t>
            </a:r>
          </a:p>
          <a:p>
            <a:pPr marL="0" indent="0">
              <a:buNone/>
            </a:pPr>
            <a:endParaRPr lang="fr-FR"/>
          </a:p>
        </p:txBody>
      </p:sp>
    </p:spTree>
    <p:extLst>
      <p:ext uri="{BB962C8B-B14F-4D97-AF65-F5344CB8AC3E}">
        <p14:creationId xmlns:p14="http://schemas.microsoft.com/office/powerpoint/2010/main" val="1828105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EAF1656-FFC6-F4EB-DA69-1D4C46210209}"/>
              </a:ext>
            </a:extLst>
          </p:cNvPr>
          <p:cNvSpPr>
            <a:spLocks noGrp="1"/>
          </p:cNvSpPr>
          <p:nvPr>
            <p:ph type="title"/>
          </p:nvPr>
        </p:nvSpPr>
        <p:spPr/>
        <p:txBody>
          <a:bodyPr/>
          <a:lstStyle/>
          <a:p>
            <a:r>
              <a:rPr lang="fr-FR"/>
              <a:t>HTML – Les boutons</a:t>
            </a:r>
          </a:p>
        </p:txBody>
      </p:sp>
      <p:sp>
        <p:nvSpPr>
          <p:cNvPr id="3" name="Espace réservé du contenu 2">
            <a:extLst>
              <a:ext uri="{FF2B5EF4-FFF2-40B4-BE49-F238E27FC236}">
                <a16:creationId xmlns:a16="http://schemas.microsoft.com/office/drawing/2014/main" id="{45143861-0036-C942-EE8E-833E20B40BDB}"/>
              </a:ext>
            </a:extLst>
          </p:cNvPr>
          <p:cNvSpPr>
            <a:spLocks noGrp="1"/>
          </p:cNvSpPr>
          <p:nvPr>
            <p:ph idx="1"/>
          </p:nvPr>
        </p:nvSpPr>
        <p:spPr/>
        <p:txBody>
          <a:bodyPr/>
          <a:lstStyle/>
          <a:p>
            <a:r>
              <a:rPr lang="fr-FR" b="1" i="0">
                <a:solidFill>
                  <a:schemeClr val="tx1"/>
                </a:solidFill>
                <a:effectLst/>
                <a:latin typeface="Söhne"/>
              </a:rPr>
              <a:t>Bouton de soumission (</a:t>
            </a:r>
            <a:r>
              <a:rPr lang="fr-FR" b="1" i="0" err="1">
                <a:solidFill>
                  <a:schemeClr val="tx1"/>
                </a:solidFill>
                <a:effectLst/>
                <a:latin typeface="Söhne"/>
              </a:rPr>
              <a:t>Submit</a:t>
            </a:r>
            <a:r>
              <a:rPr lang="fr-FR" b="1" i="0">
                <a:solidFill>
                  <a:schemeClr val="tx1"/>
                </a:solidFill>
                <a:effectLst/>
                <a:latin typeface="Söhne"/>
              </a:rPr>
              <a:t>)</a:t>
            </a:r>
            <a:r>
              <a:rPr lang="fr-FR" b="0" i="0">
                <a:solidFill>
                  <a:schemeClr val="tx1"/>
                </a:solidFill>
                <a:effectLst/>
                <a:latin typeface="Söhne"/>
              </a:rPr>
              <a:t> : Utilisé dans les formulaires pour envoyer les données saisies par l'utilisateur au serveur. Lorsque l'utilisateur clique sur ce bouton, le formulaire est soumis et les données sont transmises pour traitement.</a:t>
            </a:r>
          </a:p>
          <a:p>
            <a:endParaRPr lang="fr-FR">
              <a:solidFill>
                <a:schemeClr val="tx1"/>
              </a:solidFill>
              <a:latin typeface="Söhne"/>
            </a:endParaRPr>
          </a:p>
          <a:p>
            <a:endParaRPr lang="fr-FR" b="0" i="0">
              <a:solidFill>
                <a:schemeClr val="tx1"/>
              </a:solidFill>
              <a:effectLst/>
              <a:latin typeface="Söhne"/>
            </a:endParaRPr>
          </a:p>
          <a:p>
            <a:pPr marL="0" indent="0">
              <a:buNone/>
            </a:pPr>
            <a:r>
              <a:rPr lang="fr-FR">
                <a:solidFill>
                  <a:schemeClr val="tx1"/>
                </a:solidFill>
                <a:latin typeface="Söhne"/>
              </a:rPr>
              <a:t>ou</a:t>
            </a:r>
          </a:p>
          <a:p>
            <a:pPr marL="0" indent="0">
              <a:buNone/>
            </a:pPr>
            <a:endParaRPr lang="fr-FR" b="0" i="0">
              <a:solidFill>
                <a:schemeClr val="tx1"/>
              </a:solidFill>
              <a:effectLst/>
              <a:latin typeface="Söhne"/>
            </a:endParaRPr>
          </a:p>
          <a:p>
            <a:pPr marL="0" indent="0">
              <a:buNone/>
            </a:pPr>
            <a:endParaRPr lang="fr-FR">
              <a:solidFill>
                <a:schemeClr val="tx1"/>
              </a:solidFill>
            </a:endParaRPr>
          </a:p>
        </p:txBody>
      </p:sp>
      <p:pic>
        <p:nvPicPr>
          <p:cNvPr id="5" name="Image 4">
            <a:extLst>
              <a:ext uri="{FF2B5EF4-FFF2-40B4-BE49-F238E27FC236}">
                <a16:creationId xmlns:a16="http://schemas.microsoft.com/office/drawing/2014/main" id="{A44E5D89-3488-7445-67D3-875801CBE916}"/>
              </a:ext>
            </a:extLst>
          </p:cNvPr>
          <p:cNvPicPr>
            <a:picLocks noChangeAspect="1"/>
          </p:cNvPicPr>
          <p:nvPr/>
        </p:nvPicPr>
        <p:blipFill>
          <a:blip r:embed="rId2"/>
          <a:stretch>
            <a:fillRect/>
          </a:stretch>
        </p:blipFill>
        <p:spPr>
          <a:xfrm>
            <a:off x="1570711" y="3702136"/>
            <a:ext cx="5067300" cy="355600"/>
          </a:xfrm>
          <a:prstGeom prst="rect">
            <a:avLst/>
          </a:prstGeom>
        </p:spPr>
      </p:pic>
      <p:pic>
        <p:nvPicPr>
          <p:cNvPr id="7" name="Image 6">
            <a:extLst>
              <a:ext uri="{FF2B5EF4-FFF2-40B4-BE49-F238E27FC236}">
                <a16:creationId xmlns:a16="http://schemas.microsoft.com/office/drawing/2014/main" id="{758C0C05-3129-CBE4-46CC-9E837E3D90EE}"/>
              </a:ext>
            </a:extLst>
          </p:cNvPr>
          <p:cNvPicPr>
            <a:picLocks noChangeAspect="1"/>
          </p:cNvPicPr>
          <p:nvPr/>
        </p:nvPicPr>
        <p:blipFill>
          <a:blip r:embed="rId3"/>
          <a:stretch>
            <a:fillRect/>
          </a:stretch>
        </p:blipFill>
        <p:spPr>
          <a:xfrm>
            <a:off x="1545311" y="4802804"/>
            <a:ext cx="5118100" cy="355600"/>
          </a:xfrm>
          <a:prstGeom prst="rect">
            <a:avLst/>
          </a:prstGeom>
        </p:spPr>
      </p:pic>
    </p:spTree>
    <p:extLst>
      <p:ext uri="{BB962C8B-B14F-4D97-AF65-F5344CB8AC3E}">
        <p14:creationId xmlns:p14="http://schemas.microsoft.com/office/powerpoint/2010/main" val="45998178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2A2071D-3C23-B713-47E9-3F287C328835}"/>
              </a:ext>
            </a:extLst>
          </p:cNvPr>
          <p:cNvSpPr>
            <a:spLocks noGrp="1"/>
          </p:cNvSpPr>
          <p:nvPr>
            <p:ph type="title"/>
          </p:nvPr>
        </p:nvSpPr>
        <p:spPr/>
        <p:txBody>
          <a:bodyPr/>
          <a:lstStyle/>
          <a:p>
            <a:r>
              <a:rPr lang="fr-FR"/>
              <a:t>HTML – Les boutons</a:t>
            </a:r>
          </a:p>
        </p:txBody>
      </p:sp>
      <p:sp>
        <p:nvSpPr>
          <p:cNvPr id="3" name="Espace réservé du contenu 2">
            <a:extLst>
              <a:ext uri="{FF2B5EF4-FFF2-40B4-BE49-F238E27FC236}">
                <a16:creationId xmlns:a16="http://schemas.microsoft.com/office/drawing/2014/main" id="{A1E81601-E88C-4998-85D5-41D92821496D}"/>
              </a:ext>
            </a:extLst>
          </p:cNvPr>
          <p:cNvSpPr>
            <a:spLocks noGrp="1"/>
          </p:cNvSpPr>
          <p:nvPr>
            <p:ph idx="1"/>
          </p:nvPr>
        </p:nvSpPr>
        <p:spPr/>
        <p:txBody>
          <a:bodyPr/>
          <a:lstStyle/>
          <a:p>
            <a:pPr marL="0" indent="0">
              <a:buNone/>
            </a:pPr>
            <a:r>
              <a:rPr lang="fr-FR" b="0" i="0">
                <a:solidFill>
                  <a:schemeClr val="tx1"/>
                </a:solidFill>
                <a:effectLst/>
                <a:latin typeface="Söhne"/>
              </a:rPr>
              <a:t>En HTML5, il existe plusieurs types de boutons que vous pouvez utiliser pour créer des éléments interactifs dans vos pages web. Voici une liste des principaux types de boutons en HTML5.</a:t>
            </a:r>
            <a:endParaRPr lang="fr-FR">
              <a:solidFill>
                <a:schemeClr val="tx1"/>
              </a:solidFill>
            </a:endParaRPr>
          </a:p>
        </p:txBody>
      </p:sp>
    </p:spTree>
    <p:extLst>
      <p:ext uri="{BB962C8B-B14F-4D97-AF65-F5344CB8AC3E}">
        <p14:creationId xmlns:p14="http://schemas.microsoft.com/office/powerpoint/2010/main" val="339567543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ABF7B12-3393-D0DC-16D5-E55A3A77663A}"/>
              </a:ext>
            </a:extLst>
          </p:cNvPr>
          <p:cNvSpPr>
            <a:spLocks noGrp="1"/>
          </p:cNvSpPr>
          <p:nvPr>
            <p:ph type="title"/>
          </p:nvPr>
        </p:nvSpPr>
        <p:spPr/>
        <p:txBody>
          <a:bodyPr/>
          <a:lstStyle/>
          <a:p>
            <a:r>
              <a:rPr lang="fr-FR"/>
              <a:t>HTML – Les boutons</a:t>
            </a:r>
          </a:p>
        </p:txBody>
      </p:sp>
      <p:sp>
        <p:nvSpPr>
          <p:cNvPr id="3" name="Espace réservé du contenu 2">
            <a:extLst>
              <a:ext uri="{FF2B5EF4-FFF2-40B4-BE49-F238E27FC236}">
                <a16:creationId xmlns:a16="http://schemas.microsoft.com/office/drawing/2014/main" id="{67F45598-0F52-2B43-E720-2F040FABA5E1}"/>
              </a:ext>
            </a:extLst>
          </p:cNvPr>
          <p:cNvSpPr>
            <a:spLocks noGrp="1"/>
          </p:cNvSpPr>
          <p:nvPr>
            <p:ph idx="1"/>
          </p:nvPr>
        </p:nvSpPr>
        <p:spPr/>
        <p:txBody>
          <a:bodyPr/>
          <a:lstStyle/>
          <a:p>
            <a:r>
              <a:rPr lang="fr-FR" b="1" i="0">
                <a:solidFill>
                  <a:schemeClr val="tx1"/>
                </a:solidFill>
                <a:effectLst/>
                <a:latin typeface="Söhne"/>
              </a:rPr>
              <a:t>Bouton simple (Button)</a:t>
            </a:r>
            <a:r>
              <a:rPr lang="fr-FR" b="0" i="0">
                <a:solidFill>
                  <a:schemeClr val="tx1"/>
                </a:solidFill>
                <a:effectLst/>
                <a:latin typeface="Söhne"/>
              </a:rPr>
              <a:t> : Il s'agit d'un bouton générique qui peut être utilisé pour déclencher des actions JavaScript. Il n'a pas de comportement par défaut associé. Vous pouvez attacher des écouteurs d'événements pour définir son comportement.</a:t>
            </a:r>
          </a:p>
          <a:p>
            <a:endParaRPr lang="fr-FR">
              <a:solidFill>
                <a:schemeClr val="tx1"/>
              </a:solidFill>
              <a:latin typeface="Söhne"/>
            </a:endParaRPr>
          </a:p>
          <a:p>
            <a:endParaRPr lang="fr-FR" b="0" i="0">
              <a:solidFill>
                <a:schemeClr val="tx1"/>
              </a:solidFill>
              <a:effectLst/>
              <a:latin typeface="Söhne"/>
            </a:endParaRPr>
          </a:p>
          <a:p>
            <a:pPr marL="0" indent="0">
              <a:buNone/>
            </a:pPr>
            <a:r>
              <a:rPr lang="fr-FR">
                <a:solidFill>
                  <a:schemeClr val="tx1"/>
                </a:solidFill>
                <a:latin typeface="Söhne"/>
              </a:rPr>
              <a:t>Ou</a:t>
            </a:r>
          </a:p>
          <a:p>
            <a:pPr marL="0" indent="0">
              <a:buNone/>
            </a:pPr>
            <a:endParaRPr lang="fr-FR" b="0" i="0">
              <a:solidFill>
                <a:schemeClr val="tx1"/>
              </a:solidFill>
              <a:effectLst/>
              <a:latin typeface="Söhne"/>
            </a:endParaRPr>
          </a:p>
          <a:p>
            <a:pPr marL="0" indent="0">
              <a:buNone/>
            </a:pPr>
            <a:endParaRPr lang="fr-FR">
              <a:solidFill>
                <a:schemeClr val="tx1"/>
              </a:solidFill>
            </a:endParaRPr>
          </a:p>
        </p:txBody>
      </p:sp>
      <p:pic>
        <p:nvPicPr>
          <p:cNvPr id="5" name="Image 4">
            <a:extLst>
              <a:ext uri="{FF2B5EF4-FFF2-40B4-BE49-F238E27FC236}">
                <a16:creationId xmlns:a16="http://schemas.microsoft.com/office/drawing/2014/main" id="{47858526-667C-BBF7-617A-DA443BB19AAE}"/>
              </a:ext>
            </a:extLst>
          </p:cNvPr>
          <p:cNvPicPr>
            <a:picLocks noChangeAspect="1"/>
          </p:cNvPicPr>
          <p:nvPr/>
        </p:nvPicPr>
        <p:blipFill>
          <a:blip r:embed="rId2"/>
          <a:stretch>
            <a:fillRect/>
          </a:stretch>
        </p:blipFill>
        <p:spPr>
          <a:xfrm>
            <a:off x="1272088" y="3739715"/>
            <a:ext cx="5689600" cy="355600"/>
          </a:xfrm>
          <a:prstGeom prst="rect">
            <a:avLst/>
          </a:prstGeom>
        </p:spPr>
      </p:pic>
      <p:pic>
        <p:nvPicPr>
          <p:cNvPr id="7" name="Image 6">
            <a:extLst>
              <a:ext uri="{FF2B5EF4-FFF2-40B4-BE49-F238E27FC236}">
                <a16:creationId xmlns:a16="http://schemas.microsoft.com/office/drawing/2014/main" id="{FE581759-F158-C005-9FCF-32974C9F68F4}"/>
              </a:ext>
            </a:extLst>
          </p:cNvPr>
          <p:cNvPicPr>
            <a:picLocks noChangeAspect="1"/>
          </p:cNvPicPr>
          <p:nvPr/>
        </p:nvPicPr>
        <p:blipFill>
          <a:blip r:embed="rId3"/>
          <a:stretch>
            <a:fillRect/>
          </a:stretch>
        </p:blipFill>
        <p:spPr>
          <a:xfrm>
            <a:off x="1272088" y="4879757"/>
            <a:ext cx="5562600" cy="355600"/>
          </a:xfrm>
          <a:prstGeom prst="rect">
            <a:avLst/>
          </a:prstGeom>
        </p:spPr>
      </p:pic>
    </p:spTree>
    <p:extLst>
      <p:ext uri="{BB962C8B-B14F-4D97-AF65-F5344CB8AC3E}">
        <p14:creationId xmlns:p14="http://schemas.microsoft.com/office/powerpoint/2010/main" val="417343842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3572FFC-7175-EF4B-921C-D2A3E3CC8BA5}"/>
              </a:ext>
            </a:extLst>
          </p:cNvPr>
          <p:cNvSpPr>
            <a:spLocks noGrp="1"/>
          </p:cNvSpPr>
          <p:nvPr>
            <p:ph type="title"/>
          </p:nvPr>
        </p:nvSpPr>
        <p:spPr/>
        <p:txBody>
          <a:bodyPr/>
          <a:lstStyle/>
          <a:p>
            <a:r>
              <a:rPr lang="fr-FR"/>
              <a:t>HTML – Les boutons</a:t>
            </a:r>
          </a:p>
        </p:txBody>
      </p:sp>
      <p:sp>
        <p:nvSpPr>
          <p:cNvPr id="3" name="Espace réservé du contenu 2">
            <a:extLst>
              <a:ext uri="{FF2B5EF4-FFF2-40B4-BE49-F238E27FC236}">
                <a16:creationId xmlns:a16="http://schemas.microsoft.com/office/drawing/2014/main" id="{5E0D92A1-4E3A-A69D-B371-696D2F0183ED}"/>
              </a:ext>
            </a:extLst>
          </p:cNvPr>
          <p:cNvSpPr>
            <a:spLocks noGrp="1"/>
          </p:cNvSpPr>
          <p:nvPr>
            <p:ph idx="1"/>
          </p:nvPr>
        </p:nvSpPr>
        <p:spPr/>
        <p:txBody>
          <a:bodyPr/>
          <a:lstStyle/>
          <a:p>
            <a:r>
              <a:rPr lang="fr-FR" b="1" i="0">
                <a:solidFill>
                  <a:schemeClr val="tx1"/>
                </a:solidFill>
                <a:effectLst/>
                <a:latin typeface="Söhne"/>
              </a:rPr>
              <a:t>Bouton de réinitialisation (Reset)</a:t>
            </a:r>
            <a:r>
              <a:rPr lang="fr-FR" b="0" i="0">
                <a:solidFill>
                  <a:schemeClr val="tx1"/>
                </a:solidFill>
                <a:effectLst/>
                <a:latin typeface="Söhne"/>
              </a:rPr>
              <a:t> : Également utilisé dans les formulaires, ce bouton permet à l'utilisateur de réinitialiser tous les champs du formulaire à leurs valeurs par défaut. Cela efface les données saisies.</a:t>
            </a:r>
          </a:p>
          <a:p>
            <a:endParaRPr lang="fr-FR">
              <a:solidFill>
                <a:schemeClr val="tx1"/>
              </a:solidFill>
              <a:latin typeface="Söhne"/>
            </a:endParaRPr>
          </a:p>
          <a:p>
            <a:endParaRPr lang="fr-FR" b="0" i="0">
              <a:solidFill>
                <a:schemeClr val="tx1"/>
              </a:solidFill>
              <a:effectLst/>
              <a:latin typeface="Söhne"/>
            </a:endParaRPr>
          </a:p>
          <a:p>
            <a:pPr marL="0" indent="0">
              <a:buNone/>
            </a:pPr>
            <a:r>
              <a:rPr lang="fr-FR">
                <a:solidFill>
                  <a:schemeClr val="tx1"/>
                </a:solidFill>
                <a:latin typeface="Söhne"/>
              </a:rPr>
              <a:t>Ou</a:t>
            </a:r>
          </a:p>
          <a:p>
            <a:pPr marL="0" indent="0">
              <a:buNone/>
            </a:pPr>
            <a:endParaRPr lang="fr-FR" b="0" i="0">
              <a:solidFill>
                <a:schemeClr val="tx1"/>
              </a:solidFill>
              <a:effectLst/>
              <a:latin typeface="Söhne"/>
            </a:endParaRPr>
          </a:p>
          <a:p>
            <a:pPr marL="0" indent="0">
              <a:buNone/>
            </a:pPr>
            <a:endParaRPr lang="fr-FR">
              <a:solidFill>
                <a:schemeClr val="tx1"/>
              </a:solidFill>
            </a:endParaRPr>
          </a:p>
        </p:txBody>
      </p:sp>
      <p:pic>
        <p:nvPicPr>
          <p:cNvPr id="5" name="Image 4">
            <a:extLst>
              <a:ext uri="{FF2B5EF4-FFF2-40B4-BE49-F238E27FC236}">
                <a16:creationId xmlns:a16="http://schemas.microsoft.com/office/drawing/2014/main" id="{6778F9E8-8CE7-124B-C40D-2CAB9FADACAC}"/>
              </a:ext>
            </a:extLst>
          </p:cNvPr>
          <p:cNvPicPr>
            <a:picLocks noChangeAspect="1"/>
          </p:cNvPicPr>
          <p:nvPr/>
        </p:nvPicPr>
        <p:blipFill>
          <a:blip r:embed="rId2"/>
          <a:stretch>
            <a:fillRect/>
          </a:stretch>
        </p:blipFill>
        <p:spPr>
          <a:xfrm>
            <a:off x="1303838" y="3664559"/>
            <a:ext cx="5626100" cy="355600"/>
          </a:xfrm>
          <a:prstGeom prst="rect">
            <a:avLst/>
          </a:prstGeom>
        </p:spPr>
      </p:pic>
      <p:pic>
        <p:nvPicPr>
          <p:cNvPr id="7" name="Image 6">
            <a:extLst>
              <a:ext uri="{FF2B5EF4-FFF2-40B4-BE49-F238E27FC236}">
                <a16:creationId xmlns:a16="http://schemas.microsoft.com/office/drawing/2014/main" id="{6335BBBB-A207-DB8E-7587-FA2A188B1184}"/>
              </a:ext>
            </a:extLst>
          </p:cNvPr>
          <p:cNvPicPr>
            <a:picLocks noChangeAspect="1"/>
          </p:cNvPicPr>
          <p:nvPr/>
        </p:nvPicPr>
        <p:blipFill>
          <a:blip r:embed="rId3"/>
          <a:stretch>
            <a:fillRect/>
          </a:stretch>
        </p:blipFill>
        <p:spPr>
          <a:xfrm>
            <a:off x="1234909" y="4903418"/>
            <a:ext cx="5803900" cy="355600"/>
          </a:xfrm>
          <a:prstGeom prst="rect">
            <a:avLst/>
          </a:prstGeom>
        </p:spPr>
      </p:pic>
    </p:spTree>
    <p:extLst>
      <p:ext uri="{BB962C8B-B14F-4D97-AF65-F5344CB8AC3E}">
        <p14:creationId xmlns:p14="http://schemas.microsoft.com/office/powerpoint/2010/main" val="396149878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3C16D71-9304-3436-462D-8E520A9887C4}"/>
              </a:ext>
            </a:extLst>
          </p:cNvPr>
          <p:cNvSpPr>
            <a:spLocks noGrp="1"/>
          </p:cNvSpPr>
          <p:nvPr>
            <p:ph type="title"/>
          </p:nvPr>
        </p:nvSpPr>
        <p:spPr/>
        <p:txBody>
          <a:bodyPr/>
          <a:lstStyle/>
          <a:p>
            <a:r>
              <a:rPr lang="fr-FR"/>
              <a:t>HTML – Les boutons</a:t>
            </a:r>
          </a:p>
        </p:txBody>
      </p:sp>
      <p:sp>
        <p:nvSpPr>
          <p:cNvPr id="3" name="Espace réservé du contenu 2">
            <a:extLst>
              <a:ext uri="{FF2B5EF4-FFF2-40B4-BE49-F238E27FC236}">
                <a16:creationId xmlns:a16="http://schemas.microsoft.com/office/drawing/2014/main" id="{BB901750-73D9-7951-983A-FBA6C04A2045}"/>
              </a:ext>
            </a:extLst>
          </p:cNvPr>
          <p:cNvSpPr>
            <a:spLocks noGrp="1"/>
          </p:cNvSpPr>
          <p:nvPr>
            <p:ph idx="1"/>
          </p:nvPr>
        </p:nvSpPr>
        <p:spPr/>
        <p:txBody>
          <a:bodyPr/>
          <a:lstStyle/>
          <a:p>
            <a:r>
              <a:rPr lang="fr-FR" b="1" i="0">
                <a:solidFill>
                  <a:schemeClr val="tx1"/>
                </a:solidFill>
                <a:effectLst/>
                <a:latin typeface="Söhne"/>
              </a:rPr>
              <a:t>Bouton d'image (Image)</a:t>
            </a:r>
            <a:r>
              <a:rPr lang="fr-FR" b="0" i="0">
                <a:solidFill>
                  <a:schemeClr val="tx1"/>
                </a:solidFill>
                <a:effectLst/>
                <a:latin typeface="Söhne"/>
              </a:rPr>
              <a:t> : Il s'agit d'un bouton qui utilise une image comme libellé. Lorsque l'utilisateur clique sur l'image, il peut déclencher une action, généralement liée à des coordonnées de clic.</a:t>
            </a:r>
          </a:p>
          <a:p>
            <a:pPr marL="0" indent="0">
              <a:buNone/>
            </a:pPr>
            <a:endParaRPr lang="fr-FR">
              <a:solidFill>
                <a:schemeClr val="tx1"/>
              </a:solidFill>
            </a:endParaRPr>
          </a:p>
        </p:txBody>
      </p:sp>
      <p:pic>
        <p:nvPicPr>
          <p:cNvPr id="5" name="Image 4">
            <a:extLst>
              <a:ext uri="{FF2B5EF4-FFF2-40B4-BE49-F238E27FC236}">
                <a16:creationId xmlns:a16="http://schemas.microsoft.com/office/drawing/2014/main" id="{740E1D79-FA50-F52C-F86A-FB5FF4F8BAD6}"/>
              </a:ext>
            </a:extLst>
          </p:cNvPr>
          <p:cNvPicPr>
            <a:picLocks noChangeAspect="1"/>
          </p:cNvPicPr>
          <p:nvPr/>
        </p:nvPicPr>
        <p:blipFill>
          <a:blip r:embed="rId2"/>
          <a:stretch>
            <a:fillRect/>
          </a:stretch>
        </p:blipFill>
        <p:spPr>
          <a:xfrm>
            <a:off x="1388997" y="3802345"/>
            <a:ext cx="7772400" cy="316318"/>
          </a:xfrm>
          <a:prstGeom prst="rect">
            <a:avLst/>
          </a:prstGeom>
        </p:spPr>
      </p:pic>
    </p:spTree>
    <p:extLst>
      <p:ext uri="{BB962C8B-B14F-4D97-AF65-F5344CB8AC3E}">
        <p14:creationId xmlns:p14="http://schemas.microsoft.com/office/powerpoint/2010/main" val="184841185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D6985C1-42FC-66D4-046F-4249188D14D5}"/>
              </a:ext>
            </a:extLst>
          </p:cNvPr>
          <p:cNvSpPr>
            <a:spLocks noGrp="1"/>
          </p:cNvSpPr>
          <p:nvPr>
            <p:ph type="title"/>
          </p:nvPr>
        </p:nvSpPr>
        <p:spPr/>
        <p:txBody>
          <a:bodyPr/>
          <a:lstStyle/>
          <a:p>
            <a:r>
              <a:rPr lang="fr-FR"/>
              <a:t>HTML – Les boutons</a:t>
            </a:r>
          </a:p>
        </p:txBody>
      </p:sp>
      <p:sp>
        <p:nvSpPr>
          <p:cNvPr id="3" name="Espace réservé du contenu 2">
            <a:extLst>
              <a:ext uri="{FF2B5EF4-FFF2-40B4-BE49-F238E27FC236}">
                <a16:creationId xmlns:a16="http://schemas.microsoft.com/office/drawing/2014/main" id="{A8884322-E50F-19C4-1200-547E183F0FBA}"/>
              </a:ext>
            </a:extLst>
          </p:cNvPr>
          <p:cNvSpPr>
            <a:spLocks noGrp="1"/>
          </p:cNvSpPr>
          <p:nvPr>
            <p:ph idx="1"/>
          </p:nvPr>
        </p:nvSpPr>
        <p:spPr/>
        <p:txBody>
          <a:bodyPr/>
          <a:lstStyle/>
          <a:p>
            <a:r>
              <a:rPr lang="fr-FR" b="1" i="0">
                <a:solidFill>
                  <a:schemeClr val="tx1"/>
                </a:solidFill>
                <a:effectLst/>
                <a:latin typeface="Söhne"/>
              </a:rPr>
              <a:t>Bouton de réinitialisation d'image (Reset)</a:t>
            </a:r>
            <a:r>
              <a:rPr lang="fr-FR" b="0" i="0">
                <a:solidFill>
                  <a:schemeClr val="tx1"/>
                </a:solidFill>
                <a:effectLst/>
                <a:latin typeface="Söhne"/>
              </a:rPr>
              <a:t> : Similaire au bouton de réinitialisation, mais utilisant une image comme libellé.</a:t>
            </a:r>
          </a:p>
          <a:p>
            <a:pPr marL="0" indent="0">
              <a:buNone/>
            </a:pPr>
            <a:endParaRPr lang="fr-FR">
              <a:solidFill>
                <a:schemeClr val="tx1"/>
              </a:solidFill>
            </a:endParaRPr>
          </a:p>
        </p:txBody>
      </p:sp>
      <p:pic>
        <p:nvPicPr>
          <p:cNvPr id="5" name="Image 4">
            <a:extLst>
              <a:ext uri="{FF2B5EF4-FFF2-40B4-BE49-F238E27FC236}">
                <a16:creationId xmlns:a16="http://schemas.microsoft.com/office/drawing/2014/main" id="{7248FF47-7D35-5471-5E33-043A292BF259}"/>
              </a:ext>
            </a:extLst>
          </p:cNvPr>
          <p:cNvPicPr>
            <a:picLocks noChangeAspect="1"/>
          </p:cNvPicPr>
          <p:nvPr/>
        </p:nvPicPr>
        <p:blipFill>
          <a:blip r:embed="rId2"/>
          <a:stretch>
            <a:fillRect/>
          </a:stretch>
        </p:blipFill>
        <p:spPr>
          <a:xfrm>
            <a:off x="1510082" y="3438395"/>
            <a:ext cx="7518400" cy="355600"/>
          </a:xfrm>
          <a:prstGeom prst="rect">
            <a:avLst/>
          </a:prstGeom>
        </p:spPr>
      </p:pic>
    </p:spTree>
    <p:extLst>
      <p:ext uri="{BB962C8B-B14F-4D97-AF65-F5344CB8AC3E}">
        <p14:creationId xmlns:p14="http://schemas.microsoft.com/office/powerpoint/2010/main" val="105831885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362F682-7CCD-98F0-1179-63C458CD36BA}"/>
              </a:ext>
            </a:extLst>
          </p:cNvPr>
          <p:cNvSpPr>
            <a:spLocks noGrp="1"/>
          </p:cNvSpPr>
          <p:nvPr>
            <p:ph type="title"/>
          </p:nvPr>
        </p:nvSpPr>
        <p:spPr/>
        <p:txBody>
          <a:bodyPr/>
          <a:lstStyle/>
          <a:p>
            <a:r>
              <a:rPr lang="fr-FR"/>
              <a:t>HTML – Les boutons</a:t>
            </a:r>
          </a:p>
        </p:txBody>
      </p:sp>
      <p:sp>
        <p:nvSpPr>
          <p:cNvPr id="3" name="Espace réservé du contenu 2">
            <a:extLst>
              <a:ext uri="{FF2B5EF4-FFF2-40B4-BE49-F238E27FC236}">
                <a16:creationId xmlns:a16="http://schemas.microsoft.com/office/drawing/2014/main" id="{1AD43D20-110A-6B8E-DF34-2621DB5374C9}"/>
              </a:ext>
            </a:extLst>
          </p:cNvPr>
          <p:cNvSpPr>
            <a:spLocks noGrp="1"/>
          </p:cNvSpPr>
          <p:nvPr>
            <p:ph idx="1"/>
          </p:nvPr>
        </p:nvSpPr>
        <p:spPr/>
        <p:txBody>
          <a:bodyPr/>
          <a:lstStyle/>
          <a:p>
            <a:r>
              <a:rPr lang="fr-FR" b="1" i="0">
                <a:solidFill>
                  <a:schemeClr val="tx1"/>
                </a:solidFill>
                <a:effectLst/>
                <a:latin typeface="Söhne"/>
              </a:rPr>
              <a:t>Bouton de soumission d'image (</a:t>
            </a:r>
            <a:r>
              <a:rPr lang="fr-FR" b="1" i="0" err="1">
                <a:solidFill>
                  <a:schemeClr val="tx1"/>
                </a:solidFill>
                <a:effectLst/>
                <a:latin typeface="Söhne"/>
              </a:rPr>
              <a:t>Submit</a:t>
            </a:r>
            <a:r>
              <a:rPr lang="fr-FR" b="1" i="0">
                <a:solidFill>
                  <a:schemeClr val="tx1"/>
                </a:solidFill>
                <a:effectLst/>
                <a:latin typeface="Söhne"/>
              </a:rPr>
              <a:t>)</a:t>
            </a:r>
            <a:r>
              <a:rPr lang="fr-FR" b="0" i="0">
                <a:solidFill>
                  <a:schemeClr val="tx1"/>
                </a:solidFill>
                <a:effectLst/>
                <a:latin typeface="Söhne"/>
              </a:rPr>
              <a:t> : Similaire au bouton de soumission, mais utilisant une image comme libellé.</a:t>
            </a:r>
          </a:p>
          <a:p>
            <a:pPr marL="0" indent="0">
              <a:buNone/>
            </a:pPr>
            <a:endParaRPr lang="fr-FR">
              <a:solidFill>
                <a:schemeClr val="tx1"/>
              </a:solidFill>
            </a:endParaRPr>
          </a:p>
        </p:txBody>
      </p:sp>
      <p:pic>
        <p:nvPicPr>
          <p:cNvPr id="5" name="Image 4">
            <a:extLst>
              <a:ext uri="{FF2B5EF4-FFF2-40B4-BE49-F238E27FC236}">
                <a16:creationId xmlns:a16="http://schemas.microsoft.com/office/drawing/2014/main" id="{DDB84D02-A5BA-3208-EDBC-51EEF9CFF699}"/>
              </a:ext>
            </a:extLst>
          </p:cNvPr>
          <p:cNvPicPr>
            <a:picLocks noChangeAspect="1"/>
          </p:cNvPicPr>
          <p:nvPr/>
        </p:nvPicPr>
        <p:blipFill>
          <a:blip r:embed="rId2"/>
          <a:stretch>
            <a:fillRect/>
          </a:stretch>
        </p:blipFill>
        <p:spPr>
          <a:xfrm>
            <a:off x="1450931" y="3539298"/>
            <a:ext cx="7010400" cy="355600"/>
          </a:xfrm>
          <a:prstGeom prst="rect">
            <a:avLst/>
          </a:prstGeom>
        </p:spPr>
      </p:pic>
    </p:spTree>
    <p:extLst>
      <p:ext uri="{BB962C8B-B14F-4D97-AF65-F5344CB8AC3E}">
        <p14:creationId xmlns:p14="http://schemas.microsoft.com/office/powerpoint/2010/main" val="38621212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D67ACED-583F-79A7-2F59-CB3AEA877B24}"/>
              </a:ext>
            </a:extLst>
          </p:cNvPr>
          <p:cNvSpPr>
            <a:spLocks noGrp="1"/>
          </p:cNvSpPr>
          <p:nvPr>
            <p:ph type="title"/>
          </p:nvPr>
        </p:nvSpPr>
        <p:spPr/>
        <p:txBody>
          <a:bodyPr/>
          <a:lstStyle/>
          <a:p>
            <a:r>
              <a:rPr lang="fr-FR"/>
              <a:t>HTML – La balise &lt;input&gt;</a:t>
            </a:r>
          </a:p>
        </p:txBody>
      </p:sp>
      <p:sp>
        <p:nvSpPr>
          <p:cNvPr id="3" name="Espace réservé du contenu 2">
            <a:extLst>
              <a:ext uri="{FF2B5EF4-FFF2-40B4-BE49-F238E27FC236}">
                <a16:creationId xmlns:a16="http://schemas.microsoft.com/office/drawing/2014/main" id="{3CFD5399-690D-EF47-6559-4D2E5CBADB19}"/>
              </a:ext>
            </a:extLst>
          </p:cNvPr>
          <p:cNvSpPr>
            <a:spLocks noGrp="1"/>
          </p:cNvSpPr>
          <p:nvPr>
            <p:ph idx="1"/>
          </p:nvPr>
        </p:nvSpPr>
        <p:spPr/>
        <p:txBody>
          <a:bodyPr/>
          <a:lstStyle/>
          <a:p>
            <a:r>
              <a:rPr lang="fr-FR" b="0" i="0">
                <a:solidFill>
                  <a:schemeClr val="tx1"/>
                </a:solidFill>
                <a:effectLst/>
                <a:latin typeface="Söhne"/>
              </a:rPr>
              <a:t>Les balises </a:t>
            </a:r>
            <a:r>
              <a:rPr lang="fr-FR">
                <a:solidFill>
                  <a:schemeClr val="tx1"/>
                </a:solidFill>
              </a:rPr>
              <a:t>&lt;input&gt;</a:t>
            </a:r>
            <a:r>
              <a:rPr lang="fr-FR" b="0" i="0">
                <a:solidFill>
                  <a:schemeClr val="tx1"/>
                </a:solidFill>
                <a:effectLst/>
                <a:latin typeface="Söhne"/>
              </a:rPr>
              <a:t> en HTML sont utilisées pour créer divers types de champs de saisie de données dans un formulaire. Voici une liste de certains des types de champs de saisie </a:t>
            </a:r>
            <a:r>
              <a:rPr lang="fr-FR">
                <a:solidFill>
                  <a:schemeClr val="tx1"/>
                </a:solidFill>
              </a:rPr>
              <a:t>&lt;input&gt;</a:t>
            </a:r>
            <a:r>
              <a:rPr lang="fr-FR" b="0" i="0">
                <a:solidFill>
                  <a:schemeClr val="tx1"/>
                </a:solidFill>
                <a:effectLst/>
                <a:latin typeface="Söhne"/>
              </a:rPr>
              <a:t> les plus couramment utilisés :</a:t>
            </a:r>
            <a:endParaRPr lang="fr-FR">
              <a:solidFill>
                <a:schemeClr val="tx1"/>
              </a:solidFill>
            </a:endParaRPr>
          </a:p>
        </p:txBody>
      </p:sp>
    </p:spTree>
    <p:extLst>
      <p:ext uri="{BB962C8B-B14F-4D97-AF65-F5344CB8AC3E}">
        <p14:creationId xmlns:p14="http://schemas.microsoft.com/office/powerpoint/2010/main" val="1393689910"/>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AE12C85-BA93-E789-7564-3B703BDDC12B}"/>
              </a:ext>
            </a:extLst>
          </p:cNvPr>
          <p:cNvSpPr>
            <a:spLocks noGrp="1"/>
          </p:cNvSpPr>
          <p:nvPr>
            <p:ph type="title"/>
          </p:nvPr>
        </p:nvSpPr>
        <p:spPr/>
        <p:txBody>
          <a:bodyPr/>
          <a:lstStyle/>
          <a:p>
            <a:r>
              <a:rPr lang="fr-FR"/>
              <a:t>HTML – Les boutons</a:t>
            </a:r>
          </a:p>
        </p:txBody>
      </p:sp>
      <p:sp>
        <p:nvSpPr>
          <p:cNvPr id="3" name="Espace réservé du contenu 2">
            <a:extLst>
              <a:ext uri="{FF2B5EF4-FFF2-40B4-BE49-F238E27FC236}">
                <a16:creationId xmlns:a16="http://schemas.microsoft.com/office/drawing/2014/main" id="{68EFC0DA-EA0C-C9E9-83E0-184B6815559B}"/>
              </a:ext>
            </a:extLst>
          </p:cNvPr>
          <p:cNvSpPr>
            <a:spLocks noGrp="1"/>
          </p:cNvSpPr>
          <p:nvPr>
            <p:ph idx="1"/>
          </p:nvPr>
        </p:nvSpPr>
        <p:spPr/>
        <p:txBody>
          <a:bodyPr/>
          <a:lstStyle/>
          <a:p>
            <a:r>
              <a:rPr lang="fr-FR" b="1" i="0">
                <a:solidFill>
                  <a:schemeClr val="tx1"/>
                </a:solidFill>
                <a:effectLst/>
                <a:latin typeface="Söhne"/>
              </a:rPr>
              <a:t>Bouton de commande (Command)</a:t>
            </a:r>
            <a:r>
              <a:rPr lang="fr-FR" b="0" i="0">
                <a:solidFill>
                  <a:schemeClr val="tx1"/>
                </a:solidFill>
                <a:effectLst/>
                <a:latin typeface="Söhne"/>
              </a:rPr>
              <a:t> : Ce type de bouton est utilisé pour créer des commandes interactives, souvent utilisées dans des applications web riches. Il peut être utilisé pour des actions telles que la lecture, la pause, l'arrêt, etc.</a:t>
            </a:r>
          </a:p>
          <a:p>
            <a:pPr marL="0" indent="0">
              <a:buNone/>
            </a:pPr>
            <a:endParaRPr lang="fr-FR">
              <a:solidFill>
                <a:schemeClr val="tx1"/>
              </a:solidFill>
            </a:endParaRPr>
          </a:p>
        </p:txBody>
      </p:sp>
      <p:pic>
        <p:nvPicPr>
          <p:cNvPr id="5" name="Image 4">
            <a:extLst>
              <a:ext uri="{FF2B5EF4-FFF2-40B4-BE49-F238E27FC236}">
                <a16:creationId xmlns:a16="http://schemas.microsoft.com/office/drawing/2014/main" id="{854E77EF-3E7D-0F19-A8EC-3B29DA27E4D0}"/>
              </a:ext>
            </a:extLst>
          </p:cNvPr>
          <p:cNvPicPr>
            <a:picLocks noChangeAspect="1"/>
          </p:cNvPicPr>
          <p:nvPr/>
        </p:nvPicPr>
        <p:blipFill>
          <a:blip r:embed="rId2"/>
          <a:stretch>
            <a:fillRect/>
          </a:stretch>
        </p:blipFill>
        <p:spPr>
          <a:xfrm>
            <a:off x="1386475" y="3777294"/>
            <a:ext cx="7772400" cy="337406"/>
          </a:xfrm>
          <a:prstGeom prst="rect">
            <a:avLst/>
          </a:prstGeom>
        </p:spPr>
      </p:pic>
    </p:spTree>
    <p:extLst>
      <p:ext uri="{BB962C8B-B14F-4D97-AF65-F5344CB8AC3E}">
        <p14:creationId xmlns:p14="http://schemas.microsoft.com/office/powerpoint/2010/main" val="137741872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A34AD44-EE87-4E8F-9A4F-A67754854C0C}"/>
              </a:ext>
            </a:extLst>
          </p:cNvPr>
          <p:cNvSpPr>
            <a:spLocks noGrp="1"/>
          </p:cNvSpPr>
          <p:nvPr>
            <p:ph type="title"/>
          </p:nvPr>
        </p:nvSpPr>
        <p:spPr/>
        <p:txBody>
          <a:bodyPr/>
          <a:lstStyle/>
          <a:p>
            <a:r>
              <a:rPr lang="fr-FR"/>
              <a:t>HTML – Les boutons</a:t>
            </a:r>
          </a:p>
        </p:txBody>
      </p:sp>
      <p:sp>
        <p:nvSpPr>
          <p:cNvPr id="3" name="Espace réservé du contenu 2">
            <a:extLst>
              <a:ext uri="{FF2B5EF4-FFF2-40B4-BE49-F238E27FC236}">
                <a16:creationId xmlns:a16="http://schemas.microsoft.com/office/drawing/2014/main" id="{00F4167C-4B2E-8B3C-398A-55EDF374C57C}"/>
              </a:ext>
            </a:extLst>
          </p:cNvPr>
          <p:cNvSpPr>
            <a:spLocks noGrp="1"/>
          </p:cNvSpPr>
          <p:nvPr>
            <p:ph idx="1"/>
          </p:nvPr>
        </p:nvSpPr>
        <p:spPr/>
        <p:txBody>
          <a:bodyPr/>
          <a:lstStyle/>
          <a:p>
            <a:r>
              <a:rPr lang="fr-FR" b="1" i="0">
                <a:solidFill>
                  <a:schemeClr val="tx1"/>
                </a:solidFill>
                <a:effectLst/>
                <a:latin typeface="Söhne"/>
              </a:rPr>
              <a:t>Bouton de réinitialisation du formulaire (Reset)</a:t>
            </a:r>
            <a:r>
              <a:rPr lang="fr-FR" b="0" i="0">
                <a:solidFill>
                  <a:schemeClr val="tx1"/>
                </a:solidFill>
                <a:effectLst/>
                <a:latin typeface="Söhne"/>
              </a:rPr>
              <a:t> : Il s'agit d'un bouton qui permet de réinitialiser le formulaire auquel il est associé. Il est défini comme un bouton de réinitialisation standard, mais il utilise l'attribut </a:t>
            </a:r>
            <a:r>
              <a:rPr lang="fr-FR" err="1">
                <a:solidFill>
                  <a:schemeClr val="tx1"/>
                </a:solidFill>
              </a:rPr>
              <a:t>form</a:t>
            </a:r>
            <a:r>
              <a:rPr lang="fr-FR" b="0" i="0">
                <a:solidFill>
                  <a:schemeClr val="tx1"/>
                </a:solidFill>
                <a:effectLst/>
                <a:latin typeface="Söhne"/>
              </a:rPr>
              <a:t> pour indiquer le formulaire cible.</a:t>
            </a:r>
          </a:p>
          <a:p>
            <a:pPr marL="0" indent="0">
              <a:buNone/>
            </a:pPr>
            <a:endParaRPr lang="fr-FR">
              <a:solidFill>
                <a:schemeClr val="tx1"/>
              </a:solidFill>
              <a:latin typeface="Söhne"/>
            </a:endParaRPr>
          </a:p>
        </p:txBody>
      </p:sp>
      <p:pic>
        <p:nvPicPr>
          <p:cNvPr id="5" name="Image 4">
            <a:extLst>
              <a:ext uri="{FF2B5EF4-FFF2-40B4-BE49-F238E27FC236}">
                <a16:creationId xmlns:a16="http://schemas.microsoft.com/office/drawing/2014/main" id="{5319DD26-982B-519F-FC42-DAA2E04B6804}"/>
              </a:ext>
            </a:extLst>
          </p:cNvPr>
          <p:cNvPicPr>
            <a:picLocks noChangeAspect="1"/>
          </p:cNvPicPr>
          <p:nvPr/>
        </p:nvPicPr>
        <p:blipFill>
          <a:blip r:embed="rId2"/>
          <a:stretch>
            <a:fillRect/>
          </a:stretch>
        </p:blipFill>
        <p:spPr>
          <a:xfrm>
            <a:off x="1408917" y="3814871"/>
            <a:ext cx="7772400" cy="322410"/>
          </a:xfrm>
          <a:prstGeom prst="rect">
            <a:avLst/>
          </a:prstGeom>
        </p:spPr>
      </p:pic>
    </p:spTree>
    <p:extLst>
      <p:ext uri="{BB962C8B-B14F-4D97-AF65-F5344CB8AC3E}">
        <p14:creationId xmlns:p14="http://schemas.microsoft.com/office/powerpoint/2010/main" val="388095528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A3318FF-BCCB-D062-0EFC-E1F3EADEA43E}"/>
              </a:ext>
            </a:extLst>
          </p:cNvPr>
          <p:cNvSpPr>
            <a:spLocks noGrp="1"/>
          </p:cNvSpPr>
          <p:nvPr>
            <p:ph type="title"/>
          </p:nvPr>
        </p:nvSpPr>
        <p:spPr/>
        <p:txBody>
          <a:bodyPr/>
          <a:lstStyle/>
          <a:p>
            <a:r>
              <a:rPr lang="fr-FR"/>
              <a:t>HTML – Les boutons</a:t>
            </a:r>
          </a:p>
        </p:txBody>
      </p:sp>
      <p:sp>
        <p:nvSpPr>
          <p:cNvPr id="3" name="Espace réservé du contenu 2">
            <a:extLst>
              <a:ext uri="{FF2B5EF4-FFF2-40B4-BE49-F238E27FC236}">
                <a16:creationId xmlns:a16="http://schemas.microsoft.com/office/drawing/2014/main" id="{607B7744-8F0A-8338-26D3-7831A0D96544}"/>
              </a:ext>
            </a:extLst>
          </p:cNvPr>
          <p:cNvSpPr>
            <a:spLocks noGrp="1"/>
          </p:cNvSpPr>
          <p:nvPr>
            <p:ph idx="1"/>
          </p:nvPr>
        </p:nvSpPr>
        <p:spPr/>
        <p:txBody>
          <a:bodyPr/>
          <a:lstStyle/>
          <a:p>
            <a:pPr marL="0" indent="0">
              <a:buNone/>
            </a:pPr>
            <a:r>
              <a:rPr lang="fr-FR" b="0" i="0">
                <a:solidFill>
                  <a:schemeClr val="tx1"/>
                </a:solidFill>
                <a:effectLst/>
                <a:latin typeface="Söhne"/>
              </a:rPr>
              <a:t>Ces différents types de boutons offrent une flexibilité pour créer des éléments interactifs dans vos pages web en fonction des besoins de votre application. Vous pouvez choisir le type de bouton qui convient le mieux à votre contexte et à l'objectif de votre site web ou de votre application web.</a:t>
            </a:r>
            <a:endParaRPr lang="fr-FR">
              <a:solidFill>
                <a:schemeClr val="tx1"/>
              </a:solidFill>
            </a:endParaRPr>
          </a:p>
        </p:txBody>
      </p:sp>
    </p:spTree>
    <p:extLst>
      <p:ext uri="{BB962C8B-B14F-4D97-AF65-F5344CB8AC3E}">
        <p14:creationId xmlns:p14="http://schemas.microsoft.com/office/powerpoint/2010/main" val="3421965837"/>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9F53582-4F31-267C-F9E7-EBA20E3C3796}"/>
              </a:ext>
            </a:extLst>
          </p:cNvPr>
          <p:cNvSpPr>
            <a:spLocks noGrp="1"/>
          </p:cNvSpPr>
          <p:nvPr>
            <p:ph type="title"/>
          </p:nvPr>
        </p:nvSpPr>
        <p:spPr/>
        <p:txBody>
          <a:bodyPr/>
          <a:lstStyle/>
          <a:p>
            <a:r>
              <a:rPr lang="fr-FR"/>
              <a:t>HTML – Envoi de données à un serveur</a:t>
            </a:r>
          </a:p>
        </p:txBody>
      </p:sp>
      <p:sp>
        <p:nvSpPr>
          <p:cNvPr id="3" name="Espace réservé du contenu 2">
            <a:extLst>
              <a:ext uri="{FF2B5EF4-FFF2-40B4-BE49-F238E27FC236}">
                <a16:creationId xmlns:a16="http://schemas.microsoft.com/office/drawing/2014/main" id="{D5F63F47-1BAA-944C-DB7C-E12548704793}"/>
              </a:ext>
            </a:extLst>
          </p:cNvPr>
          <p:cNvSpPr>
            <a:spLocks noGrp="1"/>
          </p:cNvSpPr>
          <p:nvPr>
            <p:ph idx="1"/>
          </p:nvPr>
        </p:nvSpPr>
        <p:spPr/>
        <p:txBody>
          <a:bodyPr/>
          <a:lstStyle/>
          <a:p>
            <a:r>
              <a:rPr lang="fr-FR" b="0" i="0">
                <a:solidFill>
                  <a:schemeClr val="tx1"/>
                </a:solidFill>
                <a:effectLst/>
                <a:latin typeface="Söhne"/>
              </a:rPr>
              <a:t>L'envoi de données au serveur à partir d'un formulaire HTML est une étape essentielle dans le traitement des informations saisies par les utilisateurs. Cette opération se fait généralement en utilisant les méthodes GET ou POST, et les données sont envoyées au serveur pour être traitées. Voici une explication détaillée de la partie d'envoi de données au serveur.</a:t>
            </a:r>
            <a:endParaRPr lang="fr-FR">
              <a:solidFill>
                <a:schemeClr val="tx1"/>
              </a:solidFill>
            </a:endParaRPr>
          </a:p>
        </p:txBody>
      </p:sp>
    </p:spTree>
    <p:extLst>
      <p:ext uri="{BB962C8B-B14F-4D97-AF65-F5344CB8AC3E}">
        <p14:creationId xmlns:p14="http://schemas.microsoft.com/office/powerpoint/2010/main" val="1864608653"/>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5C13FD9-A6F7-5C12-5FC6-DF03BA9B58A4}"/>
              </a:ext>
            </a:extLst>
          </p:cNvPr>
          <p:cNvSpPr>
            <a:spLocks noGrp="1"/>
          </p:cNvSpPr>
          <p:nvPr>
            <p:ph type="title"/>
          </p:nvPr>
        </p:nvSpPr>
        <p:spPr/>
        <p:txBody>
          <a:bodyPr/>
          <a:lstStyle/>
          <a:p>
            <a:r>
              <a:rPr lang="fr-FR"/>
              <a:t>HTML – Envoi de données à un serveur</a:t>
            </a:r>
          </a:p>
        </p:txBody>
      </p:sp>
      <p:sp>
        <p:nvSpPr>
          <p:cNvPr id="3" name="Espace réservé du contenu 2">
            <a:extLst>
              <a:ext uri="{FF2B5EF4-FFF2-40B4-BE49-F238E27FC236}">
                <a16:creationId xmlns:a16="http://schemas.microsoft.com/office/drawing/2014/main" id="{F1BC8414-D76B-22B4-5D35-DB519E6B73F4}"/>
              </a:ext>
            </a:extLst>
          </p:cNvPr>
          <p:cNvSpPr>
            <a:spLocks noGrp="1"/>
          </p:cNvSpPr>
          <p:nvPr>
            <p:ph idx="1"/>
          </p:nvPr>
        </p:nvSpPr>
        <p:spPr/>
        <p:txBody>
          <a:bodyPr/>
          <a:lstStyle/>
          <a:p>
            <a:pPr marL="0" indent="0" algn="l">
              <a:buNone/>
            </a:pPr>
            <a:r>
              <a:rPr lang="fr-FR" b="1" i="0">
                <a:solidFill>
                  <a:schemeClr val="tx1"/>
                </a:solidFill>
                <a:effectLst/>
                <a:latin typeface="Söhne"/>
              </a:rPr>
              <a:t>Formulaire HTML</a:t>
            </a:r>
            <a:r>
              <a:rPr lang="fr-FR" b="0" i="0">
                <a:solidFill>
                  <a:schemeClr val="tx1"/>
                </a:solidFill>
                <a:effectLst/>
                <a:latin typeface="Söhne"/>
              </a:rPr>
              <a:t> : Tout d'abord, vous devez créer un formulaire HTML qui contient les champs et les contrôles nécessaires pour collecter les données de l'utilisateur. Un formulaire est généralement défini à l'aide de la balise &lt;</a:t>
            </a:r>
            <a:r>
              <a:rPr lang="fr-FR" b="0" i="0" err="1">
                <a:solidFill>
                  <a:schemeClr val="tx1"/>
                </a:solidFill>
                <a:effectLst/>
                <a:latin typeface="Söhne"/>
              </a:rPr>
              <a:t>form</a:t>
            </a:r>
            <a:r>
              <a:rPr lang="fr-FR" b="0" i="0">
                <a:solidFill>
                  <a:schemeClr val="tx1"/>
                </a:solidFill>
                <a:effectLst/>
                <a:latin typeface="Söhne"/>
              </a:rPr>
              <a:t>&gt;. Vous devez spécifier les attributs action et </a:t>
            </a:r>
            <a:r>
              <a:rPr lang="fr-FR" b="0" i="0" err="1">
                <a:solidFill>
                  <a:schemeClr val="tx1"/>
                </a:solidFill>
                <a:effectLst/>
                <a:latin typeface="Söhne"/>
              </a:rPr>
              <a:t>method</a:t>
            </a:r>
            <a:r>
              <a:rPr lang="fr-FR" b="0" i="0">
                <a:solidFill>
                  <a:schemeClr val="tx1"/>
                </a:solidFill>
                <a:effectLst/>
                <a:latin typeface="Söhne"/>
              </a:rPr>
              <a:t> dans la balise &lt;</a:t>
            </a:r>
            <a:r>
              <a:rPr lang="fr-FR" b="0" i="0" err="1">
                <a:solidFill>
                  <a:schemeClr val="tx1"/>
                </a:solidFill>
                <a:effectLst/>
                <a:latin typeface="Söhne"/>
              </a:rPr>
              <a:t>form</a:t>
            </a:r>
            <a:r>
              <a:rPr lang="fr-FR" b="0" i="0">
                <a:solidFill>
                  <a:schemeClr val="tx1"/>
                </a:solidFill>
                <a:effectLst/>
                <a:latin typeface="Söhne"/>
              </a:rPr>
              <a:t>&gt; pour indiquer où envoyer les données et quelle méthode HTTP utiliser (GET ou POST).</a:t>
            </a:r>
          </a:p>
          <a:p>
            <a:pPr algn="l">
              <a:buFont typeface="Arial" panose="020B0604020202020204" pitchFamily="34" charset="0"/>
              <a:buChar char="•"/>
            </a:pPr>
            <a:r>
              <a:rPr lang="fr-FR" b="0" i="0">
                <a:solidFill>
                  <a:schemeClr val="tx1"/>
                </a:solidFill>
                <a:effectLst/>
                <a:latin typeface="Söhne"/>
              </a:rPr>
              <a:t>L'attribut action spécifie l'URL du script ou de la page du serveur qui va traiter les données du formulaire.</a:t>
            </a:r>
          </a:p>
          <a:p>
            <a:pPr algn="l">
              <a:buFont typeface="Arial" panose="020B0604020202020204" pitchFamily="34" charset="0"/>
              <a:buChar char="•"/>
            </a:pPr>
            <a:r>
              <a:rPr lang="fr-FR" b="0" i="0">
                <a:solidFill>
                  <a:schemeClr val="tx1"/>
                </a:solidFill>
                <a:effectLst/>
                <a:latin typeface="Söhne"/>
              </a:rPr>
              <a:t>L'attribut </a:t>
            </a:r>
            <a:r>
              <a:rPr lang="fr-FR" b="0" i="0" err="1">
                <a:solidFill>
                  <a:schemeClr val="tx1"/>
                </a:solidFill>
                <a:effectLst/>
                <a:latin typeface="Söhne"/>
              </a:rPr>
              <a:t>method</a:t>
            </a:r>
            <a:r>
              <a:rPr lang="fr-FR" b="0" i="0">
                <a:solidFill>
                  <a:schemeClr val="tx1"/>
                </a:solidFill>
                <a:effectLst/>
                <a:latin typeface="Söhne"/>
              </a:rPr>
              <a:t> indique la méthode HTTP à utiliser, généralement GET ou POST.</a:t>
            </a:r>
          </a:p>
          <a:p>
            <a:pPr marL="0" indent="0" algn="l">
              <a:buNone/>
            </a:pPr>
            <a:r>
              <a:rPr lang="fr-FR" b="0" i="0">
                <a:solidFill>
                  <a:schemeClr val="tx1"/>
                </a:solidFill>
                <a:effectLst/>
                <a:latin typeface="Söhne"/>
              </a:rPr>
              <a:t>Exemple :</a:t>
            </a:r>
          </a:p>
          <a:p>
            <a:pPr marL="0" indent="0">
              <a:buNone/>
            </a:pPr>
            <a:endParaRPr lang="fr-FR"/>
          </a:p>
        </p:txBody>
      </p:sp>
      <p:pic>
        <p:nvPicPr>
          <p:cNvPr id="5" name="Image 4">
            <a:extLst>
              <a:ext uri="{FF2B5EF4-FFF2-40B4-BE49-F238E27FC236}">
                <a16:creationId xmlns:a16="http://schemas.microsoft.com/office/drawing/2014/main" id="{48762131-F8E3-57A2-DC89-871F50AF5464}"/>
              </a:ext>
            </a:extLst>
          </p:cNvPr>
          <p:cNvPicPr>
            <a:picLocks noChangeAspect="1"/>
          </p:cNvPicPr>
          <p:nvPr/>
        </p:nvPicPr>
        <p:blipFill>
          <a:blip r:embed="rId2"/>
          <a:stretch>
            <a:fillRect/>
          </a:stretch>
        </p:blipFill>
        <p:spPr>
          <a:xfrm>
            <a:off x="633527" y="4278788"/>
            <a:ext cx="11216048" cy="1901433"/>
          </a:xfrm>
          <a:prstGeom prst="rect">
            <a:avLst/>
          </a:prstGeom>
        </p:spPr>
      </p:pic>
    </p:spTree>
    <p:extLst>
      <p:ext uri="{BB962C8B-B14F-4D97-AF65-F5344CB8AC3E}">
        <p14:creationId xmlns:p14="http://schemas.microsoft.com/office/powerpoint/2010/main" val="1452066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28F219B-B81C-194C-40BF-C0B695981802}"/>
              </a:ext>
            </a:extLst>
          </p:cNvPr>
          <p:cNvSpPr>
            <a:spLocks noGrp="1"/>
          </p:cNvSpPr>
          <p:nvPr>
            <p:ph type="title"/>
          </p:nvPr>
        </p:nvSpPr>
        <p:spPr/>
        <p:txBody>
          <a:bodyPr/>
          <a:lstStyle/>
          <a:p>
            <a:r>
              <a:rPr lang="fr-FR"/>
              <a:t>HTML – Envoi de données à un serveur</a:t>
            </a:r>
          </a:p>
        </p:txBody>
      </p:sp>
      <p:sp>
        <p:nvSpPr>
          <p:cNvPr id="3" name="Espace réservé du contenu 2">
            <a:extLst>
              <a:ext uri="{FF2B5EF4-FFF2-40B4-BE49-F238E27FC236}">
                <a16:creationId xmlns:a16="http://schemas.microsoft.com/office/drawing/2014/main" id="{FAA727D8-7E4E-C088-7B3B-E47D4775B85B}"/>
              </a:ext>
            </a:extLst>
          </p:cNvPr>
          <p:cNvSpPr>
            <a:spLocks noGrp="1"/>
          </p:cNvSpPr>
          <p:nvPr>
            <p:ph idx="1"/>
          </p:nvPr>
        </p:nvSpPr>
        <p:spPr/>
        <p:txBody>
          <a:bodyPr/>
          <a:lstStyle/>
          <a:p>
            <a:pPr marL="0" indent="0" algn="l">
              <a:buNone/>
            </a:pPr>
            <a:r>
              <a:rPr lang="fr-FR" b="1" i="0">
                <a:solidFill>
                  <a:schemeClr val="tx1"/>
                </a:solidFill>
                <a:effectLst/>
                <a:latin typeface="Söhne"/>
              </a:rPr>
              <a:t>Champs de formulaire</a:t>
            </a:r>
            <a:r>
              <a:rPr lang="fr-FR" b="0" i="0">
                <a:solidFill>
                  <a:schemeClr val="tx1"/>
                </a:solidFill>
                <a:effectLst/>
                <a:latin typeface="Söhne"/>
              </a:rPr>
              <a:t> : À l'intérieur du formulaire, vous ajoutez des champs de formulaire tels que des champs de texte, des cases à cocher, des boutons radio, des menus déroulants, etc. Chaque champ de formulaire doit avoir un nom (attribut </a:t>
            </a:r>
            <a:r>
              <a:rPr lang="fr-FR" b="0" i="0" err="1">
                <a:solidFill>
                  <a:schemeClr val="tx1"/>
                </a:solidFill>
                <a:effectLst/>
                <a:latin typeface="Söhne"/>
              </a:rPr>
              <a:t>name</a:t>
            </a:r>
            <a:r>
              <a:rPr lang="fr-FR" b="0" i="0">
                <a:solidFill>
                  <a:schemeClr val="tx1"/>
                </a:solidFill>
                <a:effectLst/>
                <a:latin typeface="Söhne"/>
              </a:rPr>
              <a:t>) qui sera utilisé pour identifier les données côté serveur.</a:t>
            </a:r>
          </a:p>
          <a:p>
            <a:pPr marL="0" indent="0" algn="l">
              <a:buNone/>
            </a:pPr>
            <a:r>
              <a:rPr lang="fr-FR" b="0" i="0">
                <a:solidFill>
                  <a:schemeClr val="tx1"/>
                </a:solidFill>
                <a:effectLst/>
                <a:latin typeface="Söhne"/>
              </a:rPr>
              <a:t>Exemple :</a:t>
            </a:r>
          </a:p>
          <a:p>
            <a:endParaRPr lang="fr-FR"/>
          </a:p>
        </p:txBody>
      </p:sp>
      <p:pic>
        <p:nvPicPr>
          <p:cNvPr id="5" name="Image 4">
            <a:extLst>
              <a:ext uri="{FF2B5EF4-FFF2-40B4-BE49-F238E27FC236}">
                <a16:creationId xmlns:a16="http://schemas.microsoft.com/office/drawing/2014/main" id="{B84B77CE-0BF1-9BE9-02B7-FDFFBF4D303C}"/>
              </a:ext>
            </a:extLst>
          </p:cNvPr>
          <p:cNvPicPr>
            <a:picLocks noChangeAspect="1"/>
          </p:cNvPicPr>
          <p:nvPr/>
        </p:nvPicPr>
        <p:blipFill>
          <a:blip r:embed="rId2"/>
          <a:stretch>
            <a:fillRect/>
          </a:stretch>
        </p:blipFill>
        <p:spPr>
          <a:xfrm>
            <a:off x="347444" y="4200712"/>
            <a:ext cx="11722579" cy="2096196"/>
          </a:xfrm>
          <a:prstGeom prst="rect">
            <a:avLst/>
          </a:prstGeom>
        </p:spPr>
      </p:pic>
    </p:spTree>
    <p:extLst>
      <p:ext uri="{BB962C8B-B14F-4D97-AF65-F5344CB8AC3E}">
        <p14:creationId xmlns:p14="http://schemas.microsoft.com/office/powerpoint/2010/main" val="3787655800"/>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805AE7C-3263-E2CE-315C-5D9EDBBA3000}"/>
              </a:ext>
            </a:extLst>
          </p:cNvPr>
          <p:cNvSpPr>
            <a:spLocks noGrp="1"/>
          </p:cNvSpPr>
          <p:nvPr>
            <p:ph type="title"/>
          </p:nvPr>
        </p:nvSpPr>
        <p:spPr/>
        <p:txBody>
          <a:bodyPr/>
          <a:lstStyle/>
          <a:p>
            <a:r>
              <a:rPr lang="fr-FR"/>
              <a:t>HTML – Envoi de données à un serveur</a:t>
            </a:r>
          </a:p>
        </p:txBody>
      </p:sp>
      <p:sp>
        <p:nvSpPr>
          <p:cNvPr id="3" name="Espace réservé du contenu 2">
            <a:extLst>
              <a:ext uri="{FF2B5EF4-FFF2-40B4-BE49-F238E27FC236}">
                <a16:creationId xmlns:a16="http://schemas.microsoft.com/office/drawing/2014/main" id="{690C70C8-E02F-BD58-55FC-9483D7FCDAB3}"/>
              </a:ext>
            </a:extLst>
          </p:cNvPr>
          <p:cNvSpPr>
            <a:spLocks noGrp="1"/>
          </p:cNvSpPr>
          <p:nvPr>
            <p:ph idx="1"/>
          </p:nvPr>
        </p:nvSpPr>
        <p:spPr/>
        <p:txBody>
          <a:bodyPr/>
          <a:lstStyle/>
          <a:p>
            <a:pPr marL="0" indent="0" algn="l">
              <a:buNone/>
            </a:pPr>
            <a:r>
              <a:rPr lang="fr-FR" b="1" i="0">
                <a:solidFill>
                  <a:schemeClr val="tx1"/>
                </a:solidFill>
                <a:effectLst/>
                <a:latin typeface="Söhne"/>
              </a:rPr>
              <a:t>Soumission du formulaire</a:t>
            </a:r>
            <a:r>
              <a:rPr lang="fr-FR" b="0" i="0">
                <a:solidFill>
                  <a:schemeClr val="tx1"/>
                </a:solidFill>
                <a:effectLst/>
                <a:latin typeface="Söhne"/>
              </a:rPr>
              <a:t> : Lorsque l'utilisateur remplit le formulaire et clique sur un bouton de soumission (généralement le bouton "Envoyer" de type "</a:t>
            </a:r>
            <a:r>
              <a:rPr lang="fr-FR" b="0" i="0" err="1">
                <a:solidFill>
                  <a:schemeClr val="tx1"/>
                </a:solidFill>
                <a:effectLst/>
                <a:latin typeface="Söhne"/>
              </a:rPr>
              <a:t>submit</a:t>
            </a:r>
            <a:r>
              <a:rPr lang="fr-FR" b="0" i="0">
                <a:solidFill>
                  <a:schemeClr val="tx1"/>
                </a:solidFill>
                <a:effectLst/>
                <a:latin typeface="Söhne"/>
              </a:rPr>
              <a:t>"), les données du formulaire sont prêtes à être envoyées au serveur. Vous pouvez également utiliser JavaScript pour déclencher la soumission du formulaire de manière programmatique.</a:t>
            </a:r>
          </a:p>
          <a:p>
            <a:pPr marL="0" indent="0" algn="l">
              <a:buNone/>
            </a:pPr>
            <a:r>
              <a:rPr lang="fr-FR" b="0" i="0">
                <a:solidFill>
                  <a:schemeClr val="tx1"/>
                </a:solidFill>
                <a:effectLst/>
                <a:latin typeface="Söhne"/>
              </a:rPr>
              <a:t>Exemple :</a:t>
            </a:r>
          </a:p>
          <a:p>
            <a:pPr marL="0" indent="0" algn="l">
              <a:buNone/>
            </a:pPr>
            <a:endParaRPr lang="fr-FR" b="0" i="0">
              <a:solidFill>
                <a:schemeClr val="tx1"/>
              </a:solidFill>
              <a:effectLst/>
              <a:latin typeface="Söhne"/>
            </a:endParaRPr>
          </a:p>
          <a:p>
            <a:pPr marL="0" indent="0">
              <a:buNone/>
            </a:pPr>
            <a:endParaRPr lang="fr-FR"/>
          </a:p>
        </p:txBody>
      </p:sp>
      <p:pic>
        <p:nvPicPr>
          <p:cNvPr id="5" name="Image 4">
            <a:extLst>
              <a:ext uri="{FF2B5EF4-FFF2-40B4-BE49-F238E27FC236}">
                <a16:creationId xmlns:a16="http://schemas.microsoft.com/office/drawing/2014/main" id="{80512C5A-3BBB-DB7A-2E0F-B2226E50C911}"/>
              </a:ext>
            </a:extLst>
          </p:cNvPr>
          <p:cNvPicPr>
            <a:picLocks noChangeAspect="1"/>
          </p:cNvPicPr>
          <p:nvPr/>
        </p:nvPicPr>
        <p:blipFill>
          <a:blip r:embed="rId2"/>
          <a:stretch>
            <a:fillRect/>
          </a:stretch>
        </p:blipFill>
        <p:spPr>
          <a:xfrm>
            <a:off x="1250394" y="4628437"/>
            <a:ext cx="6577902" cy="462767"/>
          </a:xfrm>
          <a:prstGeom prst="rect">
            <a:avLst/>
          </a:prstGeom>
        </p:spPr>
      </p:pic>
    </p:spTree>
    <p:extLst>
      <p:ext uri="{BB962C8B-B14F-4D97-AF65-F5344CB8AC3E}">
        <p14:creationId xmlns:p14="http://schemas.microsoft.com/office/powerpoint/2010/main" val="62275741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6B91B6C-802C-569C-92F2-4CBC33AEEBB4}"/>
              </a:ext>
            </a:extLst>
          </p:cNvPr>
          <p:cNvSpPr>
            <a:spLocks noGrp="1"/>
          </p:cNvSpPr>
          <p:nvPr>
            <p:ph type="title"/>
          </p:nvPr>
        </p:nvSpPr>
        <p:spPr/>
        <p:txBody>
          <a:bodyPr/>
          <a:lstStyle/>
          <a:p>
            <a:r>
              <a:rPr lang="fr-FR"/>
              <a:t>HTML – Envoi de données à un serveur</a:t>
            </a:r>
          </a:p>
        </p:txBody>
      </p:sp>
      <p:sp>
        <p:nvSpPr>
          <p:cNvPr id="3" name="Espace réservé du contenu 2">
            <a:extLst>
              <a:ext uri="{FF2B5EF4-FFF2-40B4-BE49-F238E27FC236}">
                <a16:creationId xmlns:a16="http://schemas.microsoft.com/office/drawing/2014/main" id="{3D6D9660-76CE-1BDA-978E-5CA43B52A54D}"/>
              </a:ext>
            </a:extLst>
          </p:cNvPr>
          <p:cNvSpPr>
            <a:spLocks noGrp="1"/>
          </p:cNvSpPr>
          <p:nvPr>
            <p:ph idx="1"/>
          </p:nvPr>
        </p:nvSpPr>
        <p:spPr/>
        <p:txBody>
          <a:bodyPr/>
          <a:lstStyle/>
          <a:p>
            <a:pPr marL="0" indent="0" algn="l">
              <a:buNone/>
            </a:pPr>
            <a:r>
              <a:rPr lang="fr-FR" b="1" i="0">
                <a:solidFill>
                  <a:schemeClr val="tx1"/>
                </a:solidFill>
                <a:effectLst/>
                <a:latin typeface="Söhne"/>
              </a:rPr>
              <a:t>Méthodes HTTP</a:t>
            </a:r>
            <a:r>
              <a:rPr lang="fr-FR" b="0" i="0">
                <a:solidFill>
                  <a:schemeClr val="tx1"/>
                </a:solidFill>
                <a:effectLst/>
                <a:latin typeface="Söhne"/>
              </a:rPr>
              <a:t> : Il existe deux méthodes HTTP couramment utilisées pour envoyer des données à partir d'un formulaire :</a:t>
            </a:r>
          </a:p>
          <a:p>
            <a:pPr algn="l">
              <a:buFont typeface="Arial" panose="020B0604020202020204" pitchFamily="34" charset="0"/>
              <a:buChar char="•"/>
            </a:pPr>
            <a:r>
              <a:rPr lang="fr-FR" b="1" i="0">
                <a:solidFill>
                  <a:schemeClr val="tx1"/>
                </a:solidFill>
                <a:effectLst/>
                <a:latin typeface="Söhne"/>
              </a:rPr>
              <a:t>GET</a:t>
            </a:r>
            <a:r>
              <a:rPr lang="fr-FR" b="0" i="0">
                <a:solidFill>
                  <a:schemeClr val="tx1"/>
                </a:solidFill>
                <a:effectLst/>
                <a:latin typeface="Söhne"/>
              </a:rPr>
              <a:t> : Les données du formulaire sont ajoutées à l'URL de la requête. Les données sont visibles dans l'URL et peuvent être bookmarkées. Cette méthode est couramment utilisée pour les requêtes de recherche ou lorsque les données ne sont pas sensibles.</a:t>
            </a:r>
          </a:p>
          <a:p>
            <a:pPr algn="l">
              <a:buFont typeface="Arial" panose="020B0604020202020204" pitchFamily="34" charset="0"/>
              <a:buChar char="•"/>
            </a:pPr>
            <a:r>
              <a:rPr lang="fr-FR" b="1" i="0">
                <a:solidFill>
                  <a:schemeClr val="tx1"/>
                </a:solidFill>
                <a:effectLst/>
                <a:latin typeface="Söhne"/>
              </a:rPr>
              <a:t>POST</a:t>
            </a:r>
            <a:r>
              <a:rPr lang="fr-FR" b="0" i="0">
                <a:solidFill>
                  <a:schemeClr val="tx1"/>
                </a:solidFill>
                <a:effectLst/>
                <a:latin typeface="Söhne"/>
              </a:rPr>
              <a:t> : Les données du formulaire sont envoyées dans le corps de la requête HTTP. Les données ne sont pas visibles dans l'URL, ce qui les rend plus appropriées pour des données sensibles. La méthode POST est couramment utilisée pour les formulaires d'inscription, de connexion, etc.</a:t>
            </a:r>
          </a:p>
          <a:p>
            <a:pPr marL="0" indent="0">
              <a:buNone/>
            </a:pPr>
            <a:endParaRPr lang="fr-FR"/>
          </a:p>
        </p:txBody>
      </p:sp>
    </p:spTree>
    <p:extLst>
      <p:ext uri="{BB962C8B-B14F-4D97-AF65-F5344CB8AC3E}">
        <p14:creationId xmlns:p14="http://schemas.microsoft.com/office/powerpoint/2010/main" val="111508792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AB2BA15-CAB1-E674-9AC8-5EE82D8DC1B4}"/>
              </a:ext>
            </a:extLst>
          </p:cNvPr>
          <p:cNvSpPr>
            <a:spLocks noGrp="1"/>
          </p:cNvSpPr>
          <p:nvPr>
            <p:ph type="title"/>
          </p:nvPr>
        </p:nvSpPr>
        <p:spPr/>
        <p:txBody>
          <a:bodyPr/>
          <a:lstStyle/>
          <a:p>
            <a:r>
              <a:rPr lang="fr-FR"/>
              <a:t>HTML – Envoi de données à un serveur</a:t>
            </a:r>
          </a:p>
        </p:txBody>
      </p:sp>
      <p:sp>
        <p:nvSpPr>
          <p:cNvPr id="3" name="Espace réservé du contenu 2">
            <a:extLst>
              <a:ext uri="{FF2B5EF4-FFF2-40B4-BE49-F238E27FC236}">
                <a16:creationId xmlns:a16="http://schemas.microsoft.com/office/drawing/2014/main" id="{02790EBD-CDF3-4D60-1028-B62E2E1ABE35}"/>
              </a:ext>
            </a:extLst>
          </p:cNvPr>
          <p:cNvSpPr>
            <a:spLocks noGrp="1"/>
          </p:cNvSpPr>
          <p:nvPr>
            <p:ph idx="1"/>
          </p:nvPr>
        </p:nvSpPr>
        <p:spPr/>
        <p:txBody>
          <a:bodyPr/>
          <a:lstStyle/>
          <a:p>
            <a:pPr marL="0" indent="0">
              <a:buNone/>
            </a:pPr>
            <a:r>
              <a:rPr lang="fr-FR" b="1" i="0">
                <a:solidFill>
                  <a:schemeClr val="tx1"/>
                </a:solidFill>
                <a:effectLst/>
                <a:latin typeface="Söhne"/>
              </a:rPr>
              <a:t>Traitement côté serveur</a:t>
            </a:r>
            <a:r>
              <a:rPr lang="fr-FR" b="0" i="0">
                <a:solidFill>
                  <a:schemeClr val="tx1"/>
                </a:solidFill>
                <a:effectLst/>
                <a:latin typeface="Söhne"/>
              </a:rPr>
              <a:t> : Une fois que les données du formulaire sont reçues par le serveur, un script ou une page du serveur (défini dans l'attribut </a:t>
            </a:r>
            <a:r>
              <a:rPr lang="fr-FR">
                <a:solidFill>
                  <a:schemeClr val="tx1"/>
                </a:solidFill>
              </a:rPr>
              <a:t>action</a:t>
            </a:r>
            <a:r>
              <a:rPr lang="fr-FR" b="0" i="0">
                <a:solidFill>
                  <a:schemeClr val="tx1"/>
                </a:solidFill>
                <a:effectLst/>
                <a:latin typeface="Söhne"/>
              </a:rPr>
              <a:t> du formulaire) est responsable de les traiter. Le serveur peut stocker les données dans une base de données, les envoyer par e-mail, générer une réponse ou effectuer toute autre action nécessaire.</a:t>
            </a:r>
            <a:endParaRPr lang="fr-FR">
              <a:solidFill>
                <a:schemeClr val="tx1"/>
              </a:solidFill>
            </a:endParaRPr>
          </a:p>
        </p:txBody>
      </p:sp>
    </p:spTree>
    <p:extLst>
      <p:ext uri="{BB962C8B-B14F-4D97-AF65-F5344CB8AC3E}">
        <p14:creationId xmlns:p14="http://schemas.microsoft.com/office/powerpoint/2010/main" val="356280557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F49D9FE-DB1C-AA99-A262-2A2F3908B94F}"/>
              </a:ext>
            </a:extLst>
          </p:cNvPr>
          <p:cNvSpPr>
            <a:spLocks noGrp="1"/>
          </p:cNvSpPr>
          <p:nvPr>
            <p:ph type="title"/>
          </p:nvPr>
        </p:nvSpPr>
        <p:spPr/>
        <p:txBody>
          <a:bodyPr/>
          <a:lstStyle/>
          <a:p>
            <a:r>
              <a:rPr lang="fr-FR"/>
              <a:t>HTML – Envoi de données à un serveur</a:t>
            </a:r>
          </a:p>
        </p:txBody>
      </p:sp>
      <p:sp>
        <p:nvSpPr>
          <p:cNvPr id="3" name="Espace réservé du contenu 2">
            <a:extLst>
              <a:ext uri="{FF2B5EF4-FFF2-40B4-BE49-F238E27FC236}">
                <a16:creationId xmlns:a16="http://schemas.microsoft.com/office/drawing/2014/main" id="{A8CDFDD9-F165-A10B-F338-DFE5D0B7D195}"/>
              </a:ext>
            </a:extLst>
          </p:cNvPr>
          <p:cNvSpPr>
            <a:spLocks noGrp="1"/>
          </p:cNvSpPr>
          <p:nvPr>
            <p:ph idx="1"/>
          </p:nvPr>
        </p:nvSpPr>
        <p:spPr/>
        <p:txBody>
          <a:bodyPr/>
          <a:lstStyle/>
          <a:p>
            <a:pPr marL="0" indent="0">
              <a:buNone/>
            </a:pPr>
            <a:r>
              <a:rPr lang="fr-FR" b="1" i="0">
                <a:solidFill>
                  <a:schemeClr val="tx1"/>
                </a:solidFill>
                <a:effectLst/>
                <a:latin typeface="Söhne"/>
              </a:rPr>
              <a:t>Réponse côté serveur</a:t>
            </a:r>
            <a:r>
              <a:rPr lang="fr-FR" b="0" i="0">
                <a:solidFill>
                  <a:schemeClr val="tx1"/>
                </a:solidFill>
                <a:effectLst/>
                <a:latin typeface="Söhne"/>
              </a:rPr>
              <a:t> : Après avoir traité les données du formulaire, le serveur peut renvoyer une réponse au navigateur de l'utilisateur. Cette réponse peut être une page de remerciement, une page de confirmation ou tout autre contenu généré en fonction des données du formulaire.</a:t>
            </a:r>
            <a:endParaRPr lang="fr-FR">
              <a:solidFill>
                <a:schemeClr val="tx1"/>
              </a:solidFill>
            </a:endParaRPr>
          </a:p>
        </p:txBody>
      </p:sp>
    </p:spTree>
    <p:extLst>
      <p:ext uri="{BB962C8B-B14F-4D97-AF65-F5344CB8AC3E}">
        <p14:creationId xmlns:p14="http://schemas.microsoft.com/office/powerpoint/2010/main" val="295780611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lle d’ions">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3a3429ee-6d68-4136-b4e2-e22af89bc445">
      <Terms xmlns="http://schemas.microsoft.com/office/infopath/2007/PartnerControls"/>
    </lcf76f155ced4ddcb4097134ff3c332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232532FB4CA9D143BCD657C926E54139" ma:contentTypeVersion="10" ma:contentTypeDescription="Crée un document." ma:contentTypeScope="" ma:versionID="8d9064a01340e5a2ea66b1302725aab3">
  <xsd:schema xmlns:xsd="http://www.w3.org/2001/XMLSchema" xmlns:xs="http://www.w3.org/2001/XMLSchema" xmlns:p="http://schemas.microsoft.com/office/2006/metadata/properties" xmlns:ns2="3a3429ee-6d68-4136-b4e2-e22af89bc445" targetNamespace="http://schemas.microsoft.com/office/2006/metadata/properties" ma:root="true" ma:fieldsID="260246310df3580f80ebe08564eddde4" ns2:_="">
    <xsd:import namespace="3a3429ee-6d68-4136-b4e2-e22af89bc445"/>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2:MediaServiceDateTaken"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a3429ee-6d68-4136-b4e2-e22af89bc44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Balises d’images" ma:readOnly="false" ma:fieldId="{5cf76f15-5ced-4ddc-b409-7134ff3c332f}" ma:taxonomyMulti="true" ma:sspId="14cdf967-27dc-402c-ae7c-7bb8e2b3deac" ma:termSetId="09814cd3-568e-fe90-9814-8d621ff8fb84" ma:anchorId="fba54fb3-c3e1-fe81-a776-ca4b69148c4d" ma:open="true" ma:isKeyword="false">
      <xsd:complexType>
        <xsd:sequence>
          <xsd:element ref="pc:Terms" minOccurs="0" maxOccurs="1"/>
        </xsd:sequence>
      </xsd:complexType>
    </xsd:element>
    <xsd:element name="MediaServiceDateTaken" ma:index="14" nillable="true" ma:displayName="MediaServiceDateTaken" ma:hidden="true" ma:indexed="true" ma:internalName="MediaServiceDateTaken"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7D04F8C-9C1F-418B-902A-0D55D802C411}">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24594226-7382-4721-AA4E-496917346E04}">
  <ds:schemaRefs>
    <ds:schemaRef ds:uri="http://schemas.microsoft.com/sharepoint/v3/contenttype/forms"/>
  </ds:schemaRefs>
</ds:datastoreItem>
</file>

<file path=customXml/itemProps3.xml><?xml version="1.0" encoding="utf-8"?>
<ds:datastoreItem xmlns:ds="http://schemas.openxmlformats.org/officeDocument/2006/customXml" ds:itemID="{EBC1D628-125F-4618-81D2-ABBD62E2600E}"/>
</file>

<file path=docProps/app.xml><?xml version="1.0" encoding="utf-8"?>
<Properties xmlns="http://schemas.openxmlformats.org/officeDocument/2006/extended-properties" xmlns:vt="http://schemas.openxmlformats.org/officeDocument/2006/docPropsVTypes">
  <Template>Salle d’ions</Template>
  <Application>Microsoft Office PowerPoint</Application>
  <PresentationFormat>Grand écran</PresentationFormat>
  <Slides>114</Slides>
  <Notes>0</Notes>
  <HiddenSlides>0</HiddenSlides>
  <ScaleCrop>false</ScaleCrop>
  <HeadingPairs>
    <vt:vector size="4" baseType="variant">
      <vt:variant>
        <vt:lpstr>Thème</vt:lpstr>
      </vt:variant>
      <vt:variant>
        <vt:i4>1</vt:i4>
      </vt:variant>
      <vt:variant>
        <vt:lpstr>Titres des diapositives</vt:lpstr>
      </vt:variant>
      <vt:variant>
        <vt:i4>114</vt:i4>
      </vt:variant>
    </vt:vector>
  </HeadingPairs>
  <TitlesOfParts>
    <vt:vector size="115" baseType="lpstr">
      <vt:lpstr>Salle d’ions</vt:lpstr>
      <vt:lpstr>HTML</vt:lpstr>
      <vt:lpstr>HTML – Tables des matières</vt:lpstr>
      <vt:lpstr>HTML – La balise &lt;form&gt;</vt:lpstr>
      <vt:lpstr>HTML – Création d’un formulaire de base</vt:lpstr>
      <vt:lpstr>HTML – La balise &lt;form&gt;</vt:lpstr>
      <vt:lpstr>HTML – La balise &lt;form&gt;</vt:lpstr>
      <vt:lpstr>HTML – La balise &lt;form&gt;</vt:lpstr>
      <vt:lpstr>HTML – La balise &lt;form&gt;</vt:lpstr>
      <vt:lpstr>HTML – La balise &lt;input&gt;</vt:lpstr>
      <vt:lpstr>HTML – La balise &lt;form&gt;</vt:lpstr>
      <vt:lpstr>HTML – La balise &lt;input&gt;</vt:lpstr>
      <vt:lpstr>HTML – La balise &lt;input&gt;</vt:lpstr>
      <vt:lpstr>HTML – La balise &lt;input&gt;</vt:lpstr>
      <vt:lpstr>HTML – La balise &lt;input&gt;</vt:lpstr>
      <vt:lpstr>HTML – La balise &lt;input&gt;</vt:lpstr>
      <vt:lpstr>HTML – La balise &lt;input&gt;</vt:lpstr>
      <vt:lpstr>HTML – La balise &lt;input&gt;</vt:lpstr>
      <vt:lpstr>HTML – La balise &lt;input&gt;</vt:lpstr>
      <vt:lpstr>HTML – La balise &lt;input&gt;</vt:lpstr>
      <vt:lpstr>HTML – La balise &lt;input&gt;</vt:lpstr>
      <vt:lpstr>HTML – La balise &lt;input&gt;</vt:lpstr>
      <vt:lpstr>HTML – La balise &lt;input&gt;</vt:lpstr>
      <vt:lpstr>HTML – La balise &lt;input&gt;</vt:lpstr>
      <vt:lpstr>HTML – La balise &lt;input&gt;</vt:lpstr>
      <vt:lpstr>HTML – Les différents attributs pour la balise &lt;input&gt;</vt:lpstr>
      <vt:lpstr>HTML – Les différents attributs pour la balise &lt;input&gt;</vt:lpstr>
      <vt:lpstr>HTML – Les différents attributs pour la balise &lt;input&gt;</vt:lpstr>
      <vt:lpstr>HTML – Les différents attributs pour la balise &lt;input&gt;</vt:lpstr>
      <vt:lpstr>HTML – Les différents attributs pour la balise &lt;input&gt;</vt:lpstr>
      <vt:lpstr>HTML – Les différents attributs pour la balise &lt;input&gt;</vt:lpstr>
      <vt:lpstr>HTML – Les différents attributs pour la balise &lt;input&gt;</vt:lpstr>
      <vt:lpstr>HTML – Les différents attributs pour la balise &lt;input&gt;</vt:lpstr>
      <vt:lpstr>HTML – Les différents attributs pour la balise &lt;input&gt;</vt:lpstr>
      <vt:lpstr>HTML – Les différents attributs pour la balise &lt;input&gt;</vt:lpstr>
      <vt:lpstr>HTML – Les différents attributs pour la balise &lt;input&gt;</vt:lpstr>
      <vt:lpstr>HTML – Les différents attributs pour la balise &lt;input&gt;</vt:lpstr>
      <vt:lpstr>HTML – Les différents attributs pour la balise &lt;input&gt;</vt:lpstr>
      <vt:lpstr>HTML – Les différents attributs pour la balise &lt;input&gt;</vt:lpstr>
      <vt:lpstr>HTML – la balise &lt;textarea&gt;</vt:lpstr>
      <vt:lpstr>HTML – la balise &lt;textarea&gt;</vt:lpstr>
      <vt:lpstr>HTML – la balise &lt;textarea&gt;</vt:lpstr>
      <vt:lpstr>HTML – la balise &lt;textarea&gt;</vt:lpstr>
      <vt:lpstr>HTML – la balise &lt;textarea&gt;</vt:lpstr>
      <vt:lpstr>HTML – la balise &lt;textarea&gt;</vt:lpstr>
      <vt:lpstr>HTML – la balise &lt;textarea&gt;</vt:lpstr>
      <vt:lpstr>HTML – la balise &lt;textarea&gt;</vt:lpstr>
      <vt:lpstr>HTML – la balise &lt;select&gt;</vt:lpstr>
      <vt:lpstr>HTML – la balise &lt;select&gt;</vt:lpstr>
      <vt:lpstr>HTML – la balise &lt;select&gt;</vt:lpstr>
      <vt:lpstr>HTML – la balise &lt;select&gt;</vt:lpstr>
      <vt:lpstr>HTML – la balise &lt;select&gt;</vt:lpstr>
      <vt:lpstr>HTML – la balise &lt;select&gt;</vt:lpstr>
      <vt:lpstr>HTML – la balise &lt;select&gt;</vt:lpstr>
      <vt:lpstr>HTML – la balise &lt;select&gt;</vt:lpstr>
      <vt:lpstr>HTML – la balise &lt;select&gt;</vt:lpstr>
      <vt:lpstr>HTML – la balise &lt;select&gt;</vt:lpstr>
      <vt:lpstr>HTML – la balise &lt;select&gt;</vt:lpstr>
      <vt:lpstr>HTML – La balise &lt;optgroup&gt;</vt:lpstr>
      <vt:lpstr>HTML – La balise &lt;optgroup&gt;</vt:lpstr>
      <vt:lpstr>HTML – La balise &lt;optgroup&gt;</vt:lpstr>
      <vt:lpstr>HTML – La balise &lt;optgroup&gt;</vt:lpstr>
      <vt:lpstr>HTML – La balise &lt;optgroup&gt;</vt:lpstr>
      <vt:lpstr>HTML – Le type « checkbox »</vt:lpstr>
      <vt:lpstr>HTML – Le type « checkbox »</vt:lpstr>
      <vt:lpstr>HTML – Le type « checkbox »</vt:lpstr>
      <vt:lpstr>HTML – Le type « checkbox »</vt:lpstr>
      <vt:lpstr>HTML – Le type « checkbox »</vt:lpstr>
      <vt:lpstr>HTML – Le type « checkbox »</vt:lpstr>
      <vt:lpstr>HTML – Le type « checkbox »</vt:lpstr>
      <vt:lpstr>HTML – Le type « checkbox »</vt:lpstr>
      <vt:lpstr>HTML – Le type « radio »</vt:lpstr>
      <vt:lpstr>HTML – Le type « radio »</vt:lpstr>
      <vt:lpstr>HTML – Le type « radio »</vt:lpstr>
      <vt:lpstr>HTML – Le type « radio »</vt:lpstr>
      <vt:lpstr>HTML – Le type « radio »</vt:lpstr>
      <vt:lpstr>HTML – Le type « radio »</vt:lpstr>
      <vt:lpstr>HTML – La balise &lt;fieldset&gt;</vt:lpstr>
      <vt:lpstr>HTML – La balise &lt;fieldset&gt;</vt:lpstr>
      <vt:lpstr>HTML – La balise &lt;fieldset&gt;</vt:lpstr>
      <vt:lpstr>HTML – La balise &lt;fieldset&gt;</vt:lpstr>
      <vt:lpstr>HTML – La balise &lt;fieldset&gt;</vt:lpstr>
      <vt:lpstr>HTML – La balise &lt;fieldset&gt;</vt:lpstr>
      <vt:lpstr>HTML – Les boutons</vt:lpstr>
      <vt:lpstr>HTML – Les boutons</vt:lpstr>
      <vt:lpstr>HTML – Les boutons</vt:lpstr>
      <vt:lpstr>HTML – Les boutons</vt:lpstr>
      <vt:lpstr>HTML – Les boutons</vt:lpstr>
      <vt:lpstr>HTML – Les boutons</vt:lpstr>
      <vt:lpstr>HTML – Les boutons</vt:lpstr>
      <vt:lpstr>HTML – Les boutons</vt:lpstr>
      <vt:lpstr>HTML – Les boutons</vt:lpstr>
      <vt:lpstr>HTML – Les boutons</vt:lpstr>
      <vt:lpstr>HTML – Envoi de données à un serveur</vt:lpstr>
      <vt:lpstr>HTML – Envoi de données à un serveur</vt:lpstr>
      <vt:lpstr>HTML – Envoi de données à un serveur</vt:lpstr>
      <vt:lpstr>HTML – Envoi de données à un serveur</vt:lpstr>
      <vt:lpstr>HTML – Envoi de données à un serveur</vt:lpstr>
      <vt:lpstr>HTML – Envoi de données à un serveur</vt:lpstr>
      <vt:lpstr>HTML – Envoi de données à un serveur</vt:lpstr>
      <vt:lpstr>HTML – Envoi de données à un serveur</vt:lpstr>
      <vt:lpstr>HTML – Envoi de données à un serveur</vt:lpstr>
      <vt:lpstr>HTML – Envoi de données à un serveur</vt:lpstr>
      <vt:lpstr>HTML – Validation des formulaires</vt:lpstr>
      <vt:lpstr>HTML – Validation des formulaires</vt:lpstr>
      <vt:lpstr>HTML – Validation des formulaires</vt:lpstr>
      <vt:lpstr>HTML – Validation des formulaires</vt:lpstr>
      <vt:lpstr>HTML – Validation des formulaires</vt:lpstr>
      <vt:lpstr>HTML – Validation des formulaires</vt:lpstr>
      <vt:lpstr>HTML – Validation des formulaires</vt:lpstr>
      <vt:lpstr>HTML – Validation des formulaires</vt:lpstr>
      <vt:lpstr>HTML – Validation des formulaires</vt:lpstr>
      <vt:lpstr>HTML – Validation des formulaires</vt:lpstr>
      <vt:lpstr>HTML – Aller plus loin</vt:lpstr>
      <vt:lpstr>HTML - Fin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dc:title>
  <dc:creator>Microsoft Office User</dc:creator>
  <cp:revision>33</cp:revision>
  <dcterms:created xsi:type="dcterms:W3CDTF">2023-11-01T09:51:55Z</dcterms:created>
  <dcterms:modified xsi:type="dcterms:W3CDTF">2023-11-05T18:20:04Z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0x010100232532FB4CA9D143BCD657C926E54139</vt:lpwstr>
  </property>
</Properties>
</file>