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70" r:id="rId3"/>
    <p:sldId id="322" r:id="rId4"/>
    <p:sldId id="26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285" r:id="rId37"/>
    <p:sldId id="316" r:id="rId38"/>
    <p:sldId id="318" r:id="rId39"/>
    <p:sldId id="319" r:id="rId40"/>
    <p:sldId id="320" r:id="rId41"/>
    <p:sldId id="321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e du titre"/>
          <p:cNvSpPr txBox="1">
            <a:spLocks noGrp="1"/>
          </p:cNvSpPr>
          <p:nvPr>
            <p:ph type="title"/>
          </p:nvPr>
        </p:nvSpPr>
        <p:spPr>
          <a:xfrm>
            <a:off x="1463959" y="3432813"/>
            <a:ext cx="21456082" cy="511712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hueOff val="1072396"/>
                    <a:satOff val="5650"/>
                    <a:lumOff val="-11199"/>
                  </a:schemeClr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163381" y="9935309"/>
            <a:ext cx="14716126" cy="28443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solidFill>
          <a:srgbClr val="246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49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B129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8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3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3187793"/>
            <a:ext cx="17409836" cy="93603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4" name="Rectangle"/>
          <p:cNvSpPr/>
          <p:nvPr/>
        </p:nvSpPr>
        <p:spPr>
          <a:xfrm>
            <a:off x="-7640" y="2483573"/>
            <a:ext cx="24855102" cy="3499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EFB12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38" name="Texte niveau 1…"/>
          <p:cNvSpPr txBox="1"/>
          <p:nvPr/>
        </p:nvSpPr>
        <p:spPr>
          <a:xfrm>
            <a:off x="2326994" y="6580448"/>
            <a:ext cx="14716126" cy="4593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198881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397763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596645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795527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5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xfrm>
            <a:off x="3004404" y="2941773"/>
            <a:ext cx="18831014" cy="96063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0F34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chemeClr val="accent5">
                    <a:hueOff val="243052"/>
                    <a:satOff val="19712"/>
                    <a:lumOff val="-10957"/>
                  </a:schemeClr>
                </a:solidFill>
              </a:defRPr>
            </a:pPr>
            <a:endParaRPr/>
          </a:p>
        </p:txBody>
      </p:sp>
      <p:pic>
        <p:nvPicPr>
          <p:cNvPr id="59" name="barre_bas_2022.png" descr="barre_bas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" y="12954000"/>
            <a:ext cx="24384001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way2.png"/>
          <p:cNvSpPr>
            <a:spLocks noGrp="1"/>
          </p:cNvSpPr>
          <p:nvPr>
            <p:ph type="pic" idx="21"/>
          </p:nvPr>
        </p:nvSpPr>
        <p:spPr>
          <a:xfrm>
            <a:off x="-2323418" y="2958161"/>
            <a:ext cx="14514356" cy="96493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4" name="Texte niveau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-Gilles Allain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33" name="« Saisissez une citation ici. »"/>
          <p:cNvSpPr txBox="1">
            <a:spLocks noGrp="1"/>
          </p:cNvSpPr>
          <p:nvPr>
            <p:ph type="body" sz="quarter" idx="22"/>
          </p:nvPr>
        </p:nvSpPr>
        <p:spPr>
          <a:xfrm>
            <a:off x="4833937" y="5134079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34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ubway2.png"/>
          <p:cNvSpPr>
            <a:spLocks noGrp="1"/>
          </p:cNvSpPr>
          <p:nvPr>
            <p:ph type="pic" sz="half" idx="21"/>
          </p:nvPr>
        </p:nvSpPr>
        <p:spPr>
          <a:xfrm>
            <a:off x="13248103" y="3706494"/>
            <a:ext cx="10386949" cy="69053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51" name="boat_seine.png" descr="boat_seine.png"/>
          <p:cNvPicPr>
            <a:picLocks noChangeAspect="1"/>
          </p:cNvPicPr>
          <p:nvPr/>
        </p:nvPicPr>
        <p:blipFill>
          <a:blip r:embed="rId2"/>
          <a:srcRect t="138" b="138"/>
          <a:stretch>
            <a:fillRect/>
          </a:stretch>
        </p:blipFill>
        <p:spPr>
          <a:xfrm>
            <a:off x="1201848" y="3706494"/>
            <a:ext cx="10386434" cy="690505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1DBFBF"/>
            </a:gs>
            <a:gs pos="100000">
              <a:srgbClr val="2461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908">
              <a:srgbClr val="1DBFBF"/>
            </a:gs>
            <a:gs pos="76652">
              <a:srgbClr val="EB8039"/>
            </a:gs>
            <a:gs pos="91956">
              <a:srgbClr val="49384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69652" y="842825"/>
            <a:ext cx="19756913" cy="189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11773210" y="3241056"/>
            <a:ext cx="11297987" cy="908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2649" y="13019484"/>
            <a:ext cx="440843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9" r:id="rId5"/>
    <p:sldLayoutId id="2147483661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9pPr>
    </p:titleStyle>
    <p:bodyStyle>
      <a:lvl1pPr marL="465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1pPr>
      <a:lvl2pPr marL="8082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2pPr>
      <a:lvl3pPr marL="1354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3pPr>
      <a:lvl4pPr marL="1798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4pPr>
      <a:lvl5pPr marL="2243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5pPr>
      <a:lvl6pPr marL="2687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6pPr>
      <a:lvl7pPr marL="3132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7pPr>
      <a:lvl8pPr marL="3576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8pPr>
      <a:lvl9pPr marL="4021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evoxx France 2021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 err="1"/>
              <a:t>Category</a:t>
            </a:r>
            <a:r>
              <a:rPr lang="fr-FR" b="1" dirty="0"/>
              <a:t> Theory:</a:t>
            </a:r>
            <a:br>
              <a:rPr lang="fr-FR" b="1" dirty="0"/>
            </a:br>
            <a:r>
              <a:rPr lang="fr-FR" dirty="0"/>
              <a:t>You </a:t>
            </a:r>
            <a:r>
              <a:rPr lang="fr-FR" dirty="0" err="1"/>
              <a:t>already</a:t>
            </a:r>
            <a:r>
              <a:rPr lang="fr-FR" dirty="0"/>
              <a:t> know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194" name="Nicolas Martignole @nmartignole…"/>
          <p:cNvSpPr txBox="1">
            <a:spLocks noGrp="1"/>
          </p:cNvSpPr>
          <p:nvPr>
            <p:ph type="subTitle" sz="quarter" idx="1"/>
          </p:nvPr>
        </p:nvSpPr>
        <p:spPr>
          <a:xfrm>
            <a:off x="1313670" y="8223734"/>
            <a:ext cx="14716126" cy="2844386"/>
          </a:xfrm>
          <a:prstGeom prst="rect">
            <a:avLst/>
          </a:prstGeom>
        </p:spPr>
        <p:txBody>
          <a:bodyPr/>
          <a:lstStyle/>
          <a:p>
            <a:pPr defTabSz="722947">
              <a:defRPr sz="5808"/>
            </a:pPr>
            <a:r>
              <a:rPr lang="fr-FR" dirty="0"/>
              <a:t>Romain Berthon </a:t>
            </a:r>
            <a:r>
              <a:rPr dirty="0"/>
              <a:t>@</a:t>
            </a:r>
            <a:r>
              <a:rPr lang="fr-FR" dirty="0" err="1"/>
              <a:t>romaintrm</a:t>
            </a:r>
            <a:endParaRPr dirty="0"/>
          </a:p>
          <a:p>
            <a:pPr defTabSz="722947">
              <a:defRPr sz="5808"/>
            </a:pPr>
            <a:r>
              <a:rPr lang="fr-FR" dirty="0"/>
              <a:t>Emilien Pecoul</a:t>
            </a:r>
            <a:r>
              <a:rPr dirty="0"/>
              <a:t> @</a:t>
            </a:r>
            <a:r>
              <a:rPr lang="fr-FR" dirty="0"/>
              <a:t>ouarzy</a:t>
            </a:r>
            <a:endParaRPr dirty="0"/>
          </a:p>
        </p:txBody>
      </p:sp>
      <p:sp>
        <p:nvSpPr>
          <p:cNvPr id="19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4851" y="13019484"/>
            <a:ext cx="256439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D6440CA-5B2D-41E5-B40D-126F544B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507" y="2544083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7D43C1-ACC9-4EC9-842D-EB30E204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18" y="11067465"/>
            <a:ext cx="147955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2FF3A0-30F6-427D-ABC7-392C2C4A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77" y="11067464"/>
            <a:ext cx="155733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Freelance - Ouarzy">
            <a:extLst>
              <a:ext uri="{FF2B5EF4-FFF2-40B4-BE49-F238E27FC236}">
                <a16:creationId xmlns:a16="http://schemas.microsoft.com/office/drawing/2014/main" id="{A0DF0D67-58E6-4D61-BDC9-09FD65DF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89" y="11067464"/>
            <a:ext cx="1102384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" name="Devoxx France runs on 3 days…">
            <a:extLst>
              <a:ext uri="{FF2B5EF4-FFF2-40B4-BE49-F238E27FC236}">
                <a16:creationId xmlns:a16="http://schemas.microsoft.com/office/drawing/2014/main" id="{3A5FE3B3-F592-41D5-88DF-F0B301006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b="1" dirty="0"/>
              <a:t>Fundamental in </a:t>
            </a:r>
            <a:r>
              <a:rPr lang="fr-FR" b="1" dirty="0" err="1"/>
              <a:t>functional</a:t>
            </a:r>
            <a:r>
              <a:rPr lang="fr-FR" b="1" dirty="0"/>
              <a:t> </a:t>
            </a:r>
            <a:r>
              <a:rPr lang="fr-FR" b="1" dirty="0" err="1"/>
              <a:t>programming</a:t>
            </a:r>
            <a:r>
              <a:rPr lang="fr-FR" b="1" dirty="0"/>
              <a:t>:</a:t>
            </a:r>
          </a:p>
          <a:p>
            <a:pPr marL="685800" indent="-685800" algn="ctr" eaLnBrk="1" hangingPunct="1">
              <a:buClrTx/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result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argument of the </a:t>
            </a:r>
            <a:r>
              <a:rPr lang="fr-FR" dirty="0" err="1"/>
              <a:t>next</a:t>
            </a:r>
            <a:br>
              <a:rPr lang="fr-FR" dirty="0"/>
            </a:br>
            <a:r>
              <a:rPr lang="fr-FR" dirty="0"/>
              <a:t>- The </a:t>
            </a:r>
            <a:r>
              <a:rPr lang="fr-FR" dirty="0" err="1"/>
              <a:t>result</a:t>
            </a:r>
            <a:r>
              <a:rPr lang="fr-FR" dirty="0"/>
              <a:t> of the last one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of the </a:t>
            </a:r>
            <a:r>
              <a:rPr lang="fr-FR" dirty="0" err="1"/>
              <a:t>whole</a:t>
            </a:r>
            <a:endParaRPr lang="fr-FR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AD834A1-EAAB-434A-A807-A51FC99A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146" y="11138036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3A11378-6811-47CD-AE54-F3AB4EE9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45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BD09609-233E-4693-97C3-54331893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820" y="7631156"/>
            <a:ext cx="3149252" cy="99347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89951541-8B40-4218-820B-3A14E9B1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85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F6EBAC8-4BD7-4566-81C8-DE44264D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87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C3ADEC1-F3C9-4C41-ACB3-81576808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828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F94DD93-7ED7-4FBD-862D-1DC83F8C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669" y="11123269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A6F39B-31E5-4DE9-9AB0-BC285E42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880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4BC7F8B-0E2C-4450-9477-AEE3DA30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12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04B3D1CE-1FAB-425A-BFC9-BB05BD4D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398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08C9038-622C-43B2-BEDE-64E0DC8A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299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79006DA-E68E-46AE-BD9C-22C1839C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461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90813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F97FB-C779-49D5-A344-39D5529A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73" y="4915556"/>
            <a:ext cx="9033560" cy="48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F969C0B-CC4D-466E-A15B-F65A6DE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270" y="5602080"/>
            <a:ext cx="6808434" cy="38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6168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96D822-D8A9-4660-A8B0-32AA93C9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80" y="7195930"/>
            <a:ext cx="10930213" cy="510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Chunk</a:t>
            </a:r>
            <a:r>
              <a:rPr lang="fr-FR" dirty="0"/>
              <a:t>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dirty="0" err="1"/>
              <a:t>Requires</a:t>
            </a:r>
            <a:r>
              <a:rPr lang="fr-FR" dirty="0"/>
              <a:t> no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4969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Composition </a:t>
            </a:r>
            <a:r>
              <a:rPr lang="fr-FR" dirty="0" err="1"/>
              <a:t>allows</a:t>
            </a:r>
            <a:r>
              <a:rPr lang="fr-FR" dirty="0"/>
              <a:t> to solve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solutions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composition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847850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5910" y="11329830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software ?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D5F262B-B906-42C5-8C42-30D9CBCB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49" y="7349475"/>
            <a:ext cx="4250478" cy="32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A6E8A1-FE8A-497B-891B-59104593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444" y="8738497"/>
            <a:ext cx="2975945" cy="690080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FC4216-509C-4012-B99D-C5D6F4FE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417" y="10125489"/>
            <a:ext cx="239754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Buyer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1607C-B696-41DE-9F25-03AD72D7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730" y="10125489"/>
            <a:ext cx="2283925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501BA-D4A2-483F-ABD4-1E0D7A07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653" y="7474784"/>
            <a:ext cx="357690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C9D97-01F3-4B4E-BE48-9AE3950E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2777" y="7474784"/>
            <a:ext cx="2975946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Money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4C4371-0A63-4953-AA72-9841312F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311" y="7069032"/>
            <a:ext cx="5958603" cy="377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509A5A09-81DC-4E98-98DC-83D822E613B6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0166693" y="9428577"/>
            <a:ext cx="1273724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84264FE0-3F05-47AB-BDF5-7A05D0B2587C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11440417" y="9428577"/>
            <a:ext cx="1198775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551864" y="569111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Reality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6420677" y="6145348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163878" y="5691117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Software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4584016" y="6181446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021777" y="570802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085462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abstract </a:t>
            </a:r>
            <a:r>
              <a:rPr lang="fr-FR" dirty="0" err="1"/>
              <a:t>stuff</a:t>
            </a:r>
            <a:r>
              <a:rPr lang="fr-FR" dirty="0"/>
              <a:t> ?</a:t>
            </a:r>
          </a:p>
        </p:txBody>
      </p: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833211" y="4756841"/>
            <a:ext cx="2502645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Domain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7017022" y="5211072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760223" y="4756841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IsEven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5180361" y="5247170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618122" y="4773751"/>
            <a:ext cx="3313684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CoDomain</a:t>
            </a:r>
            <a:endParaRPr lang="fr-FR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1EBA1FA6-5236-4C8A-AAFC-3D48AA96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40" y="5857444"/>
            <a:ext cx="2810105" cy="703162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>
                <a:solidFill>
                  <a:srgbClr val="FFFFFF"/>
                </a:solidFill>
              </a:rPr>
              <a:t>Positive </a:t>
            </a:r>
            <a:r>
              <a:rPr lang="fr-FR" altLang="fr-FR" b="1" dirty="0" err="1">
                <a:solidFill>
                  <a:srgbClr val="FFFFFF"/>
                </a:solidFill>
              </a:rPr>
              <a:t>Integers</a:t>
            </a:r>
            <a:br>
              <a:rPr lang="fr-FR" altLang="fr-FR" b="1" dirty="0">
                <a:solidFill>
                  <a:srgbClr val="FFFFFF"/>
                </a:solidFill>
              </a:rPr>
            </a:br>
            <a:br>
              <a:rPr lang="fr-FR" altLang="fr-FR" b="1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1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2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3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4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84E9132-D55A-4DF4-9A8A-0C29FA1C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190" y="5857443"/>
            <a:ext cx="2810105" cy="703162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 err="1">
                <a:solidFill>
                  <a:srgbClr val="FFFFFF"/>
                </a:solidFill>
              </a:rPr>
              <a:t>Bool</a:t>
            </a:r>
            <a:br>
              <a:rPr lang="fr-FR" altLang="fr-FR" b="1" dirty="0">
                <a:solidFill>
                  <a:srgbClr val="FFFFFF"/>
                </a:solidFill>
              </a:rPr>
            </a:br>
            <a:endParaRPr lang="fr-FR" altLang="fr-FR" b="1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True</a:t>
            </a: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False</a:t>
            </a: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</p:txBody>
      </p:sp>
      <p:cxnSp>
        <p:nvCxnSpPr>
          <p:cNvPr id="33" name="AutoShape 10">
            <a:extLst>
              <a:ext uri="{FF2B5EF4-FFF2-40B4-BE49-F238E27FC236}">
                <a16:creationId xmlns:a16="http://schemas.microsoft.com/office/drawing/2014/main" id="{35C9AF72-088A-400F-8DE4-04C507E10E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8950" y="8603406"/>
            <a:ext cx="13059120" cy="1273087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11">
            <a:extLst>
              <a:ext uri="{FF2B5EF4-FFF2-40B4-BE49-F238E27FC236}">
                <a16:creationId xmlns:a16="http://schemas.microsoft.com/office/drawing/2014/main" id="{BAEC90C7-4DE9-41A7-BB58-5D51FE29A2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9876493"/>
            <a:ext cx="12897954" cy="2559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2">
            <a:extLst>
              <a:ext uri="{FF2B5EF4-FFF2-40B4-BE49-F238E27FC236}">
                <a16:creationId xmlns:a16="http://schemas.microsoft.com/office/drawing/2014/main" id="{C12B9B79-5FEE-45D9-A9B0-C2AE35A95B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8759688"/>
            <a:ext cx="13059120" cy="205408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C78619C1-80D4-4B4F-ABE5-35FE6477D9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60206" y="8759688"/>
            <a:ext cx="13167864" cy="60016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11409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66522" y="9110952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15E74F75-DECB-426C-92C2-BAFDFF144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714497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Decimal</a:t>
            </a:r>
            <a:r>
              <a:rPr lang="fr-FR" altLang="fr-FR" sz="4800" dirty="0">
                <a:solidFill>
                  <a:srgbClr val="000000"/>
                </a:solidFill>
              </a:rPr>
              <a:t> -&gt; Int -&gt;</a:t>
            </a: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963CA9C-40CB-4CE6-8B59-5A5B1BCB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775" y="8697289"/>
            <a:ext cx="3744912" cy="792163"/>
          </a:xfrm>
          <a:custGeom>
            <a:avLst/>
            <a:gdLst>
              <a:gd name="T0" fmla="*/ 880155 w 3744913"/>
              <a:gd name="T1" fmla="*/ 281399 h 792163"/>
              <a:gd name="T2" fmla="*/ 918714 w 3744913"/>
              <a:gd name="T3" fmla="*/ 99116 h 792163"/>
              <a:gd name="T4" fmla="*/ 1872456 w 3744913"/>
              <a:gd name="T5" fmla="*/ 300862 h 792163"/>
              <a:gd name="T6" fmla="*/ 2826198 w 3744913"/>
              <a:gd name="T7" fmla="*/ 99116 h 792163"/>
              <a:gd name="T8" fmla="*/ 2864757 w 3744913"/>
              <a:gd name="T9" fmla="*/ 281399 h 792163"/>
              <a:gd name="T10" fmla="*/ 2322602 w 3744913"/>
              <a:gd name="T11" fmla="*/ 396082 h 792163"/>
              <a:gd name="T12" fmla="*/ 2864757 w 3744913"/>
              <a:gd name="T13" fmla="*/ 510764 h 792163"/>
              <a:gd name="T14" fmla="*/ 2826198 w 3744913"/>
              <a:gd name="T15" fmla="*/ 693047 h 792163"/>
              <a:gd name="T16" fmla="*/ 1872456 w 3744913"/>
              <a:gd name="T17" fmla="*/ 491301 h 792163"/>
              <a:gd name="T18" fmla="*/ 918714 w 3744913"/>
              <a:gd name="T19" fmla="*/ 693047 h 792163"/>
              <a:gd name="T20" fmla="*/ 880155 w 3744913"/>
              <a:gd name="T21" fmla="*/ 510764 h 792163"/>
              <a:gd name="T22" fmla="*/ 1422310 w 3744913"/>
              <a:gd name="T23" fmla="*/ 396082 h 792163"/>
              <a:gd name="T24" fmla="*/ 880155 w 3744913"/>
              <a:gd name="T25" fmla="*/ 281399 h 7921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744913" h="792163">
                <a:moveTo>
                  <a:pt x="880155" y="281399"/>
                </a:moveTo>
                <a:lnTo>
                  <a:pt x="918714" y="99116"/>
                </a:lnTo>
                <a:lnTo>
                  <a:pt x="1872457" y="300862"/>
                </a:lnTo>
                <a:lnTo>
                  <a:pt x="2826199" y="99116"/>
                </a:lnTo>
                <a:lnTo>
                  <a:pt x="2864758" y="281399"/>
                </a:lnTo>
                <a:lnTo>
                  <a:pt x="2322603" y="396082"/>
                </a:lnTo>
                <a:lnTo>
                  <a:pt x="2864758" y="510764"/>
                </a:lnTo>
                <a:lnTo>
                  <a:pt x="2826199" y="693047"/>
                </a:lnTo>
                <a:lnTo>
                  <a:pt x="1872457" y="491301"/>
                </a:lnTo>
                <a:lnTo>
                  <a:pt x="918714" y="693047"/>
                </a:lnTo>
                <a:lnTo>
                  <a:pt x="880155" y="510764"/>
                </a:lnTo>
                <a:lnTo>
                  <a:pt x="1422310" y="396082"/>
                </a:lnTo>
                <a:lnTo>
                  <a:pt x="880155" y="281399"/>
                </a:lnTo>
                <a:close/>
              </a:path>
            </a:pathLst>
          </a:custGeom>
          <a:solidFill>
            <a:srgbClr val="FF0000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9ED18B-8C59-4D4A-9DCD-A3CABA57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7" y="9842704"/>
            <a:ext cx="11068599" cy="93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9" y="474172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314" y="563087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Decimal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1806" y="55749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6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Abstracting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hiding</a:t>
            </a:r>
            <a:r>
              <a:rPr lang="fr-FR" dirty="0"/>
              <a:t> (</a:t>
            </a:r>
            <a:r>
              <a:rPr lang="fr-FR" dirty="0" err="1"/>
              <a:t>loosing</a:t>
            </a:r>
            <a:r>
              <a:rPr lang="fr-FR" dirty="0"/>
              <a:t>) 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composition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175128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BC7C751-07DE-44D4-A231-19688C5F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575" y="4271963"/>
            <a:ext cx="7350491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40040BD-D296-4161-A2DE-3ACB4B22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86" y="4271963"/>
            <a:ext cx="7611455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9084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785F8E01-AA70-4DC0-B5F3-1CA0FDB03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Does</a:t>
            </a:r>
            <a:r>
              <a:rPr lang="fr-FR" dirty="0"/>
              <a:t> (</a:t>
            </a:r>
            <a:r>
              <a:rPr lang="fr-FR" dirty="0" err="1"/>
              <a:t>a,b</a:t>
            </a:r>
            <a:r>
              <a:rPr lang="fr-FR" dirty="0"/>
              <a:t>) = (</a:t>
            </a:r>
            <a:r>
              <a:rPr lang="fr-FR" dirty="0" err="1"/>
              <a:t>b,a</a:t>
            </a:r>
            <a:r>
              <a:rPr lang="fr-FR" dirty="0"/>
              <a:t>)</a:t>
            </a:r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41891" y="5513175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 err="1"/>
              <a:t>Isomorphic</a:t>
            </a:r>
            <a:endParaRPr lang="fr-FR" sz="72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3483A0E-FFCA-47E9-8365-6E29972A7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046" y="8106050"/>
            <a:ext cx="5387559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</a:t>
            </a:r>
            <a:r>
              <a:rPr lang="fr-FR" altLang="fr-FR" sz="5400" dirty="0" err="1">
                <a:solidFill>
                  <a:srgbClr val="595959"/>
                </a:solidFill>
              </a:rPr>
              <a:t>True</a:t>
            </a:r>
            <a:r>
              <a:rPr lang="fr-FR" altLang="fr-FR" sz="5400" dirty="0">
                <a:solidFill>
                  <a:srgbClr val="595959"/>
                </a:solidFill>
              </a:rPr>
              <a:t>, False)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AB0D837-54E4-45DA-9F5C-08933E9D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256" y="8181836"/>
            <a:ext cx="514784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(False, </a:t>
            </a:r>
            <a:r>
              <a:rPr lang="fr-FR" altLang="fr-FR" sz="5400" dirty="0" err="1">
                <a:solidFill>
                  <a:srgbClr val="595959"/>
                </a:solidFill>
              </a:rPr>
              <a:t>True</a:t>
            </a:r>
            <a:r>
              <a:rPr lang="fr-FR" altLang="fr-FR" sz="5400" dirty="0">
                <a:solidFill>
                  <a:srgbClr val="595959"/>
                </a:solidFill>
              </a:rPr>
              <a:t>)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D6E3252-BB39-457F-AAB3-C8188EAA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030" y="8468001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7AEE887A-1777-4419-A093-69609310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30" y="7964764"/>
            <a:ext cx="2424113" cy="576262"/>
          </a:xfrm>
          <a:custGeom>
            <a:avLst/>
            <a:gdLst>
              <a:gd name="T0" fmla="*/ 36016 w 2424113"/>
              <a:gd name="T1" fmla="*/ 288131 h 576262"/>
              <a:gd name="T2" fmla="*/ 1180448 w 2424113"/>
              <a:gd name="T3" fmla="*/ 36107 h 576262"/>
              <a:gd name="T4" fmla="*/ 1969114 w 2424113"/>
              <a:gd name="T5" fmla="*/ 95200 h 576262"/>
              <a:gd name="T6" fmla="*/ 1969114 w 2424113"/>
              <a:gd name="T7" fmla="*/ 95201 h 576262"/>
              <a:gd name="T8" fmla="*/ 2347556 w 2424113"/>
              <a:gd name="T9" fmla="*/ 268898 h 576262"/>
              <a:gd name="T10" fmla="*/ 1210521 w 2424113"/>
              <a:gd name="T11" fmla="*/ 108049 h 576262"/>
              <a:gd name="T12" fmla="*/ 1210521 w 2424113"/>
              <a:gd name="T13" fmla="*/ 108049 h 576262"/>
              <a:gd name="T14" fmla="*/ 108049 w 2424113"/>
              <a:gd name="T15" fmla="*/ 288131 h 576262"/>
              <a:gd name="T16" fmla="*/ 36016 w 2424113"/>
              <a:gd name="T17" fmla="*/ 288131 h 576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3" h="576262">
                <a:moveTo>
                  <a:pt x="36016" y="288131"/>
                </a:moveTo>
                <a:cubicBezTo>
                  <a:pt x="36016" y="151531"/>
                  <a:pt x="543480" y="39778"/>
                  <a:pt x="1180448" y="36107"/>
                </a:cubicBezTo>
                <a:cubicBezTo>
                  <a:pt x="1468213" y="34448"/>
                  <a:pt x="1748822" y="55474"/>
                  <a:pt x="1969114" y="95200"/>
                </a:cubicBezTo>
                <a:lnTo>
                  <a:pt x="1969114" y="95201"/>
                </a:lnTo>
                <a:lnTo>
                  <a:pt x="2347556" y="268898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1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2523E03-8FDF-41F0-9C08-DEAB3F3EF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6105" y="7955239"/>
            <a:ext cx="30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f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CB14D5ED-6094-437F-A861-E8EE0579F9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956443" y="8758514"/>
            <a:ext cx="2424112" cy="576262"/>
          </a:xfrm>
          <a:custGeom>
            <a:avLst/>
            <a:gdLst>
              <a:gd name="T0" fmla="*/ 36016 w 2424112"/>
              <a:gd name="T1" fmla="*/ 288131 h 576263"/>
              <a:gd name="T2" fmla="*/ 1180448 w 2424112"/>
              <a:gd name="T3" fmla="*/ 36108 h 576263"/>
              <a:gd name="T4" fmla="*/ 1969114 w 2424112"/>
              <a:gd name="T5" fmla="*/ 95201 h 576263"/>
              <a:gd name="T6" fmla="*/ 1969114 w 2424112"/>
              <a:gd name="T7" fmla="*/ 95201 h 576263"/>
              <a:gd name="T8" fmla="*/ 2347555 w 2424112"/>
              <a:gd name="T9" fmla="*/ 268899 h 576263"/>
              <a:gd name="T10" fmla="*/ 1210521 w 2424112"/>
              <a:gd name="T11" fmla="*/ 108049 h 576263"/>
              <a:gd name="T12" fmla="*/ 1210521 w 2424112"/>
              <a:gd name="T13" fmla="*/ 108049 h 576263"/>
              <a:gd name="T14" fmla="*/ 108049 w 2424112"/>
              <a:gd name="T15" fmla="*/ 288131 h 576263"/>
              <a:gd name="T16" fmla="*/ 36016 w 2424112"/>
              <a:gd name="T17" fmla="*/ 288131 h 5762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2" h="576263">
                <a:moveTo>
                  <a:pt x="36016" y="288132"/>
                </a:moveTo>
                <a:cubicBezTo>
                  <a:pt x="36016" y="151532"/>
                  <a:pt x="543480" y="39779"/>
                  <a:pt x="1180448" y="36108"/>
                </a:cubicBezTo>
                <a:cubicBezTo>
                  <a:pt x="1468213" y="34449"/>
                  <a:pt x="1748822" y="55475"/>
                  <a:pt x="1969114" y="95201"/>
                </a:cubicBezTo>
                <a:lnTo>
                  <a:pt x="2347555" y="268899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2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C8D89809-2317-4D35-9AEF-A9444E2A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3093" y="9109351"/>
            <a:ext cx="3730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g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E122A2F-1012-4B45-8A05-110A8C937A3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10019" y="8247854"/>
            <a:ext cx="1251358" cy="641902"/>
          </a:xfrm>
          <a:custGeom>
            <a:avLst/>
            <a:gdLst>
              <a:gd name="T0" fmla="*/ 38596 w 925513"/>
              <a:gd name="T1" fmla="*/ 308769 h 617538"/>
              <a:gd name="T2" fmla="*/ 423177 w 925513"/>
              <a:gd name="T3" fmla="*/ 39775 h 617538"/>
              <a:gd name="T4" fmla="*/ 846302 w 925513"/>
              <a:gd name="T5" fmla="*/ 193404 h 617538"/>
              <a:gd name="T6" fmla="*/ 874262 w 925513"/>
              <a:gd name="T7" fmla="*/ 193403 h 617538"/>
              <a:gd name="T8" fmla="*/ 848321 w 925513"/>
              <a:gd name="T9" fmla="*/ 308769 h 617538"/>
              <a:gd name="T10" fmla="*/ 719878 w 925513"/>
              <a:gd name="T11" fmla="*/ 193403 h 617538"/>
              <a:gd name="T12" fmla="*/ 740899 w 925513"/>
              <a:gd name="T13" fmla="*/ 193403 h 617538"/>
              <a:gd name="T14" fmla="*/ 424556 w 925513"/>
              <a:gd name="T15" fmla="*/ 116961 h 617538"/>
              <a:gd name="T16" fmla="*/ 115788 w 925513"/>
              <a:gd name="T17" fmla="*/ 308769 h 617538"/>
              <a:gd name="T18" fmla="*/ 38596 w 925513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5513"/>
              <a:gd name="T31" fmla="*/ 0 h 617538"/>
              <a:gd name="T32" fmla="*/ 925513 w 925513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5513" h="617538">
                <a:moveTo>
                  <a:pt x="38596" y="308769"/>
                </a:moveTo>
                <a:cubicBezTo>
                  <a:pt x="38596" y="169323"/>
                  <a:pt x="205208" y="52787"/>
                  <a:pt x="423177" y="39775"/>
                </a:cubicBezTo>
                <a:cubicBezTo>
                  <a:pt x="600922" y="29164"/>
                  <a:pt x="770071" y="90579"/>
                  <a:pt x="846302" y="193404"/>
                </a:cubicBezTo>
                <a:lnTo>
                  <a:pt x="874262" y="193403"/>
                </a:lnTo>
                <a:lnTo>
                  <a:pt x="848321" y="308769"/>
                </a:lnTo>
                <a:lnTo>
                  <a:pt x="719878" y="193403"/>
                </a:lnTo>
                <a:lnTo>
                  <a:pt x="740899" y="193403"/>
                </a:lnTo>
                <a:cubicBezTo>
                  <a:pt x="667302" y="138512"/>
                  <a:pt x="546919" y="109422"/>
                  <a:pt x="424556" y="116961"/>
                </a:cubicBezTo>
                <a:cubicBezTo>
                  <a:pt x="248789" y="127790"/>
                  <a:pt x="115788" y="210411"/>
                  <a:pt x="115788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404040"/>
                </a:solidFill>
              </a:rPr>
              <a:t>g </a:t>
            </a:r>
            <a:r>
              <a:rPr lang="fr-FR" altLang="fr-FR" sz="1200" dirty="0">
                <a:solidFill>
                  <a:srgbClr val="404040"/>
                </a:solidFill>
              </a:rPr>
              <a:t>o</a:t>
            </a:r>
            <a:r>
              <a:rPr lang="fr-FR" altLang="fr-FR" dirty="0">
                <a:solidFill>
                  <a:srgbClr val="404040"/>
                </a:solidFill>
              </a:rPr>
              <a:t> f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0F78C05C-186B-440D-8F91-E3BBA5B4B84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326385" y="8430693"/>
            <a:ext cx="1149352" cy="574675"/>
          </a:xfrm>
          <a:custGeom>
            <a:avLst/>
            <a:gdLst>
              <a:gd name="T0" fmla="*/ 38596 w 923925"/>
              <a:gd name="T1" fmla="*/ 308769 h 617538"/>
              <a:gd name="T2" fmla="*/ 422384 w 923925"/>
              <a:gd name="T3" fmla="*/ 39779 h 617538"/>
              <a:gd name="T4" fmla="*/ 844922 w 923925"/>
              <a:gd name="T5" fmla="*/ 193582 h 617538"/>
              <a:gd name="T6" fmla="*/ 872950 w 923925"/>
              <a:gd name="T7" fmla="*/ 193582 h 617538"/>
              <a:gd name="T8" fmla="*/ 846733 w 923925"/>
              <a:gd name="T9" fmla="*/ 308769 h 617538"/>
              <a:gd name="T10" fmla="*/ 718566 w 923925"/>
              <a:gd name="T11" fmla="*/ 193582 h 617538"/>
              <a:gd name="T12" fmla="*/ 739708 w 923925"/>
              <a:gd name="T13" fmla="*/ 193582 h 617538"/>
              <a:gd name="T14" fmla="*/ 423768 w 923925"/>
              <a:gd name="T15" fmla="*/ 116966 h 617538"/>
              <a:gd name="T16" fmla="*/ 115789 w 923925"/>
              <a:gd name="T17" fmla="*/ 308769 h 617538"/>
              <a:gd name="T18" fmla="*/ 38596 w 923925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3925"/>
              <a:gd name="T31" fmla="*/ 0 h 617538"/>
              <a:gd name="T32" fmla="*/ 923925 w 923925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3925" h="617538">
                <a:moveTo>
                  <a:pt x="38596" y="308769"/>
                </a:moveTo>
                <a:cubicBezTo>
                  <a:pt x="38596" y="169341"/>
                  <a:pt x="204855" y="52813"/>
                  <a:pt x="422384" y="39779"/>
                </a:cubicBezTo>
                <a:cubicBezTo>
                  <a:pt x="599933" y="29140"/>
                  <a:pt x="768892" y="90641"/>
                  <a:pt x="844922" y="193582"/>
                </a:cubicBezTo>
                <a:lnTo>
                  <a:pt x="872950" y="193582"/>
                </a:lnTo>
                <a:lnTo>
                  <a:pt x="846733" y="308769"/>
                </a:lnTo>
                <a:lnTo>
                  <a:pt x="718566" y="193582"/>
                </a:lnTo>
                <a:lnTo>
                  <a:pt x="739708" y="193582"/>
                </a:lnTo>
                <a:cubicBezTo>
                  <a:pt x="666290" y="138567"/>
                  <a:pt x="546019" y="109401"/>
                  <a:pt x="423768" y="116966"/>
                </a:cubicBezTo>
                <a:cubicBezTo>
                  <a:pt x="248440" y="127816"/>
                  <a:pt x="115789" y="210428"/>
                  <a:pt x="115789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404040"/>
                </a:solidFill>
              </a:rPr>
              <a:t>f </a:t>
            </a:r>
            <a:r>
              <a:rPr lang="fr-FR" altLang="fr-FR" sz="1200">
                <a:solidFill>
                  <a:srgbClr val="404040"/>
                </a:solidFill>
              </a:rPr>
              <a:t>o</a:t>
            </a:r>
            <a:r>
              <a:rPr lang="fr-FR" altLang="fr-FR">
                <a:solidFill>
                  <a:srgbClr val="404040"/>
                </a:solidFill>
              </a:rPr>
              <a:t> g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272320C9-2AA4-4FA3-8961-CC04FB80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698" y="10172545"/>
            <a:ext cx="409395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g o f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Left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A242DF98-EBB7-487F-A484-2119F99DE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5074" y="10172545"/>
            <a:ext cx="37433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f o g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Right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87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Disclaimer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11693697" y="5104672"/>
            <a:ext cx="11297987" cy="238449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We’re</a:t>
            </a:r>
            <a:r>
              <a:rPr lang="fr-FR" dirty="0"/>
              <a:t> not </a:t>
            </a:r>
            <a:r>
              <a:rPr lang="fr-FR" dirty="0" err="1"/>
              <a:t>mathematicians</a:t>
            </a:r>
            <a:r>
              <a:rPr lang="fr-FR" dirty="0"/>
              <a:t> </a:t>
            </a:r>
          </a:p>
          <a:p>
            <a:r>
              <a:rPr lang="fr-FR" dirty="0"/>
              <a:t>Just </a:t>
            </a:r>
            <a:r>
              <a:rPr lang="fr-FR" dirty="0" err="1"/>
              <a:t>curious</a:t>
            </a:r>
            <a:r>
              <a:rPr lang="fr-FR" dirty="0"/>
              <a:t> </a:t>
            </a:r>
            <a:r>
              <a:rPr lang="fr-FR" dirty="0" err="1"/>
              <a:t>programmers</a:t>
            </a:r>
            <a:endParaRPr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BCAAE12-95DA-446F-B09B-F6295F63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93" y="3062152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71996" y="6805920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15E74F75-DECB-426C-92C2-BAFDFF144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5" y="339500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Not </a:t>
            </a: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513504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80" y="590357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Binary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6" y="595089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5C346809-3FBF-4794-8AC9-13B5E847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699094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8DD7C36-F894-48D3-ABA6-DF70AF58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934" y="8657186"/>
            <a:ext cx="5707233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6600" dirty="0">
                <a:solidFill>
                  <a:srgbClr val="000000"/>
                </a:solidFill>
              </a:rPr>
              <a:t>f </a:t>
            </a:r>
            <a:r>
              <a:rPr lang="fr-FR" altLang="fr-FR" sz="6600" dirty="0">
                <a:solidFill>
                  <a:srgbClr val="595959"/>
                </a:solidFill>
              </a:rPr>
              <a:t>o </a:t>
            </a:r>
            <a:r>
              <a:rPr lang="fr-FR" altLang="fr-FR" sz="6600" dirty="0">
                <a:solidFill>
                  <a:srgbClr val="000000"/>
                </a:solidFill>
              </a:rPr>
              <a:t>g = </a:t>
            </a:r>
            <a:r>
              <a:rPr lang="fr-FR" altLang="fr-FR" sz="6600" dirty="0" err="1">
                <a:solidFill>
                  <a:srgbClr val="000000"/>
                </a:solidFill>
              </a:rPr>
              <a:t>IdRight</a:t>
            </a:r>
            <a:endParaRPr lang="fr-FR" altLang="fr-FR" sz="6600" dirty="0">
              <a:solidFill>
                <a:srgbClr val="000000"/>
              </a:solidFill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A3A9C09A-55C6-4EF4-8188-5F0719FF87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25613" y="11848379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4">
            <a:extLst>
              <a:ext uri="{FF2B5EF4-FFF2-40B4-BE49-F238E27FC236}">
                <a16:creationId xmlns:a16="http://schemas.microsoft.com/office/drawing/2014/main" id="{87BE6BDC-391A-4838-807E-19ADD2F6CD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0139" y="11125205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 Box 5">
            <a:extLst>
              <a:ext uri="{FF2B5EF4-FFF2-40B4-BE49-F238E27FC236}">
                <a16:creationId xmlns:a16="http://schemas.microsoft.com/office/drawing/2014/main" id="{66297B7C-D918-420C-A27E-24A4E2D5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297" y="10946031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A71D732B-EDCB-48F0-8C2B-D12854BD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3253" y="1099335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BDD</a:t>
            </a:r>
          </a:p>
        </p:txBody>
      </p:sp>
    </p:spTree>
    <p:extLst>
      <p:ext uri="{BB962C8B-B14F-4D97-AF65-F5344CB8AC3E}">
        <p14:creationId xmlns:p14="http://schemas.microsoft.com/office/powerpoint/2010/main" val="4529491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Identity </a:t>
            </a:r>
            <a:r>
              <a:rPr lang="fr-FR" dirty="0" err="1"/>
              <a:t>is</a:t>
            </a:r>
            <a:r>
              <a:rPr lang="fr-FR" dirty="0"/>
              <a:t> important to </a:t>
            </a:r>
            <a:r>
              <a:rPr lang="fr-FR" dirty="0" err="1"/>
              <a:t>define</a:t>
            </a:r>
            <a:r>
              <a:rPr lang="fr-FR" dirty="0"/>
              <a:t> an </a:t>
            </a:r>
            <a:r>
              <a:rPr lang="fr-FR" dirty="0" err="1"/>
              <a:t>object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</a:t>
            </a:r>
            <a:r>
              <a:rPr lang="fr-FR" b="1" dirty="0" err="1"/>
              <a:t>identity</a:t>
            </a:r>
            <a:r>
              <a:rPr lang="fr-FR" b="1" dirty="0"/>
              <a:t>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764820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+ </a:t>
            </a:r>
            <a:r>
              <a:rPr lang="fr-FR" sz="7200" b="1" dirty="0" err="1"/>
              <a:t>map</a:t>
            </a:r>
            <a:endParaRPr lang="fr-FR" sz="7200" b="1" dirty="0"/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77160" y="5185251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container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preserving</a:t>
            </a:r>
            <a:r>
              <a:rPr lang="fr-FR" dirty="0"/>
              <a:t> structure</a:t>
            </a:r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64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284" y="9482886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4804315" y="8303236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995" y="8831973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3781856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7161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577" y="9640282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81442" y="8303237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8992" y="8831973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23853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513" y="8780703"/>
            <a:ext cx="3222417" cy="178041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3534920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0" y="685447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1" y="693763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isEven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240" y="647946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int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4" y="672262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42B994C-4981-489E-A714-A316FB949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05354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List&lt;T&gt;.</a:t>
            </a:r>
            <a:r>
              <a:rPr lang="fr-FR" dirty="0" err="1"/>
              <a:t>map</a:t>
            </a:r>
            <a:r>
              <a:rPr lang="fr-FR" dirty="0"/>
              <a:t>(</a:t>
            </a:r>
            <a:r>
              <a:rPr lang="fr-FR" dirty="0" err="1"/>
              <a:t>isEven</a:t>
            </a:r>
            <a:r>
              <a:rPr lang="fr-FR" dirty="0"/>
              <a:t>)</a:t>
            </a:r>
          </a:p>
        </p:txBody>
      </p:sp>
      <p:sp>
        <p:nvSpPr>
          <p:cNvPr id="23" name="Devoxx France runs on 3 days…">
            <a:extLst>
              <a:ext uri="{FF2B5EF4-FFF2-40B4-BE49-F238E27FC236}">
                <a16:creationId xmlns:a16="http://schemas.microsoft.com/office/drawing/2014/main" id="{F8A9F60E-88FC-41C2-9E4B-EB9424061300}"/>
              </a:ext>
            </a:extLst>
          </p:cNvPr>
          <p:cNvSpPr txBox="1">
            <a:spLocks/>
          </p:cNvSpPr>
          <p:nvPr/>
        </p:nvSpPr>
        <p:spPr>
          <a:xfrm>
            <a:off x="1903240" y="9538851"/>
            <a:ext cx="20216192" cy="105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Select in LINQ =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63B72-16E8-4D61-AD07-EE6DFBD5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986" y="104551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840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-&gt; </a:t>
            </a:r>
            <a:r>
              <a:rPr lang="fr-FR" sz="7200" b="1" dirty="0" err="1"/>
              <a:t>Maybe</a:t>
            </a:r>
            <a:r>
              <a:rPr lang="fr-FR" sz="7200" b="1" dirty="0"/>
              <a:t>&lt;T&gt;</a:t>
            </a:r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8913" y="4852895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natural</a:t>
            </a:r>
            <a:r>
              <a:rPr lang="fr-FR" dirty="0"/>
              <a:t> transformation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functors</a:t>
            </a:r>
            <a:endParaRPr lang="fr-FR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3" y="7572660"/>
            <a:ext cx="8786919" cy="40921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40" y="9310359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3746571" y="8130709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251" y="8659446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2724112" y="8923868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6128" y="588311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7892787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70409" y="655574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7959" y="7084478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12820" y="734890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07" y="6628428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8AD7210B-52D5-492A-A26B-D2563201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947547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2079918F-CB15-4FCB-95E8-2D8ACB086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2960" y="11485147"/>
            <a:ext cx="4501144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295C1926-324C-425F-A2D0-BFB5CF68758E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643825" y="1014810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ED034DE0-7D98-4E53-A877-C111F5F8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842" y="10972021"/>
            <a:ext cx="5411215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805D00-1023-4068-92EB-573092C0782E}"/>
              </a:ext>
            </a:extLst>
          </p:cNvPr>
          <p:cNvCxnSpPr/>
          <p:nvPr/>
        </p:nvCxnSpPr>
        <p:spPr>
          <a:xfrm flipV="1">
            <a:off x="16686236" y="1094126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AutoShape 8">
            <a:extLst>
              <a:ext uri="{FF2B5EF4-FFF2-40B4-BE49-F238E27FC236}">
                <a16:creationId xmlns:a16="http://schemas.microsoft.com/office/drawing/2014/main" id="{F918706E-B43B-4092-B26A-8F7F9A17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28" y="11183584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&lt;T&gt;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6AFBA724-5DE7-4023-A000-8A6A3DDEDE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97736" y="8748512"/>
            <a:ext cx="3812770" cy="1750145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MaybeHead</a:t>
            </a:r>
            <a:endParaRPr lang="fr-FR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9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EE9C0AC-1C9A-4347-BE41-23996EA8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8" y="5032364"/>
            <a:ext cx="18943537" cy="186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DE506C5-9B42-4A4F-9D5F-F42CAB24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60" y="8116454"/>
            <a:ext cx="7477540" cy="2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08103" y="3813102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974" y="389626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MaybeHead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823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026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38987472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Monoids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078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8523" y="9490313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object</a:t>
            </a:r>
            <a:endParaRPr dirty="0"/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1828574" y="5256984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108284">
            <a:off x="11508508" y="626121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40688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90615CD-B524-43B6-BDDC-7D799C93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60" y="4556125"/>
            <a:ext cx="21522280" cy="327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2575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Endofunctor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078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8523" y="9490313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a </a:t>
            </a:r>
            <a:r>
              <a:rPr lang="fr-FR" dirty="0" err="1"/>
              <a:t>category</a:t>
            </a:r>
            <a:r>
              <a:rPr lang="fr-FR" dirty="0"/>
              <a:t> to </a:t>
            </a:r>
            <a:r>
              <a:rPr lang="fr-FR" dirty="0" err="1"/>
              <a:t>itself</a:t>
            </a:r>
            <a:endParaRPr dirty="0"/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6657919">
            <a:off x="15062789" y="5457747"/>
            <a:ext cx="650113" cy="280370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108284">
            <a:off x="11508508" y="626121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22058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0229" y="4628111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100" y="4711269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949" y="42531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8386" y="421152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List&lt;List&lt;T&gt;&gt;</a:t>
            </a:r>
          </a:p>
        </p:txBody>
      </p:sp>
    </p:spTree>
    <p:extLst>
      <p:ext uri="{BB962C8B-B14F-4D97-AF65-F5344CB8AC3E}">
        <p14:creationId xmlns:p14="http://schemas.microsoft.com/office/powerpoint/2010/main" val="31155818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Question?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7161454" y="4473508"/>
            <a:ext cx="11297987" cy="23844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9600" dirty="0"/>
              <a:t>www.slido.com</a:t>
            </a:r>
            <a:endParaRPr sz="9600"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44411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Monads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8523" y="9490313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monad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mondoid</a:t>
            </a:r>
            <a:r>
              <a:rPr lang="fr-FR" dirty="0"/>
              <a:t> in the </a:t>
            </a: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endofunctors</a:t>
            </a:r>
            <a:endParaRPr dirty="0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AE300AC2-0761-4358-BA9D-AE2DF3D5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29" y="2531220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0397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9350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A</a:t>
            </a:r>
            <a:r>
              <a:rPr lang="fr-FR" altLang="fr-FR" sz="7200" baseline="30000" dirty="0"/>
              <a:t>C</a:t>
            </a:r>
            <a:r>
              <a:rPr lang="fr-FR" altLang="fr-FR" sz="7200" dirty="0"/>
              <a:t>*B</a:t>
            </a:r>
            <a:r>
              <a:rPr lang="fr-FR" altLang="fr-FR" sz="7200" baseline="30000" dirty="0"/>
              <a:t>C = </a:t>
            </a:r>
            <a:r>
              <a:rPr lang="fr-FR" altLang="fr-FR" sz="7200" dirty="0"/>
              <a:t>(A * B)</a:t>
            </a:r>
            <a:r>
              <a:rPr lang="fr-FR" altLang="fr-FR" sz="7200" baseline="30000" dirty="0"/>
              <a:t>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(C -&gt;A , C -&gt;B) = C -&gt; (A,B)</a:t>
            </a:r>
          </a:p>
        </p:txBody>
      </p:sp>
      <p:cxnSp>
        <p:nvCxnSpPr>
          <p:cNvPr id="27" name="AutoShape 3">
            <a:extLst>
              <a:ext uri="{FF2B5EF4-FFF2-40B4-BE49-F238E27FC236}">
                <a16:creationId xmlns:a16="http://schemas.microsoft.com/office/drawing/2014/main" id="{5FA2F3D4-5F0F-454A-8B1A-75A105870A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3520" y="8938354"/>
            <a:ext cx="4096067" cy="329822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B3B5836A-652B-478C-A088-8D72F87674E5}"/>
              </a:ext>
            </a:extLst>
          </p:cNvPr>
          <p:cNvCxnSpPr>
            <a:cxnSpLocks noChangeShapeType="1"/>
            <a:endCxn id="30" idx="0"/>
          </p:cNvCxnSpPr>
          <p:nvPr/>
        </p:nvCxnSpPr>
        <p:spPr bwMode="auto">
          <a:xfrm>
            <a:off x="12228512" y="8901842"/>
            <a:ext cx="47467" cy="319512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5">
            <a:extLst>
              <a:ext uri="{FF2B5EF4-FFF2-40B4-BE49-F238E27FC236}">
                <a16:creationId xmlns:a16="http://schemas.microsoft.com/office/drawing/2014/main" id="{F2BDD164-D8DB-4205-976A-F84656ECFA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444412" y="8901842"/>
            <a:ext cx="3851275" cy="333473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6">
            <a:extLst>
              <a:ext uri="{FF2B5EF4-FFF2-40B4-BE49-F238E27FC236}">
                <a16:creationId xmlns:a16="http://schemas.microsoft.com/office/drawing/2014/main" id="{0A5C28FD-AFE8-4523-BE61-721CE802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7304" y="12096968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(</a:t>
            </a:r>
            <a:r>
              <a:rPr lang="fr-FR" altLang="fr-FR" sz="4800" dirty="0" err="1">
                <a:solidFill>
                  <a:srgbClr val="595959"/>
                </a:solidFill>
              </a:rPr>
              <a:t>a,b</a:t>
            </a:r>
            <a:r>
              <a:rPr lang="fr-FR" altLang="fr-FR" sz="48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51B4DD41-B2B0-46AB-8255-F0AD5CC7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325" y="8212867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>
                <a:solidFill>
                  <a:srgbClr val="595959"/>
                </a:solidFill>
              </a:rPr>
              <a:t>c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B64826CD-5F66-4D67-BA28-65E2E4C5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328" y="1188487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9DC812CD-12C6-4EE2-B836-664A6711B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620" y="11865099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id="{F378964A-0DB5-4FBC-8621-DE5745B924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11540" y="12236574"/>
            <a:ext cx="2935764" cy="61054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B4564B4B-ADC3-4B91-B0B5-AFD67898B5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443902" y="12236574"/>
            <a:ext cx="2293779" cy="61054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Text Box 12">
            <a:extLst>
              <a:ext uri="{FF2B5EF4-FFF2-40B4-BE49-F238E27FC236}">
                <a16:creationId xmlns:a16="http://schemas.microsoft.com/office/drawing/2014/main" id="{A81F9185-847F-4B72-AE53-D9FE0773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934" y="12236574"/>
            <a:ext cx="546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first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E50DB45D-86EF-4635-813A-A3305F684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0480" y="12236574"/>
            <a:ext cx="841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second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856D4E2F-650D-40AE-8A32-283F5C7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458" y="9641153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068A04EC-061E-460D-B34D-B38C4433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392" y="10009453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0F7345E2-8D67-428F-80EE-77AE4A49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037" y="10569208"/>
            <a:ext cx="644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23935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 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 + B) * C = A * C + B * 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(A|B , C) = (A,C) | (B,C)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</p:txBody>
      </p:sp>
      <p:cxnSp>
        <p:nvCxnSpPr>
          <p:cNvPr id="5" name="AutoShape 3">
            <a:extLst>
              <a:ext uri="{FF2B5EF4-FFF2-40B4-BE49-F238E27FC236}">
                <a16:creationId xmlns:a16="http://schemas.microsoft.com/office/drawing/2014/main" id="{E1042897-2577-41D0-B037-6D72073600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32524" y="10064646"/>
            <a:ext cx="3403564" cy="22002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AAD23C4A-0C67-472A-9953-435FCF9EDE2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669152" y="9924188"/>
            <a:ext cx="3593842" cy="2340699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Text Box 5">
            <a:extLst>
              <a:ext uri="{FF2B5EF4-FFF2-40B4-BE49-F238E27FC236}">
                <a16:creationId xmlns:a16="http://schemas.microsoft.com/office/drawing/2014/main" id="{F1E4B734-9490-4F0B-92D9-FDC46548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9050874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a|b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FEED3AD-6923-4D30-961B-D71F1097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384" y="886925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78FF7EB-9726-4352-8BCC-216A75564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622" y="8901008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3C8A6284-88DA-4D78-944D-CF69BF427CD9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12811883" y="9876374"/>
            <a:ext cx="28594" cy="220805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9">
            <a:extLst>
              <a:ext uri="{FF2B5EF4-FFF2-40B4-BE49-F238E27FC236}">
                <a16:creationId xmlns:a16="http://schemas.microsoft.com/office/drawing/2014/main" id="{90E86AB9-8057-4C2E-A03E-31673D2E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12140940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c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EA4E30C1-8AF4-488E-A25E-781A72457E3A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>
            <a:off x="8622238" y="9463624"/>
            <a:ext cx="336097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502E7081-38A3-44FC-AF2F-4C2E44A55A65}"/>
              </a:ext>
            </a:extLst>
          </p:cNvPr>
          <p:cNvCxnSpPr>
            <a:cxnSpLocks noChangeShapeType="1"/>
            <a:endCxn id="7" idx="3"/>
          </p:cNvCxnSpPr>
          <p:nvPr/>
        </p:nvCxnSpPr>
        <p:spPr bwMode="auto">
          <a:xfrm flipH="1">
            <a:off x="13640558" y="9463624"/>
            <a:ext cx="3622436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2">
            <a:extLst>
              <a:ext uri="{FF2B5EF4-FFF2-40B4-BE49-F238E27FC236}">
                <a16:creationId xmlns:a16="http://schemas.microsoft.com/office/drawing/2014/main" id="{78BE4B65-0719-4D53-AE2E-511EAB6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230" y="8517141"/>
            <a:ext cx="473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ind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2BF565D8-3DFA-4544-B3D9-91E5127F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888" y="8532708"/>
            <a:ext cx="431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inr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2CECD367-DBBC-46CF-9FD4-DBED8E4D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817" y="11278687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F5A7913F-BD5F-4F35-B6A2-164E200A5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8512" y="10910387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FC9627D-A72D-4691-95D4-27AEBC67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9659" y="10319401"/>
            <a:ext cx="5556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[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121867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No Silver </a:t>
            </a:r>
            <a:r>
              <a:rPr lang="fr-FR" dirty="0" err="1"/>
              <a:t>bullet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117" y="3518244"/>
            <a:ext cx="22632918" cy="333975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Mathematical</a:t>
            </a:r>
            <a:r>
              <a:rPr lang="fr-FR" dirty="0"/>
              <a:t> abstraction are « 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 »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 err="1"/>
              <a:t>Abtsraction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real world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harder to </a:t>
            </a:r>
            <a:r>
              <a:rPr lang="fr-FR" dirty="0" err="1"/>
              <a:t>build</a:t>
            </a:r>
            <a:r>
              <a:rPr lang="fr-FR" dirty="0"/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7476850-02ED-4848-8C5C-37B4D990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08" y="7222781"/>
            <a:ext cx="5290930" cy="529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452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  <a:endParaRPr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5330CE-25EE-435D-9849-5B3322C4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8126447"/>
            <a:ext cx="21798032" cy="31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545454"/>
                </a:solidFill>
                <a:latin typeface="adobe-caslon-pro" charset="0"/>
              </a:rPr>
              <a:t>[Category theory] does not itself solve hard problems […] It puts the hard problems in clear relief and makes their solution possible.</a:t>
            </a:r>
            <a:br>
              <a:rPr lang="en-GB" altLang="fr-FR" dirty="0">
                <a:solidFill>
                  <a:srgbClr val="545454"/>
                </a:solidFill>
                <a:latin typeface="adobe-caslon-pro" charset="0"/>
              </a:rPr>
            </a:br>
            <a:endParaRPr lang="en-GB" altLang="fr-FR" dirty="0">
              <a:solidFill>
                <a:srgbClr val="545454"/>
              </a:solidFill>
              <a:latin typeface="adobe-caslon-pro" charset="0"/>
            </a:endParaRPr>
          </a:p>
          <a:p>
            <a:pPr>
              <a:buClrTx/>
              <a:buFontTx/>
              <a:buNone/>
            </a:pPr>
            <a:r>
              <a:rPr lang="en-GB" altLang="fr-FR" i="1" dirty="0">
                <a:solidFill>
                  <a:srgbClr val="545454"/>
                </a:solidFill>
                <a:latin typeface="adobe-caslon-pro" charset="0"/>
              </a:rPr>
              <a:t>—The Last Mathematician (Hilbert Gottingen)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52E271D-6CEF-4C53-9F3B-3DEE2C7B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861" y="9902824"/>
            <a:ext cx="2045252" cy="250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725" y="3518244"/>
            <a:ext cx="22632918" cy="3339756"/>
          </a:xfrm>
        </p:spPr>
        <p:txBody>
          <a:bodyPr>
            <a:normAutofit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mandatory</a:t>
            </a:r>
            <a:r>
              <a:rPr lang="fr-FR" dirty="0"/>
              <a:t> to code…</a:t>
            </a:r>
          </a:p>
          <a:p>
            <a:r>
              <a:rPr lang="fr-FR" dirty="0"/>
              <a:t>..But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help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clever</a:t>
            </a:r>
            <a:r>
              <a:rPr lang="fr-FR" dirty="0"/>
              <a:t> solution to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69251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hank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sp>
        <p:nvSpPr>
          <p:cNvPr id="30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34010" y="13019484"/>
            <a:ext cx="498121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DFF985F-BE6C-4845-B0CC-6C1CDCF1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3" y="6241440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8FCF19A-EA09-40E6-8940-5E83BBC7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25" y="3547341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33DAC24-4818-4F66-AC6E-ABCC2DBA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62" y="2080403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Surjective/Bijective</a:t>
            </a:r>
            <a:endParaRPr dirty="0"/>
          </a:p>
        </p:txBody>
      </p:sp>
      <p:pic>
        <p:nvPicPr>
          <p:cNvPr id="3" name="Picture 2" descr="Bijection, Injection, And Surjection | Brilliant Math ...">
            <a:extLst>
              <a:ext uri="{FF2B5EF4-FFF2-40B4-BE49-F238E27FC236}">
                <a16:creationId xmlns:a16="http://schemas.microsoft.com/office/drawing/2014/main" id="{5762E7BE-B195-4A86-B61E-2B51A27C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716425"/>
            <a:ext cx="14544040" cy="1032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57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983" y="5302357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4883385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4083" y="6645142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10212890" y="7239991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3895057-FF00-4CC4-B637-7FB4A4654DAD}"/>
              </a:ext>
            </a:extLst>
          </p:cNvPr>
          <p:cNvSpPr>
            <a:spLocks noChangeArrowheads="1"/>
          </p:cNvSpPr>
          <p:nvPr/>
        </p:nvSpPr>
        <p:spPr bwMode="auto">
          <a:xfrm rot="16908007">
            <a:off x="8400631" y="519401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Ordered</a:t>
            </a:r>
            <a:r>
              <a:rPr lang="fr-FR" dirty="0"/>
              <a:t> set</a:t>
            </a:r>
            <a:endParaRPr dirty="0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36EB9386-F6FF-43BA-85D8-C99E8281A89A}"/>
              </a:ext>
            </a:extLst>
          </p:cNvPr>
          <p:cNvSpPr>
            <a:spLocks noChangeArrowheads="1"/>
          </p:cNvSpPr>
          <p:nvPr/>
        </p:nvSpPr>
        <p:spPr bwMode="auto">
          <a:xfrm rot="2001102">
            <a:off x="13619776" y="432980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E1A2108D-053E-4B57-98CE-A858EBACA47F}"/>
              </a:ext>
            </a:extLst>
          </p:cNvPr>
          <p:cNvSpPr>
            <a:spLocks noChangeArrowheads="1"/>
          </p:cNvSpPr>
          <p:nvPr/>
        </p:nvSpPr>
        <p:spPr bwMode="auto">
          <a:xfrm rot="7847967">
            <a:off x="13214680" y="84002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290194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50" y="3632933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 rot="21343251">
            <a:off x="10340866" y="3970889"/>
            <a:ext cx="2276436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8657" y="665463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505167" y="723999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Class </a:t>
            </a:r>
            <a:r>
              <a:rPr lang="fr-FR" dirty="0" err="1"/>
              <a:t>hierarchy</a:t>
            </a:r>
            <a:endParaRPr dirty="0"/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5966EF83-CA88-4AA4-81A8-2CC4F5C2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584" y="5227652"/>
            <a:ext cx="2518408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Seller</a:t>
            </a:r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B0AC26D5-FBF7-41FE-9CA5-80C2DF3C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9453" y="4472241"/>
            <a:ext cx="3162182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BA253655-19CC-48EA-84D3-3B685EEC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98" y="8491729"/>
            <a:ext cx="2862553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24705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286DE200-ED6A-4312-9D5E-B6D27F87AD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Common abstract </a:t>
            </a:r>
            <a:r>
              <a:rPr lang="fr-FR" dirty="0" err="1"/>
              <a:t>language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Behaviors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instead</a:t>
            </a:r>
            <a:r>
              <a:rPr lang="fr-FR" altLang="fr-FR" sz="4800" dirty="0"/>
              <a:t> of </a:t>
            </a:r>
            <a:r>
              <a:rPr lang="fr-FR" altLang="fr-FR" sz="4800" dirty="0" err="1"/>
              <a:t>object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endParaRPr lang="fr-FR" altLang="fr-FR" sz="48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It’s</a:t>
            </a:r>
            <a:r>
              <a:rPr lang="fr-FR" altLang="fr-FR" sz="4800" dirty="0"/>
              <a:t> all about structure</a:t>
            </a:r>
          </a:p>
          <a:p>
            <a:pPr algn="ctr"/>
            <a:endParaRPr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7CE269E-7E78-4D57-816B-16182C3A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7" y="7794388"/>
            <a:ext cx="15077454" cy="495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983" y="5302357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4883385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1102" y="6645142"/>
            <a:ext cx="58571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906717" y="7239991"/>
            <a:ext cx="1432100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fr-FR" altLang="fr-FR" dirty="0"/>
              <a:t>G </a:t>
            </a:r>
            <a:r>
              <a:rPr lang="fr-FR" altLang="fr-FR" sz="40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category</a:t>
            </a:r>
            <a:r>
              <a:rPr lang="fr-FR" dirty="0"/>
              <a:t> (cat)</a:t>
            </a:r>
            <a:endParaRPr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80B09537-352B-4F95-83A3-2D17FC33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711" y="9908401"/>
            <a:ext cx="2571708" cy="218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48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983" y="5302357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4883385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hangingPunct="1"/>
            <a:r>
              <a:rPr lang="el-GR" altLang="fr-FR" dirty="0"/>
              <a:t>α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2361" y="6645142"/>
            <a:ext cx="52319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917938" y="7239991"/>
            <a:ext cx="1409659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  <a:r>
              <a:rPr lang="el-GR" altLang="fr-FR" sz="4000" dirty="0"/>
              <a:t> </a:t>
            </a:r>
            <a:r>
              <a:rPr lang="fr-FR" altLang="fr-FR" sz="4000" i="1" dirty="0"/>
              <a:t>o</a:t>
            </a:r>
            <a:r>
              <a:rPr lang="fr-FR" altLang="fr-FR" dirty="0"/>
              <a:t> </a:t>
            </a:r>
            <a:r>
              <a:rPr lang="el-GR" altLang="fr-FR" dirty="0"/>
              <a:t>α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functors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68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1A760AE-6D17-41E2-A96D-1488F3AC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5" y="3200399"/>
            <a:ext cx="13209804" cy="874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96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765" y="275110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B8E95AE6-24FE-4B05-A297-A8462A8E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333" y="4994302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DBAFB83-F941-4A48-B897-82D3E7DC0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082" y="4360760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1308FAAB-70BD-4569-AECF-8A4B66DC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9576" y="5586905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CD2B1A6-F79B-46EB-9282-C17633D9C0A3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862216" y="6811957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96E5B7CB-CA17-445B-A91D-13F6E86C8E04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7791702" y="467346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576" y="4255310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6633317-3C5F-4B94-859D-CF3D3C62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2885" y="7554609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83926" y="9692038"/>
            <a:ext cx="1560909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bunch</a:t>
            </a:r>
            <a:r>
              <a:rPr lang="fr-FR" dirty="0"/>
              <a:t> of </a:t>
            </a:r>
            <a:r>
              <a:rPr lang="fr-FR" b="1" dirty="0" err="1"/>
              <a:t>morphisms</a:t>
            </a:r>
            <a:r>
              <a:rPr lang="fr-FR" b="1" dirty="0"/>
              <a:t>, </a:t>
            </a:r>
            <a:r>
              <a:rPr lang="fr-FR" dirty="0" err="1"/>
              <a:t>they</a:t>
            </a:r>
            <a:r>
              <a:rPr lang="fr-FR" dirty="0"/>
              <a:t> start and finish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b="1" dirty="0" err="1"/>
              <a:t>object</a:t>
            </a:r>
            <a:endParaRPr dirty="0"/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587B183F-90C7-4FD6-A9B1-CB6AF6B2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2904" y="11501880"/>
            <a:ext cx="5123004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400" b="1" dirty="0">
                <a:solidFill>
                  <a:srgbClr val="595959"/>
                </a:solidFill>
              </a:rPr>
              <a:t>Identity</a:t>
            </a:r>
            <a:r>
              <a:rPr lang="fr-FR" altLang="fr-FR" sz="2400" dirty="0">
                <a:solidFill>
                  <a:srgbClr val="595959"/>
                </a:solidFill>
              </a:rPr>
              <a:t>: (a-&gt;a)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2400" b="1" dirty="0">
                <a:solidFill>
                  <a:srgbClr val="595959"/>
                </a:solidFill>
              </a:rPr>
              <a:t>Composition</a:t>
            </a:r>
            <a:r>
              <a:rPr lang="fr-FR" altLang="fr-FR" sz="2400" dirty="0">
                <a:solidFill>
                  <a:srgbClr val="595959"/>
                </a:solidFill>
              </a:rPr>
              <a:t>: (a -&gt;b) -&gt; (b-&gt;c) = (a-&gt;c)</a:t>
            </a:r>
          </a:p>
        </p:txBody>
      </p:sp>
      <p:sp>
        <p:nvSpPr>
          <p:cNvPr id="24" name="AutoShape 10">
            <a:extLst>
              <a:ext uri="{FF2B5EF4-FFF2-40B4-BE49-F238E27FC236}">
                <a16:creationId xmlns:a16="http://schemas.microsoft.com/office/drawing/2014/main" id="{00AFA5FA-302F-46CC-87D7-BF55A16AE6F3}"/>
              </a:ext>
            </a:extLst>
          </p:cNvPr>
          <p:cNvSpPr>
            <a:spLocks noChangeArrowheads="1"/>
          </p:cNvSpPr>
          <p:nvPr/>
        </p:nvSpPr>
        <p:spPr bwMode="auto">
          <a:xfrm rot="9107399">
            <a:off x="12565409" y="792456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219207" y="37459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F2B711-79FD-4D72-8DAE-17AA5C992703}"/>
              </a:ext>
            </a:extLst>
          </p:cNvPr>
          <p:cNvCxnSpPr/>
          <p:nvPr/>
        </p:nvCxnSpPr>
        <p:spPr>
          <a:xfrm flipV="1">
            <a:off x="8848995" y="4023374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F8FE5E-BC34-44E0-8810-9565BD77FB24}"/>
              </a:ext>
            </a:extLst>
          </p:cNvPr>
          <p:cNvCxnSpPr>
            <a:cxnSpLocks/>
          </p:cNvCxnSpPr>
          <p:nvPr/>
        </p:nvCxnSpPr>
        <p:spPr>
          <a:xfrm flipH="1">
            <a:off x="13193152" y="4812063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C0EB7-07F8-4CE9-9650-F5BE5F30F44D}"/>
              </a:ext>
            </a:extLst>
          </p:cNvPr>
          <p:cNvCxnSpPr>
            <a:cxnSpLocks/>
          </p:cNvCxnSpPr>
          <p:nvPr/>
        </p:nvCxnSpPr>
        <p:spPr>
          <a:xfrm>
            <a:off x="8617389" y="5729292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90779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6B8BD6C7-F200-40B3-A405-ADEC5AC2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976" y="3089488"/>
            <a:ext cx="11274791" cy="5551828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979B0FAD-AFBE-41C8-B5C5-1E4ABAD1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834" y="5491827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475F7F5-517B-4EE8-9478-F8229B73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049" y="3876470"/>
            <a:ext cx="16701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h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5609B307-A2A5-4FC0-BAC0-0347DC96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791" y="5497102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8C969318-392D-4E82-8CB7-E59CB82B007E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8568410" y="7078422"/>
            <a:ext cx="59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h</a:t>
            </a:r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D4B8CF76-6F81-4AF5-B7EB-D737A36F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704" y="4682231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09BF5533-F7E1-4855-8CBB-97099D5B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535" y="7309097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102EB3D-18BB-4403-A754-349A700E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104" y="8924900"/>
            <a:ext cx="6440557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400" b="1" dirty="0">
                <a:solidFill>
                  <a:srgbClr val="595959"/>
                </a:solidFill>
              </a:rPr>
              <a:t>Identity </a:t>
            </a:r>
            <a:r>
              <a:rPr lang="fr-FR" altLang="fr-FR" sz="2400" b="1" dirty="0" err="1">
                <a:solidFill>
                  <a:srgbClr val="595959"/>
                </a:solidFill>
              </a:rPr>
              <a:t>law</a:t>
            </a:r>
            <a:r>
              <a:rPr lang="fr-FR" altLang="fr-FR" sz="2400" dirty="0">
                <a:solidFill>
                  <a:srgbClr val="595959"/>
                </a:solidFill>
              </a:rPr>
              <a:t>: (id </a:t>
            </a:r>
            <a:r>
              <a:rPr lang="fr-FR" altLang="fr-FR" sz="2400" i="1" dirty="0">
                <a:solidFill>
                  <a:srgbClr val="595959"/>
                </a:solidFill>
              </a:rPr>
              <a:t>o</a:t>
            </a:r>
            <a:r>
              <a:rPr lang="fr-FR" altLang="fr-FR" sz="2400" dirty="0">
                <a:solidFill>
                  <a:srgbClr val="595959"/>
                </a:solidFill>
              </a:rPr>
              <a:t> f ) = (f </a:t>
            </a:r>
            <a:r>
              <a:rPr lang="fr-FR" altLang="fr-FR" sz="2400" i="1" dirty="0">
                <a:solidFill>
                  <a:srgbClr val="595959"/>
                </a:solidFill>
              </a:rPr>
              <a:t>o</a:t>
            </a:r>
            <a:r>
              <a:rPr lang="fr-FR" altLang="fr-FR" sz="2400" dirty="0">
                <a:solidFill>
                  <a:srgbClr val="595959"/>
                </a:solidFill>
              </a:rPr>
              <a:t> id ) = f</a:t>
            </a:r>
          </a:p>
          <a:p>
            <a:pPr eaLnBrk="1" hangingPunct="1">
              <a:buClrTx/>
              <a:buFontTx/>
              <a:buNone/>
            </a:pPr>
            <a:endParaRPr lang="fr-FR" altLang="fr-FR" sz="2400" b="1" dirty="0">
              <a:solidFill>
                <a:srgbClr val="595959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fr-FR" altLang="fr-FR" sz="2400" b="1" dirty="0">
                <a:solidFill>
                  <a:srgbClr val="595959"/>
                </a:solidFill>
              </a:rPr>
              <a:t>Associative </a:t>
            </a:r>
            <a:r>
              <a:rPr lang="fr-FR" altLang="fr-FR" sz="2400" b="1" dirty="0" err="1">
                <a:solidFill>
                  <a:srgbClr val="595959"/>
                </a:solidFill>
              </a:rPr>
              <a:t>law</a:t>
            </a:r>
            <a:r>
              <a:rPr lang="fr-FR" altLang="fr-FR" sz="2400" dirty="0">
                <a:solidFill>
                  <a:srgbClr val="595959"/>
                </a:solidFill>
              </a:rPr>
              <a:t>: (f </a:t>
            </a:r>
            <a:r>
              <a:rPr lang="fr-FR" altLang="fr-FR" sz="2400" i="1" dirty="0">
                <a:solidFill>
                  <a:srgbClr val="595959"/>
                </a:solidFill>
              </a:rPr>
              <a:t>o</a:t>
            </a:r>
            <a:r>
              <a:rPr lang="fr-FR" altLang="fr-FR" sz="2400" dirty="0">
                <a:solidFill>
                  <a:srgbClr val="595959"/>
                </a:solidFill>
              </a:rPr>
              <a:t> g ) </a:t>
            </a:r>
            <a:r>
              <a:rPr lang="fr-FR" altLang="fr-FR" sz="2400" i="1" dirty="0">
                <a:solidFill>
                  <a:srgbClr val="595959"/>
                </a:solidFill>
              </a:rPr>
              <a:t>o</a:t>
            </a:r>
            <a:r>
              <a:rPr lang="fr-FR" altLang="fr-FR" sz="2400" dirty="0">
                <a:solidFill>
                  <a:srgbClr val="595959"/>
                </a:solidFill>
              </a:rPr>
              <a:t> h = f </a:t>
            </a:r>
            <a:r>
              <a:rPr lang="fr-FR" altLang="fr-FR" sz="2400" i="1" dirty="0">
                <a:solidFill>
                  <a:srgbClr val="595959"/>
                </a:solidFill>
              </a:rPr>
              <a:t>o</a:t>
            </a:r>
            <a:r>
              <a:rPr lang="fr-FR" altLang="fr-FR" sz="2400" dirty="0">
                <a:solidFill>
                  <a:srgbClr val="595959"/>
                </a:solidFill>
              </a:rPr>
              <a:t> (g </a:t>
            </a:r>
            <a:r>
              <a:rPr lang="fr-FR" altLang="fr-FR" sz="2400" i="1" dirty="0">
                <a:solidFill>
                  <a:srgbClr val="595959"/>
                </a:solidFill>
              </a:rPr>
              <a:t>o</a:t>
            </a:r>
            <a:r>
              <a:rPr lang="fr-FR" altLang="fr-FR" sz="2400" dirty="0">
                <a:solidFill>
                  <a:srgbClr val="595959"/>
                </a:solidFill>
              </a:rPr>
              <a:t> h)</a:t>
            </a:r>
          </a:p>
        </p:txBody>
      </p:sp>
      <p:sp>
        <p:nvSpPr>
          <p:cNvPr id="37" name="Oval 15">
            <a:extLst>
              <a:ext uri="{FF2B5EF4-FFF2-40B4-BE49-F238E27FC236}">
                <a16:creationId xmlns:a16="http://schemas.microsoft.com/office/drawing/2014/main" id="{1FFF0E64-1D23-4031-9A8C-024A94BD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3461" y="5147987"/>
            <a:ext cx="346075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59EBD002-BBA4-4699-B965-BE23AD49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9166" y="6995078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f</a:t>
            </a: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5B46CD8F-CFA9-4EF1-B8BF-1BFD92F91DAD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2617375" y="3435068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 </a:t>
            </a:r>
            <a:r>
              <a:rPr lang="fr-FR" altLang="fr-FR" sz="1200" i="1" dirty="0"/>
              <a:t>o</a:t>
            </a:r>
            <a:r>
              <a:rPr lang="fr-FR" altLang="fr-FR" dirty="0"/>
              <a:t>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F701A9-0A30-43C1-8DC5-0DEC8C5CF6D0}"/>
              </a:ext>
            </a:extLst>
          </p:cNvPr>
          <p:cNvCxnSpPr>
            <a:cxnSpLocks/>
          </p:cNvCxnSpPr>
          <p:nvPr/>
        </p:nvCxnSpPr>
        <p:spPr>
          <a:xfrm flipV="1">
            <a:off x="7767772" y="4649526"/>
            <a:ext cx="2402768" cy="55734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8205C6-73BE-4825-ACB6-822141CC5256}"/>
              </a:ext>
            </a:extLst>
          </p:cNvPr>
          <p:cNvCxnSpPr>
            <a:cxnSpLocks/>
          </p:cNvCxnSpPr>
          <p:nvPr/>
        </p:nvCxnSpPr>
        <p:spPr>
          <a:xfrm>
            <a:off x="7968884" y="6295022"/>
            <a:ext cx="2201656" cy="1181556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32C830-8FFB-4557-9165-C9582C751D8D}"/>
              </a:ext>
            </a:extLst>
          </p:cNvPr>
          <p:cNvCxnSpPr>
            <a:cxnSpLocks/>
          </p:cNvCxnSpPr>
          <p:nvPr/>
        </p:nvCxnSpPr>
        <p:spPr>
          <a:xfrm>
            <a:off x="10626535" y="5423416"/>
            <a:ext cx="0" cy="175581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7455EF-B4E1-49AF-811D-052CF2DF5F62}"/>
              </a:ext>
            </a:extLst>
          </p:cNvPr>
          <p:cNvCxnSpPr>
            <a:cxnSpLocks/>
          </p:cNvCxnSpPr>
          <p:nvPr/>
        </p:nvCxnSpPr>
        <p:spPr>
          <a:xfrm>
            <a:off x="11357253" y="4761055"/>
            <a:ext cx="2676799" cy="38693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5050DD-4CEC-4A26-B4A1-A546BFC79D87}"/>
              </a:ext>
            </a:extLst>
          </p:cNvPr>
          <p:cNvCxnSpPr>
            <a:cxnSpLocks/>
          </p:cNvCxnSpPr>
          <p:nvPr/>
        </p:nvCxnSpPr>
        <p:spPr>
          <a:xfrm flipV="1">
            <a:off x="11501716" y="5826790"/>
            <a:ext cx="2532336" cy="145632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AutoShape 10">
            <a:extLst>
              <a:ext uri="{FF2B5EF4-FFF2-40B4-BE49-F238E27FC236}">
                <a16:creationId xmlns:a16="http://schemas.microsoft.com/office/drawing/2014/main" id="{D91B581D-621B-48C7-8C53-2172E032693F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6897179" y="5110790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414AA11E-1FBA-46F9-8D04-215FA0FC6066}"/>
              </a:ext>
            </a:extLst>
          </p:cNvPr>
          <p:cNvSpPr>
            <a:spLocks noChangeArrowheads="1"/>
          </p:cNvSpPr>
          <p:nvPr/>
        </p:nvSpPr>
        <p:spPr bwMode="auto">
          <a:xfrm rot="288929">
            <a:off x="10272036" y="382528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0" name="AutoShape 10">
            <a:extLst>
              <a:ext uri="{FF2B5EF4-FFF2-40B4-BE49-F238E27FC236}">
                <a16:creationId xmlns:a16="http://schemas.microsoft.com/office/drawing/2014/main" id="{BB0126C3-0CB1-443A-A160-3B1ED924A78B}"/>
              </a:ext>
            </a:extLst>
          </p:cNvPr>
          <p:cNvSpPr>
            <a:spLocks noChangeArrowheads="1"/>
          </p:cNvSpPr>
          <p:nvPr/>
        </p:nvSpPr>
        <p:spPr bwMode="auto">
          <a:xfrm rot="4561803">
            <a:off x="14592295" y="489225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1" name="AutoShape 10">
            <a:extLst>
              <a:ext uri="{FF2B5EF4-FFF2-40B4-BE49-F238E27FC236}">
                <a16:creationId xmlns:a16="http://schemas.microsoft.com/office/drawing/2014/main" id="{2CB90F37-1A26-4588-8F56-48313B9606F4}"/>
              </a:ext>
            </a:extLst>
          </p:cNvPr>
          <p:cNvSpPr>
            <a:spLocks noChangeArrowheads="1"/>
          </p:cNvSpPr>
          <p:nvPr/>
        </p:nvSpPr>
        <p:spPr bwMode="auto">
          <a:xfrm rot="10417347">
            <a:off x="10491547" y="764769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554179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Essence of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DCFEB235-DBB7-4063-AD9B-6A6202D6D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38081" y="4026732"/>
            <a:ext cx="15874457" cy="557446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sz="6600" b="1" dirty="0"/>
              <a:t>Composition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Identity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Abstraction</a:t>
            </a:r>
          </a:p>
          <a:p>
            <a:pPr algn="ctr" eaLnBrk="1" hangingPunct="1">
              <a:buClrTx/>
              <a:buFontTx/>
              <a:buNone/>
            </a:pPr>
            <a:endParaRPr sz="6600" b="1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6F5724A-03E9-4CAB-B39F-51DB9877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8709" y="10897591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Programmers</a:t>
            </a:r>
            <a:r>
              <a:rPr lang="fr-FR" altLang="fr-FR" sz="4800" dirty="0">
                <a:solidFill>
                  <a:srgbClr val="595959"/>
                </a:solidFill>
              </a:rPr>
              <a:t> know </a:t>
            </a:r>
            <a:r>
              <a:rPr lang="fr-FR" altLang="fr-FR" sz="4800" dirty="0" err="1">
                <a:solidFill>
                  <a:srgbClr val="595959"/>
                </a:solidFill>
              </a:rPr>
              <a:t>it!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71C1313-0304-4060-9974-83CE365D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1961" y="9857293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Functionnal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91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BD5A393-DCCB-40AE-A97A-84607C6E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73" y="2716425"/>
            <a:ext cx="7556393" cy="908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46867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869</Words>
  <Application>Microsoft Office PowerPoint</Application>
  <PresentationFormat>Custom</PresentationFormat>
  <Paragraphs>276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adobe-caslon-pro</vt:lpstr>
      <vt:lpstr>Arial</vt:lpstr>
      <vt:lpstr>Calibri</vt:lpstr>
      <vt:lpstr>Helvetica Light</vt:lpstr>
      <vt:lpstr>Helvetica Neue</vt:lpstr>
      <vt:lpstr>Montserrat Bold</vt:lpstr>
      <vt:lpstr>Montserrat Regular</vt:lpstr>
      <vt:lpstr>Montserrat SemiBold</vt:lpstr>
      <vt:lpstr>Open Sans</vt:lpstr>
      <vt:lpstr>Black</vt:lpstr>
      <vt:lpstr>Category Theory: You already know it</vt:lpstr>
      <vt:lpstr>Disclaimer</vt:lpstr>
      <vt:lpstr>Question?</vt:lpstr>
      <vt:lpstr>Why Category Theory ?</vt:lpstr>
      <vt:lpstr>Code review</vt:lpstr>
      <vt:lpstr>What’s Category Theory ?</vt:lpstr>
      <vt:lpstr>What’s Category Theory ?</vt:lpstr>
      <vt:lpstr>Essence of Category Theory ?</vt:lpstr>
      <vt:lpstr>Composition</vt:lpstr>
      <vt:lpstr>Composition</vt:lpstr>
      <vt:lpstr>Example ?</vt:lpstr>
      <vt:lpstr>Composition</vt:lpstr>
      <vt:lpstr>Composition</vt:lpstr>
      <vt:lpstr>Abstraction</vt:lpstr>
      <vt:lpstr>Abstraction</vt:lpstr>
      <vt:lpstr>Example ?</vt:lpstr>
      <vt:lpstr>Abstraction</vt:lpstr>
      <vt:lpstr>Identity</vt:lpstr>
      <vt:lpstr>Identity</vt:lpstr>
      <vt:lpstr>Example ?</vt:lpstr>
      <vt:lpstr>Identity</vt:lpstr>
      <vt:lpstr>You know category in code</vt:lpstr>
      <vt:lpstr>Example ?</vt:lpstr>
      <vt:lpstr>You know category in code</vt:lpstr>
      <vt:lpstr>Example ?</vt:lpstr>
      <vt:lpstr>Monoids</vt:lpstr>
      <vt:lpstr>Example ?</vt:lpstr>
      <vt:lpstr>Endofunctor</vt:lpstr>
      <vt:lpstr>Example ?</vt:lpstr>
      <vt:lpstr>Monads</vt:lpstr>
      <vt:lpstr>Example ?</vt:lpstr>
      <vt:lpstr>You know category in math</vt:lpstr>
      <vt:lpstr>You know category in math</vt:lpstr>
      <vt:lpstr>No Silver bullet</vt:lpstr>
      <vt:lpstr>Conclusion</vt:lpstr>
      <vt:lpstr>Thanks</vt:lpstr>
      <vt:lpstr>Surjective/Bijective</vt:lpstr>
      <vt:lpstr>Category you already know</vt:lpstr>
      <vt:lpstr>Category you already know</vt:lpstr>
      <vt:lpstr>Category you already know</vt:lpstr>
      <vt:lpstr>Category you already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Theory: you already know it</dc:title>
  <cp:lastModifiedBy>Emilien Pecoul</cp:lastModifiedBy>
  <cp:revision>53</cp:revision>
  <dcterms:modified xsi:type="dcterms:W3CDTF">2022-03-30T20:53:46Z</dcterms:modified>
</cp:coreProperties>
</file>