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3" r:id="rId4"/>
    <p:sldId id="280" r:id="rId5"/>
    <p:sldId id="273" r:id="rId6"/>
    <p:sldId id="274" r:id="rId7"/>
    <p:sldId id="269" r:id="rId8"/>
    <p:sldId id="275" r:id="rId9"/>
    <p:sldId id="276" r:id="rId10"/>
    <p:sldId id="270" r:id="rId11"/>
    <p:sldId id="271" r:id="rId12"/>
    <p:sldId id="272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0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5710-B8C1-45E8-BC94-2C035AAFE0CD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1630-37BE-42B8-9FFD-52FE27DC33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602038"/>
          </a:xfrm>
          <a:prstGeom prst="rect">
            <a:avLst/>
          </a:prstGeom>
          <a:solidFill>
            <a:srgbClr val="F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5710-B8C1-45E8-BC94-2C035AAFE0CD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1630-37BE-42B8-9FFD-52FE27DC3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8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5710-B8C1-45E8-BC94-2C035AAFE0CD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1630-37BE-42B8-9FFD-52FE27DC3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8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3600"/>
            </a:lvl1pPr>
            <a:lvl2pPr>
              <a:lnSpc>
                <a:spcPct val="150000"/>
              </a:lnSpc>
              <a:defRPr sz="3200"/>
            </a:lvl2pPr>
            <a:lvl3pPr>
              <a:lnSpc>
                <a:spcPct val="150000"/>
              </a:lnSpc>
              <a:defRPr sz="2800"/>
            </a:lvl3pPr>
            <a:lvl4pPr>
              <a:lnSpc>
                <a:spcPct val="150000"/>
              </a:lnSpc>
              <a:defRPr sz="2400"/>
            </a:lvl4pPr>
            <a:lvl5pPr>
              <a:lnSpc>
                <a:spcPct val="150000"/>
              </a:lnSpc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5710-B8C1-45E8-BC94-2C035AAFE0CD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1630-37BE-42B8-9FFD-52FE27DC33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F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9992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5710-B8C1-45E8-BC94-2C035AAFE0CD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1630-37BE-42B8-9FFD-52FE27DC33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89463"/>
          </a:xfrm>
          <a:prstGeom prst="rect">
            <a:avLst/>
          </a:prstGeom>
          <a:solidFill>
            <a:srgbClr val="F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5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5710-B8C1-45E8-BC94-2C035AAFE0CD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1630-37BE-42B8-9FFD-52FE27DC33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694329"/>
          </a:xfrm>
          <a:prstGeom prst="rect">
            <a:avLst/>
          </a:prstGeom>
          <a:solidFill>
            <a:srgbClr val="F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2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5710-B8C1-45E8-BC94-2C035AAFE0CD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1630-37BE-42B8-9FFD-52FE27DC332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1694329"/>
          </a:xfrm>
          <a:prstGeom prst="rect">
            <a:avLst/>
          </a:prstGeom>
          <a:solidFill>
            <a:srgbClr val="F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4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5710-B8C1-45E8-BC94-2C035AAFE0CD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1630-37BE-42B8-9FFD-52FE27DC33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1694329"/>
          </a:xfrm>
          <a:prstGeom prst="rect">
            <a:avLst/>
          </a:prstGeom>
          <a:solidFill>
            <a:srgbClr val="F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3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5710-B8C1-45E8-BC94-2C035AAFE0CD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1630-37BE-42B8-9FFD-52FE27DC3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9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5710-B8C1-45E8-BC94-2C035AAFE0CD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1630-37BE-42B8-9FFD-52FE27DC3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7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5710-B8C1-45E8-BC94-2C035AAFE0CD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1630-37BE-42B8-9FFD-52FE27DC3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6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D2F5710-B8C1-45E8-BC94-2C035AAFE0CD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Clear Lines </a:t>
            </a:r>
            <a:r>
              <a:rPr lang="en-US" i="1" dirty="0" smtClean="0"/>
              <a:t>Consulting</a:t>
            </a:r>
            <a:endParaRPr lang="en-US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3B611630-37BE-42B8-9FFD-52FE27DC33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1653" y="6538912"/>
            <a:ext cx="4256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© Mathias Brandewinder,</a:t>
            </a:r>
            <a:r>
              <a:rPr lang="en-US" sz="1100" baseline="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2013. Use freely, attributions appreciated </a:t>
            </a:r>
            <a:r>
              <a:rPr lang="en-US" sz="1100" baseline="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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05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Segoe UI Light" panose="020B0502040204020203" pitchFamily="34" charset="0"/>
        <a:buChar char="»"/>
        <a:defRPr sz="36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egoe UI Light" panose="020B0502040204020203" pitchFamily="34" charset="0"/>
        <a:buChar char="›"/>
        <a:defRPr sz="32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Segoe UI Light" panose="020B0502040204020203" pitchFamily="34" charset="0"/>
        <a:buChar char="›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Segoe UI Light" panose="020B0502040204020203" pitchFamily="34" charset="0"/>
        <a:buChar char="›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Segoe UI Light" panose="020B0502040204020203" pitchFamily="34" charset="0"/>
        <a:buChar char="›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c/digit-recogniz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 Recognizer Dojo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Gentle Introduction to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4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Illustration: 1-nearest neighbor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81819" y="2705172"/>
            <a:ext cx="1374476" cy="327804"/>
            <a:chOff x="838200" y="2061713"/>
            <a:chExt cx="1374476" cy="327804"/>
          </a:xfrm>
        </p:grpSpPr>
        <p:sp>
          <p:nvSpPr>
            <p:cNvPr id="4" name="Rectangle 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181819" y="3032976"/>
            <a:ext cx="1374476" cy="327804"/>
            <a:chOff x="838200" y="2061713"/>
            <a:chExt cx="1374476" cy="327804"/>
          </a:xfrm>
        </p:grpSpPr>
        <p:sp>
          <p:nvSpPr>
            <p:cNvPr id="9" name="Rectangle 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81819" y="3341394"/>
            <a:ext cx="1374476" cy="327804"/>
            <a:chOff x="838200" y="2061713"/>
            <a:chExt cx="1374476" cy="327804"/>
          </a:xfrm>
        </p:grpSpPr>
        <p:sp>
          <p:nvSpPr>
            <p:cNvPr id="14" name="Rectangle 1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181819" y="3669198"/>
            <a:ext cx="1374476" cy="327804"/>
            <a:chOff x="838200" y="2061713"/>
            <a:chExt cx="1374476" cy="327804"/>
          </a:xfrm>
        </p:grpSpPr>
        <p:sp>
          <p:nvSpPr>
            <p:cNvPr id="19" name="Rectangle 1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181819" y="4368074"/>
            <a:ext cx="1374476" cy="327804"/>
            <a:chOff x="838200" y="2061713"/>
            <a:chExt cx="1374476" cy="327804"/>
          </a:xfrm>
        </p:grpSpPr>
        <p:sp>
          <p:nvSpPr>
            <p:cNvPr id="24" name="Rectangle 2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181819" y="4695878"/>
            <a:ext cx="1374476" cy="327804"/>
            <a:chOff x="838200" y="2061713"/>
            <a:chExt cx="1374476" cy="327804"/>
          </a:xfrm>
        </p:grpSpPr>
        <p:sp>
          <p:nvSpPr>
            <p:cNvPr id="29" name="Rectangle 2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181819" y="5004296"/>
            <a:ext cx="1374476" cy="327804"/>
            <a:chOff x="838200" y="2061713"/>
            <a:chExt cx="1374476" cy="327804"/>
          </a:xfrm>
        </p:grpSpPr>
        <p:sp>
          <p:nvSpPr>
            <p:cNvPr id="34" name="Rectangle 3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181819" y="5332100"/>
            <a:ext cx="1374476" cy="327804"/>
            <a:chOff x="838200" y="2061713"/>
            <a:chExt cx="1374476" cy="327804"/>
          </a:xfrm>
        </p:grpSpPr>
        <p:sp>
          <p:nvSpPr>
            <p:cNvPr id="39" name="Rectangle 3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031658" y="2701577"/>
            <a:ext cx="1374476" cy="327804"/>
            <a:chOff x="838200" y="2061713"/>
            <a:chExt cx="1374476" cy="327804"/>
          </a:xfrm>
        </p:grpSpPr>
        <p:sp>
          <p:nvSpPr>
            <p:cNvPr id="44" name="Rectangle 4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031658" y="3029381"/>
            <a:ext cx="1374476" cy="327804"/>
            <a:chOff x="838200" y="2061713"/>
            <a:chExt cx="1374476" cy="327804"/>
          </a:xfrm>
        </p:grpSpPr>
        <p:sp>
          <p:nvSpPr>
            <p:cNvPr id="49" name="Rectangle 4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031658" y="3337799"/>
            <a:ext cx="1374476" cy="327804"/>
            <a:chOff x="838200" y="2061713"/>
            <a:chExt cx="1374476" cy="327804"/>
          </a:xfrm>
        </p:grpSpPr>
        <p:sp>
          <p:nvSpPr>
            <p:cNvPr id="54" name="Rectangle 5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031658" y="3665603"/>
            <a:ext cx="1374476" cy="327804"/>
            <a:chOff x="838200" y="2061713"/>
            <a:chExt cx="1374476" cy="327804"/>
          </a:xfrm>
        </p:grpSpPr>
        <p:sp>
          <p:nvSpPr>
            <p:cNvPr id="59" name="Rectangle 5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181819" y="1921676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Sample</a:t>
            </a:r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876811" y="1921676"/>
            <a:ext cx="1742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Unknown</a:t>
            </a:r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03200" y="2511536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0</a:t>
            </a:r>
            <a:endParaRPr lang="en-US" sz="4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8629" y="4178033"/>
            <a:ext cx="391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  <a:endParaRPr lang="en-US" sz="4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06134" y="4424159"/>
            <a:ext cx="516885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Which element in the Sample </a:t>
            </a:r>
          </a:p>
          <a:p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is the most similar / closest to</a:t>
            </a:r>
          </a:p>
          <a:p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</a:t>
            </a:r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he Unknown item we want to</a:t>
            </a:r>
          </a:p>
          <a:p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</a:t>
            </a:r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lassify?</a:t>
            </a:r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85030" y="2511536"/>
            <a:ext cx="412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?</a:t>
            </a:r>
            <a:endParaRPr lang="en-US" sz="4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16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Illustration: 1-nearest </a:t>
            </a:r>
            <a:r>
              <a:rPr lang="en-US" dirty="0" smtClean="0"/>
              <a:t>neighbor (2)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38200" y="2370178"/>
            <a:ext cx="1374476" cy="327804"/>
            <a:chOff x="838200" y="2061713"/>
            <a:chExt cx="1374476" cy="327804"/>
          </a:xfrm>
        </p:grpSpPr>
        <p:sp>
          <p:nvSpPr>
            <p:cNvPr id="4" name="Rectangle 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38200" y="2697982"/>
            <a:ext cx="1374476" cy="327804"/>
            <a:chOff x="838200" y="2061713"/>
            <a:chExt cx="1374476" cy="327804"/>
          </a:xfrm>
        </p:grpSpPr>
        <p:sp>
          <p:nvSpPr>
            <p:cNvPr id="9" name="Rectangle 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38200" y="3006400"/>
            <a:ext cx="1374476" cy="327804"/>
            <a:chOff x="838200" y="2061713"/>
            <a:chExt cx="1374476" cy="327804"/>
          </a:xfrm>
        </p:grpSpPr>
        <p:sp>
          <p:nvSpPr>
            <p:cNvPr id="14" name="Rectangle 1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200" y="3334204"/>
            <a:ext cx="1374476" cy="327804"/>
            <a:chOff x="838200" y="2061713"/>
            <a:chExt cx="1374476" cy="327804"/>
          </a:xfrm>
        </p:grpSpPr>
        <p:sp>
          <p:nvSpPr>
            <p:cNvPr id="19" name="Rectangle 1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38200" y="4033080"/>
            <a:ext cx="1374476" cy="327804"/>
            <a:chOff x="838200" y="2061713"/>
            <a:chExt cx="1374476" cy="327804"/>
          </a:xfrm>
        </p:grpSpPr>
        <p:sp>
          <p:nvSpPr>
            <p:cNvPr id="24" name="Rectangle 2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8200" y="4360884"/>
            <a:ext cx="1374476" cy="327804"/>
            <a:chOff x="838200" y="2061713"/>
            <a:chExt cx="1374476" cy="327804"/>
          </a:xfrm>
        </p:grpSpPr>
        <p:sp>
          <p:nvSpPr>
            <p:cNvPr id="29" name="Rectangle 2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38200" y="4669302"/>
            <a:ext cx="1374476" cy="327804"/>
            <a:chOff x="838200" y="2061713"/>
            <a:chExt cx="1374476" cy="327804"/>
          </a:xfrm>
        </p:grpSpPr>
        <p:sp>
          <p:nvSpPr>
            <p:cNvPr id="34" name="Rectangle 3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38200" y="4997106"/>
            <a:ext cx="1374476" cy="327804"/>
            <a:chOff x="838200" y="2061713"/>
            <a:chExt cx="1374476" cy="327804"/>
          </a:xfrm>
        </p:grpSpPr>
        <p:sp>
          <p:nvSpPr>
            <p:cNvPr id="39" name="Rectangle 3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996380" y="2370178"/>
            <a:ext cx="1374476" cy="327804"/>
            <a:chOff x="838200" y="2061713"/>
            <a:chExt cx="1374476" cy="327804"/>
          </a:xfrm>
        </p:grpSpPr>
        <p:sp>
          <p:nvSpPr>
            <p:cNvPr id="44" name="Rectangle 4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996380" y="2697982"/>
            <a:ext cx="1374476" cy="327804"/>
            <a:chOff x="838200" y="2061713"/>
            <a:chExt cx="1374476" cy="327804"/>
          </a:xfrm>
        </p:grpSpPr>
        <p:sp>
          <p:nvSpPr>
            <p:cNvPr id="49" name="Rectangle 4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996380" y="3006400"/>
            <a:ext cx="1374476" cy="327804"/>
            <a:chOff x="838200" y="2061713"/>
            <a:chExt cx="1374476" cy="327804"/>
          </a:xfrm>
        </p:grpSpPr>
        <p:sp>
          <p:nvSpPr>
            <p:cNvPr id="54" name="Rectangle 5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96380" y="3334204"/>
            <a:ext cx="1374476" cy="327804"/>
            <a:chOff x="838200" y="2061713"/>
            <a:chExt cx="1374476" cy="327804"/>
          </a:xfrm>
        </p:grpSpPr>
        <p:sp>
          <p:nvSpPr>
            <p:cNvPr id="59" name="Rectangle 5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714475" y="2370178"/>
            <a:ext cx="1374476" cy="327804"/>
            <a:chOff x="838200" y="2061713"/>
            <a:chExt cx="1374476" cy="327804"/>
          </a:xfrm>
        </p:grpSpPr>
        <p:sp>
          <p:nvSpPr>
            <p:cNvPr id="64" name="Rectangle 6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rgbClr val="FF9B00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714475" y="2697982"/>
            <a:ext cx="1374476" cy="327804"/>
            <a:chOff x="838200" y="2061713"/>
            <a:chExt cx="1374476" cy="327804"/>
          </a:xfrm>
        </p:grpSpPr>
        <p:sp>
          <p:nvSpPr>
            <p:cNvPr id="69" name="Rectangle 6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rgbClr val="FF9B00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rgbClr val="FF9B00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rgbClr val="FF9B00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714475" y="3006400"/>
            <a:ext cx="1374476" cy="327804"/>
            <a:chOff x="838200" y="2061713"/>
            <a:chExt cx="1374476" cy="327804"/>
          </a:xfrm>
        </p:grpSpPr>
        <p:sp>
          <p:nvSpPr>
            <p:cNvPr id="74" name="Rectangle 7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rgbClr val="FF9B00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rgbClr val="FF9B00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rgbClr val="FF9B00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714475" y="3334204"/>
            <a:ext cx="1374476" cy="327804"/>
            <a:chOff x="838200" y="2061713"/>
            <a:chExt cx="1374476" cy="327804"/>
          </a:xfrm>
        </p:grpSpPr>
        <p:sp>
          <p:nvSpPr>
            <p:cNvPr id="79" name="Rectangle 7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rgbClr val="FF9B00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714475" y="4033080"/>
            <a:ext cx="1374476" cy="327804"/>
            <a:chOff x="838200" y="2061713"/>
            <a:chExt cx="1374476" cy="327804"/>
          </a:xfrm>
        </p:grpSpPr>
        <p:sp>
          <p:nvSpPr>
            <p:cNvPr id="84" name="Rectangle 8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714475" y="4360884"/>
            <a:ext cx="1374476" cy="327804"/>
            <a:chOff x="838200" y="2061713"/>
            <a:chExt cx="1374476" cy="327804"/>
          </a:xfrm>
        </p:grpSpPr>
        <p:sp>
          <p:nvSpPr>
            <p:cNvPr id="89" name="Rectangle 8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rgbClr val="FF9B00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714475" y="4669302"/>
            <a:ext cx="1374476" cy="327804"/>
            <a:chOff x="838200" y="2061713"/>
            <a:chExt cx="1374476" cy="327804"/>
          </a:xfrm>
        </p:grpSpPr>
        <p:sp>
          <p:nvSpPr>
            <p:cNvPr id="94" name="Rectangle 9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714475" y="4997106"/>
            <a:ext cx="1374476" cy="327804"/>
            <a:chOff x="838200" y="2061713"/>
            <a:chExt cx="1374476" cy="327804"/>
          </a:xfrm>
        </p:grpSpPr>
        <p:sp>
          <p:nvSpPr>
            <p:cNvPr id="99" name="Rectangle 9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996380" y="4018423"/>
            <a:ext cx="1374476" cy="327804"/>
            <a:chOff x="838200" y="2061713"/>
            <a:chExt cx="1374476" cy="327804"/>
          </a:xfrm>
        </p:grpSpPr>
        <p:sp>
          <p:nvSpPr>
            <p:cNvPr id="104" name="Rectangle 10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96380" y="4346227"/>
            <a:ext cx="1374476" cy="327804"/>
            <a:chOff x="838200" y="2061713"/>
            <a:chExt cx="1374476" cy="327804"/>
          </a:xfrm>
        </p:grpSpPr>
        <p:sp>
          <p:nvSpPr>
            <p:cNvPr id="109" name="Rectangle 10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996380" y="4654645"/>
            <a:ext cx="1374476" cy="327804"/>
            <a:chOff x="838200" y="2061713"/>
            <a:chExt cx="1374476" cy="327804"/>
          </a:xfrm>
        </p:grpSpPr>
        <p:sp>
          <p:nvSpPr>
            <p:cNvPr id="114" name="Rectangle 11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2996380" y="4982449"/>
            <a:ext cx="1374476" cy="327804"/>
            <a:chOff x="838200" y="2061713"/>
            <a:chExt cx="1374476" cy="327804"/>
          </a:xfrm>
        </p:grpSpPr>
        <p:sp>
          <p:nvSpPr>
            <p:cNvPr id="119" name="Rectangle 11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6185417" y="5146351"/>
            <a:ext cx="583512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We compute the distance between</a:t>
            </a:r>
          </a:p>
          <a:p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each element of the Sample, and</a:t>
            </a:r>
          </a:p>
          <a:p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the Item we try to classify</a:t>
            </a:r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6288656" y="2697982"/>
                <a:ext cx="4581511" cy="575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D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Semibold" panose="020B0702040204020203" pitchFamily="34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bold" panose="020B07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bold" panose="020B0702040204020203" pitchFamily="34" charset="0"/>
                              </a:rPr>
                              <m:t>255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bold" panose="020B0702040204020203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Semibold" panose="020B0702040204020203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bold" panose="020B07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bold" panose="020B0702040204020203" pitchFamily="34" charset="0"/>
                              </a:rPr>
                              <m:t>255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bold" panose="020B0702040204020203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Semibold" panose="020B0702040204020203" pitchFamily="34" charset="0"/>
                          </a:rPr>
                          <m:t>…+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bold" panose="020B07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bold" panose="020B0702040204020203" pitchFamily="34" charset="0"/>
                              </a:rPr>
                              <m:t>255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bold" panose="020B0702040204020203" pitchFamily="34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800" dirty="0"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656" y="2697982"/>
                <a:ext cx="4581511" cy="575927"/>
              </a:xfrm>
              <a:prstGeom prst="rect">
                <a:avLst/>
              </a:prstGeom>
              <a:blipFill rotWithShape="0">
                <a:blip r:embed="rId2"/>
                <a:stretch>
                  <a:fillRect l="-2796" t="-3191" b="-28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6288656" y="4346227"/>
                <a:ext cx="1890902" cy="579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D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Semibold" panose="020B0702040204020203" pitchFamily="34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bold" panose="020B07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bold" panose="020B0702040204020203" pitchFamily="34" charset="0"/>
                              </a:rPr>
                              <m:t>255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bold" panose="020B0702040204020203" pitchFamily="34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800" dirty="0"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656" y="4346227"/>
                <a:ext cx="1890902" cy="579518"/>
              </a:xfrm>
              <a:prstGeom prst="rect">
                <a:avLst/>
              </a:prstGeom>
              <a:blipFill rotWithShape="0">
                <a:blip r:embed="rId3"/>
                <a:stretch>
                  <a:fillRect l="-6774" t="-2105" b="-2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3020246" y="5378523"/>
            <a:ext cx="30924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Compare images, </a:t>
            </a:r>
          </a:p>
          <a:p>
            <a:r>
              <a:rPr lang="en-US" sz="2800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pixel by pixel</a:t>
            </a:r>
            <a:endParaRPr lang="en-US" sz="2800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12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Illustration: 1-nearest neighbor </a:t>
            </a:r>
            <a:r>
              <a:rPr lang="en-US" dirty="0" smtClean="0"/>
              <a:t>(3)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372033" y="2645481"/>
            <a:ext cx="1374476" cy="327804"/>
            <a:chOff x="838200" y="2061713"/>
            <a:chExt cx="1374476" cy="327804"/>
          </a:xfrm>
        </p:grpSpPr>
        <p:sp>
          <p:nvSpPr>
            <p:cNvPr id="4" name="Rectangle 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372033" y="2973285"/>
            <a:ext cx="1374476" cy="327804"/>
            <a:chOff x="838200" y="2061713"/>
            <a:chExt cx="1374476" cy="327804"/>
          </a:xfrm>
        </p:grpSpPr>
        <p:sp>
          <p:nvSpPr>
            <p:cNvPr id="9" name="Rectangle 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72033" y="3281703"/>
            <a:ext cx="1374476" cy="327804"/>
            <a:chOff x="838200" y="2061713"/>
            <a:chExt cx="1374476" cy="327804"/>
          </a:xfrm>
        </p:grpSpPr>
        <p:sp>
          <p:nvSpPr>
            <p:cNvPr id="14" name="Rectangle 1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372033" y="3609507"/>
            <a:ext cx="1374476" cy="327804"/>
            <a:chOff x="838200" y="2061713"/>
            <a:chExt cx="1374476" cy="327804"/>
          </a:xfrm>
        </p:grpSpPr>
        <p:sp>
          <p:nvSpPr>
            <p:cNvPr id="19" name="Rectangle 1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372033" y="4308383"/>
            <a:ext cx="1374476" cy="327804"/>
            <a:chOff x="838200" y="2061713"/>
            <a:chExt cx="1374476" cy="327804"/>
          </a:xfrm>
        </p:grpSpPr>
        <p:sp>
          <p:nvSpPr>
            <p:cNvPr id="24" name="Rectangle 2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72033" y="4636187"/>
            <a:ext cx="1374476" cy="327804"/>
            <a:chOff x="838200" y="2061713"/>
            <a:chExt cx="1374476" cy="327804"/>
          </a:xfrm>
        </p:grpSpPr>
        <p:sp>
          <p:nvSpPr>
            <p:cNvPr id="29" name="Rectangle 2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372033" y="4944605"/>
            <a:ext cx="1374476" cy="327804"/>
            <a:chOff x="838200" y="2061713"/>
            <a:chExt cx="1374476" cy="327804"/>
          </a:xfrm>
        </p:grpSpPr>
        <p:sp>
          <p:nvSpPr>
            <p:cNvPr id="34" name="Rectangle 3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372033" y="5272409"/>
            <a:ext cx="1374476" cy="327804"/>
            <a:chOff x="838200" y="2061713"/>
            <a:chExt cx="1374476" cy="327804"/>
          </a:xfrm>
        </p:grpSpPr>
        <p:sp>
          <p:nvSpPr>
            <p:cNvPr id="39" name="Rectangle 3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110316" y="4293726"/>
            <a:ext cx="1374476" cy="327804"/>
            <a:chOff x="838200" y="2061713"/>
            <a:chExt cx="1374476" cy="327804"/>
          </a:xfrm>
        </p:grpSpPr>
        <p:sp>
          <p:nvSpPr>
            <p:cNvPr id="104" name="Rectangle 10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110316" y="4621530"/>
            <a:ext cx="1374476" cy="327804"/>
            <a:chOff x="838200" y="2061713"/>
            <a:chExt cx="1374476" cy="327804"/>
          </a:xfrm>
        </p:grpSpPr>
        <p:sp>
          <p:nvSpPr>
            <p:cNvPr id="109" name="Rectangle 10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110316" y="4929948"/>
            <a:ext cx="1374476" cy="327804"/>
            <a:chOff x="838200" y="2061713"/>
            <a:chExt cx="1374476" cy="327804"/>
          </a:xfrm>
        </p:grpSpPr>
        <p:sp>
          <p:nvSpPr>
            <p:cNvPr id="114" name="Rectangle 11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110316" y="5257752"/>
            <a:ext cx="1374476" cy="327804"/>
            <a:chOff x="838200" y="2061713"/>
            <a:chExt cx="1374476" cy="327804"/>
          </a:xfrm>
        </p:grpSpPr>
        <p:sp>
          <p:nvSpPr>
            <p:cNvPr id="119" name="Rectangle 11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792904" y="2786839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0</a:t>
            </a:r>
            <a:endParaRPr lang="en-US" sz="4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838333" y="4453336"/>
            <a:ext cx="391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681318" y="2562203"/>
            <a:ext cx="2233360" cy="156332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5969363" y="1953943"/>
            <a:ext cx="573855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The second example is closest,</a:t>
            </a:r>
          </a:p>
          <a:p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therefore we predict that the </a:t>
            </a:r>
          </a:p>
          <a:p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unknown Item has the same label,</a:t>
            </a:r>
          </a:p>
          <a:p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and is a 1</a:t>
            </a:r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5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0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a 1-nearest-neighbor classifier</a:t>
            </a:r>
          </a:p>
          <a:p>
            <a:endParaRPr lang="en-US" dirty="0"/>
          </a:p>
          <a:p>
            <a:r>
              <a:rPr lang="en-US" dirty="0" smtClean="0"/>
              <a:t>Guided script available at:</a:t>
            </a:r>
          </a:p>
          <a:p>
            <a:r>
              <a:rPr lang="en-US" b="1" dirty="0" smtClean="0"/>
              <a:t>www.github.com/c4fsharp/Dojo-Digits-Recognizer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Take a Kaggle data science competition</a:t>
            </a:r>
          </a:p>
          <a:p>
            <a:endParaRPr lang="en-US" dirty="0" smtClean="0"/>
          </a:p>
          <a:p>
            <a:r>
              <a:rPr lang="en-US" dirty="0" smtClean="0"/>
              <a:t>Write some code and </a:t>
            </a:r>
            <a:r>
              <a:rPr lang="en-US" b="1" dirty="0" smtClean="0"/>
              <a:t>have fun</a:t>
            </a:r>
          </a:p>
          <a:p>
            <a:r>
              <a:rPr lang="en-US" dirty="0" smtClean="0"/>
              <a:t>Write a classifier, from scratch, using F#</a:t>
            </a:r>
          </a:p>
          <a:p>
            <a:r>
              <a:rPr lang="en-US" dirty="0" smtClean="0"/>
              <a:t>Learn some Machine Learning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6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introduction to the problem</a:t>
            </a:r>
          </a:p>
          <a:p>
            <a:r>
              <a:rPr lang="en-US" dirty="0" smtClean="0"/>
              <a:t>You code in teams, I help out</a:t>
            </a:r>
          </a:p>
        </p:txBody>
      </p:sp>
    </p:spTree>
    <p:extLst>
      <p:ext uri="{BB962C8B-B14F-4D97-AF65-F5344CB8AC3E}">
        <p14:creationId xmlns:p14="http://schemas.microsoft.com/office/powerpoint/2010/main" val="21568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Kaggle Digit Recognizer contest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http://www.kaggle.com/c/digit-recognizer</a:t>
            </a:r>
            <a:endParaRPr lang="en-US" dirty="0" smtClean="0"/>
          </a:p>
          <a:p>
            <a:r>
              <a:rPr lang="en-US" dirty="0" smtClean="0"/>
              <a:t>Dataset of hand-written digits</a:t>
            </a:r>
          </a:p>
          <a:p>
            <a:r>
              <a:rPr lang="en-US" dirty="0" smtClean="0"/>
              <a:t>Goal = automatically recognize digits</a:t>
            </a:r>
          </a:p>
          <a:p>
            <a:r>
              <a:rPr lang="en-US" dirty="0" smtClean="0"/>
              <a:t>Training sample = 50,000 examples</a:t>
            </a:r>
          </a:p>
          <a:p>
            <a:r>
              <a:rPr lang="en-US" dirty="0" smtClean="0"/>
              <a:t>Contest = predict 20,000 “unknown” digits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2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“looks like that”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884" y="2066003"/>
            <a:ext cx="3929276" cy="37743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542" y="2066003"/>
            <a:ext cx="3930148" cy="377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0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sample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28 x 28 pixels</a:t>
            </a:r>
          </a:p>
          <a:p>
            <a:r>
              <a:rPr lang="en-US" dirty="0" smtClean="0"/>
              <a:t>Grayscale (0 = black, to 255 = white)</a:t>
            </a:r>
          </a:p>
          <a:p>
            <a:r>
              <a:rPr lang="en-US" dirty="0" smtClean="0"/>
              <a:t>Flattened: each record = </a:t>
            </a:r>
            <a:r>
              <a:rPr lang="en-US" dirty="0"/>
              <a:t>N</a:t>
            </a:r>
            <a:r>
              <a:rPr lang="en-US" dirty="0" smtClean="0"/>
              <a:t>umber + 784 pixels</a:t>
            </a:r>
          </a:p>
          <a:p>
            <a:r>
              <a:rPr lang="en-US" dirty="0" smtClean="0"/>
              <a:t>CSV file</a:t>
            </a:r>
          </a:p>
          <a:p>
            <a:r>
              <a:rPr lang="en-US" dirty="0" smtClean="0"/>
              <a:t>Reduced dataset: 5,000 training, 500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17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(simplified 4x4 data)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838200" y="2061713"/>
            <a:ext cx="1374476" cy="327804"/>
            <a:chOff x="838200" y="2061713"/>
            <a:chExt cx="1374476" cy="327804"/>
          </a:xfrm>
        </p:grpSpPr>
        <p:sp>
          <p:nvSpPr>
            <p:cNvPr id="5" name="Rectangle 4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38200" y="2389517"/>
            <a:ext cx="1374476" cy="327804"/>
            <a:chOff x="838200" y="2061713"/>
            <a:chExt cx="1374476" cy="327804"/>
          </a:xfrm>
        </p:grpSpPr>
        <p:sp>
          <p:nvSpPr>
            <p:cNvPr id="11" name="Rectangle 10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200" y="2697935"/>
            <a:ext cx="1374476" cy="327804"/>
            <a:chOff x="838200" y="2061713"/>
            <a:chExt cx="1374476" cy="327804"/>
          </a:xfrm>
        </p:grpSpPr>
        <p:sp>
          <p:nvSpPr>
            <p:cNvPr id="16" name="Rectangle 15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38200" y="3025739"/>
            <a:ext cx="1374476" cy="327804"/>
            <a:chOff x="838200" y="2061713"/>
            <a:chExt cx="1374476" cy="327804"/>
          </a:xfrm>
        </p:grpSpPr>
        <p:sp>
          <p:nvSpPr>
            <p:cNvPr id="21" name="Rectangle 20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466281" y="2086339"/>
            <a:ext cx="1374476" cy="327804"/>
            <a:chOff x="838200" y="2061713"/>
            <a:chExt cx="1374476" cy="327804"/>
          </a:xfrm>
        </p:grpSpPr>
        <p:sp>
          <p:nvSpPr>
            <p:cNvPr id="26" name="Rectangle 25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675647" y="2512320"/>
            <a:ext cx="1374476" cy="327804"/>
            <a:chOff x="838200" y="2061713"/>
            <a:chExt cx="1374476" cy="327804"/>
          </a:xfrm>
        </p:grpSpPr>
        <p:sp>
          <p:nvSpPr>
            <p:cNvPr id="31" name="Rectangle 30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855516" y="2938444"/>
            <a:ext cx="1374476" cy="327804"/>
            <a:chOff x="838200" y="2061713"/>
            <a:chExt cx="1374476" cy="327804"/>
          </a:xfrm>
        </p:grpSpPr>
        <p:sp>
          <p:nvSpPr>
            <p:cNvPr id="36" name="Rectangle 35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005890" y="3364568"/>
            <a:ext cx="1374476" cy="327804"/>
            <a:chOff x="838200" y="2061713"/>
            <a:chExt cx="1374476" cy="327804"/>
          </a:xfrm>
        </p:grpSpPr>
        <p:sp>
          <p:nvSpPr>
            <p:cNvPr id="41" name="Rectangle 40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320222" y="4350102"/>
            <a:ext cx="1374476" cy="327804"/>
            <a:chOff x="838200" y="2061713"/>
            <a:chExt cx="1374476" cy="327804"/>
          </a:xfrm>
        </p:grpSpPr>
        <p:sp>
          <p:nvSpPr>
            <p:cNvPr id="46" name="Rectangle 45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694698" y="4350102"/>
            <a:ext cx="1374476" cy="327804"/>
            <a:chOff x="838200" y="2061713"/>
            <a:chExt cx="1374476" cy="327804"/>
          </a:xfrm>
        </p:grpSpPr>
        <p:sp>
          <p:nvSpPr>
            <p:cNvPr id="51" name="Rectangle 50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69174" y="4350102"/>
            <a:ext cx="1374476" cy="327804"/>
            <a:chOff x="838200" y="2061713"/>
            <a:chExt cx="1374476" cy="327804"/>
          </a:xfrm>
        </p:grpSpPr>
        <p:sp>
          <p:nvSpPr>
            <p:cNvPr id="56" name="Rectangle 55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443650" y="4350102"/>
            <a:ext cx="1374476" cy="327804"/>
            <a:chOff x="838200" y="2061713"/>
            <a:chExt cx="1374476" cy="327804"/>
          </a:xfrm>
        </p:grpSpPr>
        <p:sp>
          <p:nvSpPr>
            <p:cNvPr id="61" name="Rectangle 60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897431" y="4966304"/>
            <a:ext cx="6117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  <a:r>
              <a:rPr lang="en-US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,0,0,255,0,0,255,255,0,0,0,255,0,0,0,255,0</a:t>
            </a:r>
            <a:endParaRPr lang="en-US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03250" y="5577900"/>
            <a:ext cx="2246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</a:t>
            </a:r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ctual number</a:t>
            </a:r>
            <a:endParaRPr lang="en-US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179708" y="5587576"/>
            <a:ext cx="4930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Each pixel, encoded from 0 to 255</a:t>
            </a:r>
            <a:endParaRPr lang="en-US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3149378" y="3982065"/>
            <a:ext cx="0" cy="23302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694698" y="3982065"/>
            <a:ext cx="0" cy="104535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069174" y="3982065"/>
            <a:ext cx="0" cy="104535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443650" y="3982065"/>
            <a:ext cx="0" cy="104535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8" idx="3"/>
            <a:endCxn id="26" idx="1"/>
          </p:cNvCxnSpPr>
          <p:nvPr/>
        </p:nvCxnSpPr>
        <p:spPr>
          <a:xfrm>
            <a:off x="2212676" y="2225615"/>
            <a:ext cx="1253605" cy="2462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4" idx="3"/>
            <a:endCxn id="31" idx="1"/>
          </p:cNvCxnSpPr>
          <p:nvPr/>
        </p:nvCxnSpPr>
        <p:spPr>
          <a:xfrm>
            <a:off x="2212676" y="2553419"/>
            <a:ext cx="2462971" cy="1228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9" idx="3"/>
            <a:endCxn id="36" idx="1"/>
          </p:cNvCxnSpPr>
          <p:nvPr/>
        </p:nvCxnSpPr>
        <p:spPr>
          <a:xfrm>
            <a:off x="2212676" y="2861837"/>
            <a:ext cx="3642840" cy="24050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4" idx="3"/>
            <a:endCxn id="41" idx="1"/>
          </p:cNvCxnSpPr>
          <p:nvPr/>
        </p:nvCxnSpPr>
        <p:spPr>
          <a:xfrm>
            <a:off x="2212676" y="3189641"/>
            <a:ext cx="4793214" cy="3388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89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classifier?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“Give me an unknown data point and I will predict what class it belongs to”</a:t>
            </a:r>
          </a:p>
          <a:p>
            <a:r>
              <a:rPr lang="en-US" dirty="0" smtClean="0"/>
              <a:t>In this case, classes = 0, 1, 2, … 9</a:t>
            </a:r>
          </a:p>
          <a:p>
            <a:r>
              <a:rPr lang="en-US" dirty="0" smtClean="0"/>
              <a:t>Unknown data point = scanned digit, without the class it belongs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02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KNN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KNN = K Nearest Neighbors</a:t>
            </a:r>
            <a:endParaRPr lang="en-US" dirty="0"/>
          </a:p>
          <a:p>
            <a:r>
              <a:rPr lang="en-US" dirty="0" smtClean="0"/>
              <a:t>Given an unknown subject to classify,</a:t>
            </a:r>
          </a:p>
          <a:p>
            <a:r>
              <a:rPr lang="en-US" dirty="0" smtClean="0"/>
              <a:t>Lookup all the known examples,</a:t>
            </a:r>
          </a:p>
          <a:p>
            <a:r>
              <a:rPr lang="en-US" dirty="0" smtClean="0"/>
              <a:t>Find the K closest examples,</a:t>
            </a:r>
          </a:p>
          <a:p>
            <a:r>
              <a:rPr lang="en-US" dirty="0" smtClean="0"/>
              <a:t>Take a majority vote,</a:t>
            </a:r>
          </a:p>
          <a:p>
            <a:r>
              <a:rPr lang="en-US" dirty="0" smtClean="0"/>
              <a:t>Predict what the majority says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44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336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Segoe UI Light</vt:lpstr>
      <vt:lpstr>Segoe UI Semibold</vt:lpstr>
      <vt:lpstr>Wingdings</vt:lpstr>
      <vt:lpstr>Office Theme</vt:lpstr>
      <vt:lpstr>Digit Recognizer Dojo</vt:lpstr>
      <vt:lpstr>The Goal</vt:lpstr>
      <vt:lpstr>The format</vt:lpstr>
      <vt:lpstr>Kaggle Digit Recognizer contest </vt:lpstr>
      <vt:lpstr>The data “looks like that”</vt:lpstr>
      <vt:lpstr>Real sample</vt:lpstr>
      <vt:lpstr>Illustration (simplified 4x4 data)</vt:lpstr>
      <vt:lpstr>What’s a classifier?</vt:lpstr>
      <vt:lpstr>The KNN Classifier</vt:lpstr>
      <vt:lpstr>Illustration: 1-nearest neighbor</vt:lpstr>
      <vt:lpstr>Illustration: 1-nearest neighbor (2)</vt:lpstr>
      <vt:lpstr>Illustration: 1-nearest neighbor (3)</vt:lpstr>
      <vt:lpstr>Questions?</vt:lpstr>
      <vt:lpstr>Your mission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Mathias Brandewinder</dc:creator>
  <cp:lastModifiedBy>Reed Copsey Jr.</cp:lastModifiedBy>
  <cp:revision>54</cp:revision>
  <dcterms:created xsi:type="dcterms:W3CDTF">2013-09-25T23:24:46Z</dcterms:created>
  <dcterms:modified xsi:type="dcterms:W3CDTF">2014-01-13T22:28:07Z</dcterms:modified>
</cp:coreProperties>
</file>