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A9D1D2-5438-4E8C-8906-BB705C5526F8}">
  <a:tblStyle styleId="{6CA9D1D2-5438-4E8C-8906-BB705C5526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dfd3ff94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edfd3ff94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edfd3ff94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edfd3ff94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dfd3ff94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dfd3ff94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dfd3ff94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edfd3ff94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dfd3ff94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edfd3ff94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edfd3ff94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edfd3ff94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dfd3ff94_3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edfd3ff94_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dfd3ff94_3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edfd3ff94_3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dfd3ff94_3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dfd3ff94_3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dfd3ff94_3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edfd3ff94_3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edfd3ff9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edfd3ff9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edfd3ff94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edfd3ff94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dfd3ff94_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dfd3ff94_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dfd3ff94_3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edfd3ff94_3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edfd3ff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edfd3ff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edfd3ff9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edfd3ff9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edfd3ff9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edfd3ff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dfd3ff9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dfd3ff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edfd3ff94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edfd3ff94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edfd3ff94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edfd3ff94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dfd3ff94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dfd3ff94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hyperlink" Target="https://docs.google.com/document/d/1wrDeoL4LivqCBZTkGumDtp8I4PyX-1DF5fuUj66lda4/edit" TargetMode="External"/><Relationship Id="rId5" Type="http://schemas.openxmlformats.org/officeDocument/2006/relationships/hyperlink" Target="https://drive.google.com/file/d/19SXlpL_Ii-AHi3Bex8WdkPifDLE_PZYJ/view" TargetMode="External"/><Relationship Id="rId6" Type="http://schemas.openxmlformats.org/officeDocument/2006/relationships/hyperlink" Target="https://drive.google.com/file/d/1HqMlNJRLtBzxENxGkHFX7QkSXL7KVgOt/vie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dima-astreyko@mail.r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503250"/>
            <a:ext cx="7801500" cy="22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веб-сайтов с использованием </a:t>
            </a:r>
            <a:br>
              <a:rPr lang="ru"/>
            </a:br>
            <a:r>
              <a:rPr lang="ru"/>
              <a:t>HTML, CSS и JavaScript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F3F3F3"/>
                </a:solidFill>
              </a:rPr>
              <a:t>Введение в HTML</a:t>
            </a:r>
            <a:endParaRPr sz="3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HTML-теги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40497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3F3F3"/>
                </a:solidFill>
              </a:rPr>
              <a:t>HTML-теги — основа языка HTML. Теги используются для разграничения начала и конца элементов в разметке.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F3F3F3"/>
                </a:solidFill>
              </a:rPr>
              <a:t>Каждый HTML-документ состоит из дерева HTML-элементов и текста. Каждый HTML-элемент обозначается начальным (открывающим) и конечным (закрывающим) тегом*. Открывающий и закрывающий теги содержат имя тега.</a:t>
            </a:r>
            <a:endParaRPr sz="1400">
              <a:solidFill>
                <a:srgbClr val="F3F3F3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400" y="1034950"/>
            <a:ext cx="4477804" cy="186283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55650" y="4246425"/>
            <a:ext cx="40497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3F3F3"/>
                </a:solidFill>
              </a:rPr>
              <a:t>* стоит отметить, что закрывающий тег используется не всегда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361400" y="2994525"/>
            <a:ext cx="4477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Все HTML-элементы можно разделить на 2 типа: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ru">
                <a:solidFill>
                  <a:srgbClr val="212121"/>
                </a:solidFill>
                <a:highlight>
                  <a:srgbClr val="DCF4FF"/>
                </a:highlight>
                <a:latin typeface="Average"/>
                <a:ea typeface="Average"/>
                <a:cs typeface="Average"/>
                <a:sym typeface="Average"/>
              </a:rPr>
              <a:t>Строчные элементы</a:t>
            </a:r>
            <a:r>
              <a:rPr lang="ru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ru" sz="1200">
                <a:solidFill>
                  <a:srgbClr val="F3F3F3"/>
                </a:solidFill>
              </a:rPr>
              <a:t>Строчный элемент не начинается с новой строки и в ширину занимает столько места, сколько это необходимо для его отображения.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ru">
                <a:solidFill>
                  <a:srgbClr val="212121"/>
                </a:solidFill>
                <a:highlight>
                  <a:srgbClr val="DCF4FF"/>
                </a:highlight>
                <a:latin typeface="Average"/>
                <a:ea typeface="Average"/>
                <a:cs typeface="Average"/>
                <a:sym typeface="Average"/>
              </a:rPr>
              <a:t>Блочные элементы</a:t>
            </a:r>
            <a:r>
              <a:rPr lang="ru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 sz="1200">
                <a:solidFill>
                  <a:srgbClr val="F3F3F3"/>
                </a:solidFill>
              </a:rPr>
              <a:t>занимают всю ширину своего родителя (контейнера), формально создавая «блок» (отсюда и название). 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HTML-теги</a:t>
            </a: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0" y="58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{6CA9D1D2-5438-4E8C-8906-BB705C5526F8}</a:tableStyleId>
              </a:tblPr>
              <a:tblGrid>
                <a:gridCol w="1565975"/>
                <a:gridCol w="2820675"/>
                <a:gridCol w="1464075"/>
                <a:gridCol w="3293275"/>
              </a:tblGrid>
              <a:tr h="58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&lt;p&gt;...&lt;/p&gt;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Параграф, или абзац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&lt;ol&gt;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  &lt;li&gt;...&lt;/li&gt;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&lt;/ol&gt;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Нумерованный список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&lt;i&gt;...&lt;/i&gt;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&lt;em&gt;...&lt;/em&gt;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Курсив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&lt;ul&gt;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   &lt;li&gt;...&lt;/li&gt;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&lt;/ul&gt;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Маркированный список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2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&lt;b&gt;...&lt;/b&gt;</a:t>
                      </a:r>
                      <a:b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&lt;strong&gt;...&lt;/strong&gt;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Жирность текста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&lt;div&gt;...&lt;/div&gt;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Универсальный контейнер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&lt;h1&gt;...&lt;/h1&gt;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Заголовки различных уровней </a:t>
                      </a:r>
                      <a:b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(от h1 до h6 )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&lt;span&gt;...&lt;/span&gt;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Контейнер для строчных элементов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&lt;br&gt;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Переход на новую строку внутри абзаца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&lt;a&gt;...&lt;/a&gt;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Гипертекстовая ссылка (гиперссылка)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3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&lt;hr&gt;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Горизонтальная линия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&lt;table&gt;...&lt;/table&gt;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Тег для создания таблиц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&lt;sup&gt;...&lt;/sup&gt;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&lt;sub&gt;...&lt;/sub&gt;</a:t>
                      </a:r>
                      <a:b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Соответственно верхний и нижний индекс текста.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&lt;font&gt;...&lt;/font&gt;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HTML-атрибуты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298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3F3F3"/>
                </a:solidFill>
              </a:rPr>
              <a:t>HTML-атрибуты сообщают браузеру, каким образом должен отображаться тот или иной элемент страницы. Атрибуты позволяют сделать более разнообразными внешний вид информации, добавляемой с помощью одинаковых тегов.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300" y="1187025"/>
            <a:ext cx="5541901" cy="225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HTML-атрибуты</a:t>
            </a:r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-25" y="4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{6CA9D1D2-5438-4E8C-8906-BB705C5526F8}</a:tableStyleId>
              </a:tblPr>
              <a:tblGrid>
                <a:gridCol w="988625"/>
                <a:gridCol w="3398025"/>
                <a:gridCol w="952250"/>
                <a:gridCol w="3805100"/>
              </a:tblGrid>
              <a:tr h="9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id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Определяет уникальный идентификатор элемента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spellcheck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Указывает, подлежит ли содержимое элемента проверке орфографии и грамматики.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class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Определяет имя класса для элемента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dir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Определяет направление текста контента</a:t>
                      </a: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в элементах &lt;bdo&gt; и &lt;bdi&gt;.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style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Указывает на код CSS, применяемую для оформления элемента.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tabindex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Определяет порядок перехода к элементу при помощи клавиши TAB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hidden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Указывает на то, что элемент должен быть скрыт.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Определяет дополнительную информацию об элементе, задавая всплывающую подсказку для страницы.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draggable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Определяет, может ли пользователь перетащить элемент.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lang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Определяет код языка содержимого (контента) в элементе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align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Служит для выравнивания содержимого абзаца или заголовка. Может принимать значения 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left</a:t>
                      </a: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, 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right</a:t>
                      </a: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, 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center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,</a:t>
                      </a: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lang="ru" sz="1200">
                          <a:highlight>
                            <a:srgbClr val="FFFFFF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justify</a:t>
                      </a: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1982700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Вопросы?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Кодировка HTML-страницы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35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Кодировку HTML-страницы нужно указывать для того, чтобы веб-браузер мог правильно отображать текст на странице. Если браузер неправильно угадает кодировку, то вместо текста будут отображаться иероглифы.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3F3F3"/>
                </a:solidFill>
              </a:rPr>
              <a:t>Самая </a:t>
            </a:r>
            <a:r>
              <a:rPr lang="ru">
                <a:solidFill>
                  <a:srgbClr val="F3F3F3"/>
                </a:solidFill>
              </a:rPr>
              <a:t>распространенная</a:t>
            </a:r>
            <a:r>
              <a:rPr lang="ru">
                <a:solidFill>
                  <a:srgbClr val="F3F3F3"/>
                </a:solidFill>
              </a:rPr>
              <a:t> современная кодировка — </a:t>
            </a:r>
            <a:r>
              <a:rPr lang="ru" u="sng">
                <a:solidFill>
                  <a:srgbClr val="F3F3F3"/>
                </a:solidFill>
              </a:rPr>
              <a:t>utf-8</a:t>
            </a:r>
            <a:r>
              <a:rPr lang="ru">
                <a:solidFill>
                  <a:srgbClr val="F3F3F3"/>
                </a:solidFill>
              </a:rPr>
              <a:t>. Используйте её во всех своих проектах.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825" y="1152474"/>
            <a:ext cx="4544050" cy="11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825" y="2652826"/>
            <a:ext cx="4544051" cy="119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Мнемоники в HTML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35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3F3F3"/>
                </a:solidFill>
              </a:rPr>
              <a:t>Символ-мнемоника (англ. entity «сущность») — это конструкция, которая ссылается на символ из набора символов текстового файла. В HTML предопределено большое количество спецсимволов. Чтобы вставить спецсимвол (управляющий/форматный символ) в разметку, нужно вставить в HTML-структуру соответствующий этому символу символ-мнемонику.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800" y="1170125"/>
            <a:ext cx="4990800" cy="224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об URL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35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3F3F3"/>
                </a:solidFill>
              </a:rPr>
              <a:t>Английская аббревиатура URL расшифровывается как Uniform Resource Locator, что в переводе на русский означает «унифицированный указатель ресурса».</a:t>
            </a:r>
            <a:br>
              <a:rPr lang="ru">
                <a:solidFill>
                  <a:srgbClr val="F3F3F3"/>
                </a:solidFill>
              </a:rPr>
            </a:br>
            <a:r>
              <a:rPr lang="ru">
                <a:solidFill>
                  <a:srgbClr val="F3F3F3"/>
                </a:solidFill>
              </a:rPr>
              <a:t>URL может обозначать путь как к веб-сайту, так и к какому-то определенному документу или изображению. Чтобы перейти к нужному сайту или файлу, пользователю нужно написать в адресной строке браузера соответствующий УРЛ.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700" y="1170125"/>
            <a:ext cx="4938900" cy="259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Анатомия гиперссылки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034900"/>
            <a:ext cx="44376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3F3F3"/>
                </a:solidFill>
              </a:rPr>
              <a:t>Простая ссылка создаётся путём обёртывания текста , который вы хотите превратить в ссылку, в элемент &lt;a&gt;, и придания этому элементу атрибута href , который будет содержать веб-адрес, на который вы хотите указать ссылку.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311700" y="24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{6CA9D1D2-5438-4E8C-8906-BB705C5526F8}</a:tableStyleId>
              </a:tblPr>
              <a:tblGrid>
                <a:gridCol w="1090000"/>
                <a:gridCol w="75856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href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Задает адрес документа, на который следует перейти. Также можно использовать для навигации внутри документа (якорь/закладка)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Добавляет всплывающее описание к гиперссылке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target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Имя окна или фрейма, куда браузер будет загружать документ. Может принимать значения:</a:t>
                      </a:r>
                      <a:b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b="1"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_blank </a:t>
                      </a: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(Загружает страницу в новую вкладку браузера);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_self </a:t>
                      </a: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(Загружает страницу в текущую вкладку);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_parent</a:t>
                      </a: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(Загружает страницу во фрейм-родитель; если фреймов нет, то это значение работает как _self);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_top</a:t>
                      </a: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(Отменяет все фреймы и загружает страницу в полном окне браузера; если фреймов нет, то это значение работает как _self)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download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Предлагает скачать указанный по ссылке файл.</a:t>
                      </a:r>
                      <a:endParaRPr sz="12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50" y="412123"/>
            <a:ext cx="3803350" cy="19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1982700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Вопросы?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Добро пожаловать!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F3F3F3"/>
                </a:solidFill>
              </a:rPr>
              <a:t>Меня зовут </a:t>
            </a:r>
            <a:r>
              <a:rPr b="1" lang="ru" sz="2100">
                <a:solidFill>
                  <a:srgbClr val="F3F3F3"/>
                </a:solidFill>
              </a:rPr>
              <a:t>Дмитрий</a:t>
            </a:r>
            <a:r>
              <a:rPr lang="ru" sz="2100">
                <a:solidFill>
                  <a:srgbClr val="F3F3F3"/>
                </a:solidFill>
              </a:rPr>
              <a:t>, и я уже готов отвечать на ваши вопросы!</a:t>
            </a:r>
            <a:endParaRPr sz="2100">
              <a:solidFill>
                <a:srgbClr val="F3F3F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175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мы будем общаться: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2447875"/>
            <a:ext cx="85206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solidFill>
                  <a:srgbClr val="6D9EEB"/>
                </a:solidFill>
              </a:rPr>
              <a:t>Telegram:</a:t>
            </a:r>
            <a:r>
              <a:rPr lang="ru" sz="2100">
                <a:solidFill>
                  <a:srgbClr val="F3F3F3"/>
                </a:solidFill>
              </a:rPr>
              <a:t> it-academy-166-21</a:t>
            </a:r>
            <a:endParaRPr sz="21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2100">
                <a:solidFill>
                  <a:srgbClr val="6D9EEB"/>
                </a:solidFill>
              </a:rPr>
              <a:t>e-mail:</a:t>
            </a:r>
            <a:r>
              <a:rPr lang="ru" sz="2100">
                <a:solidFill>
                  <a:srgbClr val="F3F3F3"/>
                </a:solidFill>
              </a:rPr>
              <a:t> dima-astreyko@mail.ru</a:t>
            </a:r>
            <a:endParaRPr sz="2100">
              <a:solidFill>
                <a:srgbClr val="F3F3F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66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Располагайтесь поудобнее, мы начинаем!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Минутка нотаций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Самое важное на начальном этапе программирования - привыкнуть </a:t>
            </a:r>
            <a:r>
              <a:rPr b="1" lang="ru" sz="2400">
                <a:solidFill>
                  <a:srgbClr val="F3F3F3"/>
                </a:solidFill>
              </a:rPr>
              <a:t>писать код</a:t>
            </a:r>
            <a:r>
              <a:rPr lang="ru">
                <a:solidFill>
                  <a:srgbClr val="F3F3F3"/>
                </a:solidFill>
              </a:rPr>
              <a:t>.</a:t>
            </a:r>
            <a:br>
              <a:rPr lang="ru">
                <a:solidFill>
                  <a:srgbClr val="F3F3F3"/>
                </a:solidFill>
              </a:rPr>
            </a:br>
            <a:r>
              <a:rPr lang="ru">
                <a:solidFill>
                  <a:srgbClr val="F3F3F3"/>
                </a:solidFill>
              </a:rPr>
              <a:t>Многие заканчивали свой путь в программировании именно из-за недостатка практики.</a:t>
            </a:r>
            <a:br>
              <a:rPr lang="ru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Второй важный навык - умение “</a:t>
            </a:r>
            <a:r>
              <a:rPr b="1" lang="ru" sz="2400">
                <a:solidFill>
                  <a:srgbClr val="F3F3F3"/>
                </a:solidFill>
              </a:rPr>
              <a:t>гуглить</a:t>
            </a:r>
            <a:r>
              <a:rPr lang="ru">
                <a:solidFill>
                  <a:srgbClr val="F3F3F3"/>
                </a:solidFill>
              </a:rPr>
              <a:t>”. </a:t>
            </a:r>
            <a:br>
              <a:rPr lang="ru">
                <a:solidFill>
                  <a:srgbClr val="F3F3F3"/>
                </a:solidFill>
              </a:rPr>
            </a:br>
            <a:r>
              <a:rPr lang="ru">
                <a:solidFill>
                  <a:srgbClr val="F3F3F3"/>
                </a:solidFill>
              </a:rPr>
              <a:t>Некоторые моменты целенаправленно опускались, чтобы привить вам способность самостоятельно искать ответы.</a:t>
            </a:r>
            <a:br>
              <a:rPr lang="ru">
                <a:solidFill>
                  <a:srgbClr val="F3F3F3"/>
                </a:solidFill>
              </a:rPr>
            </a:br>
            <a:r>
              <a:rPr lang="ru">
                <a:solidFill>
                  <a:srgbClr val="F3F3F3"/>
                </a:solidFill>
              </a:rPr>
              <a:t>Уверяю, ответы на большую часть ваших вопросов уже есть в интернете!</a:t>
            </a:r>
            <a:br>
              <a:rPr lang="ru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3F3F3"/>
                </a:solidFill>
              </a:rPr>
              <a:t>Если вы все же попали в затруднительное положение - не стесняйтесь написать мне.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7350"/>
            <a:ext cx="3841919" cy="24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205375" y="1120025"/>
            <a:ext cx="4738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Задание 1. </a:t>
            </a:r>
            <a:br>
              <a:rPr lang="ru">
                <a:solidFill>
                  <a:srgbClr val="F3F3F3"/>
                </a:solidFill>
              </a:rPr>
            </a:br>
            <a:r>
              <a:rPr lang="ru">
                <a:solidFill>
                  <a:srgbClr val="F3F3F3"/>
                </a:solidFill>
              </a:rPr>
              <a:t>Сверстайте страницу с </a:t>
            </a:r>
            <a:r>
              <a:rPr lang="ru" u="sng">
                <a:solidFill>
                  <a:schemeClr val="hlink"/>
                </a:solidFill>
                <a:hlinkClick r:id="rId4"/>
              </a:rPr>
              <a:t>текстом</a:t>
            </a:r>
            <a:r>
              <a:rPr lang="ru">
                <a:solidFill>
                  <a:srgbClr val="F3F3F3"/>
                </a:solidFill>
              </a:rPr>
              <a:t>  как на картинке снизу.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4486975" y="1678325"/>
            <a:ext cx="456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1999" lvl="0" marL="50399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Average"/>
              <a:buAutoNum type="arabicPeriod"/>
            </a:pPr>
            <a:r>
              <a:rPr lang="ru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Скачайте страницу “</a:t>
            </a:r>
            <a:r>
              <a:rPr lang="ru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задание 2</a:t>
            </a:r>
            <a:r>
              <a:rPr lang="ru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”.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51999" lvl="0" marL="50399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Average"/>
              <a:buAutoNum type="arabicPeriod"/>
            </a:pPr>
            <a:r>
              <a:rPr lang="ru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Добавить якорь для перехода в низ страницы.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51999" lvl="0" marL="50399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Average"/>
              <a:buAutoNum type="arabicPeriod"/>
            </a:pPr>
            <a:r>
              <a:rPr lang="ru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Добавить якорь для перехода в верх страницы.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51999" lvl="0" marL="50399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Average"/>
              <a:buAutoNum type="arabicPeriod"/>
            </a:pPr>
            <a:r>
              <a:rPr lang="ru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Добавить гиперссылку на любой внешний сайт.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51999" lvl="0" marL="50399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Average"/>
              <a:buAutoNum type="arabicPeriod"/>
            </a:pPr>
            <a:r>
              <a:rPr lang="ru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Скачайте страницу </a:t>
            </a:r>
            <a:r>
              <a:rPr lang="ru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6"/>
              </a:rPr>
              <a:t>test-paragraphs</a:t>
            </a:r>
            <a:r>
              <a:rPr lang="ru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51999" lvl="0" marL="50399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Average"/>
              <a:buAutoNum type="arabicPeriod"/>
            </a:pPr>
            <a:r>
              <a:rPr lang="ru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Добавьте в странице “задание 2” ссылку на 50 абзац страницы (test-paragraphs).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4396375" y="1120025"/>
            <a:ext cx="4738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Задание 2.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оформлению домашнего задание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4699" lvl="0" marL="280799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ru">
                <a:solidFill>
                  <a:srgbClr val="F3F3F3"/>
                </a:solidFill>
              </a:rPr>
              <a:t>Домашнее задание отправляется на e-mail </a:t>
            </a:r>
            <a:r>
              <a:rPr lang="ru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dima-astreyko@mail.ru</a:t>
            </a:r>
            <a:r>
              <a:rPr lang="ru">
                <a:solidFill>
                  <a:srgbClr val="F3F3F3"/>
                </a:solidFill>
              </a:rPr>
              <a:t>.</a:t>
            </a:r>
            <a:endParaRPr>
              <a:solidFill>
                <a:srgbClr val="F3F3F3"/>
              </a:solidFill>
            </a:endParaRPr>
          </a:p>
          <a:p>
            <a:pPr indent="-164699" lvl="0" marL="280799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ru">
                <a:solidFill>
                  <a:srgbClr val="F3F3F3"/>
                </a:solidFill>
              </a:rPr>
              <a:t>Тема письма - “ДЗ1_{Фамилия_Имя}”.</a:t>
            </a:r>
            <a:endParaRPr>
              <a:solidFill>
                <a:srgbClr val="F3F3F3"/>
              </a:solidFill>
            </a:endParaRPr>
          </a:p>
          <a:p>
            <a:pPr indent="-164699" lvl="0" marL="280799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lang="ru">
                <a:solidFill>
                  <a:srgbClr val="F3F3F3"/>
                </a:solidFill>
              </a:rPr>
              <a:t>Имя архива - “{Тема письма}.</a:t>
            </a:r>
            <a:r>
              <a:rPr b="1" lang="ru" u="sng">
                <a:solidFill>
                  <a:srgbClr val="F3F3F3"/>
                </a:solidFill>
              </a:rPr>
              <a:t>zip</a:t>
            </a:r>
            <a:r>
              <a:rPr lang="ru">
                <a:solidFill>
                  <a:srgbClr val="F3F3F3"/>
                </a:solidFill>
              </a:rPr>
              <a:t>”.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3692475"/>
            <a:ext cx="85206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Задание необходимо прислать до конца недели.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3F3F3"/>
                </a:solidFill>
              </a:rPr>
              <a:t>Задания, присланные в 00.01 понедельника и с нарушением требований оформления автоматически получают </a:t>
            </a:r>
            <a:r>
              <a:rPr lang="ru" u="sng">
                <a:solidFill>
                  <a:srgbClr val="F3F3F3"/>
                </a:solidFill>
              </a:rPr>
              <a:t>0 баллов</a:t>
            </a:r>
            <a:r>
              <a:rPr lang="ru">
                <a:solidFill>
                  <a:srgbClr val="F3F3F3"/>
                </a:solidFill>
              </a:rPr>
              <a:t>!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веб-браузер?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5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3F3F3"/>
                </a:solidFill>
              </a:rPr>
              <a:t>Бра́узер, или веб-обозрева́тель — прикладное программное обеспечение для просмотра страниц, содержания </a:t>
            </a:r>
            <a:r>
              <a:rPr i="1" lang="ru">
                <a:solidFill>
                  <a:srgbClr val="F3F3F3"/>
                </a:solidFill>
              </a:rPr>
              <a:t>веб-документов</a:t>
            </a:r>
            <a:r>
              <a:rPr lang="ru">
                <a:solidFill>
                  <a:srgbClr val="F3F3F3"/>
                </a:solidFill>
              </a:rPr>
              <a:t>, компьютерных файлов и их каталогов; управления веб-приложениями; а также для решения других задач.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50" y="1305377"/>
            <a:ext cx="4892774" cy="289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веб-страница?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Веб-страница* </a:t>
            </a:r>
            <a:r>
              <a:rPr lang="ru">
                <a:solidFill>
                  <a:schemeClr val="dk1"/>
                </a:solidFill>
              </a:rPr>
              <a:t>(англ. Web page) </a:t>
            </a:r>
            <a:r>
              <a:rPr lang="ru">
                <a:solidFill>
                  <a:schemeClr val="dk1"/>
                </a:solidFill>
              </a:rPr>
              <a:t>— документ или информационный ресурс Всемирной паутины, доступ к которому осуществляется с помощью веб-браузера. Типичная веб-страница представляет собой текстовый файл в формате </a:t>
            </a:r>
            <a:r>
              <a:rPr lang="ru">
                <a:solidFill>
                  <a:srgbClr val="00FFFF"/>
                </a:solidFill>
              </a:rPr>
              <a:t>HTML</a:t>
            </a:r>
            <a:r>
              <a:rPr lang="ru">
                <a:solidFill>
                  <a:schemeClr val="dk1"/>
                </a:solidFill>
              </a:rPr>
              <a:t>, который может содержать ссылки на файлы в других форматах (текст, графические изображения, видео, аудио, мультимедиа, апплеты, прикладные программы, базы данных, веб-службы и прочее), а также гиперссылки для быстрого перехода на другие веб-страницы или доступа к ссылочным файлам.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300" y="1170125"/>
            <a:ext cx="4542300" cy="26994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373100" y="3878025"/>
            <a:ext cx="3985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*да, вы верно заметили, здесь много чего из википедии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HTTP?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227400" cy="3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HTTP</a:t>
            </a:r>
            <a:r>
              <a:rPr lang="ru">
                <a:solidFill>
                  <a:srgbClr val="F3F3F3"/>
                </a:solidFill>
              </a:rPr>
              <a:t> (англ. HyperText Transfer Protocol — «протокол передачи гипертекста») — протокол данных, изначально — в виде гипертекстовых документов в формате HTML, в настоящее время используется для передачи произвольных данных.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Основой </a:t>
            </a:r>
            <a:r>
              <a:rPr lang="ru">
                <a:solidFill>
                  <a:srgbClr val="00FFFF"/>
                </a:solidFill>
              </a:rPr>
              <a:t>HTTP</a:t>
            </a:r>
            <a:r>
              <a:rPr lang="ru">
                <a:solidFill>
                  <a:srgbClr val="F3F3F3"/>
                </a:solidFill>
              </a:rPr>
              <a:t> является технология «клиент-сервер», то есть предполагается существование:</a:t>
            </a:r>
            <a:endParaRPr>
              <a:solidFill>
                <a:srgbClr val="F3F3F3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ru">
                <a:solidFill>
                  <a:srgbClr val="F3F3F3"/>
                </a:solidFill>
              </a:rPr>
              <a:t>Потребителей (клиентов), которые инициируют соединение и посылают запрос;</a:t>
            </a:r>
            <a:endParaRPr>
              <a:solidFill>
                <a:srgbClr val="F3F3F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ru">
                <a:solidFill>
                  <a:srgbClr val="F3F3F3"/>
                </a:solidFill>
              </a:rPr>
              <a:t>Поставщиков (серверов), которые ожидают соединения для получения запроса, производят необходимые действия и возвращают обратно сообщение с результатом.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25" y="1190675"/>
            <a:ext cx="5300100" cy="21056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643125" y="3273900"/>
            <a:ext cx="530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! </a:t>
            </a:r>
            <a:r>
              <a:rPr lang="ru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HTTPS (аббр. от англ. HyperText Transfer Protocol Secure) — расширение протокола HTTP для поддержки шифрования в целях повышения безопасности.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веб-сервер?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59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3F3F3"/>
                </a:solidFill>
              </a:rPr>
              <a:t>Веб-сервер — сервер, принимающий </a:t>
            </a:r>
            <a:r>
              <a:rPr lang="ru">
                <a:solidFill>
                  <a:srgbClr val="00FFFF"/>
                </a:solidFill>
              </a:rPr>
              <a:t>HTTP-запросы</a:t>
            </a:r>
            <a:r>
              <a:rPr lang="ru">
                <a:solidFill>
                  <a:srgbClr val="F3F3F3"/>
                </a:solidFill>
              </a:rPr>
              <a:t> от клиентов, обычно веб-браузеров, и выдающий им </a:t>
            </a:r>
            <a:r>
              <a:rPr lang="ru">
                <a:solidFill>
                  <a:srgbClr val="00FFFF"/>
                </a:solidFill>
              </a:rPr>
              <a:t>HTTP-ответы</a:t>
            </a:r>
            <a:r>
              <a:rPr lang="ru">
                <a:solidFill>
                  <a:srgbClr val="F3F3F3"/>
                </a:solidFill>
              </a:rPr>
              <a:t>, как правило, вместе с HTML-страницей, изображением, файлом, медиа-потоком или другими данными.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300" y="1152475"/>
            <a:ext cx="4937098" cy="228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веб-страницы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225" y="1152475"/>
            <a:ext cx="5193075" cy="31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81000" y="1152475"/>
            <a:ext cx="333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HTML - документ</a:t>
            </a:r>
            <a:r>
              <a:rPr lang="ru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— это обычный текстовый документ, может быть создан как в обычном текстовом редакторе (Блокнот), так и в специализированном, с подсветкой кода (Notepad++, Visual Studio Code и т.п.). 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HTML - документ </a:t>
            </a:r>
            <a:r>
              <a:rPr lang="ru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имеет расширение </a:t>
            </a:r>
            <a:r>
              <a:rPr i="1" lang="ru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html</a:t>
            </a:r>
            <a:r>
              <a:rPr lang="ru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HTML?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3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FFFF"/>
                </a:solidFill>
              </a:rPr>
              <a:t>HTML</a:t>
            </a:r>
            <a:r>
              <a:rPr lang="ru">
                <a:solidFill>
                  <a:srgbClr val="F3F3F3"/>
                </a:solidFill>
              </a:rPr>
              <a:t> (от англ. HyperText Markup Language — «язык гипертекстовой разметки») — стандартизированный язык разметки документов во Всемирной паутине. Большинство веб-страниц содержат описание разметки на языке </a:t>
            </a:r>
            <a:r>
              <a:rPr lang="ru">
                <a:solidFill>
                  <a:srgbClr val="00FFFF"/>
                </a:solidFill>
              </a:rPr>
              <a:t>HTML</a:t>
            </a:r>
            <a:r>
              <a:rPr lang="ru">
                <a:solidFill>
                  <a:srgbClr val="F3F3F3"/>
                </a:solidFill>
              </a:rPr>
              <a:t> (или XHTML). Язык </a:t>
            </a:r>
            <a:r>
              <a:rPr lang="ru">
                <a:solidFill>
                  <a:srgbClr val="00FFFF"/>
                </a:solidFill>
              </a:rPr>
              <a:t>HTML</a:t>
            </a:r>
            <a:r>
              <a:rPr lang="ru">
                <a:solidFill>
                  <a:srgbClr val="F3F3F3"/>
                </a:solidFill>
              </a:rPr>
              <a:t> интерпретируется браузерами; полученный в результате интерпретации форматированный текст отображается на экране монитора компьютера или мобильного устройства.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050" y="1152475"/>
            <a:ext cx="32798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