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2" r:id="rId3"/>
    <p:sldId id="257" r:id="rId4"/>
    <p:sldId id="263" r:id="rId5"/>
    <p:sldId id="264" r:id="rId6"/>
    <p:sldId id="258" r:id="rId7"/>
    <p:sldId id="259" r:id="rId8"/>
    <p:sldId id="265" r:id="rId9"/>
    <p:sldId id="266" r:id="rId10"/>
    <p:sldId id="261" r:id="rId11"/>
    <p:sldId id="260" r:id="rId12"/>
    <p:sldId id="268" r:id="rId13"/>
    <p:sldId id="267"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5" autoAdjust="0"/>
  </p:normalViewPr>
  <p:slideViewPr>
    <p:cSldViewPr snapToGrid="0">
      <p:cViewPr varScale="1">
        <p:scale>
          <a:sx n="104" d="100"/>
          <a:sy n="104" d="100"/>
        </p:scale>
        <p:origin x="121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B0B72-BBCE-4794-A7EC-CF45B082918D}" type="datetimeFigureOut">
              <a:rPr lang="en-CA" smtClean="0"/>
              <a:t>22/03/2018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0FF28-24B5-496E-AA6A-D0B8D675E101}" type="slidenum">
              <a:rPr lang="en-CA" smtClean="0"/>
              <a:t>‹#›</a:t>
            </a:fld>
            <a:endParaRPr lang="en-CA"/>
          </a:p>
        </p:txBody>
      </p:sp>
    </p:spTree>
    <p:extLst>
      <p:ext uri="{BB962C8B-B14F-4D97-AF65-F5344CB8AC3E}">
        <p14:creationId xmlns:p14="http://schemas.microsoft.com/office/powerpoint/2010/main" val="3600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64788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52663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10129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280012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05432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A4F39D-5229-437F-8485-17CB22BA73AE}" type="datetimeFigureOut">
              <a:rPr lang="en-CA" smtClean="0"/>
              <a:t>22/03/2018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45832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A4F39D-5229-437F-8485-17CB22BA73AE}" type="datetimeFigureOut">
              <a:rPr lang="en-CA" smtClean="0"/>
              <a:t>22/03/2018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09664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A4F39D-5229-437F-8485-17CB22BA73AE}" type="datetimeFigureOut">
              <a:rPr lang="en-CA" smtClean="0"/>
              <a:t>22/03/2018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83077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4F39D-5229-437F-8485-17CB22BA73AE}" type="datetimeFigureOut">
              <a:rPr lang="en-CA" smtClean="0"/>
              <a:t>22/03/2018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45555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A4F39D-5229-437F-8485-17CB22BA73AE}" type="datetimeFigureOut">
              <a:rPr lang="en-CA" smtClean="0"/>
              <a:t>22/03/2018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55053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A4F39D-5229-437F-8485-17CB22BA73AE}" type="datetimeFigureOut">
              <a:rPr lang="en-CA" smtClean="0"/>
              <a:t>22/03/2018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8988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4F39D-5229-437F-8485-17CB22BA73AE}" type="datetimeFigureOut">
              <a:rPr lang="en-CA" smtClean="0"/>
              <a:t>22/03/2018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8824D-2910-44C4-B563-F97B5B293CB1}" type="slidenum">
              <a:rPr lang="en-CA" smtClean="0"/>
              <a:t>‹#›</a:t>
            </a:fld>
            <a:endParaRPr lang="en-CA"/>
          </a:p>
        </p:txBody>
      </p:sp>
    </p:spTree>
    <p:extLst>
      <p:ext uri="{BB962C8B-B14F-4D97-AF65-F5344CB8AC3E}">
        <p14:creationId xmlns:p14="http://schemas.microsoft.com/office/powerpoint/2010/main" val="3762312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477328"/>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You will be shown 15 plates. Please enter the number you see on each plate followed by Enter key.</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41357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413338"/>
            <a:ext cx="8380366" cy="2031325"/>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In these trials, please focus on </a:t>
            </a:r>
            <a:r>
              <a:rPr lang="en-CA" dirty="0" smtClean="0">
                <a:solidFill>
                  <a:schemeClr val="bg1"/>
                </a:solidFill>
                <a:latin typeface="Arial" panose="020B0604020202020204" pitchFamily="34" charset="0"/>
                <a:cs typeface="Arial" panose="020B0604020202020204" pitchFamily="34" charset="0"/>
              </a:rPr>
              <a:t>either small or big letters on </a:t>
            </a:r>
            <a:r>
              <a:rPr lang="en-CA" dirty="0">
                <a:solidFill>
                  <a:schemeClr val="bg1"/>
                </a:solidFill>
                <a:latin typeface="Arial" panose="020B0604020202020204" pitchFamily="34" charset="0"/>
                <a:cs typeface="Arial" panose="020B0604020202020204" pitchFamily="34" charset="0"/>
              </a:rPr>
              <a:t>the </a:t>
            </a:r>
            <a:r>
              <a:rPr lang="en-CA" dirty="0" smtClean="0">
                <a:solidFill>
                  <a:schemeClr val="bg1"/>
                </a:solidFill>
                <a:latin typeface="Arial" panose="020B0604020202020204" pitchFamily="34" charset="0"/>
                <a:cs typeface="Arial" panose="020B0604020202020204" pitchFamily="34" charset="0"/>
              </a:rPr>
              <a:t>screen. Upon </a:t>
            </a:r>
            <a:r>
              <a:rPr lang="en-CA" dirty="0">
                <a:solidFill>
                  <a:schemeClr val="bg1"/>
                </a:solidFill>
                <a:latin typeface="Arial" panose="020B0604020202020204" pitchFamily="34" charset="0"/>
                <a:cs typeface="Arial" panose="020B0604020202020204" pitchFamily="34" charset="0"/>
              </a:rPr>
              <a:t>stimulus presentation, indicate </a:t>
            </a:r>
            <a:r>
              <a:rPr lang="en-CA" i="1" dirty="0">
                <a:solidFill>
                  <a:schemeClr val="bg1"/>
                </a:solidFill>
                <a:latin typeface="Arial" panose="020B0604020202020204" pitchFamily="34" charset="0"/>
                <a:cs typeface="Arial" panose="020B0604020202020204" pitchFamily="34" charset="0"/>
              </a:rPr>
              <a:t>as quickly and accurately</a:t>
            </a:r>
            <a:r>
              <a:rPr lang="en-CA" dirty="0">
                <a:solidFill>
                  <a:schemeClr val="bg1"/>
                </a:solidFill>
                <a:latin typeface="Arial" panose="020B0604020202020204" pitchFamily="34" charset="0"/>
                <a:cs typeface="Arial" panose="020B0604020202020204" pitchFamily="34" charset="0"/>
              </a:rPr>
              <a:t> as possible </a:t>
            </a:r>
            <a:r>
              <a:rPr lang="en-CA" dirty="0" smtClean="0">
                <a:solidFill>
                  <a:schemeClr val="bg1"/>
                </a:solidFill>
                <a:latin typeface="Arial" panose="020B0604020202020204" pitchFamily="34" charset="0"/>
                <a:cs typeface="Arial" panose="020B0604020202020204" pitchFamily="34" charset="0"/>
              </a:rPr>
              <a:t>the letter </a:t>
            </a:r>
            <a:r>
              <a:rPr lang="en-CA" dirty="0">
                <a:solidFill>
                  <a:schemeClr val="bg1"/>
                </a:solidFill>
                <a:latin typeface="Arial" panose="020B0604020202020204" pitchFamily="34" charset="0"/>
                <a:cs typeface="Arial" panose="020B0604020202020204" pitchFamily="34" charset="0"/>
              </a:rPr>
              <a:t>you saw using the left </a:t>
            </a:r>
            <a:r>
              <a:rPr lang="en-CA" dirty="0" smtClean="0">
                <a:solidFill>
                  <a:schemeClr val="bg1"/>
                </a:solidFill>
                <a:latin typeface="Arial" panose="020B0604020202020204" pitchFamily="34" charset="0"/>
                <a:cs typeface="Arial" panose="020B0604020202020204" pitchFamily="34" charset="0"/>
              </a:rPr>
              <a:t>or </a:t>
            </a:r>
            <a:r>
              <a:rPr lang="en-CA" dirty="0">
                <a:solidFill>
                  <a:schemeClr val="bg1"/>
                </a:solidFill>
                <a:latin typeface="Arial" panose="020B0604020202020204" pitchFamily="34" charset="0"/>
                <a:cs typeface="Arial" panose="020B0604020202020204" pitchFamily="34" charset="0"/>
              </a:rPr>
              <a:t>right arrow keys corresponding to your response.</a:t>
            </a: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26872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a:t>
            </a:r>
            <a:r>
              <a:rPr lang="en-CA" smtClean="0">
                <a:solidFill>
                  <a:schemeClr val="bg1"/>
                </a:solidFill>
                <a:latin typeface="Arial" panose="020B0604020202020204" pitchFamily="34" charset="0"/>
                <a:cs typeface="Arial" panose="020B0604020202020204" pitchFamily="34" charset="0"/>
              </a:rPr>
              <a:t>first </a:t>
            </a:r>
            <a:r>
              <a:rPr lang="en-CA" smtClean="0">
                <a:solidFill>
                  <a:schemeClr val="bg1"/>
                </a:solidFill>
                <a:latin typeface="Arial" panose="020B0604020202020204" pitchFamily="34" charset="0"/>
                <a:cs typeface="Arial" panose="020B0604020202020204" pitchFamily="34" charset="0"/>
              </a:rPr>
              <a:t>12 </a:t>
            </a:r>
            <a:r>
              <a:rPr lang="en-CA" dirty="0" smtClean="0">
                <a:solidFill>
                  <a:schemeClr val="bg1"/>
                </a:solidFill>
                <a:latin typeface="Arial" panose="020B0604020202020204" pitchFamily="34" charset="0"/>
                <a:cs typeface="Arial" panose="020B0604020202020204" pitchFamily="34" charset="0"/>
              </a:rPr>
              <a:t>trials are for practice. Please concentrate on the small letters.</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406765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690336"/>
            <a:ext cx="8380366" cy="1477328"/>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following 90 trials will be recorded. Please concentrate on the small letters and make a response as quickly and accurately as possible.</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215239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next </a:t>
            </a:r>
            <a:r>
              <a:rPr lang="en-CA" dirty="0" smtClean="0">
                <a:solidFill>
                  <a:schemeClr val="bg1"/>
                </a:solidFill>
                <a:latin typeface="Arial" panose="020B0604020202020204" pitchFamily="34" charset="0"/>
                <a:cs typeface="Arial" panose="020B0604020202020204" pitchFamily="34" charset="0"/>
              </a:rPr>
              <a:t>12 t</a:t>
            </a:r>
            <a:r>
              <a:rPr lang="en-CA" dirty="0" smtClean="0">
                <a:solidFill>
                  <a:schemeClr val="bg1"/>
                </a:solidFill>
                <a:latin typeface="Arial" panose="020B0604020202020204" pitchFamily="34" charset="0"/>
                <a:cs typeface="Arial" panose="020B0604020202020204" pitchFamily="34" charset="0"/>
              </a:rPr>
              <a:t>rials </a:t>
            </a:r>
            <a:r>
              <a:rPr lang="en-CA" dirty="0" smtClean="0">
                <a:solidFill>
                  <a:schemeClr val="bg1"/>
                </a:solidFill>
                <a:latin typeface="Arial" panose="020B0604020202020204" pitchFamily="34" charset="0"/>
                <a:cs typeface="Arial" panose="020B0604020202020204" pitchFamily="34" charset="0"/>
              </a:rPr>
              <a:t>are </a:t>
            </a:r>
            <a:r>
              <a:rPr lang="en-CA" dirty="0" smtClean="0">
                <a:solidFill>
                  <a:schemeClr val="bg1"/>
                </a:solidFill>
                <a:latin typeface="Arial" panose="020B0604020202020204" pitchFamily="34" charset="0"/>
                <a:cs typeface="Arial" panose="020B0604020202020204" pitchFamily="34" charset="0"/>
              </a:rPr>
              <a:t>for </a:t>
            </a:r>
            <a:r>
              <a:rPr lang="en-CA" dirty="0" smtClean="0">
                <a:solidFill>
                  <a:schemeClr val="bg1"/>
                </a:solidFill>
                <a:latin typeface="Arial" panose="020B0604020202020204" pitchFamily="34" charset="0"/>
                <a:cs typeface="Arial" panose="020B0604020202020204" pitchFamily="34" charset="0"/>
              </a:rPr>
              <a:t>practice. Please concentrate on the big letters.</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5998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690336"/>
            <a:ext cx="8380366" cy="1477328"/>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The following 90 trials will be recorded. Please concentrate on the </a:t>
            </a:r>
            <a:r>
              <a:rPr lang="en-CA" dirty="0" smtClean="0">
                <a:solidFill>
                  <a:schemeClr val="bg1"/>
                </a:solidFill>
                <a:latin typeface="Arial" panose="020B0604020202020204" pitchFamily="34" charset="0"/>
                <a:cs typeface="Arial" panose="020B0604020202020204" pitchFamily="34" charset="0"/>
              </a:rPr>
              <a:t>big </a:t>
            </a:r>
            <a:r>
              <a:rPr lang="en-CA" dirty="0">
                <a:solidFill>
                  <a:schemeClr val="bg1"/>
                </a:solidFill>
                <a:latin typeface="Arial" panose="020B0604020202020204" pitchFamily="34" charset="0"/>
                <a:cs typeface="Arial" panose="020B0604020202020204" pitchFamily="34" charset="0"/>
              </a:rPr>
              <a:t>letters and make a response as quickly and accurately as possible.</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244171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2585323"/>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these trials you will be shown grey line drawings.  Please indicate if you detect the line drawing by pressing the </a:t>
            </a:r>
            <a:r>
              <a:rPr lang="en-CA" dirty="0" smtClean="0">
                <a:solidFill>
                  <a:schemeClr val="bg1"/>
                </a:solidFill>
                <a:latin typeface="Arial" panose="020B0604020202020204" pitchFamily="34" charset="0"/>
                <a:cs typeface="Arial" panose="020B0604020202020204" pitchFamily="34" charset="0"/>
              </a:rPr>
              <a:t>right </a:t>
            </a:r>
            <a:r>
              <a:rPr lang="en-CA" dirty="0">
                <a:solidFill>
                  <a:schemeClr val="bg1"/>
                </a:solidFill>
                <a:latin typeface="Arial" panose="020B0604020202020204" pitchFamily="34" charset="0"/>
                <a:cs typeface="Arial" panose="020B0604020202020204" pitchFamily="34" charset="0"/>
              </a:rPr>
              <a:t>arrow key if it’s detected and </a:t>
            </a:r>
            <a:r>
              <a:rPr lang="en-CA" dirty="0" smtClean="0">
                <a:solidFill>
                  <a:schemeClr val="bg1"/>
                </a:solidFill>
                <a:latin typeface="Arial" panose="020B0604020202020204" pitchFamily="34" charset="0"/>
                <a:cs typeface="Arial" panose="020B0604020202020204" pitchFamily="34" charset="0"/>
              </a:rPr>
              <a:t>left </a:t>
            </a:r>
            <a:r>
              <a:rPr lang="en-CA" dirty="0">
                <a:solidFill>
                  <a:schemeClr val="bg1"/>
                </a:solidFill>
                <a:latin typeface="Arial" panose="020B0604020202020204" pitchFamily="34" charset="0"/>
                <a:cs typeface="Arial" panose="020B0604020202020204" pitchFamily="34" charset="0"/>
              </a:rPr>
              <a:t>arrow key if it’s not detected.  The next trial will begin immediately following your response.</a:t>
            </a:r>
          </a:p>
          <a:p>
            <a:pPr algn="ctr"/>
            <a:r>
              <a:rPr lang="en-CA" dirty="0">
                <a:solidFill>
                  <a:schemeClr val="bg1"/>
                </a:solidFill>
                <a:latin typeface="Arial" panose="020B0604020202020204" pitchFamily="34" charset="0"/>
                <a:cs typeface="Arial" panose="020B0604020202020204" pitchFamily="34" charset="0"/>
              </a:rPr>
              <a:t> </a:t>
            </a:r>
          </a:p>
          <a:p>
            <a:pPr algn="ctr"/>
            <a:r>
              <a:rPr lang="en-CA" dirty="0">
                <a:solidFill>
                  <a:schemeClr val="bg1"/>
                </a:solidFill>
                <a:latin typeface="Arial" panose="020B0604020202020204" pitchFamily="34" charset="0"/>
                <a:cs typeface="Arial" panose="020B0604020202020204" pitchFamily="34" charset="0"/>
              </a:rPr>
              <a:t>Not Detected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CA" dirty="0" smtClean="0">
                <a:solidFill>
                  <a:schemeClr val="bg1"/>
                </a:solidFill>
                <a:latin typeface="Arial" panose="020B0604020202020204" pitchFamily="34" charset="0"/>
                <a:cs typeface="Arial" panose="020B0604020202020204" pitchFamily="34" charset="0"/>
              </a:rPr>
              <a:t> Detected</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46196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551837"/>
            <a:ext cx="8380366" cy="1754326"/>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these trials you will be shown flickering line drawings.  Use the up and down arrow keys to adjust the flicker until it is no longer detected. The next trial will begin immediately following your response</a:t>
            </a:r>
            <a:r>
              <a:rPr lang="en-CA" dirty="0" smtClean="0">
                <a:solidFill>
                  <a:schemeClr val="bg1"/>
                </a:solidFill>
                <a:latin typeface="Arial" panose="020B0604020202020204" pitchFamily="34" charset="0"/>
                <a:cs typeface="Arial" panose="020B0604020202020204" pitchFamily="34" charset="0"/>
              </a:rPr>
              <a:t>.</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16565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On the next set of trials, use up key to adjust the flicker.</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a:t>
            </a:r>
            <a:r>
              <a:rPr lang="en-CA" dirty="0" smtClean="0">
                <a:solidFill>
                  <a:schemeClr val="bg1"/>
                </a:solidFill>
                <a:latin typeface="Arial" panose="020B0604020202020204" pitchFamily="34" charset="0"/>
                <a:cs typeface="Arial" panose="020B0604020202020204" pitchFamily="34" charset="0"/>
              </a:rPr>
              <a:t>begin</a:t>
            </a:r>
            <a:endParaRPr lang="en-C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32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On the next set of trials, use down key to adjust the flicker.</a:t>
            </a: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r>
              <a:rPr lang="en-CA" dirty="0" smtClean="0">
                <a:solidFill>
                  <a:schemeClr val="bg1"/>
                </a:solidFill>
                <a:latin typeface="Arial" panose="020B0604020202020204" pitchFamily="34" charset="0"/>
                <a:cs typeface="Arial" panose="020B0604020202020204" pitchFamily="34" charset="0"/>
              </a:rPr>
              <a:t>Press </a:t>
            </a:r>
            <a:r>
              <a:rPr lang="en-CA" dirty="0">
                <a:solidFill>
                  <a:schemeClr val="bg1"/>
                </a:solidFill>
                <a:latin typeface="Arial" panose="020B0604020202020204" pitchFamily="34" charset="0"/>
                <a:cs typeface="Arial" panose="020B0604020202020204" pitchFamily="34" charset="0"/>
              </a:rPr>
              <a:t>the spacebar to </a:t>
            </a:r>
            <a:r>
              <a:rPr lang="en-CA" dirty="0" smtClean="0">
                <a:solidFill>
                  <a:schemeClr val="bg1"/>
                </a:solidFill>
                <a:latin typeface="Arial" panose="020B0604020202020204" pitchFamily="34" charset="0"/>
                <a:cs typeface="Arial" panose="020B0604020202020204" pitchFamily="34" charset="0"/>
              </a:rPr>
              <a:t>begin</a:t>
            </a:r>
            <a:endParaRPr lang="en-C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11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2308324"/>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Your task is to indicate the letter you first see on the screen.</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Two response options will be shown immediately following the stimulus.  Press the left or right arrow key corresponding with your response</a:t>
            </a:r>
            <a:r>
              <a:rPr lang="en-CA" dirty="0" smtClean="0">
                <a:solidFill>
                  <a:schemeClr val="bg1"/>
                </a:solidFill>
                <a:latin typeface="Arial" panose="020B0604020202020204" pitchFamily="34" charset="0"/>
                <a:cs typeface="Arial" panose="020B0604020202020204" pitchFamily="34" charset="0"/>
              </a:rPr>
              <a:t>.</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79904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2308324"/>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Press the </a:t>
            </a:r>
            <a:r>
              <a:rPr lang="en-CA" dirty="0" smtClean="0">
                <a:solidFill>
                  <a:schemeClr val="bg1"/>
                </a:solidFill>
                <a:latin typeface="Arial" panose="020B0604020202020204" pitchFamily="34" charset="0"/>
                <a:cs typeface="Arial" panose="020B0604020202020204" pitchFamily="34" charset="0"/>
              </a:rPr>
              <a:t>right </a:t>
            </a:r>
            <a:r>
              <a:rPr lang="en-CA" dirty="0">
                <a:solidFill>
                  <a:schemeClr val="bg1"/>
                </a:solidFill>
                <a:latin typeface="Arial" panose="020B0604020202020204" pitchFamily="34" charset="0"/>
                <a:cs typeface="Arial" panose="020B0604020202020204" pitchFamily="34" charset="0"/>
              </a:rPr>
              <a:t>arrow key if you see the letter </a:t>
            </a:r>
            <a:r>
              <a:rPr lang="en-CA" dirty="0" smtClean="0">
                <a:solidFill>
                  <a:schemeClr val="bg1"/>
                </a:solidFill>
                <a:latin typeface="Arial" panose="020B0604020202020204" pitchFamily="34" charset="0"/>
                <a:cs typeface="Arial" panose="020B0604020202020204" pitchFamily="34" charset="0"/>
              </a:rPr>
              <a:t>‘H’ </a:t>
            </a:r>
            <a:r>
              <a:rPr lang="en-CA" dirty="0">
                <a:solidFill>
                  <a:schemeClr val="bg1"/>
                </a:solidFill>
                <a:latin typeface="Arial" panose="020B0604020202020204" pitchFamily="34" charset="0"/>
                <a:cs typeface="Arial" panose="020B0604020202020204" pitchFamily="34" charset="0"/>
              </a:rPr>
              <a:t>and the </a:t>
            </a:r>
            <a:r>
              <a:rPr lang="en-CA" dirty="0" smtClean="0">
                <a:solidFill>
                  <a:schemeClr val="bg1"/>
                </a:solidFill>
                <a:latin typeface="Arial" panose="020B0604020202020204" pitchFamily="34" charset="0"/>
                <a:cs typeface="Arial" panose="020B0604020202020204" pitchFamily="34" charset="0"/>
              </a:rPr>
              <a:t>left </a:t>
            </a:r>
            <a:r>
              <a:rPr lang="en-CA" dirty="0">
                <a:solidFill>
                  <a:schemeClr val="bg1"/>
                </a:solidFill>
                <a:latin typeface="Arial" panose="020B0604020202020204" pitchFamily="34" charset="0"/>
                <a:cs typeface="Arial" panose="020B0604020202020204" pitchFamily="34" charset="0"/>
              </a:rPr>
              <a:t>arrow key if you do not see the letter </a:t>
            </a:r>
            <a:r>
              <a:rPr lang="en-CA" dirty="0" smtClean="0">
                <a:solidFill>
                  <a:schemeClr val="bg1"/>
                </a:solidFill>
                <a:latin typeface="Arial" panose="020B0604020202020204" pitchFamily="34" charset="0"/>
                <a:cs typeface="Arial" panose="020B0604020202020204" pitchFamily="34" charset="0"/>
              </a:rPr>
              <a:t>‘H’ </a:t>
            </a:r>
            <a:r>
              <a:rPr lang="en-CA" dirty="0">
                <a:solidFill>
                  <a:schemeClr val="bg1"/>
                </a:solidFill>
                <a:latin typeface="Arial" panose="020B0604020202020204" pitchFamily="34" charset="0"/>
                <a:cs typeface="Arial" panose="020B0604020202020204" pitchFamily="34" charset="0"/>
              </a:rPr>
              <a:t>displayed on each trial.  Please answer as quickly and accurately as possible.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smtClean="0">
                <a:solidFill>
                  <a:schemeClr val="bg1"/>
                </a:solidFill>
                <a:latin typeface="Arial" panose="020B0604020202020204" pitchFamily="34" charset="0"/>
                <a:cs typeface="Arial" panose="020B0604020202020204" pitchFamily="34" charset="0"/>
              </a:rPr>
              <a:t>Not Present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rPr>
              <a: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smtClean="0">
                <a:solidFill>
                  <a:schemeClr val="bg1"/>
                </a:solidFill>
                <a:latin typeface="Arial" panose="020B0604020202020204" pitchFamily="34" charset="0"/>
                <a:cs typeface="Arial" panose="020B0604020202020204" pitchFamily="34" charset="0"/>
              </a:rPr>
              <a:t> Present</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24189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first 6 trials are for practice</a:t>
            </a: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294043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690336"/>
            <a:ext cx="8380366" cy="1477328"/>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following 90 trials will be </a:t>
            </a:r>
            <a:r>
              <a:rPr lang="en-CA" dirty="0">
                <a:solidFill>
                  <a:schemeClr val="bg1"/>
                </a:solidFill>
                <a:latin typeface="Arial" panose="020B0604020202020204" pitchFamily="34" charset="0"/>
                <a:cs typeface="Arial" panose="020B0604020202020204" pitchFamily="34" charset="0"/>
              </a:rPr>
              <a:t>recorded. </a:t>
            </a:r>
            <a:r>
              <a:rPr lang="en-CA" dirty="0" smtClean="0">
                <a:solidFill>
                  <a:schemeClr val="bg1"/>
                </a:solidFill>
                <a:latin typeface="Arial" panose="020B0604020202020204" pitchFamily="34" charset="0"/>
                <a:cs typeface="Arial" panose="020B0604020202020204" pitchFamily="34" charset="0"/>
              </a:rPr>
              <a:t>Please respond as quickly and accurately as possible.</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709970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462</Words>
  <Application>Microsoft Office PowerPoint</Application>
  <PresentationFormat>On-screen Show (4:3)</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marotta_admin</dc:creator>
  <cp:lastModifiedBy>marotta_admin</cp:lastModifiedBy>
  <cp:revision>15</cp:revision>
  <dcterms:created xsi:type="dcterms:W3CDTF">2018-03-05T17:37:14Z</dcterms:created>
  <dcterms:modified xsi:type="dcterms:W3CDTF">2018-03-23T00:00:53Z</dcterms:modified>
</cp:coreProperties>
</file>