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2" r:id="rId3"/>
    <p:sldId id="257" r:id="rId4"/>
    <p:sldId id="263" r:id="rId5"/>
    <p:sldId id="264" r:id="rId6"/>
    <p:sldId id="258" r:id="rId7"/>
    <p:sldId id="259" r:id="rId8"/>
    <p:sldId id="265" r:id="rId9"/>
    <p:sldId id="266" r:id="rId10"/>
    <p:sldId id="261" r:id="rId11"/>
    <p:sldId id="260"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p:cViewPr varScale="1">
        <p:scale>
          <a:sx n="111" d="100"/>
          <a:sy n="111" d="100"/>
        </p:scale>
        <p:origin x="159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B0B72-BBCE-4794-A7EC-CF45B082918D}" type="datetimeFigureOut">
              <a:rPr lang="en-CA" smtClean="0"/>
              <a:t>22/03/2018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0FF28-24B5-496E-AA6A-D0B8D675E101}" type="slidenum">
              <a:rPr lang="en-CA" smtClean="0"/>
              <a:t>‹#›</a:t>
            </a:fld>
            <a:endParaRPr lang="en-CA"/>
          </a:p>
        </p:txBody>
      </p:sp>
    </p:spTree>
    <p:extLst>
      <p:ext uri="{BB962C8B-B14F-4D97-AF65-F5344CB8AC3E}">
        <p14:creationId xmlns:p14="http://schemas.microsoft.com/office/powerpoint/2010/main" val="3600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64788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5266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10129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28001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4F39D-5229-437F-8485-17CB22BA73AE}" type="datetimeFigureOut">
              <a:rPr lang="en-CA" smtClean="0"/>
              <a:t>22/03/2018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0543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45832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4F39D-5229-437F-8485-17CB22BA73AE}" type="datetimeFigureOut">
              <a:rPr lang="en-CA" smtClean="0"/>
              <a:t>22/03/2018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0966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4F39D-5229-437F-8485-17CB22BA73AE}" type="datetimeFigureOut">
              <a:rPr lang="en-CA" smtClean="0"/>
              <a:t>22/03/2018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83077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4F39D-5229-437F-8485-17CB22BA73AE}" type="datetimeFigureOut">
              <a:rPr lang="en-CA" smtClean="0"/>
              <a:t>22/03/2018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4555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5505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22/03/2018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898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4F39D-5229-437F-8485-17CB22BA73AE}" type="datetimeFigureOut">
              <a:rPr lang="en-CA" smtClean="0"/>
              <a:t>22/03/2018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824D-2910-44C4-B563-F97B5B293CB1}" type="slidenum">
              <a:rPr lang="en-CA" smtClean="0"/>
              <a:t>‹#›</a:t>
            </a:fld>
            <a:endParaRPr lang="en-CA"/>
          </a:p>
        </p:txBody>
      </p:sp>
    </p:spTree>
    <p:extLst>
      <p:ext uri="{BB962C8B-B14F-4D97-AF65-F5344CB8AC3E}">
        <p14:creationId xmlns:p14="http://schemas.microsoft.com/office/powerpoint/2010/main" val="3762312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You will be shown 15 plates. Please enter the number you see on each plate followed by Enter key.</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41357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a:t>
            </a:r>
            <a:r>
              <a:rPr lang="en-CA" dirty="0" smtClean="0">
                <a:solidFill>
                  <a:schemeClr val="bg1"/>
                </a:solidFill>
                <a:latin typeface="Arial" panose="020B0604020202020204" pitchFamily="34" charset="0"/>
                <a:cs typeface="Arial" panose="020B0604020202020204" pitchFamily="34" charset="0"/>
              </a:rPr>
              <a:t>either small or big letters on </a:t>
            </a:r>
            <a:r>
              <a:rPr lang="en-CA" dirty="0">
                <a:solidFill>
                  <a:schemeClr val="bg1"/>
                </a:solidFill>
                <a:latin typeface="Arial" panose="020B0604020202020204" pitchFamily="34" charset="0"/>
                <a:cs typeface="Arial" panose="020B0604020202020204" pitchFamily="34" charset="0"/>
              </a:rPr>
              <a:t>the </a:t>
            </a:r>
            <a:r>
              <a:rPr lang="en-CA" dirty="0" smtClean="0">
                <a:solidFill>
                  <a:schemeClr val="bg1"/>
                </a:solidFill>
                <a:latin typeface="Arial" panose="020B0604020202020204" pitchFamily="34" charset="0"/>
                <a:cs typeface="Arial" panose="020B0604020202020204" pitchFamily="34" charset="0"/>
              </a:rPr>
              <a:t>screen. Upon </a:t>
            </a:r>
            <a:r>
              <a:rPr lang="en-CA" dirty="0">
                <a:solidFill>
                  <a:schemeClr val="bg1"/>
                </a:solidFill>
                <a:latin typeface="Arial" panose="020B0604020202020204" pitchFamily="34" charset="0"/>
                <a:cs typeface="Arial" panose="020B0604020202020204" pitchFamily="34" charset="0"/>
              </a:rPr>
              <a:t>stimulus presentation, indicate </a:t>
            </a:r>
            <a:r>
              <a:rPr lang="en-CA" i="1" dirty="0">
                <a:solidFill>
                  <a:schemeClr val="bg1"/>
                </a:solidFill>
                <a:latin typeface="Arial" panose="020B0604020202020204" pitchFamily="34" charset="0"/>
                <a:cs typeface="Arial" panose="020B0604020202020204" pitchFamily="34" charset="0"/>
              </a:rPr>
              <a:t>as quickly and accurately</a:t>
            </a:r>
            <a:r>
              <a:rPr lang="en-CA" dirty="0">
                <a:solidFill>
                  <a:schemeClr val="bg1"/>
                </a:solidFill>
                <a:latin typeface="Arial" panose="020B0604020202020204" pitchFamily="34" charset="0"/>
                <a:cs typeface="Arial" panose="020B0604020202020204" pitchFamily="34" charset="0"/>
              </a:rPr>
              <a:t> as possible </a:t>
            </a:r>
            <a:r>
              <a:rPr lang="en-CA" dirty="0" smtClean="0">
                <a:solidFill>
                  <a:schemeClr val="bg1"/>
                </a:solidFill>
                <a:latin typeface="Arial" panose="020B0604020202020204" pitchFamily="34" charset="0"/>
                <a:cs typeface="Arial" panose="020B0604020202020204" pitchFamily="34" charset="0"/>
              </a:rPr>
              <a:t>the letter </a:t>
            </a:r>
            <a:r>
              <a:rPr lang="en-CA" dirty="0">
                <a:solidFill>
                  <a:schemeClr val="bg1"/>
                </a:solidFill>
                <a:latin typeface="Arial" panose="020B0604020202020204" pitchFamily="34" charset="0"/>
                <a:cs typeface="Arial" panose="020B0604020202020204" pitchFamily="34" charset="0"/>
              </a:rPr>
              <a:t>you saw using the left </a:t>
            </a:r>
            <a:r>
              <a:rPr lang="en-CA" dirty="0" smtClean="0">
                <a:solidFill>
                  <a:schemeClr val="bg1"/>
                </a:solidFill>
                <a:latin typeface="Arial" panose="020B0604020202020204" pitchFamily="34" charset="0"/>
                <a:cs typeface="Arial" panose="020B0604020202020204" pitchFamily="34" charset="0"/>
              </a:rPr>
              <a:t>or</a:t>
            </a:r>
            <a:r>
              <a:rPr lang="en-CA" dirty="0" smtClean="0">
                <a:solidFill>
                  <a:schemeClr val="bg1"/>
                </a:solidFill>
                <a:latin typeface="Arial" panose="020B0604020202020204" pitchFamily="34" charset="0"/>
                <a:cs typeface="Arial" panose="020B0604020202020204" pitchFamily="34" charset="0"/>
              </a:rPr>
              <a:t> </a:t>
            </a:r>
            <a:r>
              <a:rPr lang="en-CA" dirty="0">
                <a:solidFill>
                  <a:schemeClr val="bg1"/>
                </a:solidFill>
                <a:latin typeface="Arial" panose="020B0604020202020204" pitchFamily="34" charset="0"/>
                <a:cs typeface="Arial" panose="020B0604020202020204" pitchFamily="34" charset="0"/>
              </a:rPr>
              <a:t>right arrow keys corresponding to your response.</a:t>
            </a: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6872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first 6 trials are for practice. Please concentrate on the small letters.</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406765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next 6 </a:t>
            </a:r>
            <a:r>
              <a:rPr lang="en-CA" smtClean="0">
                <a:solidFill>
                  <a:schemeClr val="bg1"/>
                </a:solidFill>
                <a:latin typeface="Arial" panose="020B0604020202020204" pitchFamily="34" charset="0"/>
                <a:cs typeface="Arial" panose="020B0604020202020204" pitchFamily="34" charset="0"/>
              </a:rPr>
              <a:t>trials are also </a:t>
            </a:r>
            <a:r>
              <a:rPr lang="en-CA" dirty="0" smtClean="0">
                <a:solidFill>
                  <a:schemeClr val="bg1"/>
                </a:solidFill>
                <a:latin typeface="Arial" panose="020B0604020202020204" pitchFamily="34" charset="0"/>
                <a:cs typeface="Arial" panose="020B0604020202020204" pitchFamily="34" charset="0"/>
              </a:rPr>
              <a:t>for practice. Please concentrate on the big letters.</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5998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following 90 trials will be recorded. Please concentrate on the small letters and make a response as quickly and accurately as possible.</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215239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The following 90 trials will be recorded. Please concentrate on the </a:t>
            </a:r>
            <a:r>
              <a:rPr lang="en-CA" dirty="0" smtClean="0">
                <a:solidFill>
                  <a:schemeClr val="bg1"/>
                </a:solidFill>
                <a:latin typeface="Arial" panose="020B0604020202020204" pitchFamily="34" charset="0"/>
                <a:cs typeface="Arial" panose="020B0604020202020204" pitchFamily="34" charset="0"/>
              </a:rPr>
              <a:t>big </a:t>
            </a:r>
            <a:r>
              <a:rPr lang="en-CA" dirty="0">
                <a:solidFill>
                  <a:schemeClr val="bg1"/>
                </a:solidFill>
                <a:latin typeface="Arial" panose="020B0604020202020204" pitchFamily="34" charset="0"/>
                <a:cs typeface="Arial" panose="020B0604020202020204" pitchFamily="34" charset="0"/>
              </a:rPr>
              <a:t>letters and make a response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171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585323"/>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grey line drawings.  Please indicate if you detect the line drawing by pressing the </a:t>
            </a:r>
            <a:r>
              <a:rPr lang="en-CA" dirty="0" smtClean="0">
                <a:solidFill>
                  <a:schemeClr val="bg1"/>
                </a:solidFill>
                <a:latin typeface="Arial" panose="020B0604020202020204" pitchFamily="34" charset="0"/>
                <a:cs typeface="Arial" panose="020B0604020202020204" pitchFamily="34" charset="0"/>
              </a:rPr>
              <a:t>right </a:t>
            </a:r>
            <a:r>
              <a:rPr lang="en-CA" dirty="0">
                <a:solidFill>
                  <a:schemeClr val="bg1"/>
                </a:solidFill>
                <a:latin typeface="Arial" panose="020B0604020202020204" pitchFamily="34" charset="0"/>
                <a:cs typeface="Arial" panose="020B0604020202020204" pitchFamily="34" charset="0"/>
              </a:rPr>
              <a:t>arrow key if it’s detected and </a:t>
            </a:r>
            <a:r>
              <a:rPr lang="en-CA" dirty="0" smtClean="0">
                <a:solidFill>
                  <a:schemeClr val="bg1"/>
                </a:solidFill>
                <a:latin typeface="Arial" panose="020B0604020202020204" pitchFamily="34" charset="0"/>
                <a:cs typeface="Arial" panose="020B0604020202020204" pitchFamily="34" charset="0"/>
              </a:rPr>
              <a:t>left </a:t>
            </a:r>
            <a:r>
              <a:rPr lang="en-CA" dirty="0">
                <a:solidFill>
                  <a:schemeClr val="bg1"/>
                </a:solidFill>
                <a:latin typeface="Arial" panose="020B0604020202020204" pitchFamily="34" charset="0"/>
                <a:cs typeface="Arial" panose="020B0604020202020204" pitchFamily="34" charset="0"/>
              </a:rPr>
              <a:t>arrow key if it’s not detected.  The next trial will begin immediately following your response.</a:t>
            </a:r>
          </a:p>
          <a:p>
            <a:pPr algn="ctr"/>
            <a:r>
              <a:rPr lang="en-CA" dirty="0">
                <a:solidFill>
                  <a:schemeClr val="bg1"/>
                </a:solidFill>
                <a:latin typeface="Arial" panose="020B0604020202020204" pitchFamily="34" charset="0"/>
                <a:cs typeface="Arial" panose="020B0604020202020204" pitchFamily="34" charset="0"/>
              </a:rPr>
              <a:t> </a:t>
            </a:r>
          </a:p>
          <a:p>
            <a:pPr algn="ctr"/>
            <a:r>
              <a:rPr lang="en-CA" dirty="0">
                <a:solidFill>
                  <a:schemeClr val="bg1"/>
                </a:solidFill>
                <a:latin typeface="Arial" panose="020B0604020202020204" pitchFamily="34" charset="0"/>
                <a:cs typeface="Arial" panose="020B0604020202020204" pitchFamily="34" charset="0"/>
              </a:rPr>
              <a:t>Not Detected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	</a:t>
            </a:r>
            <a:r>
              <a:rPr lang="en-CA" dirty="0" smtClean="0">
                <a:solidFill>
                  <a:schemeClr val="bg1"/>
                </a:solidFill>
                <a:latin typeface="Arial" panose="020B0604020202020204" pitchFamily="34" charset="0"/>
                <a:cs typeface="Arial" panose="020B0604020202020204" pitchFamily="34" charset="0"/>
              </a:rPr>
              <a:t> Detected</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46196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551837"/>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flickering line drawings.  Use the up and down arrow keys to adjust the flicker until it is no longer detected. The next trial will begin immediately following your response</a:t>
            </a:r>
            <a:r>
              <a:rPr lang="en-CA" dirty="0" smtClean="0">
                <a:solidFill>
                  <a:schemeClr val="bg1"/>
                </a:solidFill>
                <a:latin typeface="Arial" panose="020B0604020202020204" pitchFamily="34" charset="0"/>
                <a:cs typeface="Arial" panose="020B0604020202020204" pitchFamily="34" charset="0"/>
              </a:rPr>
              <a: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16565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On the next set of trials, use up key to adjust the flicker.</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a:t>
            </a:r>
            <a:r>
              <a:rPr lang="en-CA" dirty="0" smtClean="0">
                <a:solidFill>
                  <a:schemeClr val="bg1"/>
                </a:solidFill>
                <a:latin typeface="Arial" panose="020B0604020202020204" pitchFamily="34" charset="0"/>
                <a:cs typeface="Arial" panose="020B0604020202020204" pitchFamily="34" charset="0"/>
              </a:rPr>
              <a:t>begin</a:t>
            </a: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23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On the next set of trials, use down key to adjust the flicker.</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Press </a:t>
            </a:r>
            <a:r>
              <a:rPr lang="en-CA" dirty="0">
                <a:solidFill>
                  <a:schemeClr val="bg1"/>
                </a:solidFill>
                <a:latin typeface="Arial" panose="020B0604020202020204" pitchFamily="34" charset="0"/>
                <a:cs typeface="Arial" panose="020B0604020202020204" pitchFamily="34" charset="0"/>
              </a:rPr>
              <a:t>the spacebar to </a:t>
            </a:r>
            <a:r>
              <a:rPr lang="en-CA" dirty="0" smtClean="0">
                <a:solidFill>
                  <a:schemeClr val="bg1"/>
                </a:solidFill>
                <a:latin typeface="Arial" panose="020B0604020202020204" pitchFamily="34" charset="0"/>
                <a:cs typeface="Arial" panose="020B0604020202020204" pitchFamily="34" charset="0"/>
              </a:rPr>
              <a:t>begin</a:t>
            </a: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11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Your task is to indicate the letter you first see on the screen.</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Two response options will be shown immediately following the stimulus.  Press the left or right arrow key corresponding with your response</a:t>
            </a:r>
            <a:r>
              <a:rPr lang="en-CA" dirty="0" smtClean="0">
                <a:solidFill>
                  <a:schemeClr val="bg1"/>
                </a:solidFill>
                <a:latin typeface="Arial" panose="020B0604020202020204" pitchFamily="34" charset="0"/>
                <a:cs typeface="Arial" panose="020B0604020202020204" pitchFamily="34" charset="0"/>
              </a:rPr>
              <a: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79904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Press the </a:t>
            </a:r>
            <a:r>
              <a:rPr lang="en-CA" dirty="0" smtClean="0">
                <a:solidFill>
                  <a:schemeClr val="bg1"/>
                </a:solidFill>
                <a:latin typeface="Arial" panose="020B0604020202020204" pitchFamily="34" charset="0"/>
                <a:cs typeface="Arial" panose="020B0604020202020204" pitchFamily="34" charset="0"/>
              </a:rPr>
              <a:t>right </a:t>
            </a:r>
            <a:r>
              <a:rPr lang="en-CA" dirty="0">
                <a:solidFill>
                  <a:schemeClr val="bg1"/>
                </a:solidFill>
                <a:latin typeface="Arial" panose="020B0604020202020204" pitchFamily="34" charset="0"/>
                <a:cs typeface="Arial" panose="020B0604020202020204" pitchFamily="34" charset="0"/>
              </a:rPr>
              <a:t>arrow key if you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and the </a:t>
            </a:r>
            <a:r>
              <a:rPr lang="en-CA" dirty="0" smtClean="0">
                <a:solidFill>
                  <a:schemeClr val="bg1"/>
                </a:solidFill>
                <a:latin typeface="Arial" panose="020B0604020202020204" pitchFamily="34" charset="0"/>
                <a:cs typeface="Arial" panose="020B0604020202020204" pitchFamily="34" charset="0"/>
              </a:rPr>
              <a:t>left </a:t>
            </a:r>
            <a:r>
              <a:rPr lang="en-CA" dirty="0">
                <a:solidFill>
                  <a:schemeClr val="bg1"/>
                </a:solidFill>
                <a:latin typeface="Arial" panose="020B0604020202020204" pitchFamily="34" charset="0"/>
                <a:cs typeface="Arial" panose="020B0604020202020204" pitchFamily="34" charset="0"/>
              </a:rPr>
              <a:t>arrow key if you do not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displayed on each trial.  Please answer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Not Present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smtClean="0">
                <a:solidFill>
                  <a:schemeClr val="bg1"/>
                </a:solidFill>
                <a:latin typeface="Arial" panose="020B0604020202020204" pitchFamily="34" charset="0"/>
                <a:cs typeface="Arial" panose="020B0604020202020204" pitchFamily="34" charset="0"/>
              </a:rPr>
              <a:t> Present</a:t>
            </a: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4189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828836"/>
            <a:ext cx="8380366" cy="1200329"/>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first </a:t>
            </a:r>
            <a:r>
              <a:rPr lang="en-CA" dirty="0" smtClean="0">
                <a:solidFill>
                  <a:schemeClr val="bg1"/>
                </a:solidFill>
                <a:latin typeface="Arial" panose="020B0604020202020204" pitchFamily="34" charset="0"/>
                <a:cs typeface="Arial" panose="020B0604020202020204" pitchFamily="34" charset="0"/>
              </a:rPr>
              <a:t>6 </a:t>
            </a:r>
            <a:r>
              <a:rPr lang="en-CA" dirty="0" smtClean="0">
                <a:solidFill>
                  <a:schemeClr val="bg1"/>
                </a:solidFill>
                <a:latin typeface="Arial" panose="020B0604020202020204" pitchFamily="34" charset="0"/>
                <a:cs typeface="Arial" panose="020B0604020202020204" pitchFamily="34" charset="0"/>
              </a:rPr>
              <a:t>trials are for practice</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294043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smtClean="0">
                <a:solidFill>
                  <a:schemeClr val="bg1"/>
                </a:solidFill>
                <a:latin typeface="Arial" panose="020B0604020202020204" pitchFamily="34" charset="0"/>
                <a:cs typeface="Arial" panose="020B0604020202020204" pitchFamily="34" charset="0"/>
              </a:rPr>
              <a:t>The following 90 trials will be </a:t>
            </a:r>
            <a:r>
              <a:rPr lang="en-CA" dirty="0">
                <a:solidFill>
                  <a:schemeClr val="bg1"/>
                </a:solidFill>
                <a:latin typeface="Arial" panose="020B0604020202020204" pitchFamily="34" charset="0"/>
                <a:cs typeface="Arial" panose="020B0604020202020204" pitchFamily="34" charset="0"/>
              </a:rPr>
              <a:t>recorded. </a:t>
            </a:r>
            <a:r>
              <a:rPr lang="en-CA" dirty="0" smtClean="0">
                <a:solidFill>
                  <a:schemeClr val="bg1"/>
                </a:solidFill>
                <a:latin typeface="Arial" panose="020B0604020202020204" pitchFamily="34" charset="0"/>
                <a:cs typeface="Arial" panose="020B0604020202020204" pitchFamily="34" charset="0"/>
              </a:rPr>
              <a:t>Please respond as quickly and accurately as possible.</a:t>
            </a:r>
            <a:endParaRPr lang="en-CA" dirty="0">
              <a:solidFill>
                <a:schemeClr val="bg1"/>
              </a:solidFill>
              <a:latin typeface="Arial" panose="020B0604020202020204" pitchFamily="34" charset="0"/>
              <a:cs typeface="Arial" panose="020B0604020202020204" pitchFamily="34" charset="0"/>
            </a:endParaRPr>
          </a:p>
          <a:p>
            <a:pPr algn="ctr"/>
            <a:endParaRPr lang="en-CA" dirty="0" smtClean="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709970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463</Words>
  <Application>Microsoft Office PowerPoint</Application>
  <PresentationFormat>On-screen Show (4:3)</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marotta_admin</dc:creator>
  <cp:lastModifiedBy>marotta_admin</cp:lastModifiedBy>
  <cp:revision>14</cp:revision>
  <dcterms:created xsi:type="dcterms:W3CDTF">2018-03-05T17:37:14Z</dcterms:created>
  <dcterms:modified xsi:type="dcterms:W3CDTF">2018-03-22T18:54:57Z</dcterms:modified>
</cp:coreProperties>
</file>