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344" r:id="rId2"/>
    <p:sldId id="348" r:id="rId3"/>
    <p:sldId id="406" r:id="rId4"/>
    <p:sldId id="407" r:id="rId5"/>
    <p:sldId id="415" r:id="rId6"/>
    <p:sldId id="421" r:id="rId7"/>
    <p:sldId id="422" r:id="rId8"/>
    <p:sldId id="419" r:id="rId9"/>
    <p:sldId id="420" r:id="rId10"/>
    <p:sldId id="417" r:id="rId11"/>
    <p:sldId id="394" r:id="rId12"/>
    <p:sldId id="414" r:id="rId13"/>
  </p:sldIdLst>
  <p:sldSz cx="12960350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сновные стили" id="{9C5DBF73-5C8C-8D4C-BB54-DF085EC13081}">
          <p14:sldIdLst>
            <p14:sldId id="344"/>
            <p14:sldId id="348"/>
            <p14:sldId id="406"/>
            <p14:sldId id="407"/>
            <p14:sldId id="415"/>
            <p14:sldId id="421"/>
            <p14:sldId id="422"/>
            <p14:sldId id="419"/>
            <p14:sldId id="420"/>
            <p14:sldId id="417"/>
            <p14:sldId id="394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40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0125"/>
    <a:srgbClr val="A30236"/>
    <a:srgbClr val="3F5CBD"/>
    <a:srgbClr val="FF5C36"/>
    <a:srgbClr val="E6E6E6"/>
    <a:srgbClr val="AFABAB"/>
    <a:srgbClr val="879DC1"/>
    <a:srgbClr val="12A3AD"/>
    <a:srgbClr val="FF941A"/>
    <a:srgbClr val="EC9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0"/>
    <p:restoredTop sz="75817" autoAdjust="0"/>
  </p:normalViewPr>
  <p:slideViewPr>
    <p:cSldViewPr snapToGrid="0">
      <p:cViewPr varScale="1">
        <p:scale>
          <a:sx n="62" d="100"/>
          <a:sy n="62" d="100"/>
        </p:scale>
        <p:origin x="1526" y="62"/>
      </p:cViewPr>
      <p:guideLst>
        <p:guide orient="horz" pos="2154"/>
        <p:guide pos="4082"/>
      </p:guideLst>
    </p:cSldViewPr>
  </p:slideViewPr>
  <p:notesTextViewPr>
    <p:cViewPr>
      <p:scale>
        <a:sx n="1" d="1"/>
        <a:sy n="1" d="1"/>
      </p:scale>
      <p:origin x="0" y="-2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B0AE3-F1A2-394F-BC18-67F76EFC1ECD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06413" y="1143000"/>
            <a:ext cx="5845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9C60B-6F98-8646-A41A-70FA44D3B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32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im?tab=al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429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Ростовскую область в 2012</a:t>
            </a:r>
          </a:p>
          <a:p>
            <a:r>
              <a:rPr lang="ru-RU" dirty="0"/>
              <a:t>Коэффициент при переменной пол человека оказывается значим и его можно интерпретировать следующим образом: зарплата женщин при прочих равных в среднем на 60,3</a:t>
            </a:r>
            <a:r>
              <a:rPr lang="en-US" dirty="0"/>
              <a:t>%</a:t>
            </a:r>
            <a:r>
              <a:rPr lang="ru-RU" dirty="0"/>
              <a:t> меньше чем у мужчин.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125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коэффициент при переменной пол оказывается также значим, но гендерный разрыв выражен в меньшей степени чем в Ростовской области и составляет 7,1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026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основании итоговой модели мы можем заключить, что в 2012 году в Ростовской области женщины зарабатывали в среднем на 60,3% меньше мужчин, что свидетельствует об очень сильном гендерном разрыве в заработных платах.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в 2021 году этот коэффициент уменьшился, что привело к разрыву в заработных платах в 34,4%.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Санкт-Петербурга в 2012 году женщины зарабатывали в среднем на 7,1% меньше мужчин, что является гораздо меньшим разрывом, чем по Ростовской области и свидетельствует о несильной дискриминации по половому признаку.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в 2021 году, коэффициент оказывается незначимым, что свидетельствует о равенстве в уровне заработных платах для мужчин и женщин.</a:t>
            </a:r>
          </a:p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Возможными причинами может быть довольно развитая промышленность и транспортная сеть в области, где уровень заработных плат выше, но т.к. работа связана с физическим трудом и опасностями, отдается предпочтение мужскому полу.</a:t>
            </a:r>
            <a:br>
              <a:rPr lang="ru-RU" dirty="0"/>
            </a:br>
            <a:b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591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Основная цель - Выяснить, имеется ли гендерный разрыв в заработных платах в РФ</a:t>
            </a:r>
          </a:p>
          <a:p>
            <a:r>
              <a:rPr lang="ru-RU" dirty="0"/>
              <a:t>Далее идут задачи исследования – это ….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969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Далее идут данные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sz="105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ru-RU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income_30d</a:t>
            </a:r>
            <a:r>
              <a:rPr lang="ru-RU" altLang="ru-RU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ru-RU" dirty="0"/>
              <a:t>Сколько денег в течение последних 30 дней Вы получили по основному месту работы после вычета налогов? </a:t>
            </a:r>
          </a:p>
          <a:p>
            <a:endParaRPr lang="ru-RU" dirty="0"/>
          </a:p>
          <a:p>
            <a:r>
              <a:rPr lang="ru-RU" dirty="0"/>
              <a:t>Здесь поясню какой регрессор что значит: </a:t>
            </a:r>
          </a:p>
          <a:p>
            <a:endParaRPr lang="ru-RU" dirty="0"/>
          </a:p>
          <a:p>
            <a:r>
              <a:rPr lang="en-US" dirty="0" err="1"/>
              <a:t>Main_activity</a:t>
            </a:r>
            <a:r>
              <a:rPr lang="en-US" dirty="0"/>
              <a:t> </a:t>
            </a:r>
            <a:r>
              <a:rPr lang="ru-RU" dirty="0"/>
              <a:t>- Какой ответ лучше всего описывает Ваше основное занятие в настоящее время?</a:t>
            </a:r>
            <a:r>
              <a:rPr lang="en-US" dirty="0"/>
              <a:t> 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Proff_group</a:t>
            </a:r>
            <a:r>
              <a:rPr lang="en-US" dirty="0"/>
              <a:t> – </a:t>
            </a:r>
            <a:r>
              <a:rPr lang="ru-RU" dirty="0"/>
              <a:t>профессиональная группа (Квалифицированный или неквалифицированный работник – колонка была перекодирована по следующему принципу: чиновники, специалисты высшего уровня и квалифицированные рабочие это в одну группу, все остальные в другую) </a:t>
            </a:r>
            <a:r>
              <a:rPr lang="en-US" dirty="0"/>
              <a:t>(</a:t>
            </a:r>
            <a:r>
              <a:rPr lang="ru-RU" dirty="0"/>
              <a:t>бинарная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br>
              <a:rPr lang="ru-RU" dirty="0"/>
            </a:br>
            <a:r>
              <a:rPr lang="en-US" dirty="0"/>
              <a:t>children </a:t>
            </a:r>
            <a:r>
              <a:rPr lang="ru-RU" dirty="0"/>
              <a:t>– количество детей</a:t>
            </a:r>
          </a:p>
          <a:p>
            <a:r>
              <a:rPr lang="en-US" dirty="0"/>
              <a:t>Pension </a:t>
            </a:r>
            <a:r>
              <a:rPr lang="ru-RU" dirty="0"/>
              <a:t>– получаете ли вы пенсию</a:t>
            </a:r>
            <a:r>
              <a:rPr lang="en-US" dirty="0"/>
              <a:t> (</a:t>
            </a:r>
            <a:r>
              <a:rPr lang="ru-RU" dirty="0"/>
              <a:t>Бинарная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 err="1"/>
              <a:t>Take_loan</a:t>
            </a:r>
            <a:r>
              <a:rPr lang="en-US" dirty="0"/>
              <a:t> </a:t>
            </a:r>
            <a:r>
              <a:rPr lang="ru-RU" dirty="0"/>
              <a:t>– брали ли вы кредит за последние 12 месяцев </a:t>
            </a:r>
            <a:r>
              <a:rPr lang="en-US" dirty="0"/>
              <a:t>(</a:t>
            </a:r>
            <a:r>
              <a:rPr lang="ru-RU" dirty="0"/>
              <a:t>бинарная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Sex – </a:t>
            </a:r>
            <a:r>
              <a:rPr lang="ru-RU" dirty="0"/>
              <a:t>Пол </a:t>
            </a:r>
            <a:r>
              <a:rPr lang="en-US" dirty="0"/>
              <a:t>(</a:t>
            </a:r>
            <a:r>
              <a:rPr lang="ru-RU" dirty="0"/>
              <a:t>бинарная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Age </a:t>
            </a:r>
            <a:r>
              <a:rPr lang="ru-RU" dirty="0"/>
              <a:t>– возраст</a:t>
            </a:r>
          </a:p>
          <a:p>
            <a:r>
              <a:rPr lang="en-US" dirty="0" err="1"/>
              <a:t>Diplom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законченное образование (какой диплом у человека)</a:t>
            </a:r>
          </a:p>
          <a:p>
            <a:r>
              <a:rPr lang="en-US" dirty="0"/>
              <a:t>Family – </a:t>
            </a:r>
            <a:r>
              <a:rPr lang="ru-RU" dirty="0"/>
              <a:t>Состоит ли в браке</a:t>
            </a:r>
          </a:p>
          <a:p>
            <a:r>
              <a:rPr lang="en-US" dirty="0" err="1"/>
              <a:t>Is_ceo</a:t>
            </a:r>
            <a:r>
              <a:rPr lang="en-US" dirty="0"/>
              <a:t> </a:t>
            </a:r>
            <a:r>
              <a:rPr lang="ru-RU" dirty="0"/>
              <a:t>– есть ли у человека подчиненные </a:t>
            </a:r>
            <a:r>
              <a:rPr lang="en-US" dirty="0"/>
              <a:t>(</a:t>
            </a:r>
            <a:r>
              <a:rPr lang="ru-RU" dirty="0"/>
              <a:t>бинарная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 err="1"/>
              <a:t>For_lan</a:t>
            </a:r>
            <a:r>
              <a:rPr lang="ru-RU" dirty="0"/>
              <a:t> – владеет ли опрашиваемый каким </a:t>
            </a:r>
            <a:r>
              <a:rPr lang="ru-RU" dirty="0" err="1"/>
              <a:t>нибудь</a:t>
            </a:r>
            <a:r>
              <a:rPr lang="ru-RU" dirty="0"/>
              <a:t> языком помимо стран бывшего СССР </a:t>
            </a:r>
            <a:r>
              <a:rPr lang="en-US" dirty="0"/>
              <a:t>(</a:t>
            </a:r>
            <a:r>
              <a:rPr lang="ru-RU" dirty="0"/>
              <a:t>бинарная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 err="1"/>
              <a:t>Add_ins</a:t>
            </a:r>
            <a:r>
              <a:rPr lang="en-US" dirty="0"/>
              <a:t> – </a:t>
            </a:r>
            <a:r>
              <a:rPr lang="ru-RU" dirty="0"/>
              <a:t>имеет ли человек дополнительное страхование жизни </a:t>
            </a:r>
            <a:r>
              <a:rPr lang="en-US" dirty="0"/>
              <a:t>(</a:t>
            </a:r>
            <a:r>
              <a:rPr lang="ru-RU" dirty="0"/>
              <a:t>бинарная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 err="1"/>
              <a:t>Job_sat</a:t>
            </a:r>
            <a:r>
              <a:rPr lang="en-US" dirty="0"/>
              <a:t> </a:t>
            </a:r>
            <a:r>
              <a:rPr lang="ru-RU" dirty="0"/>
              <a:t>– Удовлетворен ли человек своей работой </a:t>
            </a:r>
            <a:r>
              <a:rPr lang="en-US" dirty="0"/>
              <a:t>(</a:t>
            </a:r>
            <a:r>
              <a:rPr lang="ru-RU" dirty="0"/>
              <a:t>бинарная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733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Скажу пару слов о ограничениях нашего исследования</a:t>
            </a:r>
          </a:p>
          <a:p>
            <a:pPr lvl="0"/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Мультиколлинеарность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приводить к неэффективности оценок и увеличению стандартных ошибок, что затрудняет интерпретацию результатов.</a:t>
            </a:r>
          </a:p>
          <a:p>
            <a:pPr lvl="0"/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Пропущенные переменные: Другие факторы которых нет в нашей выборке также могут коррелировать с зависимой переменной и с другими регрессорами. Если они не включены в модель, это может привести к смещению и несостоятельности оценок</a:t>
            </a:r>
          </a:p>
          <a:p>
            <a:pPr lvl="0"/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(тех, которые включают влияние пропущенной переменной..)</a:t>
            </a:r>
          </a:p>
          <a:p>
            <a:endParaRPr lang="ru-RU" dirty="0"/>
          </a:p>
          <a:p>
            <a:r>
              <a:rPr lang="ru-RU" dirty="0"/>
              <a:t>Могут иметь место некоторые неточности при сборе данных, например - люди могли округлять свой доход, то есть зависимую переменную, вследствие чего это приводит к смещению оценок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086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latin typeface="+mn-lt"/>
              </a:rPr>
              <a:t>Далее пару слов о предпосылках без выполнения которых результаты будут недостоверные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Первая предпосылка про мат ожидание на слайде говорит о том что в среднем ошибки модели не зависят от значений объясняющих переменных (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). Это означает, что ошибки не имеют систематического смещения и распределены равномерно вокруг нуля.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можем проверить ее выполнение, поэтому будем просто верить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(условное распределение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относительно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имеет нулевое среднее)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latin typeface="+mn-lt"/>
              </a:rPr>
              <a:t>Гомоскедастичность: Нарушение гомоскедастичности – ситуации при которой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условная дисперсия относительно Х не постоянна, - </a:t>
            </a:r>
            <a:r>
              <a:rPr lang="ru-RU" b="0" dirty="0">
                <a:latin typeface="+mn-lt"/>
              </a:rPr>
              <a:t>приводит к неэффективности оценок и недостоверности стандартных ошибок и тестов значимости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latin typeface="+mn-lt"/>
              </a:rPr>
              <a:t>(на </a:t>
            </a:r>
            <a:r>
              <a:rPr lang="ru-RU" b="0" dirty="0" err="1">
                <a:latin typeface="+mn-lt"/>
              </a:rPr>
              <a:t>несмещенность</a:t>
            </a:r>
            <a:r>
              <a:rPr lang="ru-RU" b="0" dirty="0">
                <a:latin typeface="+mn-lt"/>
              </a:rPr>
              <a:t> и состоятельность не влияет)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>
              <a:latin typeface="+mn-lt"/>
            </a:endParaRPr>
          </a:p>
          <a:p>
            <a:pPr lvl="0"/>
            <a:r>
              <a:rPr lang="ru-RU" b="0" dirty="0">
                <a:latin typeface="+mn-lt"/>
              </a:rPr>
              <a:t>Отсутствие </a:t>
            </a:r>
            <a:r>
              <a:rPr lang="ru-RU" b="0" dirty="0" err="1">
                <a:latin typeface="+mn-lt"/>
              </a:rPr>
              <a:t>мультиколлинеарности</a:t>
            </a:r>
            <a:r>
              <a:rPr lang="ru-RU" b="0" dirty="0">
                <a:latin typeface="+mn-lt"/>
              </a:rPr>
              <a:t>: Высокая </a:t>
            </a:r>
            <a:r>
              <a:rPr lang="ru-RU" b="0" dirty="0" err="1">
                <a:latin typeface="+mn-lt"/>
              </a:rPr>
              <a:t>мультиколлинеарность</a:t>
            </a:r>
            <a:r>
              <a:rPr lang="ru-RU" b="0" dirty="0">
                <a:latin typeface="+mn-lt"/>
              </a:rPr>
              <a:t> приводит к неэффективности оценок и увеличению стандартных ошибок, что затрудняет интерпретацию результатов.</a:t>
            </a:r>
          </a:p>
          <a:p>
            <a:pPr lvl="0"/>
            <a:endParaRPr lang="ru-RU" b="0" dirty="0">
              <a:latin typeface="+mn-lt"/>
            </a:endParaRPr>
          </a:p>
          <a:p>
            <a:pPr lvl="0"/>
            <a:r>
              <a:rPr lang="ru-RU" b="0" dirty="0">
                <a:latin typeface="+mn-lt"/>
              </a:rPr>
              <a:t>Также в выборке не должно быть сильных выбросов и модель должна быть линейной по параметрам</a:t>
            </a:r>
          </a:p>
          <a:p>
            <a:pPr lvl="0"/>
            <a:endParaRPr lang="ru-RU" b="0" dirty="0">
              <a:latin typeface="+mn-lt"/>
            </a:endParaRPr>
          </a:p>
          <a:p>
            <a:pPr lvl="0"/>
            <a:r>
              <a:rPr lang="ru-RU" b="0" dirty="0">
                <a:latin typeface="+mn-lt"/>
              </a:rPr>
              <a:t>Перед тем как перейти к проверке предпосылок, сформулируем следующие гипотезы:</a:t>
            </a:r>
            <a:br>
              <a:rPr lang="ru-RU" b="0" dirty="0">
                <a:latin typeface="+mn-lt"/>
              </a:rPr>
            </a:br>
            <a:r>
              <a:rPr lang="en-US" b="0" dirty="0">
                <a:latin typeface="+mn-lt"/>
              </a:rPr>
              <a:t>H0 </a:t>
            </a:r>
            <a:r>
              <a:rPr lang="ru-RU" b="0" dirty="0">
                <a:latin typeface="+mn-lt"/>
              </a:rPr>
              <a:t>– нет гендерного разрыва в заработных платах</a:t>
            </a:r>
          </a:p>
          <a:p>
            <a:pPr lvl="0"/>
            <a:r>
              <a:rPr lang="en-US" b="0" dirty="0">
                <a:latin typeface="+mn-lt"/>
              </a:rPr>
              <a:t>H1 – </a:t>
            </a:r>
            <a:r>
              <a:rPr lang="ru-RU" b="0" dirty="0">
                <a:latin typeface="+mn-lt"/>
              </a:rPr>
              <a:t>гендерный разрыв есть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48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latin typeface="+mn-lt"/>
              </a:rPr>
              <a:t>Мы проверяли предпосылки следующим образом: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latin typeface="+mn-lt"/>
              </a:rPr>
              <a:t>Для проверки </a:t>
            </a:r>
            <a:r>
              <a:rPr lang="ru-RU" b="0" dirty="0" err="1">
                <a:latin typeface="+mn-lt"/>
              </a:rPr>
              <a:t>мультиколлинеарности</a:t>
            </a:r>
            <a:r>
              <a:rPr lang="ru-RU" b="0" dirty="0">
                <a:latin typeface="+mn-lt"/>
              </a:rPr>
              <a:t> использовали </a:t>
            </a:r>
            <a:r>
              <a:rPr lang="en-US" b="0" dirty="0">
                <a:latin typeface="+mn-lt"/>
              </a:rPr>
              <a:t>VIF-</a:t>
            </a:r>
            <a:r>
              <a:rPr lang="ru-RU" b="0" dirty="0">
                <a:latin typeface="+mn-lt"/>
              </a:rPr>
              <a:t>тест - значение меньше 10 указывает на отсутствие высокой </a:t>
            </a:r>
            <a:r>
              <a:rPr lang="ru-RU" b="0" dirty="0" err="1">
                <a:latin typeface="+mn-lt"/>
              </a:rPr>
              <a:t>мультиколлинеарности</a:t>
            </a:r>
            <a:r>
              <a:rPr lang="ru-RU" b="0" dirty="0">
                <a:latin typeface="+mn-lt"/>
              </a:rPr>
              <a:t>, наблюдаем что тест показывает что у нас ее нет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Стоит оговориться, что он хоть и показывает отсутствие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мультиколлинеарности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это все равно не гарантирует, что она отсутствует полностью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latin typeface="+mn-lt"/>
              </a:rPr>
              <a:t>Далее идет проверка гомоскедастичности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latin typeface="+mn-lt"/>
              </a:rPr>
              <a:t>Для этого провели тест </a:t>
            </a:r>
            <a:r>
              <a:rPr lang="ru-RU" b="0" dirty="0" err="1">
                <a:latin typeface="+mn-lt"/>
              </a:rPr>
              <a:t>Бройша-Пэгана</a:t>
            </a:r>
            <a:r>
              <a:rPr lang="ru-RU" b="0" dirty="0">
                <a:latin typeface="+mn-lt"/>
              </a:rPr>
              <a:t> и тест Уайта: в каждом тесте </a:t>
            </a:r>
            <a:r>
              <a:rPr lang="en-US" b="0" dirty="0">
                <a:latin typeface="+mn-lt"/>
              </a:rPr>
              <a:t>p-value &gt; 0.05 </a:t>
            </a:r>
            <a:r>
              <a:rPr lang="ru-RU" b="0" dirty="0">
                <a:latin typeface="+mn-lt"/>
              </a:rPr>
              <a:t>что позволяет нам сделать вывод о том, что в нашем случае присутствует гомоскедастичность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latin typeface="+mn-lt"/>
              </a:rPr>
              <a:t>Далее провели тест Шапиро-</a:t>
            </a:r>
            <a:r>
              <a:rPr lang="ru-RU" b="0" dirty="0" err="1">
                <a:latin typeface="+mn-lt"/>
              </a:rPr>
              <a:t>Уилка</a:t>
            </a:r>
            <a:endParaRPr lang="ru-RU" b="0" dirty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latin typeface="+mn-lt"/>
              </a:rPr>
              <a:t>Применяется для проверки нормальности распределения остатков.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latin typeface="+mn-lt"/>
              </a:rPr>
              <a:t>Подходит для малых и средних выборок данных.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latin typeface="+mn-lt"/>
              </a:rPr>
              <a:t>У нас p-</a:t>
            </a:r>
            <a:r>
              <a:rPr lang="ru-RU" b="0" dirty="0" err="1">
                <a:latin typeface="+mn-lt"/>
              </a:rPr>
              <a:t>value</a:t>
            </a:r>
            <a:r>
              <a:rPr lang="ru-RU" b="0" dirty="0">
                <a:latin typeface="+mn-lt"/>
              </a:rPr>
              <a:t> &gt; 0.05 и это позволяет нам сделать вывод о том, что остатки распределены нормально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055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latin typeface="+mn-lt"/>
              </a:rPr>
              <a:t>Представляю визуализацию теста Шапиро </a:t>
            </a:r>
            <a:r>
              <a:rPr lang="ru-RU" b="0" dirty="0" err="1">
                <a:latin typeface="+mn-lt"/>
              </a:rPr>
              <a:t>Уилка</a:t>
            </a:r>
            <a:endParaRPr lang="ru-RU" b="0" dirty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latin typeface="+mn-lt"/>
              </a:rPr>
              <a:t>Слева приведены графики до удаления выбросов , справа после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рассчитали z-оценки для остатков и удалили строки в которых они отклонялись на более чем 2,5 стандартных отклонения.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latin typeface="+mn-lt"/>
              </a:rPr>
              <a:t>Графики сверху: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показывают: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Эти графики сравнивают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квантильное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распределение остатков модели с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квантильным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распределением нормального распределения.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интерпретировать: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Если точки на графиках лежат примерно на прямой линии, это указывает на то, что остатки модели следуют нормальному распределению. Отклонения от прямой линии указывают на отклонения от нормальности.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>
              <a:latin typeface="+mn-lt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Гистограмма остатков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отображает распределение остатков модели.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интерпретировать: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позволяет визуально оценить, насколько распределение остатков похоже на нормальное распределение.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Слева до удаления выбросов гистограмма не симметрична относительно среднего, а после удаления выбросов то есть справа становится симметричной.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этом справа видим что точки стали лучше выкладываться на прямую</a:t>
            </a:r>
            <a:endParaRPr lang="ru-RU" b="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621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Сверху представлена формула регрессии для итоговой модели, зависимая переменная – логарифм зарплаты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Слева направо идут различные модели. Изначально был сформирован набор признаков, которые по нашему мнению должны оказаться наиболее удачными для объяснения дисперсии целевой переменной.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второй модели добавили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is_ceo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регрессор, который отражает есть ли у человека подчиненные, она позволила повысить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R^2 adj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третьей модели добавили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возраст – он будет служить контрольной переменной для опыта работы\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четвертой модели мы посмотрели на распределение возраста и заметили нелинейную зависимость, вследствие чего мы добавили возраст в квадрате.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итоге получили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R^2 adj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равный 0.634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Можем проинтерпретировать коэффициент при переменной пол человека: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прочих равных в среднем женщины получали на 34,4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меньше чем мужчины. Это число получилось при возведении экспоненты в степень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0.296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Некоторые другие коэффициенты также получились значимыми, но мы будем считать их контрольными переменными и позволим себе не интерпретировать.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880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 идет СПб 2021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коэффициент получился незначимым, что свидетельствует об отсутствии дискриминации в заработной плате по половому признаку.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361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9">
            <a:extLst>
              <a:ext uri="{FF2B5EF4-FFF2-40B4-BE49-F238E27FC236}">
                <a16:creationId xmlns:a16="http://schemas.microsoft.com/office/drawing/2014/main" id="{ACD4A90A-0ABE-7243-8908-72C5650992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1A77197B-380D-644E-9B90-7284D14AEC8D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3E39C7-B630-C841-B628-08298DD9876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DB2FD8-6949-594D-AF72-5CE0FDE67F6D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7F7827-21D6-5054-F4C6-CF3F1E1A33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02204" y="0"/>
            <a:ext cx="1058146" cy="6840538"/>
          </a:xfrm>
          <a:prstGeom prst="rect">
            <a:avLst/>
          </a:prstGeom>
        </p:spPr>
      </p:pic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CD2E3BB0-99F5-1045-9ADB-5FF98D234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191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 userDrawn="1">
          <p15:clr>
            <a:srgbClr val="FBAE40"/>
          </p15:clr>
        </p15:guide>
        <p15:guide id="3" pos="4082" userDrawn="1">
          <p15:clr>
            <a:srgbClr val="FBAE40"/>
          </p15:clr>
        </p15:guide>
        <p15:guide id="4" orient="horz" pos="38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9">
            <a:extLst>
              <a:ext uri="{FF2B5EF4-FFF2-40B4-BE49-F238E27FC236}">
                <a16:creationId xmlns:a16="http://schemas.microsoft.com/office/drawing/2014/main" id="{312AC08A-0C3F-974B-BD93-826A868864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D5800CC3-8BB1-6E4A-B449-86804D5C4D71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1EB201-11AF-9542-A909-0880047F2AF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814AB4-58FB-AE44-9B65-2430CAFB56B2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2713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FAC3-F2F2-2C4F-A0E5-E45C3D91474E}" type="datetime1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7019109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79F780C-3DBF-7240-9736-987FCF93B284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9701349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33C0F341-B7E5-3845-B426-CA74C3BDAE4F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4340995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BDE5803-8086-B245-97C9-CAE368D49BE0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019109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047B218-8FD4-6348-A347-47AB398FF2D4}"/>
              </a:ext>
            </a:extLst>
          </p:cNvPr>
          <p:cNvSpPr>
            <a:spLocks noGrp="1" noChangeAspect="1"/>
          </p:cNvSpPr>
          <p:nvPr>
            <p:ph type="pic" idx="17"/>
          </p:nvPr>
        </p:nvSpPr>
        <p:spPr>
          <a:xfrm>
            <a:off x="9701349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1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80D31F51-3F1C-8045-99BC-14A4D28ED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6901C6BE-CE43-1C49-A547-8D7E87965F71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69650-3A35-3642-883C-A870CBC46FCC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E4A2AA-05E3-7F4E-879C-E04CB11781C0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705385"/>
            <a:ext cx="11178302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577778"/>
            <a:ext cx="11178302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D0A1-1F54-6D46-B9B0-6ADD85C235EC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746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9">
            <a:extLst>
              <a:ext uri="{FF2B5EF4-FFF2-40B4-BE49-F238E27FC236}">
                <a16:creationId xmlns:a16="http://schemas.microsoft.com/office/drawing/2014/main" id="{FFBF45D3-592B-3C42-AB8F-2FDFA93DD1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29BDF7A5-C047-1149-97E2-5FF2F7C15BEB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ACB84-12E8-B04C-B361-EFA20FF74E23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2AF39C-AEEB-974B-9D14-519ED62E1CFE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9CDA-6D70-FA48-B8E7-6D7A153E7A07}" type="datetime1">
              <a:rPr lang="ru-RU" smtClean="0"/>
              <a:t>19.12.2024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448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4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48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 err="1">
                <a:solidFill>
                  <a:schemeClr val="bg1"/>
                </a:solidFill>
              </a:rPr>
              <a:t>РАНХиГС</a:t>
            </a:r>
            <a:endParaRPr lang="ru-RU" sz="1600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2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Титульный слайд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6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50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 err="1">
                <a:solidFill>
                  <a:schemeClr val="bg1"/>
                </a:solidFill>
              </a:rPr>
              <a:t>РАНХиГС</a:t>
            </a:r>
            <a:endParaRPr lang="ru-RU" sz="1600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894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Титульный слайд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6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50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 err="1">
                <a:solidFill>
                  <a:schemeClr val="bg1"/>
                </a:solidFill>
              </a:rPr>
              <a:t>РАНХиГС</a:t>
            </a:r>
            <a:endParaRPr lang="ru-RU" sz="1600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17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64B41069-4AAD-8340-8EFB-180ACA586F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F7727723-4074-B843-AE36-885B2303F4FE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95950-E595-F342-9D21-3C47BD20DFED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8ECB9-5CD4-CC42-91B8-0D89C488BB7E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CD2E3BB0-99F5-1045-9ADB-5FF98D234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503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>
          <p15:clr>
            <a:srgbClr val="FBAE40"/>
          </p15:clr>
        </p15:guide>
        <p15:guide id="3" pos="4082">
          <p15:clr>
            <a:srgbClr val="FBAE40"/>
          </p15:clr>
        </p15:guide>
        <p15:guide id="4" orient="horz" pos="38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B72F114E-335E-2040-801E-3C7EC39A3E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F3B94890-3C49-7044-A8F0-B3DB12C28D12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A9BBD-B777-C149-9777-05247593E1E0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C569F4-D248-7041-9278-341700D6083F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0044" y="1119505"/>
            <a:ext cx="9720263" cy="2381521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592866"/>
            <a:ext cx="9720263" cy="1651546"/>
          </a:xfrm>
        </p:spPr>
        <p:txBody>
          <a:bodyPr>
            <a:normAutofit/>
          </a:bodyPr>
          <a:lstStyle>
            <a:lvl1pPr marL="0" indent="0" algn="l">
              <a:buNone/>
              <a:defRPr sz="2400" b="1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FABD-BCBD-544A-9118-89D15D7C2332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06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A031F8E3-48A7-4044-944A-7FEEE130F6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CC740624-9786-3F40-BE2D-E443C76C8EC7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FE944-F30B-544E-B5A4-8FA81A6D7A9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5D4700-313E-CB48-82C9-205F0B4F41DB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0000" y="919197"/>
            <a:ext cx="8649708" cy="535138"/>
          </a:xfrm>
        </p:spPr>
        <p:txBody>
          <a:bodyPr anchor="t" anchorCtr="0">
            <a:noAutofit/>
          </a:bodyPr>
          <a:lstStyle>
            <a:lvl1pPr algn="l"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1303" y="2751909"/>
            <a:ext cx="6696892" cy="2492503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5067-034C-ED4C-9B2B-00BE7ADE8DA8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7AD485B-A56F-E148-9785-EA3C38C11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1891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174A10-18C0-D846-8F03-C9CC6AC7354A}"/>
              </a:ext>
            </a:extLst>
          </p:cNvPr>
          <p:cNvSpPr/>
          <p:nvPr userDrawn="1"/>
        </p:nvSpPr>
        <p:spPr>
          <a:xfrm>
            <a:off x="0" y="0"/>
            <a:ext cx="12960350" cy="68405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0547" y="2269024"/>
            <a:ext cx="6871063" cy="2492503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6C5C-8715-4349-9C7D-F129E2D2F817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id="{6863F21F-0FD5-0D4F-9EDF-1CEFC7A813EE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E003E"/>
                </a:solidFill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584FD3-82FB-1645-920D-FB8B68AFF8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28"/>
          <a:stretch/>
        </p:blipFill>
        <p:spPr>
          <a:xfrm>
            <a:off x="10684390" y="-1"/>
            <a:ext cx="1950721" cy="9761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6C3D01-CF25-E947-ABB7-B55A2D418229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202</a:t>
            </a:r>
            <a:r>
              <a:rPr lang="ru-RU" sz="14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CAB093-8887-BF49-8EA5-92B2D72B9517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0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E42B6E17-3CA0-A44E-A15A-7A8C6D151F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CAE1ECE3-AE58-EF4B-9404-CEF7D3739127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5649B-D563-7A42-ADA0-AC0ECE1EBBD4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4F3F24-E8BA-7348-890A-4EB2A401046B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900000"/>
            <a:ext cx="9576679" cy="714358"/>
          </a:xfrm>
        </p:spPr>
        <p:txBody>
          <a:bodyPr anchor="t" anchorCtr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2D4-E0FF-0948-BCEC-0F713D78CA44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35B661-A620-6B4A-8A9C-FCEE63525CAE}"/>
              </a:ext>
            </a:extLst>
          </p:cNvPr>
          <p:cNvSpPr txBox="1">
            <a:spLocks/>
          </p:cNvSpPr>
          <p:nvPr userDrawn="1"/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22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00F513B3-241A-5644-9CD0-08969C8509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9DB0A6DB-F31A-A343-BF05-360492CB83BF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384103-0CD4-E641-A9AE-B808169DCE7C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19AD7C-9E4C-BC47-9C84-6A2E4F3FD078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772664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3EC4-AEDB-A546-B9B7-585538AAD3C7}" type="datetime1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80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82FB6434-E9A9-A141-89AC-B38A0E2073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D954ACBC-1461-8F49-8A62-25BE7C807B19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5D89A-CBD9-1747-8A24-211A119C1CB5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87A918-407B-4D42-98BB-5B3D0F5839E2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864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3638348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6139-3C51-544D-A275-589F7A7E6369}" type="datetime1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383605" y="1674796"/>
            <a:ext cx="3638348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7329FE-F5D1-374D-B109-65B84655D2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263CFD3C-F777-DA4D-BC37-116E29B7A220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772282-7CE5-9B49-B848-BF7E6632BBB4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7AA82A-8CAD-7945-8DF4-19C7F478AB03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2713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2F27-2E9A-5E43-AA18-A5B944132F59}" type="datetime1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7019109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79F780C-3DBF-7240-9736-987FCF93B284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9701349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5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900000"/>
            <a:ext cx="9576679" cy="7143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820976"/>
            <a:ext cx="11205726" cy="43402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7084883"/>
            <a:ext cx="291607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57F375-12B8-4849-BF4D-9AACA101A6E6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0567" y="7084884"/>
            <a:ext cx="437411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260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73" r:id="rId3"/>
    <p:sldLayoutId id="2147483689" r:id="rId4"/>
    <p:sldLayoutId id="2147483690" r:id="rId5"/>
    <p:sldLayoutId id="2147483674" r:id="rId6"/>
    <p:sldLayoutId id="2147483681" r:id="rId7"/>
    <p:sldLayoutId id="2147483686" r:id="rId8"/>
    <p:sldLayoutId id="2147483687" r:id="rId9"/>
    <p:sldLayoutId id="2147483688" r:id="rId10"/>
    <p:sldLayoutId id="2147483675" r:id="rId11"/>
    <p:sldLayoutId id="2147483678" r:id="rId12"/>
    <p:sldLayoutId id="2147483684" r:id="rId13"/>
    <p:sldLayoutId id="2147483695" r:id="rId14"/>
    <p:sldLayoutId id="2147483696" r:id="rId15"/>
  </p:sldLayoutIdLst>
  <p:hf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2114" rtl="0" eaLnBrk="1" latinLnBrk="0" hangingPunct="1">
        <a:lnSpc>
          <a:spcPct val="100000"/>
        </a:lnSpc>
        <a:spcBef>
          <a:spcPts val="998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rgbClr val="6D6D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rgbClr val="6D6D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54" userDrawn="1">
          <p15:clr>
            <a:srgbClr val="F26B43"/>
          </p15:clr>
        </p15:guide>
        <p15:guide id="2" pos="4082" userDrawn="1">
          <p15:clr>
            <a:srgbClr val="F26B43"/>
          </p15:clr>
        </p15:guide>
        <p15:guide id="3" orient="horz" pos="385" userDrawn="1">
          <p15:clr>
            <a:srgbClr val="F26B43"/>
          </p15:clr>
        </p15:guide>
        <p15:guide id="4" orient="horz" pos="3969" userDrawn="1">
          <p15:clr>
            <a:srgbClr val="F26B43"/>
          </p15:clr>
        </p15:guide>
        <p15:guide id="5" pos="567" userDrawn="1">
          <p15:clr>
            <a:srgbClr val="F26B43"/>
          </p15:clr>
        </p15:guide>
        <p15:guide id="6" pos="7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E694-B4BE-4647-B02E-5553DD8C6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581" y="1460716"/>
            <a:ext cx="10878190" cy="1408674"/>
          </a:xfrm>
        </p:spPr>
        <p:txBody>
          <a:bodyPr/>
          <a:lstStyle/>
          <a:p>
            <a:r>
              <a:rPr lang="ru-RU" dirty="0"/>
              <a:t>Проект на тему:  «Исследование гендерного разрыва в заработной плате в Ростовской области и Санкт-Петербурге в 2012 и 2021 году»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3B779-785B-C549-98BC-FD63CEA37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9" y="3986073"/>
            <a:ext cx="10423443" cy="495749"/>
          </a:xfrm>
        </p:spPr>
        <p:txBody>
          <a:bodyPr/>
          <a:lstStyle/>
          <a:p>
            <a:r>
              <a:rPr lang="ru-RU" dirty="0"/>
              <a:t>бакалавриат Цифровая экономика, 3 курс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9D0BB-8804-7B41-9155-FB8E9E7E9C6A}"/>
              </a:ext>
            </a:extLst>
          </p:cNvPr>
          <p:cNvSpPr txBox="1"/>
          <p:nvPr/>
        </p:nvSpPr>
        <p:spPr>
          <a:xfrm>
            <a:off x="923632" y="6125935"/>
            <a:ext cx="2146926" cy="3385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Москва, 2024</a:t>
            </a:r>
          </a:p>
          <a:p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861BA-8033-02ED-B5BB-9C4C080A8387}"/>
              </a:ext>
            </a:extLst>
          </p:cNvPr>
          <p:cNvSpPr txBox="1"/>
          <p:nvPr/>
        </p:nvSpPr>
        <p:spPr>
          <a:xfrm>
            <a:off x="913799" y="5009252"/>
            <a:ext cx="7841581" cy="1116683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Спирин Владислав Николаевич</a:t>
            </a:r>
          </a:p>
          <a:p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Федосеев Роман Сергеевич</a:t>
            </a:r>
          </a:p>
          <a:p>
            <a:r>
              <a:rPr lang="ru-RU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Валиахметова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Алина </a:t>
            </a:r>
            <a:r>
              <a:rPr lang="ru-RU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Алмазовна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Иванов Пётр Павлович</a:t>
            </a:r>
          </a:p>
          <a:p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688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8555360-6CE2-4CD5-839D-D0F23B631F35}"/>
              </a:ext>
            </a:extLst>
          </p:cNvPr>
          <p:cNvSpPr txBox="1"/>
          <p:nvPr/>
        </p:nvSpPr>
        <p:spPr>
          <a:xfrm>
            <a:off x="1082880" y="275248"/>
            <a:ext cx="9627700" cy="74059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defTabSz="912114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92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Ростовская</a:t>
            </a:r>
            <a:r>
              <a:rPr lang="en-US" sz="3192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192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область</a:t>
            </a:r>
            <a:r>
              <a:rPr lang="en-US" sz="3192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2012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81F840-658A-427F-94C1-AE8B9893C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60" y="1977397"/>
            <a:ext cx="7857716" cy="4596764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65463" y="266377"/>
            <a:ext cx="738132" cy="3641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D4391C-B8C0-B24A-A837-316267417444}" type="slidenum">
              <a:rPr lang="ru-RU" smtClean="0"/>
              <a:pPr>
                <a:spcAft>
                  <a:spcPts val="600"/>
                </a:spcAft>
              </a:pPr>
              <a:t>10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F8FE21B-706A-4E1C-88B7-104A2372DA62}"/>
              </a:ext>
            </a:extLst>
          </p:cNvPr>
          <p:cNvSpPr/>
          <p:nvPr/>
        </p:nvSpPr>
        <p:spPr>
          <a:xfrm>
            <a:off x="534529" y="1952681"/>
            <a:ext cx="11068191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ru-RU">
              <a:solidFill>
                <a:srgbClr val="0D1822"/>
              </a:solidFill>
              <a:latin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endParaRPr lang="ru-RU">
              <a:solidFill>
                <a:srgbClr val="0D1822"/>
              </a:solidFill>
              <a:latin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endParaRPr lang="ru-RU">
              <a:solidFill>
                <a:srgbClr val="0D1822"/>
              </a:solidFill>
              <a:latin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646DB76-33F2-47C2-A9EA-D2BAC4E8F841}"/>
              </a:ext>
            </a:extLst>
          </p:cNvPr>
          <p:cNvSpPr/>
          <p:nvPr/>
        </p:nvSpPr>
        <p:spPr>
          <a:xfrm>
            <a:off x="165463" y="1064093"/>
            <a:ext cx="12794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ln(income_30d) = </a:t>
            </a:r>
            <a:r>
              <a:rPr lang="el-GR" dirty="0"/>
              <a:t>β0 + β1 ⋅ </a:t>
            </a:r>
            <a:r>
              <a:rPr lang="en-US" dirty="0"/>
              <a:t>sex + </a:t>
            </a:r>
            <a:r>
              <a:rPr lang="el-GR" dirty="0"/>
              <a:t>β2 ⋅ </a:t>
            </a:r>
            <a:r>
              <a:rPr lang="en-US" dirty="0"/>
              <a:t>age + </a:t>
            </a:r>
            <a:r>
              <a:rPr lang="el-GR" dirty="0"/>
              <a:t>β3 ⋅ </a:t>
            </a:r>
            <a:r>
              <a:rPr lang="en-US" dirty="0"/>
              <a:t>age^2+ </a:t>
            </a:r>
            <a:r>
              <a:rPr lang="el-GR" dirty="0"/>
              <a:t>β4 ⋅ </a:t>
            </a:r>
            <a:r>
              <a:rPr lang="en-US" dirty="0"/>
              <a:t>children + </a:t>
            </a:r>
            <a:r>
              <a:rPr lang="el-GR" dirty="0"/>
              <a:t>β5 ⋅ </a:t>
            </a:r>
            <a:r>
              <a:rPr lang="en-US" dirty="0" err="1"/>
              <a:t>diplom</a:t>
            </a:r>
            <a:r>
              <a:rPr lang="en-US" dirty="0"/>
              <a:t> + </a:t>
            </a:r>
            <a:r>
              <a:rPr lang="el-GR" dirty="0"/>
              <a:t>β6 ⋅ </a:t>
            </a:r>
            <a:r>
              <a:rPr lang="en-US" dirty="0"/>
              <a:t>family + </a:t>
            </a:r>
            <a:r>
              <a:rPr lang="el-GR" dirty="0"/>
              <a:t>β7 ⋅ </a:t>
            </a:r>
            <a:r>
              <a:rPr lang="en-US" dirty="0" err="1"/>
              <a:t>is_ceo</a:t>
            </a:r>
            <a:r>
              <a:rPr lang="en-US" dirty="0"/>
              <a:t> + </a:t>
            </a:r>
            <a:r>
              <a:rPr lang="el-GR" dirty="0"/>
              <a:t>β8 ⋅ </a:t>
            </a:r>
            <a:r>
              <a:rPr lang="en-US" dirty="0" err="1"/>
              <a:t>job_satisfaction</a:t>
            </a:r>
            <a:r>
              <a:rPr lang="en-US" dirty="0"/>
              <a:t> + </a:t>
            </a:r>
            <a:r>
              <a:rPr lang="el-GR" dirty="0"/>
              <a:t>β9 ⋅ </a:t>
            </a:r>
            <a:r>
              <a:rPr lang="en-US" dirty="0" err="1"/>
              <a:t>main_activity</a:t>
            </a:r>
            <a:r>
              <a:rPr lang="en-US" dirty="0"/>
              <a:t> + </a:t>
            </a:r>
            <a:r>
              <a:rPr lang="el-GR" dirty="0"/>
              <a:t>β10 ⋅ </a:t>
            </a:r>
            <a:r>
              <a:rPr lang="en-US" dirty="0"/>
              <a:t>pension + </a:t>
            </a:r>
            <a:r>
              <a:rPr lang="el-GR" dirty="0"/>
              <a:t>β11 ⋅ </a:t>
            </a:r>
            <a:r>
              <a:rPr lang="en-US" dirty="0" err="1"/>
              <a:t>proff_group</a:t>
            </a:r>
            <a:r>
              <a:rPr lang="en-US" dirty="0"/>
              <a:t> + </a:t>
            </a:r>
            <a:r>
              <a:rPr lang="el-GR" dirty="0"/>
              <a:t>β12 ⋅ </a:t>
            </a:r>
            <a:r>
              <a:rPr lang="en-US" dirty="0" err="1"/>
              <a:t>take_loan</a:t>
            </a:r>
            <a:r>
              <a:rPr lang="en-US" dirty="0"/>
              <a:t> + </a:t>
            </a:r>
            <a:r>
              <a:rPr lang="en-US" dirty="0" err="1"/>
              <a:t>ui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316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8163028-A523-06D1-3AFE-40BB1CFF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026" y="260276"/>
            <a:ext cx="9627700" cy="740592"/>
          </a:xfrm>
        </p:spPr>
        <p:txBody>
          <a:bodyPr/>
          <a:lstStyle/>
          <a:p>
            <a:r>
              <a:rPr lang="ru-RU" dirty="0"/>
              <a:t>Санкт-Петербург, 2012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65463" y="266377"/>
            <a:ext cx="738132" cy="36419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3D4391C-B8C0-B24A-A837-316267417444}" type="slidenum">
              <a:rPr lang="ru-RU" smtClean="0"/>
              <a:pPr>
                <a:spcAft>
                  <a:spcPts val="600"/>
                </a:spcAft>
              </a:pPr>
              <a:t>11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E52775C-C84D-4529-8175-A17671C98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63" y="1910020"/>
            <a:ext cx="8457143" cy="479047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B788F2F-91AA-4874-B1B1-8AF7B57F12BA}"/>
              </a:ext>
            </a:extLst>
          </p:cNvPr>
          <p:cNvSpPr/>
          <p:nvPr/>
        </p:nvSpPr>
        <p:spPr>
          <a:xfrm>
            <a:off x="165463" y="940252"/>
            <a:ext cx="12238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ln(income_30d) = </a:t>
            </a:r>
            <a:r>
              <a:rPr lang="el-GR" dirty="0"/>
              <a:t>β0 + β1 ⋅ </a:t>
            </a:r>
            <a:r>
              <a:rPr lang="en-US" dirty="0"/>
              <a:t>sex + </a:t>
            </a:r>
            <a:r>
              <a:rPr lang="el-GR" dirty="0"/>
              <a:t>β2 ⋅ </a:t>
            </a:r>
            <a:r>
              <a:rPr lang="en-US" dirty="0"/>
              <a:t>age + </a:t>
            </a:r>
            <a:r>
              <a:rPr lang="el-GR" dirty="0"/>
              <a:t>β3 ⋅ </a:t>
            </a:r>
            <a:r>
              <a:rPr lang="en-US" dirty="0"/>
              <a:t>age^2+ </a:t>
            </a:r>
            <a:r>
              <a:rPr lang="el-GR" dirty="0"/>
              <a:t>β4 ⋅ </a:t>
            </a:r>
            <a:r>
              <a:rPr lang="en-US" dirty="0"/>
              <a:t>children + </a:t>
            </a:r>
            <a:r>
              <a:rPr lang="el-GR" dirty="0"/>
              <a:t>β5 ⋅ </a:t>
            </a:r>
            <a:r>
              <a:rPr lang="en-US" dirty="0" err="1"/>
              <a:t>diplom</a:t>
            </a:r>
            <a:r>
              <a:rPr lang="en-US" dirty="0"/>
              <a:t> + </a:t>
            </a:r>
            <a:r>
              <a:rPr lang="el-GR" dirty="0"/>
              <a:t>β6 ⋅ </a:t>
            </a:r>
            <a:r>
              <a:rPr lang="en-US" dirty="0"/>
              <a:t>family + </a:t>
            </a:r>
            <a:r>
              <a:rPr lang="el-GR" dirty="0"/>
              <a:t>β7 ⋅ </a:t>
            </a:r>
            <a:r>
              <a:rPr lang="en-US" dirty="0" err="1"/>
              <a:t>is_ceo</a:t>
            </a:r>
            <a:r>
              <a:rPr lang="en-US" dirty="0"/>
              <a:t> + </a:t>
            </a:r>
            <a:r>
              <a:rPr lang="el-GR" dirty="0"/>
              <a:t>β8 ⋅ </a:t>
            </a:r>
            <a:r>
              <a:rPr lang="en-US" dirty="0" err="1"/>
              <a:t>job_satisfaction</a:t>
            </a:r>
            <a:r>
              <a:rPr lang="en-US" dirty="0"/>
              <a:t> + </a:t>
            </a:r>
            <a:r>
              <a:rPr lang="el-GR" dirty="0"/>
              <a:t>β9 ⋅ </a:t>
            </a:r>
            <a:r>
              <a:rPr lang="en-US" dirty="0" err="1"/>
              <a:t>main_activity</a:t>
            </a:r>
            <a:r>
              <a:rPr lang="en-US" dirty="0"/>
              <a:t> + </a:t>
            </a:r>
            <a:r>
              <a:rPr lang="el-GR" dirty="0"/>
              <a:t>β10 ⋅ </a:t>
            </a:r>
            <a:r>
              <a:rPr lang="en-US" dirty="0"/>
              <a:t>pension + </a:t>
            </a:r>
            <a:r>
              <a:rPr lang="el-GR" dirty="0"/>
              <a:t>β11 ⋅ </a:t>
            </a:r>
            <a:r>
              <a:rPr lang="en-US" dirty="0" err="1"/>
              <a:t>proff_group</a:t>
            </a:r>
            <a:r>
              <a:rPr lang="en-US" dirty="0"/>
              <a:t> + </a:t>
            </a:r>
            <a:r>
              <a:rPr lang="el-GR" dirty="0"/>
              <a:t>β12 ⋅ </a:t>
            </a:r>
            <a:r>
              <a:rPr lang="en-US" dirty="0" err="1"/>
              <a:t>take_loan</a:t>
            </a:r>
            <a:r>
              <a:rPr lang="en-US" dirty="0"/>
              <a:t> + </a:t>
            </a:r>
            <a:r>
              <a:rPr lang="en-US" dirty="0" err="1"/>
              <a:t>ui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175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8390" y="266377"/>
            <a:ext cx="9576679" cy="714358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A645C30-C56C-4BE9-BCDE-F968BFCB00AC}"/>
              </a:ext>
            </a:extLst>
          </p:cNvPr>
          <p:cNvSpPr/>
          <p:nvPr/>
        </p:nvSpPr>
        <p:spPr>
          <a:xfrm>
            <a:off x="0" y="2488177"/>
            <a:ext cx="12644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0" dirty="0">
              <a:solidFill>
                <a:srgbClr val="0D1822"/>
              </a:solidFill>
              <a:effectLst/>
              <a:latin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C97D932-4ECB-4C6A-90AF-90604C76CAED}"/>
              </a:ext>
            </a:extLst>
          </p:cNvPr>
          <p:cNvSpPr/>
          <p:nvPr/>
        </p:nvSpPr>
        <p:spPr>
          <a:xfrm>
            <a:off x="534529" y="1676349"/>
            <a:ext cx="111533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Ростовской области в 2012 и 2021 году замечен гендерный разрыв в заработных платах</a:t>
            </a:r>
          </a:p>
          <a:p>
            <a:endParaRPr lang="ru-RU" dirty="0"/>
          </a:p>
          <a:p>
            <a:r>
              <a:rPr lang="ru-RU" dirty="0"/>
              <a:t>В Санкт-Петербурге гендерный разрыв наблюдается лишь в 2012 году</a:t>
            </a:r>
          </a:p>
        </p:txBody>
      </p:sp>
    </p:spTree>
    <p:extLst>
      <p:ext uri="{BB962C8B-B14F-4D97-AF65-F5344CB8AC3E}">
        <p14:creationId xmlns:p14="http://schemas.microsoft.com/office/powerpoint/2010/main" val="300790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B94B46-0900-6A48-8510-66A14B2D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29" y="857562"/>
            <a:ext cx="9576679" cy="714358"/>
          </a:xfrm>
        </p:spPr>
        <p:txBody>
          <a:bodyPr/>
          <a:lstStyle/>
          <a:p>
            <a:r>
              <a:rPr lang="ru-RU" dirty="0"/>
              <a:t>Цели и задачи исследования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2975F-0490-DC40-A87B-9A933CB4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81C0DFFB-8ED6-36BB-5473-B82CADA93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29" y="1632132"/>
            <a:ext cx="3623874" cy="746964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accent1"/>
                </a:solidFill>
              </a:rPr>
              <a:t>Цель исследования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E2A8E3C-02B0-2551-C224-67F09C2402E9}"/>
              </a:ext>
            </a:extLst>
          </p:cNvPr>
          <p:cNvSpPr txBox="1">
            <a:spLocks/>
          </p:cNvSpPr>
          <p:nvPr/>
        </p:nvSpPr>
        <p:spPr>
          <a:xfrm>
            <a:off x="534529" y="3171214"/>
            <a:ext cx="3623874" cy="7469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chemeClr val="accent1"/>
                </a:solidFill>
              </a:rPr>
              <a:t>Задачи исследования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9D017-DDE8-4BC3-158C-21C488F7C1AA}"/>
              </a:ext>
            </a:extLst>
          </p:cNvPr>
          <p:cNvSpPr txBox="1"/>
          <p:nvPr/>
        </p:nvSpPr>
        <p:spPr>
          <a:xfrm>
            <a:off x="4530351" y="1679899"/>
            <a:ext cx="7565572" cy="4575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1800"/>
              </a:spcAft>
            </a:pPr>
            <a:r>
              <a:rPr lang="ru-RU" dirty="0"/>
              <a:t>Выяснить, имеется ли гендерный разрыв в заработных платах по регионам в РФ</a:t>
            </a:r>
          </a:p>
          <a:p>
            <a:pPr>
              <a:spcAft>
                <a:spcPts val="1800"/>
              </a:spcAft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9DD04-9660-55FF-0EC4-4A2293DCF3AD}"/>
              </a:ext>
            </a:extLst>
          </p:cNvPr>
          <p:cNvSpPr txBox="1"/>
          <p:nvPr/>
        </p:nvSpPr>
        <p:spPr>
          <a:xfrm>
            <a:off x="4258723" y="3290485"/>
            <a:ext cx="8781416" cy="29845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spcAft>
                <a:spcPts val="1800"/>
              </a:spcAft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dirty="0"/>
              <a:t>Изучение теоретической базы</a:t>
            </a:r>
          </a:p>
          <a:p>
            <a:pPr marL="285750" indent="-285750">
              <a:spcAft>
                <a:spcPts val="1800"/>
              </a:spcAft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dirty="0"/>
              <a:t>Сбор и обработка данных</a:t>
            </a:r>
          </a:p>
          <a:p>
            <a:pPr marL="285750" indent="-285750">
              <a:spcAft>
                <a:spcPts val="1800"/>
              </a:spcAft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dirty="0"/>
              <a:t>Формулирование гипотез</a:t>
            </a:r>
          </a:p>
          <a:p>
            <a:pPr marL="285750" indent="-285750">
              <a:spcAft>
                <a:spcPts val="1800"/>
              </a:spcAft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dirty="0"/>
              <a:t>Построение моделей</a:t>
            </a:r>
          </a:p>
          <a:p>
            <a:pPr marL="285750" indent="-285750">
              <a:spcAft>
                <a:spcPts val="1800"/>
              </a:spcAft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dirty="0"/>
              <a:t>Проверка предпосылок МНК и ТГМ</a:t>
            </a:r>
          </a:p>
          <a:p>
            <a:pPr marL="285750" indent="-285750">
              <a:spcAft>
                <a:spcPts val="1800"/>
              </a:spcAft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dirty="0"/>
              <a:t>Обработка выбросов</a:t>
            </a:r>
          </a:p>
          <a:p>
            <a:pPr marL="285750" indent="-285750">
              <a:spcAft>
                <a:spcPts val="1800"/>
              </a:spcAft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dirty="0"/>
              <a:t>Интерпретация результатов итоговой модели</a:t>
            </a:r>
          </a:p>
        </p:txBody>
      </p:sp>
    </p:spTree>
    <p:extLst>
      <p:ext uri="{BB962C8B-B14F-4D97-AF65-F5344CB8AC3E}">
        <p14:creationId xmlns:p14="http://schemas.microsoft.com/office/powerpoint/2010/main" val="130730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4529" y="1524077"/>
            <a:ext cx="12335651" cy="3299383"/>
          </a:xfrm>
        </p:spPr>
        <p:txBody>
          <a:bodyPr/>
          <a:lstStyle/>
          <a:p>
            <a:r>
              <a:rPr lang="ru-RU" dirty="0">
                <a:latin typeface="+mj-lt"/>
              </a:rPr>
              <a:t>Берутся за 2012 и 2021гг.</a:t>
            </a:r>
          </a:p>
          <a:p>
            <a:r>
              <a:rPr lang="ru-RU" dirty="0">
                <a:latin typeface="+mj-lt"/>
              </a:rPr>
              <a:t>Регионы: Ростовская область, Санкт-Петербург</a:t>
            </a:r>
          </a:p>
          <a:p>
            <a:r>
              <a:rPr lang="ru-RU" dirty="0">
                <a:latin typeface="+mj-lt"/>
              </a:rPr>
              <a:t>Источник: База данных </a:t>
            </a:r>
            <a:r>
              <a:rPr lang="en-US" dirty="0">
                <a:latin typeface="+mj-lt"/>
              </a:rPr>
              <a:t>HSE </a:t>
            </a:r>
            <a:r>
              <a:rPr lang="ru-RU" dirty="0">
                <a:latin typeface="+mj-lt"/>
              </a:rPr>
              <a:t>1994-2021гг. по индивидам </a:t>
            </a:r>
          </a:p>
          <a:p>
            <a:r>
              <a:rPr lang="ru-RU" dirty="0">
                <a:latin typeface="+mj-lt"/>
              </a:rPr>
              <a:t>Регрессоры:</a:t>
            </a:r>
            <a:r>
              <a:rPr lang="en-US" dirty="0">
                <a:latin typeface="+mj-lt"/>
              </a:rPr>
              <a:t> </a:t>
            </a:r>
            <a:endParaRPr lang="ru-RU" dirty="0">
              <a:latin typeface="+mj-lt"/>
            </a:endParaRPr>
          </a:p>
          <a:p>
            <a:r>
              <a:rPr lang="en-US" dirty="0">
                <a:latin typeface="+mj-lt"/>
              </a:rPr>
              <a:t>children, pension, </a:t>
            </a:r>
            <a:r>
              <a:rPr lang="en-US" dirty="0" err="1">
                <a:latin typeface="+mj-lt"/>
              </a:rPr>
              <a:t>main_activity</a:t>
            </a:r>
            <a:r>
              <a:rPr lang="en-US" dirty="0">
                <a:latin typeface="+mj-lt"/>
              </a:rPr>
              <a:t>, take_loan_in_next_12_mounths, sex, age, </a:t>
            </a:r>
            <a:r>
              <a:rPr lang="en-US" dirty="0" err="1">
                <a:latin typeface="+mj-lt"/>
              </a:rPr>
              <a:t>diplom</a:t>
            </a:r>
            <a:r>
              <a:rPr lang="en-US" dirty="0">
                <a:latin typeface="+mj-lt"/>
              </a:rPr>
              <a:t>, family, </a:t>
            </a:r>
            <a:r>
              <a:rPr lang="en-US" dirty="0" err="1">
                <a:latin typeface="+mj-lt"/>
              </a:rPr>
              <a:t>proff_group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is_ceo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foreign_language</a:t>
            </a:r>
            <a:r>
              <a:rPr lang="en-US" dirty="0">
                <a:latin typeface="+mj-lt"/>
              </a:rPr>
              <a:t>, </a:t>
            </a:r>
            <a:r>
              <a:rPr lang="en-US" dirty="0" err="1"/>
              <a:t>additional_insurance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job_satisfaction</a:t>
            </a:r>
            <a:endParaRPr lang="ru-RU" altLang="ru-RU" dirty="0">
              <a:latin typeface="+mj-lt"/>
            </a:endParaRPr>
          </a:p>
          <a:p>
            <a:r>
              <a:rPr lang="ru-RU" altLang="ru-RU" dirty="0">
                <a:latin typeface="+mj-lt"/>
              </a:rPr>
              <a:t>Зависимая переменная: </a:t>
            </a:r>
            <a:r>
              <a:rPr lang="en-US" altLang="ru-RU" dirty="0">
                <a:latin typeface="+mj-lt"/>
              </a:rPr>
              <a:t>income_30d</a:t>
            </a:r>
          </a:p>
          <a:p>
            <a:endParaRPr lang="ru-RU" altLang="ru-RU" dirty="0">
              <a:latin typeface="+mj-lt"/>
            </a:endParaRPr>
          </a:p>
          <a:p>
            <a:r>
              <a:rPr lang="ru-RU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898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824" y="799062"/>
            <a:ext cx="12313526" cy="714358"/>
          </a:xfrm>
        </p:spPr>
        <p:txBody>
          <a:bodyPr/>
          <a:lstStyle/>
          <a:p>
            <a:r>
              <a:rPr lang="ru-RU" dirty="0"/>
              <a:t>Ограничения и проблема пропущенных переменных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2796" y="1366683"/>
            <a:ext cx="11549707" cy="4805211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F8FE21B-706A-4E1C-88B7-104A2372DA62}"/>
              </a:ext>
            </a:extLst>
          </p:cNvPr>
          <p:cNvSpPr/>
          <p:nvPr/>
        </p:nvSpPr>
        <p:spPr>
          <a:xfrm>
            <a:off x="534529" y="1952681"/>
            <a:ext cx="110681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D1822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Мультиколлинеарность</a:t>
            </a:r>
            <a:r>
              <a:rPr lang="ru-RU" dirty="0">
                <a:solidFill>
                  <a:srgbClr val="0D1822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.</a:t>
            </a:r>
          </a:p>
          <a:p>
            <a:endParaRPr lang="ru-RU" dirty="0">
              <a:solidFill>
                <a:srgbClr val="0D1822"/>
              </a:solidFill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r>
              <a:rPr lang="ru-RU" dirty="0">
                <a:solidFill>
                  <a:srgbClr val="0D1822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Пропущенные переменные: личные качества человека, уровень стресса, условия труда, стаж работы в компании.</a:t>
            </a:r>
          </a:p>
          <a:p>
            <a:endParaRPr lang="ru-RU" dirty="0">
              <a:solidFill>
                <a:srgbClr val="0D1822"/>
              </a:solidFill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r>
              <a:rPr lang="ru-RU" dirty="0">
                <a:solidFill>
                  <a:srgbClr val="0D1822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Неточности при сборе данных.</a:t>
            </a:r>
          </a:p>
          <a:p>
            <a:endParaRPr lang="ru-RU" dirty="0">
              <a:solidFill>
                <a:srgbClr val="0D1822"/>
              </a:solidFill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r>
              <a:rPr lang="ru-RU" dirty="0">
                <a:solidFill>
                  <a:srgbClr val="0D1822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Независимость наблюдений.</a:t>
            </a:r>
          </a:p>
          <a:p>
            <a:endParaRPr lang="ru-RU" dirty="0">
              <a:solidFill>
                <a:srgbClr val="0D1822"/>
              </a:solidFill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endParaRPr lang="ru-RU" dirty="0">
              <a:solidFill>
                <a:srgbClr val="0D1822"/>
              </a:solidFill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endParaRPr lang="ru-RU" dirty="0">
              <a:solidFill>
                <a:srgbClr val="0D1822"/>
              </a:solidFill>
              <a:latin typeface="Segoe UI" panose="020B0502040204020203" pitchFamily="34" charset="0"/>
            </a:endParaRPr>
          </a:p>
          <a:p>
            <a:endParaRPr lang="ru-RU" dirty="0">
              <a:solidFill>
                <a:srgbClr val="0D1822"/>
              </a:solidFill>
              <a:latin typeface="Segoe UI" panose="020B0502040204020203" pitchFamily="34" charset="0"/>
            </a:endParaRPr>
          </a:p>
          <a:p>
            <a:endParaRPr lang="ru-RU" dirty="0">
              <a:solidFill>
                <a:srgbClr val="0D1822"/>
              </a:solidFill>
              <a:latin typeface="Segoe UI" panose="020B0502040204020203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90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824" y="799062"/>
            <a:ext cx="12313526" cy="714358"/>
          </a:xfrm>
        </p:spPr>
        <p:txBody>
          <a:bodyPr/>
          <a:lstStyle/>
          <a:p>
            <a:r>
              <a:rPr lang="ru-RU" dirty="0"/>
              <a:t>Предпосылки МНК и ТГМ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F8FE21B-706A-4E1C-88B7-104A2372DA62}"/>
              </a:ext>
            </a:extLst>
          </p:cNvPr>
          <p:cNvSpPr/>
          <p:nvPr/>
        </p:nvSpPr>
        <p:spPr>
          <a:xfrm>
            <a:off x="534529" y="1676773"/>
            <a:ext cx="110681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E(u | x1…</a:t>
            </a:r>
            <a:r>
              <a:rPr lang="en-US" dirty="0" err="1"/>
              <a:t>xn</a:t>
            </a:r>
            <a:r>
              <a:rPr lang="en-US" dirty="0"/>
              <a:t>) = 0</a:t>
            </a:r>
            <a:endParaRPr lang="ru-RU" dirty="0"/>
          </a:p>
          <a:p>
            <a:pPr lvl="0"/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Линейность модели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Отсутствие больших выбросов</a:t>
            </a:r>
          </a:p>
          <a:p>
            <a:pPr lvl="0"/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Гомоскедастичность ошибок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Отсутствие </a:t>
            </a:r>
            <a:r>
              <a:rPr lang="ru-RU" dirty="0" err="1"/>
              <a:t>мультиколлинеарности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0D1822"/>
              </a:solidFill>
              <a:latin typeface="Segoe UI" panose="020B0502040204020203" pitchFamily="34" charset="0"/>
            </a:endParaRPr>
          </a:p>
          <a:p>
            <a:endParaRPr lang="ru-RU" dirty="0"/>
          </a:p>
          <a:p>
            <a:pPr lvl="0"/>
            <a:endParaRPr lang="ru-RU" dirty="0">
              <a:solidFill>
                <a:srgbClr val="0D1822"/>
              </a:solidFill>
              <a:latin typeface="Segoe UI" panose="020B0502040204020203" pitchFamily="34" charset="0"/>
            </a:endParaRPr>
          </a:p>
          <a:p>
            <a:endParaRPr lang="ru-RU" dirty="0">
              <a:solidFill>
                <a:srgbClr val="0D1822"/>
              </a:solidFill>
              <a:latin typeface="Segoe UI" panose="020B0502040204020203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24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39AF8-E364-400A-A078-AB55A90A4D68}"/>
              </a:ext>
            </a:extLst>
          </p:cNvPr>
          <p:cNvSpPr txBox="1"/>
          <p:nvPr/>
        </p:nvSpPr>
        <p:spPr>
          <a:xfrm>
            <a:off x="1808661" y="3235603"/>
            <a:ext cx="332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VIF </a:t>
            </a:r>
            <a:r>
              <a:rPr lang="ru-RU" dirty="0"/>
              <a:t>тест: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84034-2C6C-46D7-8216-D4651F585771}"/>
              </a:ext>
            </a:extLst>
          </p:cNvPr>
          <p:cNvSpPr txBox="1"/>
          <p:nvPr/>
        </p:nvSpPr>
        <p:spPr>
          <a:xfrm>
            <a:off x="0" y="653721"/>
            <a:ext cx="693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Тест </a:t>
            </a:r>
            <a:r>
              <a:rPr lang="ru-RU" dirty="0" err="1"/>
              <a:t>Бройша-Пэгана</a:t>
            </a:r>
            <a:r>
              <a:rPr lang="ru-RU" dirty="0"/>
              <a:t>: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4B2F9C0-BDD4-4B66-BB2D-E324E054E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5" y="1129550"/>
            <a:ext cx="8952381" cy="25714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0104A59-3C63-4575-BBB2-9F1E4C0AB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18378"/>
            <a:ext cx="10361905" cy="2761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6D26A3-BC30-48E9-97D2-2B3653ADFB1A}"/>
              </a:ext>
            </a:extLst>
          </p:cNvPr>
          <p:cNvSpPr txBox="1"/>
          <p:nvPr/>
        </p:nvSpPr>
        <p:spPr>
          <a:xfrm>
            <a:off x="0" y="1728915"/>
            <a:ext cx="653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Тест Уайта: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8926C96-6D8E-4BC1-B70B-A3A3B662D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860" y="3787083"/>
            <a:ext cx="2736394" cy="29162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BDDB65-A26A-47B9-B45E-71C2317BA0E4}"/>
              </a:ext>
            </a:extLst>
          </p:cNvPr>
          <p:cNvSpPr txBox="1"/>
          <p:nvPr/>
        </p:nvSpPr>
        <p:spPr>
          <a:xfrm>
            <a:off x="5920740" y="3235603"/>
            <a:ext cx="523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Тест Шапиро-</a:t>
            </a:r>
            <a:r>
              <a:rPr lang="ru-RU" dirty="0" err="1"/>
              <a:t>Уилка</a:t>
            </a:r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F8BDE00-640E-49AE-A785-B2FD3A7BC3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0740" y="3921975"/>
            <a:ext cx="6000000" cy="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2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2F52DF5-BCC1-4329-B42F-88A237DD4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560" y="0"/>
            <a:ext cx="4806108" cy="684053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08C5A1D-BDBF-40EC-8357-AE924D6B1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955" y="0"/>
            <a:ext cx="4851245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8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8163028-A523-06D1-3AFE-40BB1CFF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22" y="260276"/>
            <a:ext cx="9627700" cy="740592"/>
          </a:xfrm>
        </p:spPr>
        <p:txBody>
          <a:bodyPr/>
          <a:lstStyle/>
          <a:p>
            <a:r>
              <a:rPr lang="ru-RU" dirty="0"/>
              <a:t>Ростовская область, 2021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65463" y="266377"/>
            <a:ext cx="738132" cy="36419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3D4391C-B8C0-B24A-A837-316267417444}" type="slidenum">
              <a:rPr lang="ru-RU" smtClean="0"/>
              <a:pPr>
                <a:spcAft>
                  <a:spcPts val="600"/>
                </a:spcAft>
              </a:pPr>
              <a:t>8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E0EE4D8-74EB-43DD-8004-AF182DB8D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63" y="2144791"/>
            <a:ext cx="8114286" cy="4552381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02624BB-1A6D-4DFC-A83E-0BB8B4FA9E1D}"/>
              </a:ext>
            </a:extLst>
          </p:cNvPr>
          <p:cNvSpPr/>
          <p:nvPr/>
        </p:nvSpPr>
        <p:spPr>
          <a:xfrm>
            <a:off x="165463" y="1064516"/>
            <a:ext cx="1253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ln(income_30d) = </a:t>
            </a:r>
            <a:r>
              <a:rPr lang="el-GR" dirty="0"/>
              <a:t>β0 + β1 ⋅ </a:t>
            </a:r>
            <a:r>
              <a:rPr lang="en-US" dirty="0"/>
              <a:t>sex + </a:t>
            </a:r>
            <a:r>
              <a:rPr lang="el-GR" dirty="0"/>
              <a:t>β2 ⋅ </a:t>
            </a:r>
            <a:r>
              <a:rPr lang="en-US" dirty="0"/>
              <a:t>age+ </a:t>
            </a:r>
            <a:r>
              <a:rPr lang="el-GR" dirty="0"/>
              <a:t>β3 ⋅ </a:t>
            </a:r>
            <a:r>
              <a:rPr lang="en-US" dirty="0"/>
              <a:t>age^2 + </a:t>
            </a:r>
            <a:r>
              <a:rPr lang="el-GR" dirty="0"/>
              <a:t>β4 ⋅ </a:t>
            </a:r>
            <a:r>
              <a:rPr lang="en-US" dirty="0"/>
              <a:t>children + </a:t>
            </a:r>
            <a:r>
              <a:rPr lang="el-GR" dirty="0"/>
              <a:t>β5 ⋅ </a:t>
            </a:r>
            <a:r>
              <a:rPr lang="en-US" dirty="0" err="1"/>
              <a:t>diplom</a:t>
            </a:r>
            <a:r>
              <a:rPr lang="en-US" dirty="0"/>
              <a:t> + </a:t>
            </a:r>
            <a:r>
              <a:rPr lang="el-GR" dirty="0"/>
              <a:t>β6 ⋅ </a:t>
            </a:r>
            <a:r>
              <a:rPr lang="en-US" dirty="0"/>
              <a:t>family + </a:t>
            </a:r>
            <a:r>
              <a:rPr lang="el-GR" dirty="0"/>
              <a:t>β7 ⋅ </a:t>
            </a:r>
            <a:r>
              <a:rPr lang="en-US" dirty="0" err="1"/>
              <a:t>is_ceo</a:t>
            </a:r>
            <a:r>
              <a:rPr lang="en-US" dirty="0"/>
              <a:t> + </a:t>
            </a:r>
            <a:r>
              <a:rPr lang="el-GR" dirty="0"/>
              <a:t>β8 ⋅ </a:t>
            </a:r>
            <a:r>
              <a:rPr lang="en-US" dirty="0" err="1"/>
              <a:t>job_satisfaction</a:t>
            </a:r>
            <a:r>
              <a:rPr lang="en-US" dirty="0"/>
              <a:t> + </a:t>
            </a:r>
            <a:r>
              <a:rPr lang="el-GR" dirty="0"/>
              <a:t>β9 ⋅ </a:t>
            </a:r>
            <a:r>
              <a:rPr lang="en-US" dirty="0" err="1"/>
              <a:t>main_activity</a:t>
            </a:r>
            <a:r>
              <a:rPr lang="en-US" dirty="0"/>
              <a:t> + </a:t>
            </a:r>
            <a:r>
              <a:rPr lang="el-GR" dirty="0"/>
              <a:t>β10 ⋅ </a:t>
            </a:r>
            <a:r>
              <a:rPr lang="en-US" dirty="0" err="1"/>
              <a:t>proff_group</a:t>
            </a:r>
            <a:r>
              <a:rPr lang="en-US" dirty="0"/>
              <a:t> + </a:t>
            </a:r>
            <a:r>
              <a:rPr lang="el-GR" dirty="0"/>
              <a:t>β11 ⋅ </a:t>
            </a:r>
            <a:r>
              <a:rPr lang="en-US" dirty="0" err="1"/>
              <a:t>work_day_hours</a:t>
            </a:r>
            <a:r>
              <a:rPr lang="en-US" dirty="0"/>
              <a:t> +</a:t>
            </a:r>
            <a:r>
              <a:rPr lang="en-US" dirty="0" err="1"/>
              <a:t>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2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8163028-A523-06D1-3AFE-40BB1CFF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21" y="260276"/>
            <a:ext cx="9627700" cy="740592"/>
          </a:xfrm>
        </p:spPr>
        <p:txBody>
          <a:bodyPr/>
          <a:lstStyle/>
          <a:p>
            <a:r>
              <a:rPr lang="ru-RU" dirty="0"/>
              <a:t>Санкт-Петербург, 2021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65463" y="266377"/>
            <a:ext cx="738132" cy="36419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3D4391C-B8C0-B24A-A837-316267417444}" type="slidenum">
              <a:rPr lang="ru-RU" smtClean="0"/>
              <a:pPr>
                <a:spcAft>
                  <a:spcPts val="600"/>
                </a:spcAft>
              </a:pPr>
              <a:t>9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42D0DF1-866A-4683-8687-DDA811CC8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63" y="2131975"/>
            <a:ext cx="8161905" cy="46000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9C93742-E70D-4396-B229-7A383361F7F3}"/>
              </a:ext>
            </a:extLst>
          </p:cNvPr>
          <p:cNvSpPr/>
          <p:nvPr/>
        </p:nvSpPr>
        <p:spPr>
          <a:xfrm>
            <a:off x="165463" y="934839"/>
            <a:ext cx="12159059" cy="67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ln(income_30d)</a:t>
            </a:r>
            <a:r>
              <a:rPr lang="en-US" kern="1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= β0 + β1 </a:t>
            </a:r>
            <a:r>
              <a:rPr lang="en-US" kern="100" dirty="0">
                <a:latin typeface="Cambria Math" panose="02040503050406030204" pitchFamily="18" charset="0"/>
                <a:ea typeface="Aptos"/>
                <a:cs typeface="Cambria Math" panose="02040503050406030204" pitchFamily="18" charset="0"/>
              </a:rPr>
              <a:t>⋅</a:t>
            </a:r>
            <a:r>
              <a:rPr lang="en-US" kern="1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sex + β2 </a:t>
            </a:r>
            <a:r>
              <a:rPr lang="en-US" kern="100" dirty="0">
                <a:latin typeface="Cambria Math" panose="02040503050406030204" pitchFamily="18" charset="0"/>
                <a:ea typeface="Aptos"/>
                <a:cs typeface="Cambria Math" panose="02040503050406030204" pitchFamily="18" charset="0"/>
              </a:rPr>
              <a:t>⋅</a:t>
            </a:r>
            <a:r>
              <a:rPr lang="en-US" kern="1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add_ins</a:t>
            </a:r>
            <a:r>
              <a:rPr lang="en-US" kern="1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+ β3 </a:t>
            </a:r>
            <a:r>
              <a:rPr lang="en-US" kern="100" dirty="0">
                <a:latin typeface="Cambria Math" panose="02040503050406030204" pitchFamily="18" charset="0"/>
                <a:ea typeface="Aptos"/>
                <a:cs typeface="Cambria Math" panose="02040503050406030204" pitchFamily="18" charset="0"/>
              </a:rPr>
              <a:t>⋅</a:t>
            </a:r>
            <a:r>
              <a:rPr lang="en-US" kern="1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age+ β4 </a:t>
            </a:r>
            <a:r>
              <a:rPr lang="en-US" kern="100" dirty="0">
                <a:latin typeface="Cambria Math" panose="02040503050406030204" pitchFamily="18" charset="0"/>
                <a:ea typeface="Aptos"/>
                <a:cs typeface="Cambria Math" panose="02040503050406030204" pitchFamily="18" charset="0"/>
              </a:rPr>
              <a:t>⋅</a:t>
            </a:r>
            <a:r>
              <a:rPr lang="en-US" kern="1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age^2 + β5 </a:t>
            </a:r>
            <a:r>
              <a:rPr lang="en-US" kern="100" dirty="0">
                <a:latin typeface="Cambria Math" panose="02040503050406030204" pitchFamily="18" charset="0"/>
                <a:ea typeface="Aptos"/>
                <a:cs typeface="Cambria Math" panose="02040503050406030204" pitchFamily="18" charset="0"/>
              </a:rPr>
              <a:t>⋅</a:t>
            </a:r>
            <a:r>
              <a:rPr lang="en-US" kern="1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diplom</a:t>
            </a:r>
            <a:r>
              <a:rPr lang="en-US" kern="1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+ β6 </a:t>
            </a:r>
            <a:r>
              <a:rPr lang="en-US" kern="100" dirty="0">
                <a:latin typeface="Cambria Math" panose="02040503050406030204" pitchFamily="18" charset="0"/>
                <a:ea typeface="Aptos"/>
                <a:cs typeface="Cambria Math" panose="02040503050406030204" pitchFamily="18" charset="0"/>
              </a:rPr>
              <a:t>⋅</a:t>
            </a:r>
            <a:r>
              <a:rPr lang="en-US" kern="1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family + β7 </a:t>
            </a:r>
            <a:r>
              <a:rPr lang="en-US" kern="100" dirty="0">
                <a:latin typeface="Cambria Math" panose="02040503050406030204" pitchFamily="18" charset="0"/>
                <a:ea typeface="Aptos"/>
                <a:cs typeface="Cambria Math" panose="02040503050406030204" pitchFamily="18" charset="0"/>
              </a:rPr>
              <a:t>⋅</a:t>
            </a:r>
            <a:r>
              <a:rPr lang="en-US" kern="1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for_ language + β8 </a:t>
            </a:r>
            <a:r>
              <a:rPr lang="en-US" kern="100" dirty="0">
                <a:latin typeface="Cambria Math" panose="02040503050406030204" pitchFamily="18" charset="0"/>
                <a:ea typeface="Aptos"/>
                <a:cs typeface="Cambria Math" panose="02040503050406030204" pitchFamily="18" charset="0"/>
              </a:rPr>
              <a:t>⋅</a:t>
            </a:r>
            <a:r>
              <a:rPr lang="en-US" kern="1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is_ceo</a:t>
            </a:r>
            <a:r>
              <a:rPr lang="en-US" kern="1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+ β9 </a:t>
            </a:r>
            <a:r>
              <a:rPr lang="en-US" kern="100" dirty="0">
                <a:latin typeface="Cambria Math" panose="02040503050406030204" pitchFamily="18" charset="0"/>
                <a:ea typeface="Aptos"/>
                <a:cs typeface="Cambria Math" panose="02040503050406030204" pitchFamily="18" charset="0"/>
              </a:rPr>
              <a:t>⋅</a:t>
            </a:r>
            <a:r>
              <a:rPr lang="en-US" kern="1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job_satisfaction</a:t>
            </a:r>
            <a:r>
              <a:rPr lang="en-US" kern="1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+ β10 </a:t>
            </a:r>
            <a:r>
              <a:rPr lang="en-US" kern="100" dirty="0">
                <a:latin typeface="Cambria Math" panose="02040503050406030204" pitchFamily="18" charset="0"/>
                <a:ea typeface="Aptos"/>
                <a:cs typeface="Cambria Math" panose="02040503050406030204" pitchFamily="18" charset="0"/>
              </a:rPr>
              <a:t>⋅</a:t>
            </a:r>
            <a:r>
              <a:rPr lang="en-US" kern="1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main_activity</a:t>
            </a:r>
            <a:r>
              <a:rPr lang="en-US" kern="1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+ β11 </a:t>
            </a:r>
            <a:r>
              <a:rPr lang="en-US" kern="100" dirty="0">
                <a:latin typeface="Cambria Math" panose="02040503050406030204" pitchFamily="18" charset="0"/>
                <a:ea typeface="Aptos"/>
                <a:cs typeface="Cambria Math" panose="02040503050406030204" pitchFamily="18" charset="0"/>
              </a:rPr>
              <a:t>⋅</a:t>
            </a:r>
            <a:r>
              <a:rPr lang="en-US" kern="1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proff_group</a:t>
            </a:r>
            <a:r>
              <a:rPr lang="en-US" kern="1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+ β12 </a:t>
            </a:r>
            <a:r>
              <a:rPr lang="en-US" kern="100" dirty="0">
                <a:latin typeface="Cambria Math" panose="02040503050406030204" pitchFamily="18" charset="0"/>
                <a:ea typeface="Aptos"/>
                <a:cs typeface="Cambria Math" panose="02040503050406030204" pitchFamily="18" charset="0"/>
              </a:rPr>
              <a:t>⋅</a:t>
            </a:r>
            <a:r>
              <a:rPr lang="en-US" kern="1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work_exp</a:t>
            </a:r>
            <a:r>
              <a:rPr lang="en-US" kern="1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+</a:t>
            </a:r>
            <a:r>
              <a:rPr lang="en-US" kern="1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ui</a:t>
            </a:r>
            <a:endParaRPr lang="ru-RU" kern="100" dirty="0">
              <a:latin typeface="Aptos"/>
              <a:ea typeface="Apto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215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RANEPA_education">
      <a:dk1>
        <a:srgbClr val="000000"/>
      </a:dk1>
      <a:lt1>
        <a:srgbClr val="FFFFFF"/>
      </a:lt1>
      <a:dk2>
        <a:srgbClr val="404040"/>
      </a:dk2>
      <a:lt2>
        <a:srgbClr val="E7E6E6"/>
      </a:lt2>
      <a:accent1>
        <a:srgbClr val="FF5C36"/>
      </a:accent1>
      <a:accent2>
        <a:srgbClr val="ED7D31"/>
      </a:accent2>
      <a:accent3>
        <a:srgbClr val="879DC1"/>
      </a:accent3>
      <a:accent4>
        <a:srgbClr val="A30236"/>
      </a:accent4>
      <a:accent5>
        <a:srgbClr val="3F5CBD"/>
      </a:accent5>
      <a:accent6>
        <a:srgbClr val="12A3AD"/>
      </a:accent6>
      <a:hlink>
        <a:srgbClr val="6D6D6D"/>
      </a:hlink>
      <a:folHlink>
        <a:srgbClr val="AFABA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1706</Words>
  <Application>Microsoft Office PowerPoint</Application>
  <PresentationFormat>Произвольный</PresentationFormat>
  <Paragraphs>196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Aptos</vt:lpstr>
      <vt:lpstr>Arial</vt:lpstr>
      <vt:lpstr>Calibri</vt:lpstr>
      <vt:lpstr>Cambria Math</vt:lpstr>
      <vt:lpstr>Roboto</vt:lpstr>
      <vt:lpstr>Segoe UI</vt:lpstr>
      <vt:lpstr>Times New Roman</vt:lpstr>
      <vt:lpstr>Тема Office</vt:lpstr>
      <vt:lpstr>Проект на тему:  «Исследование гендерного разрыва в заработной плате в Ростовской области и Санкт-Петербурге в 2012 и 2021 году»</vt:lpstr>
      <vt:lpstr>Цели и задачи исследования</vt:lpstr>
      <vt:lpstr>Данные</vt:lpstr>
      <vt:lpstr>Ограничения и проблема пропущенных переменных</vt:lpstr>
      <vt:lpstr>Предпосылки МНК и ТГМ</vt:lpstr>
      <vt:lpstr>Презентация PowerPoint</vt:lpstr>
      <vt:lpstr>Презентация PowerPoint</vt:lpstr>
      <vt:lpstr>Ростовская область, 2021</vt:lpstr>
      <vt:lpstr>Санкт-Петербург, 2021</vt:lpstr>
      <vt:lpstr>Презентация PowerPoint</vt:lpstr>
      <vt:lpstr>Санкт-Петербург, 2012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тему:  «Исследование гендерного разрыва в заработной плате по регионам РФ»</dc:title>
  <dc:creator>Федосеев Роман Сергеевич</dc:creator>
  <cp:lastModifiedBy>Федосеев Роман Сергеевич</cp:lastModifiedBy>
  <cp:revision>75</cp:revision>
  <dcterms:created xsi:type="dcterms:W3CDTF">2024-12-18T19:48:11Z</dcterms:created>
  <dcterms:modified xsi:type="dcterms:W3CDTF">2024-12-19T08:38:36Z</dcterms:modified>
</cp:coreProperties>
</file>