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344" r:id="rId2"/>
    <p:sldId id="341" r:id="rId3"/>
    <p:sldId id="348" r:id="rId4"/>
    <p:sldId id="347" r:id="rId5"/>
    <p:sldId id="392" r:id="rId6"/>
    <p:sldId id="406" r:id="rId7"/>
    <p:sldId id="355" r:id="rId8"/>
    <p:sldId id="407" r:id="rId9"/>
    <p:sldId id="394" r:id="rId10"/>
    <p:sldId id="408" r:id="rId11"/>
    <p:sldId id="399" r:id="rId12"/>
    <p:sldId id="409" r:id="rId13"/>
    <p:sldId id="410" r:id="rId14"/>
    <p:sldId id="411" r:id="rId15"/>
    <p:sldId id="412" r:id="rId16"/>
    <p:sldId id="413" r:id="rId17"/>
    <p:sldId id="414" r:id="rId18"/>
    <p:sldId id="416" r:id="rId19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41"/>
            <p14:sldId id="348"/>
            <p14:sldId id="347"/>
            <p14:sldId id="392"/>
            <p14:sldId id="406"/>
            <p14:sldId id="355"/>
            <p14:sldId id="407"/>
            <p14:sldId id="394"/>
            <p14:sldId id="408"/>
            <p14:sldId id="399"/>
            <p14:sldId id="409"/>
            <p14:sldId id="410"/>
            <p14:sldId id="411"/>
            <p14:sldId id="412"/>
            <p14:sldId id="413"/>
            <p14:sldId id="414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125"/>
    <a:srgbClr val="A30236"/>
    <a:srgbClr val="3F5CBD"/>
    <a:srgbClr val="FF5C36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/>
    <p:restoredTop sz="81699" autoAdjust="0"/>
  </p:normalViewPr>
  <p:slideViewPr>
    <p:cSldViewPr snapToGrid="0">
      <p:cViewPr varScale="1">
        <p:scale>
          <a:sx n="67" d="100"/>
          <a:sy n="67" d="100"/>
        </p:scale>
        <p:origin x="1320" y="67"/>
      </p:cViewPr>
      <p:guideLst>
        <p:guide orient="horz" pos="215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429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авторы демонстрируют, что технические индикаторы, полученные из исторических данных о ценах, являются ценными инструментами для прогнозирования волатильности фондового рынка.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81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Гипотеза постепенной диффузии информации утверждает, что информация распространяется на финансовых рынках не моментально, а постепенно. Определенные сегменты рынка получают и обрабатывают новую информацию быстрее или эффективнее других -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доходности некоторых отраслей могут служить предикторами будущих доходностей рынка в целом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волатильность в отдельных отраслях может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предсказывать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будущую волатильность всего рынка, это означает, что информация о риске и неопределенности сначала отражается в отдельных секторах, а затем постепенно влияет на весь рынок.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10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Отраслевые индексы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представляют собой сводные показатели, отражающие динамику цен акций компаний в конкретных секторах экономики.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высокой частоты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были собраны из надежных финансовых источников и использовались для вычисления реализованной волатильности каждой отрасли.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высокочастотных данных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повышает точность оценки волатильности и позволяет уловить краткосрочные динамики рынка.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24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Авторы включили HAR-модели в исследование, чтобы иметь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базу для сравнения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моделями машинного обучения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модели присутствуют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Лагированные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значения реализованной волатильности рынка в качестве объясняющих переменных: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RV_t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Реализованная волатильность рынка на текущий день.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RV_{t-5,t}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Средняя реализованная волатильность рынка за последние 5 дней (неделя).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RV_{t-22,t}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Средняя реализованная волатильность рынка за последние 22 дня (месяц).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>
                <a:solidFill>
                  <a:srgbClr val="0D1822"/>
                </a:solidFill>
                <a:latin typeface="Roboto"/>
              </a:rPr>
              <a:t>Модели машинного обучения: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Elastic Net (EN)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Support Vector Regression (SVR)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Нейронные сети (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NN)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Случайные леса (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Random Forest, RF)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AdaBoost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Gradient Boosted Decision Trees (GBDT)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>
                <a:solidFill>
                  <a:srgbClr val="0D1822"/>
                </a:solidFill>
                <a:latin typeface="Roboto"/>
              </a:rPr>
              <a:t>eXtreme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 Gradient Boosting (</a:t>
            </a:r>
            <a:r>
              <a:rPr lang="en-US" dirty="0" err="1">
                <a:solidFill>
                  <a:srgbClr val="0D1822"/>
                </a:solidFill>
                <a:latin typeface="Roboto"/>
              </a:rPr>
              <a:t>XGBoost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Light Gradient Boosting Machine (</a:t>
            </a:r>
            <a:r>
              <a:rPr lang="en-US" dirty="0" err="1">
                <a:solidFill>
                  <a:srgbClr val="0D1822"/>
                </a:solidFill>
                <a:latin typeface="Roboto"/>
              </a:rPr>
              <a:t>LightGBM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)</a:t>
            </a:r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Видно, что включение отраслевых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волатильностей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модель HAR-RV-ALL улучшает ее объясняющую способность. Коэффициенты при отраслевых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волатильностях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статистически значимы, что указывает на их вклад в прогнозирование волатильности рынка.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Убедиться, что модели адекватно описывают данные и предикторы значимы. – делается для всех моделей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4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Авторы отбирают модель с помощью</a:t>
            </a: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(MCS)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процедура которая позволяет определить набор моделей, статистически неотличимых по точности прогнозирования на заданном уровне значимости.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Показатели оценки модели на основе данных о диапазоне цен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использованием двух функций потерь:</a:t>
            </a:r>
          </a:p>
          <a:p>
            <a:pPr lvl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HMSE (Heteroskedastic Mean Squared Error):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Гетероскедастическая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среднеквадратичная ошибка.</a:t>
            </a:r>
          </a:p>
          <a:p>
            <a:pPr lvl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HMAE (Heteroskedastic Mean Absolute Error):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Гетероскедастическая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средняя абсолютная ошибка.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Semiquantitative HMSE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Аналогичные показатели, но на основе полуколичественных данных. (типа как высокая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низкая волатильность и так с другими переменными)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Представляют собой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полученные в результате процедуры MCS для каждой модели и функции потерь. 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авторами выбирается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2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модели LGBM на основе значений Шепли.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 значения позволяют понять, как каждый признак вносит свой вклад в предсказание модели для конкретного примера.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увидеть, какие отрасли наиболее влиятельны при прогнозировании волатильности рынка. Видно, что отрасли 'Технологии', 'Потребительские услуги' и 'Здравоохранение' оказывают наибольшее влияние. Это означает, что волатильность в этих отраслях особенно информативна для прогнозирования рыночной волатильности.“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Синее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Низкие значения признака.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Красное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Высокие значения признака.</a:t>
            </a:r>
          </a:p>
          <a:p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красные точки (высокие значения признака) находятся справа (положительные SHAP-значения), это означает, что высокие значения этого признака увеличивают предсказание модели.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синие точки (низкие значения) находятся слева (отрицательные SHAP-значения), низкие значения признака уменьшают предсказание.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2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авторы делают Прогнозирование вне выборки: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Тестируются модели при включении различных признаков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LGBM-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означает модель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предиктором является волатильность сектора потребительских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Модель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LGBM-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 прогнозе на 1 неделю имеет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Вневыборочный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коэффициент детерминации = 9.2646%) и Корректированную среднеквадратическую ошибку прогнозирования = 2.7599***, что означает значительное и статистически значимое улучшение прогнозов при включении данного признака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понятно состоит не только из одной переменной, там еще есть базовые предикторы из HAR-модели: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Лагированные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значения реализованной волатильности рынка: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RV_t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Реализованная волатильность рынка на текущий день.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RV_{t-5,t}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Средняя реализованная волатильность рынка за последние 5 дней (неделя).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RV_{t-22,t}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Средняя реализованная волатильность рынка за последние 22 дня (месяц).</a:t>
            </a:r>
          </a:p>
          <a:p>
            <a:endParaRPr lang="ru-RU" dirty="0"/>
          </a:p>
          <a:p>
            <a:r>
              <a:rPr lang="ru-RU" dirty="0"/>
              <a:t>Авторы доказывают что включение волатильности отдельных секторов экономики улучшает прогнозируемость общей волатильности. При этом далее в статье доказывается что эффект работает и в обратную сторону, что включение общей волатильности увеличивает прогнозируемость отдельных сфер</a:t>
            </a:r>
          </a:p>
          <a:p>
            <a:endParaRPr lang="ru-RU" dirty="0"/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(R^2_{OOS}):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Вневыборочный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коэффициент детерминации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Out-of-Sample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(R^2)). Он измеряет процентное снижение среднеквадратической ошибки прогноза ((MSFE)) модели с предиктором по сравнению с базовой моделью без этого предиктора: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MSFE-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Корректированная среднеквадратическая ошибка прогнозирования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1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Улучшенные прогнозы волатильности позволяют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повысить эффективность инвестиционных стратегий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Двунаправленная предсказательная связь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волатильность рынка также предсказывает волатильность отдельных отраслей.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1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Планируется все эти данные грамотно состыковать, подумать, что сделать с днями когда биржа не работает – выходные например</a:t>
            </a:r>
          </a:p>
          <a:p>
            <a:r>
              <a:rPr lang="ru-RU" dirty="0"/>
              <a:t>Далее по возможности обогатить их и создать переменные которые были рассмотрены в статье</a:t>
            </a:r>
          </a:p>
          <a:p>
            <a:r>
              <a:rPr lang="ru-RU" dirty="0"/>
              <a:t>Предсказывать волатильность буду рынка РФ используя различные индексы с </a:t>
            </a:r>
            <a:r>
              <a:rPr lang="ru-RU" dirty="0" err="1"/>
              <a:t>Мос</a:t>
            </a:r>
            <a:r>
              <a:rPr lang="ru-RU" dirty="0"/>
              <a:t> Биржи для начала</a:t>
            </a:r>
          </a:p>
          <a:p>
            <a:endParaRPr lang="ru-RU" dirty="0"/>
          </a:p>
          <a:p>
            <a:r>
              <a:rPr lang="ru-RU" dirty="0"/>
              <a:t>последую примерам статей,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преобразую цены закрытия индекса в дневные доходности, попытаюсь предсказать абсолютное значение доходности следующего дня, либо квадрат доходности,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потестировать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ARCH/GARCH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модели, а также модели машинного обучения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Интерпретирую коэффициенты, оценю качество, проверю на устойчивость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все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9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Прогнозирование важно для формирования инвестиционных стратегий, финансовые рынки меняются стремительно поэтому использование машинки очень кстати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5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Мною были поставлены следующая цель попытаться найти факторы и посмотреть как они влияют на волатильность фондового рынка, а также попытаться построить модель которая будет ее прогнозировать</a:t>
            </a:r>
          </a:p>
          <a:p>
            <a:r>
              <a:rPr lang="ru-RU" dirty="0"/>
              <a:t>Для достижения цели нужно выполнить следующие задачи</a:t>
            </a:r>
          </a:p>
          <a:p>
            <a:r>
              <a:rPr lang="ru-RU" dirty="0"/>
              <a:t>Анализ статей, выгрузка данных, их обработка, построение модели и ее оценка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6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Подготовил две статьи к обзору, можно увидеть их резюме на слайде</a:t>
            </a:r>
          </a:p>
          <a:p>
            <a:r>
              <a:rPr lang="ru-RU" dirty="0"/>
              <a:t>В первой говорится о роли технических переменных и о их важности включения в модель</a:t>
            </a:r>
          </a:p>
          <a:p>
            <a:r>
              <a:rPr lang="ru-RU" dirty="0"/>
              <a:t>Во второй рассматривается влияние волатильности отдельных отраслей на общую волатильность фондового рынка и наоборот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1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Ставится вопрос, могут ли технические индикаторы улучшить точность прогнозирования волатильности акций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Берутся за 1950-2015 год, о том какие переменные авторы поместили внутрь скажу чуть позже,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зависимая переменная в регрессионной модели) представляет собой логарифм реализованной волатильности индекса S&amp;P 500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Реализованная волатильность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фактическая волатильность, рассчитанная на основе исторических данных: они складывают квадраты ежедневных изменений цен (доходностей) за месяц (или квартал). Это дает им количественную оценку того, насколько цены были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волатильны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этом периоде.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3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Были сконструированы три типа технических индикаторов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1)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 рычага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Effect)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 ) принимает значение 1, если текущая цена акции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меньше, чем цена ( P_{t-k} )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периодов назад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Индикаторы, учитывающие эффект объема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VOLM_t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 ) принимает значение 1, если текущий объем торгов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превышает объем торгов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периодов назад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Индикаторы, основанные на кластеризации волатильности 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Volatility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 ) принимает значение 1, если текущая волатильность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выше, чем волатильность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периодов назад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соотношение дивидендов к цене (DP), Дивидендная доходность (DY), соотношение прибыли к цене (EP), соотношение балансовой стоимости к рыночной (BM), Чистый прирост собственного капитала (NITS), Ставка по казначейским векселям (TBL), долгосрочные доходность (LTY), долгосрочная доходность (LTR), Спред доходности по умолчанию (DFY), Спред доходности по умолчанию (DFR) и инфляция (INFL), средняя премия за размер (SMB), средняя премия за стоимость (HML)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9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Vt</a:t>
            </a:r>
            <a:r>
              <a:rPr lang="ru-RU" dirty="0"/>
              <a:t>​ — логарифм реализованной волатильности в период t</a:t>
            </a:r>
          </a:p>
          <a:p>
            <a:r>
              <a:rPr lang="ru-RU" dirty="0" err="1"/>
              <a:t>Vt</a:t>
            </a:r>
            <a:r>
              <a:rPr lang="ru-RU" dirty="0"/>
              <a:t>−k​ — лаги логарифма волатильности (учитывают автокорреляцию волатильности)</a:t>
            </a:r>
          </a:p>
          <a:p>
            <a:r>
              <a:rPr lang="ru-RU" dirty="0"/>
              <a:t>Xt−1​ —предикторы (технические индикаторы или макроэкономические переменные), доступные на момент t−1</a:t>
            </a:r>
          </a:p>
          <a:p>
            <a:r>
              <a:rPr lang="ru-RU" dirty="0"/>
              <a:t>α,βk​,θ — параметры модели, которые необходимо оценить</a:t>
            </a:r>
          </a:p>
          <a:p>
            <a:r>
              <a:rPr lang="ru-RU" dirty="0" err="1"/>
              <a:t>εt</a:t>
            </a:r>
            <a:r>
              <a:rPr lang="ru-RU" dirty="0"/>
              <a:t>​ — случайная ошибка.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86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Слева таблица 1 предсказание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внутривыборочных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– модель на них обучается и на них оценивается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Макроэкономические переменные: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Dividend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дивидендная доходность)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коэффициент -0.327**, значимый на уровне 5% (обозначается **). Это означает, что более высокая дивидендная доходность связана со снижением будущей волатильности. Проще говоря, когда компании выплачивают большие дивиденды по отношению к цене акций, ожидается, что рынок будет менее волатильным в будущем.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Dividend-Price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отношение дивиденда к цене)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коэффициент -0.239*, значимый на уровне 10% (*). Это тоже указывает на обратную связь между этим показателем и будущей волатильностью.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NTIS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equity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expansion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чистое расширение акционерного капитала)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spread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показали значимые коэффициенты, что говорит о их влиянии на волатильность.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Технические переменные: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LV(1,1)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коэффициент 0.296***, значимый на уровне 1% (***).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показатель отражает "эффект рычага" с лагом в 1 месяц. Положительный и значимый коэффициент означает, что отрицательные доходности (падение цен) в текущем месяце связаны с увеличением волатильности в следующем месяце. Это соответствует теории, что после падения цен волатильность рынка растёт.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LV(1,3), LV(1,6), LV(1,9)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аналогичные индикаторы эффекта рычага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бóльшими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лагами также имеют положительные и значимые коэффициенты. Это подтверждает устойчивость эффекта рычага на разных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временнýх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промежутках.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Другие технические переменные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(например, VOLM и VAR) не показали значимых результатов - они менее полезны для предсказания волатильности в рамках выборки.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Переходим к Таблице 3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Вневыборочные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результаты):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3 оценивает, насколько хорошо модели предсказывают волатильность на новых данных, которые не использовались при обучении моделей.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Индивидуальные макроэкономические переменные: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макроэкономических переменных не показали значимого улучшения прогноза волатильности вне выборки. Но показали </a:t>
            </a:r>
            <a:r>
              <a:rPr lang="ru-RU" dirty="0"/>
              <a:t>Спред доходности по умолчанию, ставка по казначейским векселям и долгосрочная доходность, у них у всех положительный знак.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Индивидуальные технические переменные: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LV(1,1)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статистика CW составляет 6.243***, а ΔR2_OOS = 0.962%, что значимо на уровне 1%. Это означает, что этот технический индикатор эффективно улучшает прогноз волатильности на новых данных.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LV(1,6) и LV(1,9)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имеют значимые статистики CW и положительные ΔR2_OOS, что подтверждает их полезность в прогнозировании вне выборки.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FC-MACRO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(Forecast Combination over Macroeconomic models):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комбинация прогнозов от всех моделей, использующих макроэкономические переменные.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FC-TECH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(Forecast Combination over Technical models):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комбинация прогнозов от всех моделей, использующих технические индикаторы.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FC-ALL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комбинация прогнозов от всех моделей – как макроэкономических, так и технических.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FC-TECH лучше всего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2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2023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1460716"/>
            <a:ext cx="10878190" cy="1408674"/>
          </a:xfrm>
        </p:spPr>
        <p:txBody>
          <a:bodyPr/>
          <a:lstStyle/>
          <a:p>
            <a:r>
              <a:rPr lang="ru-RU" dirty="0"/>
              <a:t>НАУЧНО-ИССЛЕДОВАТЕЛЬСКАЯ РАБОТА на тему:  «Прогнозирование волатильности фондового рынка с использованием методов машинного обучения»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495749"/>
          </a:xfrm>
        </p:spPr>
        <p:txBody>
          <a:bodyPr/>
          <a:lstStyle/>
          <a:p>
            <a:r>
              <a:rPr lang="ru-RU" dirty="0"/>
              <a:t>бакалавриат Цифровая экономика, 3 курс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23632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2024</a:t>
            </a:r>
          </a:p>
          <a:p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861BA-8033-02ED-B5BB-9C4C080A8387}"/>
              </a:ext>
            </a:extLst>
          </p:cNvPr>
          <p:cNvSpPr txBox="1"/>
          <p:nvPr/>
        </p:nvSpPr>
        <p:spPr>
          <a:xfrm>
            <a:off x="913799" y="5347806"/>
            <a:ext cx="4769549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 Федосеев Роман Сергеевич </a:t>
            </a:r>
          </a:p>
          <a:p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6EDB7-8C77-9692-D131-2F7DE01C76F3}"/>
              </a:ext>
            </a:extLst>
          </p:cNvPr>
          <p:cNvSpPr txBox="1"/>
          <p:nvPr/>
        </p:nvSpPr>
        <p:spPr>
          <a:xfrm>
            <a:off x="913799" y="5658572"/>
            <a:ext cx="9680630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к.э.н., 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Полбин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Андрей Владимирович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0628" y="5838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17216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3F41397-89E1-42EF-AD51-59D50A4A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0D2CCDA-B975-4E45-85FE-9257148BE01D}"/>
              </a:ext>
            </a:extLst>
          </p:cNvPr>
          <p:cNvSpPr/>
          <p:nvPr/>
        </p:nvSpPr>
        <p:spPr>
          <a:xfrm>
            <a:off x="694076" y="1573609"/>
            <a:ext cx="115211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Внедрение технических индикаторов, основанных на прошлых ценовых движениях, улучшает прогнозирование волатильности фондового рынка.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Технические индикаторы, особенно отражающие эффект рычага, предоставляют ценную прогнозную информацию, выходящую за рамки макроэкономических переменных.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Комбинирование прогнозов от нескольких моделей улучшает точность прогноза и обеспечивает устойчивость к неопределенности моделей.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Прогнозная сила различных переменных варьируется в зависимости от экономического цикла - комбинирование разнообразных источников информации является полезным.</a:t>
            </a:r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7041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700656"/>
            <a:ext cx="11998194" cy="4861178"/>
          </a:xfrm>
        </p:spPr>
        <p:txBody>
          <a:bodyPr/>
          <a:lstStyle/>
          <a:p>
            <a:r>
              <a:rPr lang="ru-RU" dirty="0"/>
              <a:t>Цель - исследовать способность отраслевой информации предсказывать будущую волатильность фондового рынка с использованием данных высокой частоты и методов машинного обучения. Они стремились:</a:t>
            </a:r>
          </a:p>
          <a:p>
            <a:r>
              <a:rPr lang="ru-RU" dirty="0"/>
              <a:t>- Проверить гипотезу постепенной диффузии информации (предложенную </a:t>
            </a:r>
            <a:r>
              <a:rPr lang="ru-RU" dirty="0" err="1"/>
              <a:t>Hong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2007) в контексте волатильности, а не только доходности.</a:t>
            </a:r>
          </a:p>
          <a:p>
            <a:r>
              <a:rPr lang="ru-RU" dirty="0"/>
              <a:t>- Определить, содержат ли показатели волатильности отдельных отраслей ценную информацию для прогнозирования будущей волатильности всего рынка.</a:t>
            </a:r>
          </a:p>
          <a:p>
            <a:r>
              <a:rPr lang="ru-RU" dirty="0"/>
              <a:t>- Понять экономические преимущества использования отраслевой информации в стратегиях распределения активов и управления рисками.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1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363" y="1524077"/>
            <a:ext cx="12389624" cy="2692765"/>
          </a:xfrm>
        </p:spPr>
        <p:txBody>
          <a:bodyPr/>
          <a:lstStyle/>
          <a:p>
            <a:r>
              <a:rPr lang="ru-RU" dirty="0"/>
              <a:t>Период исследования: с 21 сентября 2012 года по 31 декабря 2021 года.</a:t>
            </a:r>
          </a:p>
          <a:p>
            <a:r>
              <a:rPr lang="ru-RU" dirty="0"/>
              <a:t>Внутридневные данные с интервалом в 5 минут для индекса </a:t>
            </a:r>
            <a:r>
              <a:rPr lang="en-US" dirty="0"/>
              <a:t>S&amp;P 500 </a:t>
            </a:r>
            <a:r>
              <a:rPr lang="ru-RU" dirty="0"/>
              <a:t>и 10 отраслевых индексов.</a:t>
            </a:r>
          </a:p>
          <a:p>
            <a:r>
              <a:rPr lang="ru-RU" dirty="0"/>
              <a:t>Отраслевые индексы: Здравоохранение (</a:t>
            </a:r>
            <a:r>
              <a:rPr lang="en-US" dirty="0"/>
              <a:t>Health Care)</a:t>
            </a:r>
            <a:r>
              <a:rPr lang="ru-RU" dirty="0"/>
              <a:t>, Финансовый сектор (</a:t>
            </a:r>
            <a:r>
              <a:rPr lang="en-US" dirty="0"/>
              <a:t>Financials)</a:t>
            </a:r>
            <a:r>
              <a:rPr lang="ru-RU" dirty="0"/>
              <a:t>, Потребительские услуги (</a:t>
            </a:r>
            <a:r>
              <a:rPr lang="en-US" dirty="0"/>
              <a:t>Consumer Services)</a:t>
            </a:r>
            <a:r>
              <a:rPr lang="ru-RU" dirty="0"/>
              <a:t>, Промышленность (</a:t>
            </a:r>
            <a:r>
              <a:rPr lang="en-US" dirty="0"/>
              <a:t>Industrials)</a:t>
            </a:r>
            <a:r>
              <a:rPr lang="ru-RU" dirty="0"/>
              <a:t>, Материалы (</a:t>
            </a:r>
            <a:r>
              <a:rPr lang="en-US" dirty="0"/>
              <a:t>Materials)</a:t>
            </a:r>
            <a:r>
              <a:rPr lang="ru-RU" dirty="0"/>
              <a:t>, Нефть и газ (</a:t>
            </a:r>
            <a:r>
              <a:rPr lang="en-US" dirty="0"/>
              <a:t>Oil and Gas)</a:t>
            </a:r>
            <a:r>
              <a:rPr lang="ru-RU" dirty="0"/>
              <a:t>, Инвестиционные фонды недвижимости (</a:t>
            </a:r>
            <a:r>
              <a:rPr lang="en-US" dirty="0"/>
              <a:t>REIT)</a:t>
            </a:r>
            <a:r>
              <a:rPr lang="ru-RU" dirty="0"/>
              <a:t>, Технологии (</a:t>
            </a:r>
            <a:r>
              <a:rPr lang="en-US" dirty="0"/>
              <a:t>Technology)</a:t>
            </a:r>
            <a:r>
              <a:rPr lang="ru-RU" dirty="0"/>
              <a:t>, Телекоммуникации (</a:t>
            </a:r>
            <a:r>
              <a:rPr lang="en-US" dirty="0"/>
              <a:t>Telecom)</a:t>
            </a:r>
            <a:r>
              <a:rPr lang="ru-RU" dirty="0"/>
              <a:t>, Коммунальные услуги (</a:t>
            </a:r>
            <a:r>
              <a:rPr lang="en-US" dirty="0"/>
              <a:t>Utilities)</a:t>
            </a:r>
            <a:endParaRPr lang="ru-RU" dirty="0"/>
          </a:p>
          <a:p>
            <a:r>
              <a:rPr lang="ru-RU" dirty="0"/>
              <a:t>Индекс волатильности VIX был использован в качестве прокси для будущей волатильности дисконтной ставки.</a:t>
            </a:r>
          </a:p>
          <a:p>
            <a:endParaRPr lang="ru-RU" dirty="0"/>
          </a:p>
          <a:p>
            <a:r>
              <a:rPr lang="ru-RU" dirty="0"/>
              <a:t>Формула для расчета реализованной волатильности выглядит следующим образом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1A0D67-1D30-4E28-94AC-9D1D8A90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629" y="3366670"/>
            <a:ext cx="1380952" cy="78095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355787-A9A6-432E-9486-6BD9FDA43616}"/>
              </a:ext>
            </a:extLst>
          </p:cNvPr>
          <p:cNvSpPr/>
          <p:nvPr/>
        </p:nvSpPr>
        <p:spPr>
          <a:xfrm>
            <a:off x="165463" y="4216842"/>
            <a:ext cx="109110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RVt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​ - реализованная волатильность на день t,</a:t>
            </a: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rt,j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​ - внутридневной (например, 5-минутный) логарифмический возврат в момент j на день t,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M - общее количество 5-минутных интервалов в торговый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52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E5F8D7-E9EF-4870-A2EB-7373881F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" y="1761979"/>
            <a:ext cx="5466667" cy="323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DABC2-489D-4677-ADF5-EBDE13027CBE}"/>
              </a:ext>
            </a:extLst>
          </p:cNvPr>
          <p:cNvSpPr txBox="1"/>
          <p:nvPr/>
        </p:nvSpPr>
        <p:spPr>
          <a:xfrm>
            <a:off x="91980" y="1339411"/>
            <a:ext cx="58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HAR-RV</a:t>
            </a:r>
            <a:r>
              <a:rPr lang="ru-RU" dirty="0"/>
              <a:t> (</a:t>
            </a:r>
            <a:r>
              <a:rPr lang="en-US" dirty="0"/>
              <a:t>Heterogeneous Autoregressive</a:t>
            </a:r>
            <a:r>
              <a:rPr lang="ru-R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243FE-A401-4E0B-AFEE-2E3CC413C602}"/>
              </a:ext>
            </a:extLst>
          </p:cNvPr>
          <p:cNvSpPr txBox="1"/>
          <p:nvPr/>
        </p:nvSpPr>
        <p:spPr>
          <a:xfrm>
            <a:off x="91980" y="2754981"/>
            <a:ext cx="631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HAR-RV-ALL (</a:t>
            </a:r>
            <a:r>
              <a:rPr lang="ru-RU" dirty="0"/>
              <a:t>расширенная версия базовой модели, которая включает отраслевые волатильности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A119E7B-C04F-4524-B065-755D37F37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1" y="3563780"/>
            <a:ext cx="6487724" cy="74285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71B01A-6F0A-420C-BD8E-A892F554D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66" y="1250152"/>
            <a:ext cx="6372084" cy="46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A2977F-596E-44D5-8B9D-501DDFAB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1" y="1420127"/>
            <a:ext cx="11850215" cy="46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1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4459A6-A4CA-439E-AD18-CA25DF70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66499" cy="68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1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1C091F-5AEF-4E13-A628-0520E89E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923" y="831014"/>
            <a:ext cx="7657143" cy="6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CA0BBA-2ABD-4C4C-9465-F4EFBD9F7FA8}"/>
              </a:ext>
            </a:extLst>
          </p:cNvPr>
          <p:cNvSpPr/>
          <p:nvPr/>
        </p:nvSpPr>
        <p:spPr>
          <a:xfrm>
            <a:off x="694076" y="1524077"/>
            <a:ext cx="10898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D1822"/>
                </a:solidFill>
                <a:latin typeface="Roboto"/>
              </a:rPr>
              <a:t>Волатильность отраслей содержит значимую информацию</a:t>
            </a:r>
            <a:r>
              <a:rPr lang="ru-RU" dirty="0">
                <a:solidFill>
                  <a:srgbClr val="0D1822"/>
                </a:solidFill>
                <a:latin typeface="Roboto"/>
              </a:rPr>
              <a:t> для прогнозирования рыночной волатильности.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D1822"/>
                </a:solidFill>
                <a:latin typeface="Roboto"/>
              </a:rPr>
              <a:t>Технологический сектор</a:t>
            </a:r>
            <a:r>
              <a:rPr lang="ru-RU" dirty="0">
                <a:solidFill>
                  <a:srgbClr val="0D1822"/>
                </a:solidFill>
                <a:latin typeface="Roboto"/>
              </a:rPr>
              <a:t> и </a:t>
            </a:r>
            <a:r>
              <a:rPr lang="ru-RU" b="1" dirty="0">
                <a:solidFill>
                  <a:srgbClr val="0D1822"/>
                </a:solidFill>
                <a:latin typeface="Roboto"/>
              </a:rPr>
              <a:t>сектор потребительских услуг</a:t>
            </a:r>
            <a:r>
              <a:rPr lang="ru-RU" dirty="0">
                <a:solidFill>
                  <a:srgbClr val="0D1822"/>
                </a:solidFill>
                <a:latin typeface="Roboto"/>
              </a:rPr>
              <a:t> являются наиболее информативными предикторами.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Включение волатильности отраслей в модели </a:t>
            </a:r>
            <a:r>
              <a:rPr lang="ru-RU" b="1" dirty="0">
                <a:solidFill>
                  <a:srgbClr val="0D1822"/>
                </a:solidFill>
                <a:latin typeface="Roboto"/>
              </a:rPr>
              <a:t>улучшает точность прогнозов</a:t>
            </a:r>
            <a:r>
              <a:rPr lang="ru-RU" dirty="0">
                <a:solidFill>
                  <a:srgbClr val="0D1822"/>
                </a:solidFill>
                <a:latin typeface="Roboto"/>
              </a:rPr>
              <a:t> по сравнению с базовой моделью без отраслевых предикторов.</a:t>
            </a:r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790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Эмпирическая часть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CA0BBA-2ABD-4C4C-9465-F4EFBD9F7FA8}"/>
              </a:ext>
            </a:extLst>
          </p:cNvPr>
          <p:cNvSpPr/>
          <p:nvPr/>
        </p:nvSpPr>
        <p:spPr>
          <a:xfrm>
            <a:off x="165463" y="1524077"/>
            <a:ext cx="48008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Берутся с 22.11.2015 по 22.11.2024</a:t>
            </a:r>
          </a:p>
          <a:p>
            <a:r>
              <a:rPr lang="ru-RU" dirty="0"/>
              <a:t>С </a:t>
            </a:r>
            <a:r>
              <a:rPr lang="ru-RU" dirty="0" err="1"/>
              <a:t>Мос</a:t>
            </a:r>
            <a:r>
              <a:rPr lang="ru-RU" dirty="0"/>
              <a:t>. Биржи, </a:t>
            </a:r>
            <a:r>
              <a:rPr lang="en-US" dirty="0"/>
              <a:t>investing.com, </a:t>
            </a:r>
            <a:r>
              <a:rPr lang="ru-RU" dirty="0"/>
              <a:t>сайта ЦБ РФ</a:t>
            </a:r>
          </a:p>
          <a:p>
            <a:endParaRPr lang="ru-RU" dirty="0"/>
          </a:p>
          <a:p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  <a:p>
            <a:endParaRPr lang="ru-RU" dirty="0">
              <a:solidFill>
                <a:srgbClr val="0D1822"/>
              </a:solidFill>
              <a:latin typeface="Roboto"/>
            </a:endParaRPr>
          </a:p>
          <a:p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AC2D85-C538-4D7B-A769-10679229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28" y="1416363"/>
            <a:ext cx="7152381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8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29" y="780383"/>
            <a:ext cx="9576679" cy="714358"/>
          </a:xfrm>
        </p:spPr>
        <p:txBody>
          <a:bodyPr/>
          <a:lstStyle/>
          <a:p>
            <a:r>
              <a:rPr lang="ru-RU" dirty="0"/>
              <a:t>Актуальность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593B-A896-0B1B-AE24-478D1CAA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80" y="1614358"/>
            <a:ext cx="11205726" cy="4326180"/>
          </a:xfrm>
        </p:spPr>
        <p:txBody>
          <a:bodyPr/>
          <a:lstStyle/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Прогнозирование волатильности важно для принятия решений в управлении рисками, ценообразовании деривативов, формировании инвестиционных стратегий и других финансовых приложениях. Использование нейронных сетей и машинного обучения позволяет повысить точность таких прогнозов.</a:t>
            </a:r>
          </a:p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Традиционные методы анализа часто не могут эффективно учитывать нелинейные и многомерные зависимости. Машинное обучение и нейронные сети способны обрабатывать большие объемы данных и выявлять скрытые закономерности, что делает их полезными для прогнозирования волатильности.</a:t>
            </a:r>
          </a:p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altLang="ru-RU" sz="2000" dirty="0"/>
              <a:t>Финансовые рынки меняются стремительно. Традиционные модели часто требуют значительного времени для обновления и переобучения, что может привести к задержкам в принятии решений. Машинное обучение и нейронные сети могут быть обучены в режиме реального времени, что позволяет оперативно адаптироваться к новым рыночным условиям.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45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29" y="857562"/>
            <a:ext cx="9576679" cy="714358"/>
          </a:xfrm>
        </p:spPr>
        <p:txBody>
          <a:bodyPr/>
          <a:lstStyle/>
          <a:p>
            <a:r>
              <a:rPr lang="ru-RU" dirty="0"/>
              <a:t>Цели и задачи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1C0DFFB-8ED6-36BB-5473-B82CADA9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29" y="1632132"/>
            <a:ext cx="3623874" cy="74696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Цель исследования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E2A8E3C-02B0-2551-C224-67F09C2402E9}"/>
              </a:ext>
            </a:extLst>
          </p:cNvPr>
          <p:cNvSpPr txBox="1">
            <a:spLocks/>
          </p:cNvSpPr>
          <p:nvPr/>
        </p:nvSpPr>
        <p:spPr>
          <a:xfrm>
            <a:off x="534529" y="3171214"/>
            <a:ext cx="3623874" cy="7469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 исследования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9D017-DDE8-4BC3-158C-21C488F7C1AA}"/>
              </a:ext>
            </a:extLst>
          </p:cNvPr>
          <p:cNvSpPr txBox="1"/>
          <p:nvPr/>
        </p:nvSpPr>
        <p:spPr>
          <a:xfrm>
            <a:off x="4530351" y="1679899"/>
            <a:ext cx="7565572" cy="13983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ru-RU" dirty="0"/>
              <a:t>Оценить факторы и степень их влияния на волатильность фондового рынка с целью прогнозирования ее динамики в будущем периоде.</a:t>
            </a:r>
          </a:p>
          <a:p>
            <a:pPr>
              <a:spcAft>
                <a:spcPts val="1800"/>
              </a:spcAft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9DD04-9660-55FF-0EC4-4A2293DCF3AD}"/>
              </a:ext>
            </a:extLst>
          </p:cNvPr>
          <p:cNvSpPr txBox="1"/>
          <p:nvPr/>
        </p:nvSpPr>
        <p:spPr>
          <a:xfrm>
            <a:off x="4258723" y="3290484"/>
            <a:ext cx="8781416" cy="3373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Изучение теоретической базы и обзор литературы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Сбор и обработка данных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Анализ влияния различных факторов на волатильность фондового рынка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Разработка модели прогнозирования волатильности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Валидация и оценка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130730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29" y="770550"/>
            <a:ext cx="9576679" cy="714358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07A36-4B85-ACA7-0563-40BE621B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89091"/>
              </p:ext>
            </p:extLst>
          </p:nvPr>
        </p:nvGraphicFramePr>
        <p:xfrm>
          <a:off x="852411" y="1248698"/>
          <a:ext cx="11207938" cy="51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752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АВТОРЫ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НАЗВАНИЕ РАБОТЫ, ГОД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ИСТОЧНИК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РЕЗУЛЬТАТ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932">
                <a:tc>
                  <a:txBody>
                    <a:bodyPr/>
                    <a:lstStyle/>
                    <a:p>
                      <a:r>
                        <a:rPr lang="it-IT" sz="1400" dirty="0"/>
                        <a:t>Li Liu</a:t>
                      </a:r>
                      <a:r>
                        <a:rPr lang="ru-RU" sz="1400" dirty="0"/>
                        <a:t>,</a:t>
                      </a:r>
                      <a:endParaRPr lang="it-IT" sz="1400" dirty="0"/>
                    </a:p>
                    <a:p>
                      <a:r>
                        <a:rPr lang="it-IT" sz="1400" dirty="0"/>
                        <a:t>Zhiyuan Pan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Forecasting stock market volatility: The role of technical variables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Economic Modelling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January 2020, Pages 55-65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Включение технических индикаторов в модели прогнозирования волатильности может значительно улучшить точность прогнозов. Некоторые макроэкономические переменные (например, дивидендная доходность, </a:t>
                      </a:r>
                      <a:r>
                        <a:rPr lang="ru-RU" sz="1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дивидендно</a:t>
                      </a:r>
                      <a:r>
                        <a:rPr lang="ru-RU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-ценовое отношение) и технические индикаторы (особенно связанные с эффектом рычага) показали значимую предиктивную способность для будущей волатильности.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4920"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Zibo </a:t>
                      </a:r>
                      <a:r>
                        <a:rPr lang="en-US" sz="1400" dirty="0" err="1"/>
                        <a:t>Niu</a:t>
                      </a:r>
                      <a:r>
                        <a:rPr lang="en-US" sz="1400" dirty="0"/>
                        <a:t>, Riza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 err="1"/>
                        <a:t>Demirer</a:t>
                      </a:r>
                      <a:r>
                        <a:rPr lang="ru-RU" sz="1400" dirty="0"/>
                        <a:t>, </a:t>
                      </a:r>
                      <a:r>
                        <a:rPr lang="en-US" sz="1400" dirty="0" err="1"/>
                        <a:t>Xuehong</a:t>
                      </a:r>
                      <a:r>
                        <a:rPr lang="en-US" sz="1400" dirty="0"/>
                        <a:t> Zhu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 industries predict stock market volatility? Evidence from machine learning models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of International Financial Markets,  </a:t>
                      </a:r>
                    </a:p>
                    <a:p>
                      <a:pPr marL="0" marR="0" lvl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Institutions &amp; Money Vol. </a:t>
                      </a:r>
                      <a:r>
                        <a:rPr lang="ru-RU" sz="1400" dirty="0"/>
                        <a:t>90 </a:t>
                      </a:r>
                      <a:r>
                        <a:rPr lang="en-US" sz="1400" dirty="0"/>
                        <a:t>202</a:t>
                      </a:r>
                      <a:r>
                        <a:rPr lang="ru-RU" sz="1400" dirty="0"/>
                        <a:t>4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Включение отраслевой информации в модели прогнозирования существенно улучшает точность прогнозов по сравнению с моделями без отраслевых предикторов. Наиболее информативными отраслями для прогнозирования оказались здравоохранение, потребительские услуги и технологии.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5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Цели авторов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5" y="1698087"/>
            <a:ext cx="10907989" cy="4861178"/>
          </a:xfrm>
        </p:spPr>
        <p:txBody>
          <a:bodyPr/>
          <a:lstStyle/>
          <a:p>
            <a:r>
              <a:rPr lang="ru-RU" dirty="0"/>
              <a:t>Авторы стремились оценить, могут ли технические индикаторы, основанные на прошлой динамике цен, волатильности и объеме торгов, улучшить точность прогнозирования волатильности акций по сравнению с традиционными макроэкономическими переменными.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4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5" y="1698087"/>
            <a:ext cx="10907989" cy="4861178"/>
          </a:xfrm>
        </p:spPr>
        <p:txBody>
          <a:bodyPr/>
          <a:lstStyle/>
          <a:p>
            <a:r>
              <a:rPr lang="ru-RU" dirty="0"/>
              <a:t>Берутся за 1950-2015 гг.</a:t>
            </a:r>
          </a:p>
          <a:p>
            <a:r>
              <a:rPr lang="ru-RU" dirty="0"/>
              <a:t>Волатильность измерялась с помощью реализованной волатильности индекса S&amp;P 500, вычисленной как сумма квадратов дневных доходностей за каждый период.</a:t>
            </a:r>
          </a:p>
          <a:p>
            <a:r>
              <a:rPr lang="ru-RU" dirty="0"/>
              <a:t>Вычисление дневных доходностей:</a:t>
            </a:r>
          </a:p>
          <a:p>
            <a:endParaRPr lang="ru-RU" dirty="0"/>
          </a:p>
          <a:p>
            <a:r>
              <a:rPr lang="ru-RU" dirty="0"/>
              <a:t>Расчет реализованной волатильности за период (месяц или квартал):</a:t>
            </a:r>
          </a:p>
          <a:p>
            <a:r>
              <a:rPr lang="ru-RU" dirty="0"/>
              <a:t>Чтобы нормализовать распределение волатильности и облегчить статистический анализ, авторы берут натуральный логарифм от RV</a:t>
            </a:r>
            <a:r>
              <a:rPr lang="en-US" dirty="0"/>
              <a:t>t</a:t>
            </a:r>
            <a:r>
              <a:rPr lang="ru-RU" dirty="0"/>
              <a:t>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17590D-0520-4F7F-BE5E-A7824E69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50" y="2586454"/>
            <a:ext cx="1847619" cy="6666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02F3E-D5AE-4AA0-98EB-718034390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906" y="2991697"/>
            <a:ext cx="1523810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96" y="1366683"/>
            <a:ext cx="11549707" cy="4805211"/>
          </a:xfrm>
        </p:spPr>
        <p:txBody>
          <a:bodyPr/>
          <a:lstStyle/>
          <a:p>
            <a:r>
              <a:rPr lang="ru-RU" dirty="0"/>
              <a:t>Были сконструированы три типа технических индикаторов, основываясь на известных фактах о волатильности рынка:</a:t>
            </a:r>
          </a:p>
          <a:p>
            <a:r>
              <a:rPr lang="ru-RU" b="1" dirty="0"/>
              <a:t>Эффект рычага:</a:t>
            </a:r>
            <a:r>
              <a:rPr lang="ru-RU" dirty="0"/>
              <a:t> индикаторы, отражающие асимметрию между положительными и отрицательными доходностями и их влиянием на будущую волатильность.</a:t>
            </a:r>
          </a:p>
          <a:p>
            <a:r>
              <a:rPr lang="ru-RU" b="1" dirty="0"/>
              <a:t>Эффект объема: </a:t>
            </a:r>
            <a:r>
              <a:rPr lang="ru-RU" dirty="0"/>
              <a:t>индикаторы, учитывающие влияние изменения объема торгов на волатильность.</a:t>
            </a:r>
          </a:p>
          <a:p>
            <a:r>
              <a:rPr lang="ru-RU" b="1" dirty="0"/>
              <a:t>Кластеризация волатильности:</a:t>
            </a:r>
            <a:r>
              <a:rPr lang="ru-RU" dirty="0"/>
              <a:t> индикаторы, основанные на том, что периоды высокой (низкой) волатильности, как правило, следуют друг за другом.</a:t>
            </a:r>
          </a:p>
          <a:p>
            <a:endParaRPr lang="ru-RU" dirty="0"/>
          </a:p>
          <a:p>
            <a:r>
              <a:rPr lang="ru-RU" b="1" dirty="0"/>
              <a:t>Макроэкономические переменные:</a:t>
            </a:r>
            <a:r>
              <a:rPr lang="ru-RU" dirty="0"/>
              <a:t> Были использованы 13 макроэкономических переменных, часто применяемых в литературе для прогнозирования доходности и волатильности акций (например, дивидендная доходность, отношение цены к прибыли, процентные ставки и т.д.).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3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96" y="1366683"/>
            <a:ext cx="11549707" cy="4805211"/>
          </a:xfrm>
        </p:spPr>
        <p:txBody>
          <a:bodyPr/>
          <a:lstStyle/>
          <a:p>
            <a:r>
              <a:rPr lang="ru-RU" dirty="0"/>
              <a:t>Использовалась модель следующего вида:</a:t>
            </a:r>
          </a:p>
          <a:p>
            <a:endParaRPr lang="ru-RU" dirty="0"/>
          </a:p>
          <a:p>
            <a:r>
              <a:rPr lang="ru-RU" dirty="0"/>
              <a:t>Оценка параметров модели осуществлялась методом наименьших квадратов (МНК). Авторы проводили как </a:t>
            </a:r>
            <a:r>
              <a:rPr lang="ru-RU" dirty="0" err="1"/>
              <a:t>внутривыборочный</a:t>
            </a:r>
            <a:r>
              <a:rPr lang="ru-RU" dirty="0"/>
              <a:t> анализ (</a:t>
            </a:r>
            <a:r>
              <a:rPr lang="ru-RU" dirty="0" err="1"/>
              <a:t>in-sample</a:t>
            </a:r>
            <a:r>
              <a:rPr lang="ru-RU" dirty="0"/>
              <a:t>), так и </a:t>
            </a:r>
            <a:r>
              <a:rPr lang="ru-RU" dirty="0" err="1"/>
              <a:t>вневыборочный</a:t>
            </a:r>
            <a:r>
              <a:rPr lang="ru-RU" dirty="0"/>
              <a:t> анализ (</a:t>
            </a:r>
            <a:r>
              <a:rPr lang="ru-RU" dirty="0" err="1"/>
              <a:t>out-of-sample</a:t>
            </a:r>
            <a:r>
              <a:rPr lang="ru-RU" dirty="0"/>
              <a:t>) для оценки предиктивной способности моделей.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53FFFE-8B07-46E7-BD8C-3167D121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87" y="1166898"/>
            <a:ext cx="3354375" cy="7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0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17216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8B4DB4-A761-45C6-8845-9DF5BDF3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328"/>
            <a:ext cx="6133087" cy="539158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FFA7D0-E63A-4767-B877-0A2823D31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123328"/>
            <a:ext cx="6306444" cy="56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3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14451</TotalTime>
  <Words>2989</Words>
  <Application>Microsoft Office PowerPoint</Application>
  <PresentationFormat>Произвольный</PresentationFormat>
  <Paragraphs>264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Tahoma</vt:lpstr>
      <vt:lpstr>Тема Office</vt:lpstr>
      <vt:lpstr>НАУЧНО-ИССЛЕДОВАТЕЛЬСКАЯ РАБОТА на тему:  «Прогнозирование волатильности фондового рынка с использованием методов машинного обучения»</vt:lpstr>
      <vt:lpstr>Актуальность исследования</vt:lpstr>
      <vt:lpstr>Цели и задачи исследования</vt:lpstr>
      <vt:lpstr>Анализ предметной области</vt:lpstr>
      <vt:lpstr>Цели авторов</vt:lpstr>
      <vt:lpstr>Данные</vt:lpstr>
      <vt:lpstr>Данные</vt:lpstr>
      <vt:lpstr>Исследование</vt:lpstr>
      <vt:lpstr>Презентация PowerPoint</vt:lpstr>
      <vt:lpstr>Выводы</vt:lpstr>
      <vt:lpstr>Цели</vt:lpstr>
      <vt:lpstr>Данные</vt:lpstr>
      <vt:lpstr>Исследование</vt:lpstr>
      <vt:lpstr>Исследование</vt:lpstr>
      <vt:lpstr>Исследование</vt:lpstr>
      <vt:lpstr>Исследование</vt:lpstr>
      <vt:lpstr>Выводы</vt:lpstr>
      <vt:lpstr>Сбор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Федосеев Роман Сергеевич</cp:lastModifiedBy>
  <cp:revision>341</cp:revision>
  <dcterms:created xsi:type="dcterms:W3CDTF">2022-10-16T16:54:41Z</dcterms:created>
  <dcterms:modified xsi:type="dcterms:W3CDTF">2024-12-05T17:19:32Z</dcterms:modified>
</cp:coreProperties>
</file>