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697" r:id="rId3"/>
  </p:sldMasterIdLst>
  <p:notesMasterIdLst>
    <p:notesMasterId r:id="rId40"/>
  </p:notesMasterIdLst>
  <p:sldIdLst>
    <p:sldId id="344" r:id="rId4"/>
    <p:sldId id="341" r:id="rId5"/>
    <p:sldId id="348" r:id="rId6"/>
    <p:sldId id="347" r:id="rId7"/>
    <p:sldId id="392" r:id="rId8"/>
    <p:sldId id="406" r:id="rId9"/>
    <p:sldId id="355" r:id="rId10"/>
    <p:sldId id="407" r:id="rId11"/>
    <p:sldId id="394" r:id="rId12"/>
    <p:sldId id="408" r:id="rId13"/>
    <p:sldId id="399" r:id="rId14"/>
    <p:sldId id="409" r:id="rId15"/>
    <p:sldId id="410" r:id="rId16"/>
    <p:sldId id="411" r:id="rId17"/>
    <p:sldId id="412" r:id="rId18"/>
    <p:sldId id="413" r:id="rId19"/>
    <p:sldId id="414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26" r:id="rId28"/>
    <p:sldId id="427" r:id="rId29"/>
    <p:sldId id="428" r:id="rId30"/>
    <p:sldId id="429" r:id="rId31"/>
    <p:sldId id="437" r:id="rId32"/>
    <p:sldId id="430" r:id="rId33"/>
    <p:sldId id="431" r:id="rId34"/>
    <p:sldId id="432" r:id="rId35"/>
    <p:sldId id="433" r:id="rId36"/>
    <p:sldId id="434" r:id="rId37"/>
    <p:sldId id="436" r:id="rId38"/>
    <p:sldId id="435" r:id="rId39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41"/>
            <p14:sldId id="348"/>
            <p14:sldId id="347"/>
            <p14:sldId id="392"/>
            <p14:sldId id="406"/>
            <p14:sldId id="355"/>
            <p14:sldId id="407"/>
            <p14:sldId id="394"/>
            <p14:sldId id="408"/>
            <p14:sldId id="399"/>
            <p14:sldId id="409"/>
            <p14:sldId id="410"/>
            <p14:sldId id="411"/>
            <p14:sldId id="412"/>
            <p14:sldId id="413"/>
            <p14:sldId id="414"/>
            <p14:sldId id="416"/>
            <p14:sldId id="417"/>
            <p14:sldId id="418"/>
            <p14:sldId id="420"/>
            <p14:sldId id="421"/>
            <p14:sldId id="422"/>
            <p14:sldId id="423"/>
            <p14:sldId id="426"/>
            <p14:sldId id="427"/>
            <p14:sldId id="428"/>
            <p14:sldId id="429"/>
            <p14:sldId id="437"/>
            <p14:sldId id="430"/>
            <p14:sldId id="431"/>
            <p14:sldId id="432"/>
            <p14:sldId id="433"/>
            <p14:sldId id="434"/>
            <p14:sldId id="436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36"/>
    <a:srgbClr val="770125"/>
    <a:srgbClr val="A30236"/>
    <a:srgbClr val="3F5CBD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58" y="77"/>
      </p:cViewPr>
      <p:guideLst>
        <p:guide orient="horz" pos="2154"/>
        <p:guide pos="40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29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авторы демонстрируют, что технические индикаторы, полученные из исторических данных о ценах, являются ценными инструментами для прогнозирования волатильности фондового рынка.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8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Гипотеза постепенной диффузии информации утверждает, что информация распространяется на финансовых рынках не моментально, а постепенно. Определенные сегменты рынка получают и обрабатывают новую информацию быстрее или эффективнее других -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доходности некоторых отраслей могут служить предикторами будущих доходностей рынка в целом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волатильность в отдельных отраслях может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предсказывать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будущую волатильность всего рынка, это означает, что информация о риске и неопределенности сначала отражается в отдельных секторах, а затем постепенно влияет на весь рынок.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108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Отраслевые индексы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представляют собой сводные показатели, отражающие динамику цен акций компаний в конкретных секторах экономики.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высокой частоты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были собраны из надежных финансовых источников и использовались для вычисления реализованной волатильности каждой отрасли.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высокочастотных данных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повышает точность оценки волатильности и позволяет уловить краткосрочные динамики рынка.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24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включили HAR-модели в исследование, чтобы иметь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базу для сравнения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моделями машинного обучения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модели присутствуют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Лагированные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 реализованной волатильности рынка в качестве объясняющих переменных: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Реализованная волатильность рынка на текущий день.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RV_{t-5,t}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5 дней (неделя).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RV_{t-22,t}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22 дня (месяц).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>
                <a:solidFill>
                  <a:srgbClr val="0D1822"/>
                </a:solidFill>
                <a:latin typeface="Roboto"/>
              </a:rPr>
              <a:t>Модели машинного обучения: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Elastic Net (EN)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Support Vector Regression (SVR)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Нейронные сети (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NN)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Случайные леса (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Random Forest, RF)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AdaBoost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Gradient Boosted Decision Trees (GBDT)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>
                <a:solidFill>
                  <a:srgbClr val="0D1822"/>
                </a:solidFill>
                <a:latin typeface="Roboto"/>
              </a:rPr>
              <a:t>eXtreme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 Gradient Boosting (</a:t>
            </a:r>
            <a:r>
              <a:rPr lang="en-US" dirty="0" err="1">
                <a:solidFill>
                  <a:srgbClr val="0D1822"/>
                </a:solidFill>
                <a:latin typeface="Roboto"/>
              </a:rPr>
              <a:t>XGBoost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1822"/>
                </a:solidFill>
                <a:latin typeface="Roboto"/>
              </a:rPr>
              <a:t>Light Gradient Boosting Machine (</a:t>
            </a:r>
            <a:r>
              <a:rPr lang="en-US" dirty="0" err="1">
                <a:solidFill>
                  <a:srgbClr val="0D1822"/>
                </a:solidFill>
                <a:latin typeface="Roboto"/>
              </a:rPr>
              <a:t>LightGBM</a:t>
            </a:r>
            <a:r>
              <a:rPr lang="en-US" dirty="0">
                <a:solidFill>
                  <a:srgbClr val="0D1822"/>
                </a:solidFill>
                <a:latin typeface="Roboto"/>
              </a:rPr>
              <a:t>)</a:t>
            </a:r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Видно, что включение отраслевых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волатильностей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модель HAR-RV-ALL улучшает ее объясняющую способность. Коэффициенты при отраслевых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волатильностях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статистически значимы, что указывает на их вклад в прогнозирование волатильности рынка.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Убедиться, что модели адекватно описывают данные и предикторы значимы. – делается для всех моделей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4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Авторы отбирают модель с помощью</a:t>
            </a: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(MCS)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процедура которая позволяет определить набор моделей, статистически неотличимых по точности прогнозирования на заданном уровне значимости.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Показатели оценки модели на основе данных о диапазоне цен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Range)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использованием двух функций потерь: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HMSE (Heteroskedastic Mean Squared Error):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Гетероскедастическая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среднеквадратичная ошибка.</a:t>
            </a:r>
          </a:p>
          <a:p>
            <a:pPr lvl="1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HMAE (Heteroskedastic Mean Absolute Error):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Гетероскедастическая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средняя абсолютная ошибка.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Semiquantitative HMSE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HMAE: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Аналогичные показатели, но на основе полуколичественных данных. (типа как высокая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низкая волатильность и так с другими переменными)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Представляют собой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полученные в результате процедуры MCS для каждой модели и функции потерь.  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авторами выбирается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25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Интерпретация модели LGBM на основе значений Шепли.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 значения позволяют понять, как каждый признак вносит свой вклад в предсказание модели для конкретного примера.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увидеть, какие отрасли наиболее влиятельны при прогнозировании волатильности рынка. Видно, что отрасли 'Технологии', 'Потребительские услуги' и 'Здравоохранение' оказывают наибольшее влияние. Это означает, что волатильность в этих отраслях особенно информативна для прогнозирования рыночной волатильности.“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Синее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Низкие значения признака.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Красное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Высокие значения признака.</a:t>
            </a: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красные точки (высокие значения признака) находятся справа (положительные SHAP-значения), это означает, что высокие значения этого признака увеличивают предсказание модели.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синие точки (низкие значения) находятся слева (отрицательные SHAP-значения), низкие значения признака уменьшают предсказание.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29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авторы делают Прогнозирование вне выборки: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Тестируются модели при включении различных признаков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Consumer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означает модель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Gradient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предиктором является волатильность сектора потребительских услуг.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Модель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LGBM-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при прогнозе на 1 неделю имеет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коэффициент детерминации = 9.2646%) и Корректированную среднеквадратическую ошибку прогнозирования = 2.7599***, что означает значительное и статистически значимое улучшение прогнозов при включении данного признака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понятно состоит не только из одной переменной, там еще есть базовые предикторы из HAR-модели: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Лагированные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значения реализованной волатильности рынка: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Реализованная волатильность рынка на текущий день.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RV_{t-5,t}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5 дней (неделя).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RV_{t-22,t} 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Средняя реализованная волатильность рынка за последние 22 дня (месяц).</a:t>
            </a:r>
          </a:p>
          <a:p>
            <a:endParaRPr lang="ru-RU" dirty="0"/>
          </a:p>
          <a:p>
            <a:r>
              <a:rPr lang="ru-RU" dirty="0"/>
              <a:t>Авторы доказывают что включение волатильности отдельных секторов экономики улучшает прогнозируемость общей волатильности. При этом далее в статье доказывается что эффект работает и в обратную сторону, что включение общей волатильности увеличивает прогнозируемость отдельных сфер</a:t>
            </a:r>
          </a:p>
          <a:p>
            <a:endParaRPr lang="ru-RU" dirty="0"/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(R^2_{OOS}):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коэффициент детерминации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Out-of-Sample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(R^2)). Он измеряет процентное снижение среднеквадратической ошибки прогноза ((MSFE)) модели с предиктором по сравнению с базовой моделью без этого предиктора:</a:t>
            </a:r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MSFE-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adj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Корректированная среднеквадратическая ошибка прогнозирования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813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Улучшенные прогнозы волатильности позволяют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повысить эффективность инвестиционных стратегий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Двунаправленная предсказательная связь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волатильность рынка также предсказывает волатильность отдельных отраслей.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1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Планируется все эти данные грамотно состыковать, подумать, что сделать с днями когда биржа не работает – выходные например</a:t>
            </a:r>
          </a:p>
          <a:p>
            <a:r>
              <a:rPr lang="ru-RU" dirty="0"/>
              <a:t>Далее по возможности обогатить их и создать переменные которые были рассмотрены в статье</a:t>
            </a:r>
          </a:p>
          <a:p>
            <a:r>
              <a:rPr lang="ru-RU" dirty="0"/>
              <a:t>Предсказывать волатильность буду рынка РФ используя различные индексы с </a:t>
            </a:r>
            <a:r>
              <a:rPr lang="ru-RU" dirty="0" err="1"/>
              <a:t>Мос</a:t>
            </a:r>
            <a:r>
              <a:rPr lang="ru-RU" dirty="0"/>
              <a:t> Биржи для начала</a:t>
            </a:r>
          </a:p>
          <a:p>
            <a:endParaRPr lang="ru-RU" dirty="0"/>
          </a:p>
          <a:p>
            <a:r>
              <a:rPr lang="ru-RU" dirty="0"/>
              <a:t>последую примерам статей,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преобразую цены закрытия индекса в дневные доходности, попытаюсь предсказать абсолютное значение доходности следующего дня, либо квадрат доходности,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потестировать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ARCH/GARCH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модели, а также модели машинного обучения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Интерпретирую коэффициенты, оценю качество, проверю на устойчивость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все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92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Подготовил две статьи к обзору, можно увидеть их резюме на слайде</a:t>
            </a:r>
          </a:p>
          <a:p>
            <a:r>
              <a:rPr lang="ru-RU" dirty="0"/>
              <a:t>В первой говорится о включении индекса экономической неопределенности, включении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отклонения доходности акций от средней рыночной доходности </a:t>
            </a:r>
            <a:r>
              <a:rPr lang="ru-RU" dirty="0"/>
              <a:t>и включении цен на углерод в модель.</a:t>
            </a:r>
            <a:br>
              <a:rPr lang="ru-RU" dirty="0"/>
            </a:br>
            <a:r>
              <a:rPr lang="ru-RU" dirty="0"/>
              <a:t>Во второй рассматриваются различные индексы и их влияние на волатильность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94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Прогнозирование важно для формирования инвестиционных стратегий, финансовые рынки меняются стремительно поэтому использование машинки очень кстати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753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основные факторы, влияющие на сельскохозяйственный индекс Китая. Сравнить модели HAR-RV и PCA-LSTM, учитывая неопределенность экономической политики (EPU),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Cross-Sectional Absolute Deviation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национальный углеродный индекс и цены.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52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Период исследование с 2017 по 2021 год, используются высокочастотные данные, и цель состоит в предсказании реализованной волатильности на следующий день</a:t>
            </a:r>
          </a:p>
          <a:p>
            <a:r>
              <a:rPr lang="ru-RU" dirty="0"/>
              <a:t>Ну и реализованная волатильность определяется как сумма квадратов дневных доходностей сельхоз индекса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106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Стадный эффект фондового рынка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явление, при котором инвесторы или трейдеры принимают решения, следуя действиям других участников рынка, вместо того чтобы опираться на собственный анализ, и авторы </a:t>
            </a:r>
            <a:r>
              <a:rPr lang="ru-RU" dirty="0"/>
              <a:t>используют абсолютное отклонение в поперечном сечении (CSAD) китайского рынка акций категории А для определения данного эффекта.</a:t>
            </a:r>
          </a:p>
          <a:p>
            <a:endParaRPr lang="ru-RU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вот этот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Cross-Sectional Absolute Deviation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служит для оценки степени расхождения доходностей отдельных акций относительно средней доходности всего рынка или группы акций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33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Авторы тестируют далее несколько моделей. Из названий моделей можно догадаться в какие модели какие </a:t>
            </a:r>
            <a:r>
              <a:rPr lang="ru-RU" dirty="0" err="1"/>
              <a:t>доп</a:t>
            </a:r>
            <a:r>
              <a:rPr lang="ru-RU" dirty="0"/>
              <a:t> переменные из тех трех с прошлого слайда были добавлены. </a:t>
            </a:r>
          </a:p>
          <a:p>
            <a:r>
              <a:rPr lang="ru-RU" dirty="0"/>
              <a:t>Я так понял что методология следующая:</a:t>
            </a:r>
            <a:br>
              <a:rPr lang="ru-RU" dirty="0"/>
            </a:br>
            <a:r>
              <a:rPr lang="ru-RU" dirty="0"/>
              <a:t>для эконометрических моделей подбирается коэффициенты и чтобы сделать прогноз на следующий день просто подставляются соответствующие данные для данной строчки </a:t>
            </a:r>
            <a:r>
              <a:rPr lang="ru-RU" dirty="0" err="1"/>
              <a:t>датафрейма</a:t>
            </a:r>
            <a:r>
              <a:rPr lang="ru-RU" dirty="0"/>
              <a:t> скажем так, делается прогноз и далее считается ошибка.</a:t>
            </a:r>
            <a:br>
              <a:rPr lang="ru-RU" dirty="0"/>
            </a:br>
            <a:r>
              <a:rPr lang="ru-RU" dirty="0"/>
              <a:t>А насчет </a:t>
            </a:r>
            <a:r>
              <a:rPr lang="en-US" dirty="0"/>
              <a:t>LSTM –</a:t>
            </a:r>
            <a:r>
              <a:rPr lang="ru-RU" dirty="0"/>
              <a:t> так понимаю использовался стандартный подход когда у нас есть </a:t>
            </a:r>
            <a:r>
              <a:rPr lang="en-US" dirty="0"/>
              <a:t>train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test </a:t>
            </a:r>
            <a:r>
              <a:rPr lang="ru-RU" dirty="0"/>
              <a:t>выборка, подобрали </a:t>
            </a:r>
            <a:r>
              <a:rPr lang="ru-RU" dirty="0" err="1"/>
              <a:t>гп</a:t>
            </a:r>
            <a:r>
              <a:rPr lang="ru-RU" dirty="0"/>
              <a:t> на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ru-RU" dirty="0"/>
              <a:t>и сделали прогноз</a:t>
            </a:r>
          </a:p>
          <a:p>
            <a:r>
              <a:rPr lang="ru-RU" dirty="0"/>
              <a:t>Полученные результаты на слайде, </a:t>
            </a:r>
            <a:r>
              <a:rPr lang="en-US" dirty="0"/>
              <a:t>LSTM </a:t>
            </a:r>
            <a:r>
              <a:rPr lang="ru-RU" dirty="0"/>
              <a:t>выигрывает по качеству.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2466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авторы используют </a:t>
            </a:r>
            <a:r>
              <a:rPr lang="en-US" dirty="0"/>
              <a:t>PCA </a:t>
            </a:r>
            <a:r>
              <a:rPr lang="ru-RU" dirty="0"/>
              <a:t>что б улучшить результаты и им это удается, улучшаются все метрики</a:t>
            </a:r>
          </a:p>
          <a:p>
            <a:r>
              <a:rPr lang="ru-RU" dirty="0"/>
              <a:t>В итоге авторы утверждают что неопределенность экономической политики (EPU), индекс CSAD, цена на углерод</a:t>
            </a:r>
            <a:r>
              <a:rPr lang="en-US" dirty="0"/>
              <a:t> </a:t>
            </a:r>
            <a:r>
              <a:rPr lang="ru-RU" dirty="0"/>
              <a:t>существенно улучшают прогнозную способность модели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300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  <a:p>
            <a:r>
              <a:rPr lang="ru-RU" dirty="0"/>
              <a:t>Спрогнозировать индекс S&amp;P 500 </a:t>
            </a:r>
          </a:p>
          <a:p>
            <a:r>
              <a:rPr lang="ru-RU" dirty="0"/>
              <a:t>Оценить влияние различных факторов на него</a:t>
            </a:r>
          </a:p>
          <a:p>
            <a:endParaRPr lang="ru-RU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период с 3 января 2006 г. по 28 августа 2020 г. Прогноз идет на день вперед.</a:t>
            </a:r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Ежедневные данные включают в себя индексы S&amp;P 500, индекс страха и т д (PUT, IDEM V, VIX, ISEESI, NSI и OFRFSI). Еженедельные выборочные данные включают </a:t>
            </a:r>
            <a:r>
              <a:rPr lang="ru-RU" dirty="0"/>
              <a:t>Индекс настроений розничных инвесторов </a:t>
            </a:r>
            <a:r>
              <a:rPr lang="ru-RU" dirty="0">
                <a:effectLst/>
              </a:rPr>
              <a:t> AAII и </a:t>
            </a:r>
            <a:r>
              <a:rPr lang="ru-RU" dirty="0"/>
              <a:t>индекс финансового стресса </a:t>
            </a:r>
            <a:r>
              <a:rPr lang="ru-RU" dirty="0">
                <a:effectLst/>
              </a:rPr>
              <a:t>STLFSI. Ежемесячные выборочные данные включают всякие переменные из предикторов первого класса , GPU, MPU, TPU, HCU, EMV, GPRS и EUR. Все предикторы с низкой частотой разбиты на дневные частоты.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9983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авторы оценивали много моделей с помощью </a:t>
            </a:r>
            <a:r>
              <a:rPr lang="en-US" dirty="0"/>
              <a:t>Model </a:t>
            </a:r>
            <a:r>
              <a:rPr lang="en-US" dirty="0" err="1"/>
              <a:t>Confidience</a:t>
            </a:r>
            <a:r>
              <a:rPr lang="en-US" dirty="0"/>
              <a:t> Set, </a:t>
            </a:r>
            <a:r>
              <a:rPr lang="ru-RU" dirty="0"/>
              <a:t>получили что модель </a:t>
            </a:r>
            <a:r>
              <a:rPr lang="en-US" dirty="0">
                <a:effectLst/>
              </a:rPr>
              <a:t>MIDAS-LASSO</a:t>
            </a:r>
            <a:r>
              <a:rPr lang="ru-RU" dirty="0">
                <a:effectLst/>
              </a:rPr>
              <a:t> получается лучше всех</a:t>
            </a:r>
          </a:p>
          <a:p>
            <a:r>
              <a:rPr lang="ru-RU" dirty="0">
                <a:effectLst/>
              </a:rPr>
              <a:t>Далее проводят анализ, являются ли различные модели лучше чем бенчмарк (базовая) модель, базовая модель у нас </a:t>
            </a:r>
            <a:r>
              <a:rPr lang="en-US" dirty="0">
                <a:effectLst/>
              </a:rPr>
              <a:t>MIDAS-RV</a:t>
            </a:r>
            <a:endParaRPr lang="ru-RU" dirty="0">
              <a:effectLst/>
            </a:endParaRPr>
          </a:p>
          <a:p>
            <a:r>
              <a:rPr lang="ru-RU" dirty="0"/>
              <a:t>Если ΔR2​&gt;0, то новая модель лучше предсказывает волатильность по сравнению с базовой.</a:t>
            </a:r>
          </a:p>
          <a:p>
            <a:r>
              <a:rPr lang="ru-RU" dirty="0"/>
              <a:t>Ниже модели </a:t>
            </a:r>
            <a:r>
              <a:rPr lang="en-US" dirty="0"/>
              <a:t>MS-MIDAS-LASSO</a:t>
            </a:r>
            <a:r>
              <a:rPr lang="ru-RU" dirty="0"/>
              <a:t> находятся так понимаю некоторые усреднение показаний.</a:t>
            </a:r>
          </a:p>
          <a:p>
            <a:r>
              <a:rPr lang="ru-RU" dirty="0"/>
              <a:t>Оценка моделей происходит методом скользящего окна, авторы используют в окне 2000 наблюдений.</a:t>
            </a:r>
          </a:p>
          <a:p>
            <a:r>
              <a:rPr lang="ru-RU" dirty="0"/>
              <a:t>В красном окне представлены расширения модели </a:t>
            </a:r>
            <a:r>
              <a:rPr lang="en-US" dirty="0"/>
              <a:t>MIDAS-RV </a:t>
            </a:r>
            <a:r>
              <a:rPr lang="ru-RU" dirty="0"/>
              <a:t>соответствующими показателями, которые на прошлом слайде были показаны и мы видим что добавление соответствующих переменных значимо улучшает прогнозную силу модели.</a:t>
            </a:r>
          </a:p>
          <a:p>
            <a:r>
              <a:rPr lang="ru-RU" dirty="0">
                <a:effectLst/>
              </a:rPr>
              <a:t>Из приведенных выше эмпирических результатов мы видим, что модель MS-MIDAS-LASSO обладает наилучшими показателями прогнозирования вне выборки, за ней следует MIDAS-LASSO.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877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Потом авторы берут в качестве бенчмарка новую модель – </a:t>
            </a:r>
            <a:r>
              <a:rPr lang="en-US" dirty="0"/>
              <a:t>MIDAS</a:t>
            </a:r>
            <a:r>
              <a:rPr lang="ru-RU" dirty="0"/>
              <a:t>-</a:t>
            </a:r>
            <a:r>
              <a:rPr lang="en-US" dirty="0"/>
              <a:t>RV</a:t>
            </a:r>
            <a:r>
              <a:rPr lang="ru-RU" dirty="0"/>
              <a:t> с переключением режимов, далее сравнивают модельки с новой базовой моделью, получают что модель-лидер остается все та же, это наблюдается слева в таблице 5</a:t>
            </a:r>
          </a:p>
          <a:p>
            <a:r>
              <a:rPr lang="ru-RU" dirty="0"/>
              <a:t>Далее авторы экспериментировали с размером скользящего окна, лидер все тот же</a:t>
            </a:r>
          </a:p>
          <a:p>
            <a:r>
              <a:rPr lang="ru-RU" dirty="0"/>
              <a:t>Далее авторы берут </a:t>
            </a:r>
            <a:r>
              <a:rPr lang="en-US" dirty="0"/>
              <a:t>HAR </a:t>
            </a:r>
            <a:r>
              <a:rPr lang="ru-RU" dirty="0"/>
              <a:t>модель и к ней начинают прикручивать все то, что делали с моделью </a:t>
            </a:r>
            <a:r>
              <a:rPr lang="en-US" dirty="0"/>
              <a:t>MIDAS</a:t>
            </a:r>
            <a:r>
              <a:rPr lang="ru-RU" dirty="0"/>
              <a:t>, получают что расширение </a:t>
            </a:r>
            <a:r>
              <a:rPr lang="en-US" dirty="0"/>
              <a:t>MS-LASSO</a:t>
            </a:r>
            <a:r>
              <a:rPr lang="ru-RU" dirty="0"/>
              <a:t> лучшая, а за ней идет просто </a:t>
            </a:r>
            <a:r>
              <a:rPr lang="en-US" dirty="0"/>
              <a:t>LASSO</a:t>
            </a:r>
            <a:r>
              <a:rPr lang="ru-RU" dirty="0"/>
              <a:t>. Также можно обратить внимание что </a:t>
            </a:r>
            <a:r>
              <a:rPr lang="en-US" dirty="0"/>
              <a:t>VIX </a:t>
            </a:r>
            <a:r>
              <a:rPr lang="ru-RU" dirty="0"/>
              <a:t>и </a:t>
            </a:r>
            <a:r>
              <a:rPr lang="en-US" dirty="0"/>
              <a:t>EMV</a:t>
            </a:r>
            <a:r>
              <a:rPr lang="ru-RU" dirty="0">
                <a:effectLst/>
              </a:rPr>
              <a:t>остаются лучшими и вторыми по значимости показателями прогнозирования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408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Потом авторы </a:t>
            </a:r>
            <a:r>
              <a:rPr lang="ru-RU" dirty="0">
                <a:effectLst/>
              </a:rPr>
              <a:t>применяют </a:t>
            </a:r>
            <a:r>
              <a:rPr lang="en-US" dirty="0">
                <a:effectLst/>
              </a:rPr>
              <a:t>MCS </a:t>
            </a:r>
            <a:r>
              <a:rPr lang="ru-RU" dirty="0">
                <a:effectLst/>
              </a:rPr>
              <a:t>и делают вывод что </a:t>
            </a:r>
            <a:r>
              <a:rPr lang="en-US" dirty="0">
                <a:effectLst/>
              </a:rPr>
              <a:t>MS-MIDAS-LASSO </a:t>
            </a:r>
            <a:r>
              <a:rPr lang="ru-RU" dirty="0">
                <a:effectLst/>
              </a:rPr>
              <a:t>самая классная моделька</a:t>
            </a:r>
          </a:p>
          <a:p>
            <a:r>
              <a:rPr lang="ru-RU" dirty="0">
                <a:effectLst/>
              </a:rPr>
              <a:t>Еще авторы исследовали поведение предикторов и разные модельки в период </a:t>
            </a:r>
            <a:r>
              <a:rPr lang="ru-RU" dirty="0" err="1">
                <a:effectLst/>
              </a:rPr>
              <a:t>ковида</a:t>
            </a:r>
            <a:r>
              <a:rPr lang="ru-RU" dirty="0">
                <a:effectLst/>
              </a:rPr>
              <a:t> и еще есть ли разница в периоды низкой и высокой волатильности</a:t>
            </a:r>
          </a:p>
          <a:p>
            <a:r>
              <a:rPr lang="ru-RU" dirty="0">
                <a:effectLst/>
              </a:rPr>
              <a:t>И собственно общий вывод который делают авторы это</a:t>
            </a:r>
          </a:p>
          <a:p>
            <a:pPr marL="228600" indent="-228600">
              <a:buAutoNum type="arabicParenR"/>
            </a:pPr>
            <a:r>
              <a:rPr lang="ru-RU" dirty="0">
                <a:effectLst/>
              </a:rPr>
              <a:t>индикаторы неопределенности экономической политики (особенно EMV) и VIX с большей вероятностью обеспечат лучшую точность прогнозирования, чем все остальное</a:t>
            </a:r>
          </a:p>
          <a:p>
            <a:pPr marL="228600" indent="-228600">
              <a:buAutoNum type="arabicParenR"/>
            </a:pPr>
            <a:r>
              <a:rPr lang="ru-RU" dirty="0">
                <a:effectLst/>
              </a:rPr>
              <a:t>Модель </a:t>
            </a:r>
            <a:r>
              <a:rPr lang="en-US" dirty="0">
                <a:effectLst/>
              </a:rPr>
              <a:t>MIDAS-LASSO </a:t>
            </a:r>
            <a:r>
              <a:rPr lang="ru-RU" dirty="0">
                <a:effectLst/>
              </a:rPr>
              <a:t>с переключением режимов является отличной моделью для прогнозирования</a:t>
            </a:r>
          </a:p>
          <a:p>
            <a:pPr marL="228600" indent="-228600">
              <a:buAutoNum type="arabicParenR"/>
            </a:pPr>
            <a:r>
              <a:rPr lang="ru-RU" dirty="0">
                <a:effectLst/>
              </a:rPr>
              <a:t>индикаторы неопределенности экономической политики, отличные от GEPU, помогают прогнозировать либо высокую , либо низкую волатильность фондового рынка, но индексы рыночных настроений, отличные от VIX и индекса финансового стресса (OFRFSI), демонстрируют статистически значимую эффективность прогнозирования только в режимах с низкой волатильностью.</a:t>
            </a:r>
          </a:p>
          <a:p>
            <a:pPr marL="228600" indent="-228600">
              <a:buAutoNum type="arabicParenR"/>
            </a:pPr>
            <a:r>
              <a:rPr lang="ru-RU" dirty="0"/>
              <a:t>В период </a:t>
            </a:r>
            <a:r>
              <a:rPr lang="ru-RU" dirty="0" err="1"/>
              <a:t>ковида</a:t>
            </a:r>
            <a:r>
              <a:rPr lang="ru-RU" dirty="0"/>
              <a:t> </a:t>
            </a:r>
            <a:r>
              <a:rPr lang="en-US" dirty="0"/>
              <a:t>MIDAS-LASSO</a:t>
            </a:r>
            <a:r>
              <a:rPr lang="ru-RU" dirty="0"/>
              <a:t> осталась лучшей моделью тоже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724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/>
              <a:t>Планируется все эти данные грамотно состыковать, подумать, что сделать с днями когда биржа не работает – выходные например</a:t>
            </a:r>
          </a:p>
          <a:p>
            <a:r>
              <a:rPr lang="ru-RU" dirty="0"/>
              <a:t>Далее по возможности обогатить их и создать переменные которые были рассмотрены в статье</a:t>
            </a:r>
          </a:p>
          <a:p>
            <a:r>
              <a:rPr lang="ru-RU" dirty="0"/>
              <a:t>Предсказывать волатильность буду рынка РФ используя различные индексы с </a:t>
            </a:r>
            <a:r>
              <a:rPr lang="ru-RU" dirty="0" err="1"/>
              <a:t>Мос</a:t>
            </a:r>
            <a:r>
              <a:rPr lang="ru-RU" dirty="0"/>
              <a:t> Биржи для начала</a:t>
            </a:r>
          </a:p>
          <a:p>
            <a:endParaRPr lang="ru-RU" dirty="0"/>
          </a:p>
          <a:p>
            <a:r>
              <a:rPr lang="ru-RU" dirty="0"/>
              <a:t>последую примерам статей,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преобразую цены закрытия индекса в дневные доходности, попытаюсь предсказать абсолютное значение доходности следующего дня, либо квадрат доходности,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потестировать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ARCH/GARCH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модели, а также модели машинного обучения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Интерпретирую коэффициенты, оценю качество, проверю на устойчивость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все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08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Мною были поставлены следующая цель попытаться найти факторы и посмотреть как они влияют на волатильность фондового рынка, а также попытаться построить модель которая будет ее прогнозировать</a:t>
            </a:r>
          </a:p>
          <a:p>
            <a:r>
              <a:rPr lang="ru-RU" dirty="0"/>
              <a:t>Для достижения цели нужно выполнить следующие задачи</a:t>
            </a:r>
          </a:p>
          <a:p>
            <a:r>
              <a:rPr lang="ru-RU" dirty="0"/>
              <a:t>Анализ статей, выгрузка данных, их обработка, построение модели и ее оценка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9697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После </a:t>
            </a:r>
            <a:r>
              <a:rPr lang="ru-RU" dirty="0" err="1">
                <a:effectLst/>
              </a:rPr>
              <a:t>подгрузки</a:t>
            </a:r>
            <a:r>
              <a:rPr lang="ru-RU" dirty="0">
                <a:effectLst/>
              </a:rPr>
              <a:t> данных я их преобразовал в норм вид, помесячные данные (инфляция и ключевая ставка) растянул на каждый день соответствующего месяца, далее посмотрел в каком из </a:t>
            </a:r>
            <a:r>
              <a:rPr lang="ru-RU" dirty="0" err="1">
                <a:effectLst/>
              </a:rPr>
              <a:t>датафреймов</a:t>
            </a:r>
            <a:r>
              <a:rPr lang="ru-RU" dirty="0">
                <a:effectLst/>
              </a:rPr>
              <a:t> больше всего данных, оказалось что в </a:t>
            </a:r>
            <a:r>
              <a:rPr lang="ru-RU" dirty="0" err="1">
                <a:effectLst/>
              </a:rPr>
              <a:t>датафрейме</a:t>
            </a:r>
            <a:r>
              <a:rPr lang="ru-RU" dirty="0">
                <a:effectLst/>
              </a:rPr>
              <a:t> нефть марки </a:t>
            </a:r>
            <a:r>
              <a:rPr lang="en-US" dirty="0" err="1">
                <a:effectLst/>
              </a:rPr>
              <a:t>brent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наджоинил</a:t>
            </a:r>
            <a:r>
              <a:rPr lang="ru-RU" dirty="0">
                <a:effectLst/>
              </a:rPr>
              <a:t> к этому </a:t>
            </a:r>
            <a:r>
              <a:rPr lang="ru-RU" dirty="0" err="1">
                <a:effectLst/>
              </a:rPr>
              <a:t>датафрейму</a:t>
            </a:r>
            <a:r>
              <a:rPr lang="ru-RU" dirty="0">
                <a:effectLst/>
              </a:rPr>
              <a:t> все остальные, получил единый временной ряд </a:t>
            </a:r>
          </a:p>
          <a:p>
            <a:r>
              <a:rPr lang="ru-RU" dirty="0">
                <a:effectLst/>
              </a:rPr>
              <a:t>Далее получилось так что в </a:t>
            </a:r>
            <a:r>
              <a:rPr lang="ru-RU" dirty="0" err="1">
                <a:effectLst/>
              </a:rPr>
              <a:t>датафреймах</a:t>
            </a:r>
            <a:r>
              <a:rPr lang="ru-RU" dirty="0">
                <a:effectLst/>
              </a:rPr>
              <a:t> которые содержат курс доллара и евро слишком много отсутствующих значений и с </a:t>
            </a:r>
            <a:r>
              <a:rPr lang="ru-RU" dirty="0" err="1">
                <a:effectLst/>
              </a:rPr>
              <a:t>датафреймами</a:t>
            </a:r>
            <a:r>
              <a:rPr lang="ru-RU" dirty="0">
                <a:effectLst/>
              </a:rPr>
              <a:t> про облигации тоже проблема с отсутствующими значениями, пока что </a:t>
            </a:r>
            <a:r>
              <a:rPr lang="ru-RU" dirty="0" err="1">
                <a:effectLst/>
              </a:rPr>
              <a:t>дропнул</a:t>
            </a:r>
            <a:r>
              <a:rPr lang="ru-RU" dirty="0">
                <a:effectLst/>
              </a:rPr>
              <a:t> 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385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Далее в других столбцах тоже были </a:t>
            </a:r>
            <a:r>
              <a:rPr lang="en-US" dirty="0">
                <a:effectLst/>
              </a:rPr>
              <a:t>nan</a:t>
            </a:r>
            <a:r>
              <a:rPr lang="ru-RU" dirty="0">
                <a:effectLst/>
              </a:rPr>
              <a:t> но не так много</a:t>
            </a:r>
            <a:r>
              <a:rPr lang="en-US" dirty="0">
                <a:effectLst/>
              </a:rPr>
              <a:t>, </a:t>
            </a:r>
            <a:r>
              <a:rPr lang="ru-RU" dirty="0">
                <a:effectLst/>
              </a:rPr>
              <a:t>меньше ста в каждой колонке при том что во всем </a:t>
            </a:r>
            <a:r>
              <a:rPr lang="ru-RU" dirty="0" err="1">
                <a:effectLst/>
              </a:rPr>
              <a:t>датафрейме</a:t>
            </a:r>
            <a:r>
              <a:rPr lang="en-US" dirty="0">
                <a:effectLst/>
              </a:rPr>
              <a:t> 2325</a:t>
            </a:r>
            <a:r>
              <a:rPr lang="ru-RU" dirty="0">
                <a:effectLst/>
              </a:rPr>
              <a:t> строк</a:t>
            </a:r>
          </a:p>
          <a:p>
            <a:r>
              <a:rPr lang="ru-RU" dirty="0">
                <a:effectLst/>
              </a:rPr>
              <a:t>Ну и было принято решение через интерполяцию </a:t>
            </a:r>
            <a:r>
              <a:rPr lang="en-US" dirty="0">
                <a:effectLst/>
              </a:rPr>
              <a:t>nan</a:t>
            </a:r>
            <a:r>
              <a:rPr lang="ru-RU" dirty="0">
                <a:effectLst/>
              </a:rPr>
              <a:t>-ы убрать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23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Далее беру индексы (индекс </a:t>
            </a:r>
            <a:r>
              <a:rPr lang="ru-RU" dirty="0" err="1">
                <a:effectLst/>
              </a:rPr>
              <a:t>мос</a:t>
            </a:r>
            <a:r>
              <a:rPr lang="ru-RU" dirty="0">
                <a:effectLst/>
              </a:rPr>
              <a:t> биржи, индекс голубых фишек с </a:t>
            </a:r>
            <a:r>
              <a:rPr lang="ru-RU" dirty="0" err="1">
                <a:effectLst/>
              </a:rPr>
              <a:t>мос</a:t>
            </a:r>
            <a:r>
              <a:rPr lang="ru-RU" dirty="0">
                <a:effectLst/>
              </a:rPr>
              <a:t> биржи и индекс РТС тоже с </a:t>
            </a:r>
            <a:r>
              <a:rPr lang="ru-RU" dirty="0" err="1">
                <a:effectLst/>
              </a:rPr>
              <a:t>мос</a:t>
            </a:r>
            <a:r>
              <a:rPr lang="ru-RU" dirty="0">
                <a:effectLst/>
              </a:rPr>
              <a:t> биржи, рассчитываю логарифмическую доходность индексов, возвожу в квадрат, и использую скользящее окно суммируя их за 5 дней, смещаю целевую переменную на 5 строк назад что б предсказывать реализованную волатильность на 5 дней вперед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25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Далее я пишу функцию, которая обучает </a:t>
            </a:r>
            <a:r>
              <a:rPr lang="en-US" dirty="0" err="1">
                <a:effectLst/>
              </a:rPr>
              <a:t>RandomForest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на 90</a:t>
            </a:r>
            <a:r>
              <a:rPr lang="en-US" dirty="0">
                <a:effectLst/>
              </a:rPr>
              <a:t>% </a:t>
            </a:r>
            <a:r>
              <a:rPr lang="ru-RU" dirty="0">
                <a:effectLst/>
              </a:rPr>
              <a:t> первых данных, берет следующие 5 строк, предсказывает на них значения и рассчитывает </a:t>
            </a:r>
            <a:r>
              <a:rPr lang="en-US" dirty="0">
                <a:effectLst/>
              </a:rPr>
              <a:t>MAE </a:t>
            </a:r>
            <a:r>
              <a:rPr lang="ru-RU" dirty="0">
                <a:effectLst/>
              </a:rPr>
              <a:t>, </a:t>
            </a:r>
            <a:r>
              <a:rPr lang="en-US" dirty="0">
                <a:effectLst/>
              </a:rPr>
              <a:t>MSE </a:t>
            </a:r>
            <a:r>
              <a:rPr lang="ru-RU" dirty="0">
                <a:effectLst/>
              </a:rPr>
              <a:t>добавляет в список и так итеративно происходит пока </a:t>
            </a:r>
            <a:r>
              <a:rPr lang="ru-RU" dirty="0" err="1">
                <a:effectLst/>
              </a:rPr>
              <a:t>валидационные</a:t>
            </a:r>
            <a:r>
              <a:rPr lang="ru-RU" dirty="0">
                <a:effectLst/>
              </a:rPr>
              <a:t> данные не кончатся, а на тест я оставлял всего 5 строк, так сказать финальная проверка</a:t>
            </a:r>
          </a:p>
          <a:p>
            <a:r>
              <a:rPr lang="ru-RU" dirty="0">
                <a:effectLst/>
              </a:rPr>
              <a:t>В целом уже не ужасный результат но нужно лучше</a:t>
            </a:r>
          </a:p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5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Появилась идея добавить еще пару фичей</a:t>
            </a:r>
          </a:p>
          <a:p>
            <a:r>
              <a:rPr lang="ru-RU" dirty="0">
                <a:effectLst/>
              </a:rPr>
              <a:t>Добавляю реализованную волатильность за последний месяц (а в коде фигурирует 22 дня)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Добавляю бинарные переменные </a:t>
            </a:r>
            <a:r>
              <a:rPr lang="en-US" dirty="0">
                <a:effectLst/>
              </a:rPr>
              <a:t>- </a:t>
            </a:r>
            <a:r>
              <a:rPr lang="ru-RU" dirty="0">
                <a:effectLst/>
              </a:rPr>
              <a:t>индикаторы для каждой акции, где 1 это цена акции меньше чем 1, 3 или 6 месяцев назад и 0 если иначе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ffectLst/>
              </a:rPr>
              <a:t>Добавляю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отклонение доходности акций от средней рыночной доходности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метрика используется для измерения стадного поведения инвесторов и позволяет учитывать отклонения поведения частных инвесторов от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общерыночной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динамики (только пока что это рассчитывается на 8 акциях)</a:t>
            </a:r>
            <a:endParaRPr lang="ru-RU" dirty="0"/>
          </a:p>
          <a:p>
            <a:r>
              <a:rPr lang="ru-RU" dirty="0">
                <a:effectLst/>
              </a:rPr>
              <a:t>Результаты на слайде, видим что </a:t>
            </a:r>
            <a:r>
              <a:rPr lang="en-US" dirty="0" err="1">
                <a:effectLst/>
              </a:rPr>
              <a:t>CatBoost</a:t>
            </a:r>
            <a:r>
              <a:rPr lang="en-US" dirty="0">
                <a:effectLst/>
              </a:rPr>
              <a:t> </a:t>
            </a:r>
            <a:r>
              <a:rPr lang="ru-RU" dirty="0">
                <a:effectLst/>
              </a:rPr>
              <a:t>существенно лучше показывает себя на валидации и на четыре стотысячные хуже по обеим метрикам на тесте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03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Проверяю стационарность целевой переменной, </a:t>
            </a:r>
          </a:p>
          <a:p>
            <a:r>
              <a:rPr lang="en-US" dirty="0">
                <a:effectLst/>
              </a:rPr>
              <a:t>ADF: </a:t>
            </a:r>
            <a:r>
              <a:rPr lang="ru-RU" dirty="0">
                <a:effectLst/>
              </a:rPr>
              <a:t>если </a:t>
            </a:r>
            <a:r>
              <a:rPr lang="en-US" dirty="0">
                <a:effectLst/>
              </a:rPr>
              <a:t>p-value &lt; 0.05 → </a:t>
            </a:r>
            <a:r>
              <a:rPr lang="ru-RU" dirty="0">
                <a:effectLst/>
              </a:rPr>
              <a:t>ряд стационарен.</a:t>
            </a:r>
            <a:br>
              <a:rPr lang="ru-RU" dirty="0">
                <a:effectLst/>
              </a:rPr>
            </a:br>
            <a:r>
              <a:rPr lang="en-US" dirty="0">
                <a:effectLst/>
              </a:rPr>
              <a:t>KPSS: </a:t>
            </a:r>
            <a:r>
              <a:rPr lang="ru-RU" dirty="0">
                <a:effectLst/>
              </a:rPr>
              <a:t>если </a:t>
            </a:r>
            <a:r>
              <a:rPr lang="en-US" dirty="0">
                <a:effectLst/>
              </a:rPr>
              <a:t>p-value &gt; 0.05 → </a:t>
            </a:r>
            <a:r>
              <a:rPr lang="ru-RU" dirty="0">
                <a:effectLst/>
              </a:rPr>
              <a:t>ряд стационарен.</a:t>
            </a:r>
          </a:p>
          <a:p>
            <a:r>
              <a:rPr lang="ru-RU" dirty="0">
                <a:effectLst/>
              </a:rPr>
              <a:t>Положительная автокорреляция, </a:t>
            </a:r>
            <a:r>
              <a:rPr lang="ru-RU" dirty="0" err="1">
                <a:effectLst/>
              </a:rPr>
              <a:t>гетероскедастичность</a:t>
            </a:r>
            <a:endParaRPr lang="ru-RU" dirty="0">
              <a:effectLst/>
            </a:endParaRPr>
          </a:p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19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Эконометрические модели я уже начал рассматривать, но словил проблемы с автокорреляцией и с </a:t>
            </a:r>
            <a:r>
              <a:rPr lang="ru-RU" dirty="0" err="1">
                <a:effectLst/>
              </a:rPr>
              <a:t>гетероскедастичностью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При этом тест дики </a:t>
            </a:r>
            <a:r>
              <a:rPr lang="ru-RU" dirty="0" err="1">
                <a:effectLst/>
              </a:rPr>
              <a:t>фуллера</a:t>
            </a:r>
            <a:r>
              <a:rPr lang="ru-RU" dirty="0">
                <a:effectLst/>
              </a:rPr>
              <a:t> сейчас показывает что ряд целевой переменной слабо стационарен</a:t>
            </a:r>
          </a:p>
          <a:p>
            <a:r>
              <a:rPr lang="ru-RU" dirty="0">
                <a:effectLst/>
              </a:rPr>
              <a:t>В общем буду </a:t>
            </a:r>
            <a:r>
              <a:rPr lang="ru-RU" dirty="0" err="1">
                <a:effectLst/>
              </a:rPr>
              <a:t>фиксить</a:t>
            </a:r>
            <a:r>
              <a:rPr lang="ru-RU" dirty="0">
                <a:effectLst/>
              </a:rPr>
              <a:t> всякие проблемы, к концу семестра что </a:t>
            </a:r>
            <a:r>
              <a:rPr lang="ru-RU" dirty="0" err="1">
                <a:effectLst/>
              </a:rPr>
              <a:t>нибудь</a:t>
            </a:r>
            <a:r>
              <a:rPr lang="ru-RU" dirty="0">
                <a:effectLst/>
              </a:rPr>
              <a:t> добавлю по этой части</a:t>
            </a:r>
          </a:p>
          <a:p>
            <a:r>
              <a:rPr lang="ru-RU" dirty="0">
                <a:effectLst/>
              </a:rPr>
              <a:t>Еще попытался написать парсеры, чтобы была возможность быстро актуализировать данные а не выгружать вручную, но пока что успехом не увенчалось данное занятие, </a:t>
            </a:r>
            <a:r>
              <a:rPr lang="ru-RU" dirty="0" err="1">
                <a:effectLst/>
              </a:rPr>
              <a:t>тк</a:t>
            </a:r>
            <a:r>
              <a:rPr lang="ru-RU" dirty="0">
                <a:effectLst/>
              </a:rPr>
              <a:t> сайты умные и просто так меня пускать не хотят</a:t>
            </a:r>
          </a:p>
          <a:p>
            <a:r>
              <a:rPr lang="ru-RU" dirty="0">
                <a:effectLst/>
              </a:rPr>
              <a:t>В целом пока что так, у меня всё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85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Подготовил две статьи к обзору, можно увидеть их резюме на слайде</a:t>
            </a:r>
          </a:p>
          <a:p>
            <a:r>
              <a:rPr lang="ru-RU" dirty="0"/>
              <a:t>В первой говорится о роли технических переменных и о их важности включения в модель</a:t>
            </a:r>
          </a:p>
          <a:p>
            <a:r>
              <a:rPr lang="ru-RU" dirty="0"/>
              <a:t>Во второй рассматривается влияние волатильности отдельных отраслей на общую волатильность фондового рынка и наоборот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1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Ставится вопрос, могут ли технические индикаторы улучшить точность прогнозирования волатильности акций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41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Берутся за 1950-2015 год, о том какие переменные авторы поместили внутрь скажу чуть позже,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зависимая переменная в регрессионной модели) представляет собой логарифм реализованной волатильности индекса S&amp;P 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Реализованная волатильность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фактическая волатильность, рассчитанная на основе исторических данных: они складывают квадраты ежедневных изменений цен (доходностей) за месяц (или квартал). Это дает им количественную оценку того, насколько цены были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волатильны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этом периоде.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3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Были сконструированы три типа технических индикаторов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1)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эффект рычага 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Leverage Effect)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текущая цена акции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меньше, чем цена ( P_{t-k} )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Индикаторы, учитывающие эффект объема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VOLM_t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текущий объем торгов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Volume_t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превышает объем торгов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Индикаторы, основанные на кластеризации волатильности 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Volatility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Clustering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Индикатор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 ) принимает значение 1, если текущая волатильность (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RV_t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) выше, чем волатильность </a:t>
            </a:r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периодов назад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соотношение дивидендов к цене (DP), Дивидендная доходность (DY), соотношение прибыли к цене (EP), соотношение балансовой стоимости к рыночной (BM), Чистый прирост собственного капитала (NITS), Ставка по казначейским векселям (TBL), долгосрочные доходность (LTY), долгосрочная доходность (LTR), Спред доходности по умолчанию (DFY), Спред доходности по умолчанию (DFR) и инфляция (INFL), средняя премия за размер (SMB), средняя премия за стоимость (HML)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9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Vt</a:t>
            </a:r>
            <a:r>
              <a:rPr lang="ru-RU" dirty="0"/>
              <a:t>​ — логарифм реализованной волатильности в период t</a:t>
            </a:r>
          </a:p>
          <a:p>
            <a:r>
              <a:rPr lang="ru-RU" dirty="0" err="1"/>
              <a:t>Vt</a:t>
            </a:r>
            <a:r>
              <a:rPr lang="ru-RU" dirty="0"/>
              <a:t>−k​ — лаги логарифма волатильности (учитывают автокорреляцию волатильности)</a:t>
            </a:r>
          </a:p>
          <a:p>
            <a:r>
              <a:rPr lang="ru-RU" dirty="0"/>
              <a:t>Xt−1​ —предикторы (технические индикаторы или макроэкономические переменные), доступные на момент t−1</a:t>
            </a:r>
          </a:p>
          <a:p>
            <a:r>
              <a:rPr lang="ru-RU" dirty="0"/>
              <a:t>α,βk​,θ — параметры модели, которые необходимо оценить</a:t>
            </a:r>
          </a:p>
          <a:p>
            <a:r>
              <a:rPr lang="ru-RU" dirty="0" err="1"/>
              <a:t>εt</a:t>
            </a:r>
            <a:r>
              <a:rPr lang="ru-RU" dirty="0"/>
              <a:t>​ — случайная ошибка.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086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Слева таблица 1 предсказание на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внутривыборочных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данных – модель на них обучается и на них оценивается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Макроэкономические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Yield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дивидендная доходность)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-0.327**, значимый на уровне 5% (обозначается **). Это означает, что более высокая дивидендная доходность связана со снижением будущей волатильности. Проще говоря, когда компании выплачивают большие дивиденды по отношению к цене акций, ожидается, что рынок будет менее волатильным в будущем.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Dividend-Price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отношение дивиденда к цене)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-0.239*, значимый на уровне 10% (*). Это тоже указывает на обратную связь между этим показателем и будущей волатильностью.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NTIS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equity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expansion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чистое расширение акционерного капитала)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spread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показали значимые коэффициенты, что говорит о их влиянии на волатильность.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LV(1,1)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коэффициент 0.296***, значимый на уровне 1% (***). 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показатель отражает "эффект рычага" с лагом в 1 месяц. Положительный и значимый коэффициент означает, что отрицательные доходности (падение цен) в текущем месяце связаны с увеличением волатильности в следующем месяце. Это соответствует теории, что после падения цен волатильность рынка растёт.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LV(1,3), LV(1,6), LV(1,9)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аналогичные индикаторы эффекта рычага с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бóльшими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лагами также имеют положительные и значимые коэффициенты. Это подтверждает устойчивость эффекта рычага на разных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временнýх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промежутках.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Другие технические переменные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(например, VOLM и VAR) не показали значимых результатов - они менее полезны для предсказания волатильности в рамках выборки.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Переходим к Таблице 3 (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Вневыборочные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результаты):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Таблица 3 оценивает, насколько хорошо модели предсказывают волатильность на новых данных, которые не использовались при обучении моделей.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Индивидуальные макроэкономические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Большинство макроэкономических переменных не показали значимого улучшения прогноза волатильности вне выборки. Но показали </a:t>
            </a:r>
            <a:r>
              <a:rPr lang="ru-RU" dirty="0"/>
              <a:t>Спред доходности по умолчанию, ставка по казначейским векселям и долгосрочная доходность, у них у всех положительный знак.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Индивидуальные технические переменные: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LV(1,1)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статистика CW составляет 6.243***, а ΔR2_OOS = 0.962%, что значимо на уровне 1%. Это означает, что этот технический индикатор эффективно улучшает прогноз волатильности на новых данных.</a:t>
            </a:r>
          </a:p>
          <a:p>
            <a:pPr lvl="1"/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LV(1,6) и LV(1,9)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имеют значимые статистики CW и положительные ΔR2_OOS, что подтверждает их полезность в прогнозировании вне выборки.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FC-MACRO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(Forecast Combination over Macroeconomic models):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моделей, использующих макроэкономические переменные.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FC-TECH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(Forecast Combination over Technical models):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моделей, использующих технические индикаторы.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комбинация прогнозов от всех моделей – как макроэкономических, так и технических.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FC-TECH лучше всего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02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11.04.2025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92CFA-6C58-4E08-85E6-ED7EEE95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838" y="1119188"/>
            <a:ext cx="9720262" cy="23812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364ECB-3BBB-4989-9B83-1B6878960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838" y="3592513"/>
            <a:ext cx="9720262" cy="16525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E4608-CD2F-47C8-984C-D114281B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35EF0C-DD59-4881-B4A3-B6B62596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1F24A-2D9A-4580-ABDC-6626A3E2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58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1FE46-9116-4233-BA93-6B342F7C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DB30F-D6FC-4087-9CAA-74C5DE35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EB234B-B7DE-4675-B34C-C582D313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31D51-8FB3-44E4-95E8-3C832DE5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333F2A-67FF-4B9F-89EE-35942C78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992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868A8-A173-4F64-8E5A-B9088F0B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1704975"/>
            <a:ext cx="11177587" cy="2846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C632A2-693B-4D32-A2AC-D3BD1317A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38" y="4578350"/>
            <a:ext cx="11177587" cy="1495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BEE48-14FC-4952-9386-0A148BC5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8F657-868F-42A7-BF33-16BF5DDB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2BD8F-6531-40DD-A2C2-7F451962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71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CEB5D-59E2-4B4E-BFEE-D4D102F5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F253F-EF76-46F7-A6B4-DF270ECD3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588" y="1820863"/>
            <a:ext cx="5513387" cy="4340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B3CA2A-2F82-4AD3-93B2-623295682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6375" y="1820863"/>
            <a:ext cx="5513388" cy="4340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7CDB05-0EC5-42FE-8952-31013CAB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073D32-1566-4325-9A8E-4BE1357E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4DB83-0E31-4084-9021-34BC1B5A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743F6-0DCF-47AD-8ED3-08F38E40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363538"/>
            <a:ext cx="11179175" cy="1322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FB485E-655E-45E2-81D4-0EEB2572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75" y="1676400"/>
            <a:ext cx="5483225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7D8465-5EBA-45A2-B0FD-1AC260C51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175" y="2498725"/>
            <a:ext cx="5483225" cy="36750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AF3F5D-B461-455E-A41C-90D7B59C7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1138" y="1676400"/>
            <a:ext cx="5510212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94537-A9F3-411E-BDF4-765E600D7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1138" y="2498725"/>
            <a:ext cx="5510212" cy="36750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02F021-41F2-4EB7-B48C-C52F36A7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65DB41-B11A-4852-A2AB-1F859D66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772EEE-59F1-4F33-8D05-BB830118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314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7FBF3-7A5A-41BA-8C15-7B628461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3310D8-0C1A-446D-B799-66F4CDD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766BA8-FD09-4240-A475-8BBF582B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90EBF4-A201-495C-8048-C46ECDF9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85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4279E8-0F62-4708-B229-5CB87757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7A0C08-02C0-45C5-A29E-FDD5943F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B04969-FFAE-41EF-9724-AB701543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08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ED348-B041-4894-A1A9-951F936F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455613"/>
            <a:ext cx="4179888" cy="1597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FCEF08-3567-41DF-B829-D50E75E6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213" y="984250"/>
            <a:ext cx="6561137" cy="4862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A1A3A9-7E85-4BD6-B66E-FC96A71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75" y="2052638"/>
            <a:ext cx="4179888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756B9C-F25C-4F83-99D6-0DCE5458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4B976D-DA1D-41FB-B33F-936C8D4F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D07C00-5211-4B0C-A204-329097D2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879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2B6AB-3DAE-4DB2-B50F-76688FA2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455613"/>
            <a:ext cx="4179888" cy="1597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AB7D2C-77EB-4548-9B92-7A659F499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0213" y="984250"/>
            <a:ext cx="6561137" cy="4862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C810A8-4E78-4C7F-9F02-C3A997068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75" y="2052638"/>
            <a:ext cx="4179888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3A44A2-B5EB-4EA3-A4A6-1BD2FC45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ED62F-D5C0-402C-90C2-CF1C488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BDEDB-D762-4E4C-AC61-37AC88E9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383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3D8AB-85EC-4C7C-A939-91F03638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7D16D-7747-4183-92AB-98BBAD99A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A4CE3-CBF7-40F4-A154-41830E5E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E29613-631A-4D68-A0E4-2FFA531A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B56D6-2E9C-4264-BCF2-985FCBEC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08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761E98-9FF6-4ABD-87E9-031C3503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5763" y="363538"/>
            <a:ext cx="2794000" cy="57975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14421B-02B8-4B94-884F-E449C9E5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0588" y="363538"/>
            <a:ext cx="8232775" cy="5797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DCA7F-F6A2-4DAB-997A-B89994F0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FEBCA-2BB1-44FE-9383-8D771E82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72FF3-A6AB-47BD-923B-FE39F30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31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FD205-2619-475A-AA1A-0424F6E85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0838" y="1119188"/>
            <a:ext cx="9720262" cy="23812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43CA47-48C2-4697-8C55-F646C0F42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838" y="3592513"/>
            <a:ext cx="9720262" cy="16525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17C51-84C9-4583-B296-6181211C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05761A-28FA-4DC8-9770-03FE0154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1BC5CC-944B-40CD-A911-B4B12E5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398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5B10D-25B3-4D9B-99C3-EA42657D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282CA-E302-45FB-A554-5368F87D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2D4B4-38D8-4B7C-9D43-EC423570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7E177-4BED-4A7C-85D0-8EA1BB2B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DD8ECA-B899-4376-8F00-0F68A729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551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94E9D-16AF-43B8-AECC-D1B03350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38" y="1704975"/>
            <a:ext cx="11177587" cy="28463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6937C2-D0CB-40A2-959D-EFD6E6AAD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238" y="4578350"/>
            <a:ext cx="11177587" cy="1495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CF2580-A308-45FF-BF97-879D0A3A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7C12EC-740C-4702-820D-64A65887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30AA8-11E0-4FB7-AE12-D222D3BA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31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E5677-375B-4BE5-991A-53A780D9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1C8A5-2D47-4553-9E22-044872B4F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0588" y="1820863"/>
            <a:ext cx="5513387" cy="4340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D1CF58-7356-48D1-A0C5-CAF60855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6375" y="1820863"/>
            <a:ext cx="5513388" cy="43402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FBDEEA-2703-4284-8806-54A72183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5D1CF1-DF6F-4CA6-90D1-A6E8AC73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2152C6-8110-4213-BDDB-5D8E3F59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9030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EED60-9C38-4125-8CF5-0E940DD2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363538"/>
            <a:ext cx="11179175" cy="1322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A8985-8EAD-45EB-819F-C8D478B6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175" y="1676400"/>
            <a:ext cx="5483225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7D7B98-DE34-45D0-A082-8644E90A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2175" y="2498725"/>
            <a:ext cx="5483225" cy="36750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016310-2CED-4B6E-AF1C-107F623A9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1138" y="1676400"/>
            <a:ext cx="5510212" cy="822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55E329-377E-4D77-9CE3-B62989A16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1138" y="2498725"/>
            <a:ext cx="5510212" cy="36750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B13D67-2894-46D1-A0E1-5C5068AD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215EA-2669-4666-8021-6AA9D0B2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26CB82-50EF-4568-B41F-DF80DF27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780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271B6-4637-4229-9A65-F29309B7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21F207-333B-4F6E-B8C6-7CC9A55F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868B68-D632-4274-A597-3434F91C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F25F2F-36E1-42AC-8295-792EC6B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795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6CE13A-E2D7-49BF-81FE-1FEBC022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97428A-1A7D-46D8-8494-5FEDDCFA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F14251-0AA6-4640-B57F-5C087DBC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699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BADC1-1466-4A6A-8BD3-5737B2D6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455613"/>
            <a:ext cx="4179888" cy="1597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99A65-54E3-427C-B331-4297601A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213" y="984250"/>
            <a:ext cx="6561137" cy="4862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DE51F8-2F5A-47C9-8089-684A8D5A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75" y="2052638"/>
            <a:ext cx="4179888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DCC48-A2E9-43B4-A4C4-54F7B003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D40EDA-6E6F-4144-8793-1B0701C1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F0C10-BB78-43FE-9E58-17AE097E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5485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83B74-B454-42BD-93C5-54B12BAF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75" y="455613"/>
            <a:ext cx="4179888" cy="1597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640E2-E400-411B-AEAD-CD0E91EC5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0213" y="984250"/>
            <a:ext cx="6561137" cy="4862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7FAA64-9F71-4911-A3E3-47EC14632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2175" y="2052638"/>
            <a:ext cx="4179888" cy="38020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EF0B65-5B8E-4D34-A013-AA83EEC4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4E1ED5-35E4-4E6B-B10E-9134A25E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D6580-F294-400C-AE86-C30A523C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698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9BF69-95F5-4219-9696-A14699E1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30B365-77B0-4A2E-A79D-D4B2293B1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6E89E-1B73-4800-86A6-8D1AA137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FC7F7-FD0E-4D9C-8DA3-F5829D45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15805-D410-4F00-BFA4-7DFFC159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77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5C164-E353-477E-A41A-6F1BBE10C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75763" y="363538"/>
            <a:ext cx="2794000" cy="57975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8653F7-9309-431F-8F65-55C2C7CF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0588" y="363538"/>
            <a:ext cx="8232775" cy="5797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782C9-06C8-4140-AFCF-5EFC2B6C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3CFE7-4C0B-47FD-B705-D301FFFD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10867-9060-4E3B-8C56-FB03958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8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2023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954D8-2742-4B4F-AEF9-3964241A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363538"/>
            <a:ext cx="11179175" cy="132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8E516-0A43-4CD3-ACAA-0DCAFEB1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588" y="1820863"/>
            <a:ext cx="11179175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02B6A-ADC2-4F47-9474-BE858E3E9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0588" y="6340475"/>
            <a:ext cx="2916237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24A-2F8D-4A2E-ACA9-E84D8AA358B5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F42D41-244E-4BCE-9A86-19787E47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2600" y="6340475"/>
            <a:ext cx="437515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5F8B9F-F3B8-4BBA-92A4-6937A6D9B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3525" y="6340475"/>
            <a:ext cx="2916238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09DD-5B80-4249-A100-A820B5F7C7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7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413BA-27A1-43D9-9FB8-096472D82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8" y="363538"/>
            <a:ext cx="11179175" cy="132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7B086-92AE-444F-B047-739EC1EE0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588" y="1820863"/>
            <a:ext cx="11179175" cy="434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9A4FA-1B98-47FB-937C-257FE8476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0588" y="6340475"/>
            <a:ext cx="2916237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4F87-872E-4257-889B-A02395E07252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C7CF0F-9D3B-4931-8641-8D877624B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2600" y="6340475"/>
            <a:ext cx="4375150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4F7835-3383-45A5-9A88-3E7EA2475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3525" y="6340475"/>
            <a:ext cx="2916238" cy="3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C5C4C-DE00-4EA7-999C-6F2DCD8C30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26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460716"/>
            <a:ext cx="10878190" cy="1408674"/>
          </a:xfrm>
        </p:spPr>
        <p:txBody>
          <a:bodyPr/>
          <a:lstStyle/>
          <a:p>
            <a:r>
              <a:rPr lang="ru-RU" dirty="0"/>
              <a:t>НАУЧНО-ИССЛЕДОВАТЕЛЬСКАЯ РАБОТА на тему:  «Прогнозирование волатильности фондового рынка с использованием методов машинного обучения»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3B779-785B-C549-98BC-FD63CEA37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495749"/>
          </a:xfrm>
        </p:spPr>
        <p:txBody>
          <a:bodyPr/>
          <a:lstStyle/>
          <a:p>
            <a:r>
              <a:rPr lang="ru-RU" dirty="0"/>
              <a:t>бакалавриат Цифровая экономика, 3 курс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9D0BB-8804-7B41-9155-FB8E9E7E9C6A}"/>
              </a:ext>
            </a:extLst>
          </p:cNvPr>
          <p:cNvSpPr txBox="1"/>
          <p:nvPr/>
        </p:nvSpPr>
        <p:spPr>
          <a:xfrm>
            <a:off x="923632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Москва, 2025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861BA-8033-02ED-B5BB-9C4C080A8387}"/>
              </a:ext>
            </a:extLst>
          </p:cNvPr>
          <p:cNvSpPr txBox="1"/>
          <p:nvPr/>
        </p:nvSpPr>
        <p:spPr>
          <a:xfrm>
            <a:off x="913799" y="5347806"/>
            <a:ext cx="4769549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Федосеев Роман Сергеевич </a:t>
            </a:r>
          </a:p>
          <a:p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6EDB7-8C77-9692-D131-2F7DE01C76F3}"/>
              </a:ext>
            </a:extLst>
          </p:cNvPr>
          <p:cNvSpPr txBox="1"/>
          <p:nvPr/>
        </p:nvSpPr>
        <p:spPr>
          <a:xfrm>
            <a:off x="913799" y="5658572"/>
            <a:ext cx="9680630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к.э.н.,  </a:t>
            </a:r>
            <a:r>
              <a:rPr lang="ru-RU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Полбин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Андрей Владимирович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0628" y="58380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17216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3F41397-89E1-42EF-AD51-59D50A4A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0D2CCDA-B975-4E45-85FE-9257148BE01D}"/>
              </a:ext>
            </a:extLst>
          </p:cNvPr>
          <p:cNvSpPr/>
          <p:nvPr/>
        </p:nvSpPr>
        <p:spPr>
          <a:xfrm>
            <a:off x="694076" y="1573609"/>
            <a:ext cx="115211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Внедрение технических индикаторов, основанных на прошлых ценовых движениях, улучшает прогнозирование волатильности фондового рынка.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Технические индикаторы, особенно отражающие эффект рычага, предоставляют ценную прогнозную информацию, выходящую за рамки макроэкономических переменных.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Комбинирование прогнозов от нескольких моделей улучшает точность прогноза и обеспечивает устойчивость к неопределенности моделей.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Прогнозная сила различных переменных варьируется в зависимости от экономического цикла - комбинирование разнообразных источников информации является полезным.</a:t>
            </a:r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7041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700656"/>
            <a:ext cx="11998194" cy="4861178"/>
          </a:xfrm>
        </p:spPr>
        <p:txBody>
          <a:bodyPr/>
          <a:lstStyle/>
          <a:p>
            <a:r>
              <a:rPr lang="ru-RU" dirty="0"/>
              <a:t>Цель - исследовать способность отраслевой информации предсказывать будущую волатильность фондового рынка с использованием данных высокой частоты и методов машинного обучения. Они стремились:</a:t>
            </a:r>
          </a:p>
          <a:p>
            <a:r>
              <a:rPr lang="ru-RU" dirty="0"/>
              <a:t>- Проверить гипотезу постепенной диффузии информации (предложенную </a:t>
            </a:r>
            <a:r>
              <a:rPr lang="ru-RU" dirty="0" err="1"/>
              <a:t>Hong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2007) в контексте волатильности, а не только доходности.</a:t>
            </a:r>
          </a:p>
          <a:p>
            <a:r>
              <a:rPr lang="ru-RU" dirty="0"/>
              <a:t>- Определить, содержат ли показатели волатильности отдельных отраслей ценную информацию для прогнозирования будущей волатильности всего рынка.</a:t>
            </a:r>
          </a:p>
          <a:p>
            <a:r>
              <a:rPr lang="ru-RU" dirty="0"/>
              <a:t>- Понять экономические преимущества использования отраслевой информации в стратегиях распределения активов и управления рисками.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1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5363" y="1524077"/>
            <a:ext cx="12389624" cy="2692765"/>
          </a:xfrm>
        </p:spPr>
        <p:txBody>
          <a:bodyPr/>
          <a:lstStyle/>
          <a:p>
            <a:r>
              <a:rPr lang="ru-RU" dirty="0"/>
              <a:t>Период исследования: с 21 сентября 2012 года по 31 декабря 2021 года.</a:t>
            </a:r>
          </a:p>
          <a:p>
            <a:r>
              <a:rPr lang="ru-RU" dirty="0"/>
              <a:t>Внутридневные данные с интервалом в 5 минут для индекса </a:t>
            </a:r>
            <a:r>
              <a:rPr lang="en-US" dirty="0"/>
              <a:t>S&amp;P 500 </a:t>
            </a:r>
            <a:r>
              <a:rPr lang="ru-RU" dirty="0"/>
              <a:t>и 10 отраслевых индексов.</a:t>
            </a:r>
          </a:p>
          <a:p>
            <a:r>
              <a:rPr lang="ru-RU" dirty="0"/>
              <a:t>Отраслевые индексы: Здравоохранение (</a:t>
            </a:r>
            <a:r>
              <a:rPr lang="en-US" dirty="0"/>
              <a:t>Health Care)</a:t>
            </a:r>
            <a:r>
              <a:rPr lang="ru-RU" dirty="0"/>
              <a:t>, Финансовый сектор (</a:t>
            </a:r>
            <a:r>
              <a:rPr lang="en-US" dirty="0"/>
              <a:t>Financials)</a:t>
            </a:r>
            <a:r>
              <a:rPr lang="ru-RU" dirty="0"/>
              <a:t>, Потребительские услуги (</a:t>
            </a:r>
            <a:r>
              <a:rPr lang="en-US" dirty="0"/>
              <a:t>Consumer Services)</a:t>
            </a:r>
            <a:r>
              <a:rPr lang="ru-RU" dirty="0"/>
              <a:t>, Промышленность (</a:t>
            </a:r>
            <a:r>
              <a:rPr lang="en-US" dirty="0"/>
              <a:t>Industrials)</a:t>
            </a:r>
            <a:r>
              <a:rPr lang="ru-RU" dirty="0"/>
              <a:t>, Материалы (</a:t>
            </a:r>
            <a:r>
              <a:rPr lang="en-US" dirty="0"/>
              <a:t>Materials)</a:t>
            </a:r>
            <a:r>
              <a:rPr lang="ru-RU" dirty="0"/>
              <a:t>, Нефть и газ (</a:t>
            </a:r>
            <a:r>
              <a:rPr lang="en-US" dirty="0"/>
              <a:t>Oil and Gas)</a:t>
            </a:r>
            <a:r>
              <a:rPr lang="ru-RU" dirty="0"/>
              <a:t>, Инвестиционные фонды недвижимости (</a:t>
            </a:r>
            <a:r>
              <a:rPr lang="en-US" dirty="0"/>
              <a:t>REIT)</a:t>
            </a:r>
            <a:r>
              <a:rPr lang="ru-RU" dirty="0"/>
              <a:t>, Технологии (</a:t>
            </a:r>
            <a:r>
              <a:rPr lang="en-US" dirty="0"/>
              <a:t>Technology)</a:t>
            </a:r>
            <a:r>
              <a:rPr lang="ru-RU" dirty="0"/>
              <a:t>, Телекоммуникации (</a:t>
            </a:r>
            <a:r>
              <a:rPr lang="en-US" dirty="0"/>
              <a:t>Telecom)</a:t>
            </a:r>
            <a:r>
              <a:rPr lang="ru-RU" dirty="0"/>
              <a:t>, Коммунальные услуги (</a:t>
            </a:r>
            <a:r>
              <a:rPr lang="en-US" dirty="0"/>
              <a:t>Utilities)</a:t>
            </a:r>
            <a:endParaRPr lang="ru-RU" dirty="0"/>
          </a:p>
          <a:p>
            <a:r>
              <a:rPr lang="ru-RU" dirty="0"/>
              <a:t>Индекс волатильности VIX был использован в качестве прокси для будущей волатильности дисконтной ставки.</a:t>
            </a:r>
          </a:p>
          <a:p>
            <a:endParaRPr lang="ru-RU" dirty="0"/>
          </a:p>
          <a:p>
            <a:r>
              <a:rPr lang="ru-RU" dirty="0"/>
              <a:t>Формула для расчета реализованной волатильности выглядит следующим образом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21A0D67-1D30-4E28-94AC-9D1D8A90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629" y="3366670"/>
            <a:ext cx="1380952" cy="78095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7355787-A9A6-432E-9486-6BD9FDA43616}"/>
              </a:ext>
            </a:extLst>
          </p:cNvPr>
          <p:cNvSpPr/>
          <p:nvPr/>
        </p:nvSpPr>
        <p:spPr>
          <a:xfrm>
            <a:off x="165463" y="4216842"/>
            <a:ext cx="109110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RVt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​ - реализованная волатильность на день t,</a:t>
            </a:r>
          </a:p>
          <a:p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rt,j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​ - внутридневной (например, 5-минутный) логарифмический возврат в момент j на день t,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M - общее количество 5-минутных интервалов в торговый день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526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E5F8D7-E9EF-4870-A2EB-7373881FF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3" y="1761979"/>
            <a:ext cx="5466667" cy="323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DABC2-489D-4677-ADF5-EBDE13027CBE}"/>
              </a:ext>
            </a:extLst>
          </p:cNvPr>
          <p:cNvSpPr txBox="1"/>
          <p:nvPr/>
        </p:nvSpPr>
        <p:spPr>
          <a:xfrm>
            <a:off x="91980" y="1339411"/>
            <a:ext cx="58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HAR-RV</a:t>
            </a:r>
            <a:r>
              <a:rPr lang="ru-RU" dirty="0"/>
              <a:t> (</a:t>
            </a:r>
            <a:r>
              <a:rPr lang="en-US" dirty="0"/>
              <a:t>Heterogeneous Autoregressive</a:t>
            </a:r>
            <a:r>
              <a:rPr lang="ru-R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243FE-A401-4E0B-AFEE-2E3CC413C602}"/>
              </a:ext>
            </a:extLst>
          </p:cNvPr>
          <p:cNvSpPr txBox="1"/>
          <p:nvPr/>
        </p:nvSpPr>
        <p:spPr>
          <a:xfrm>
            <a:off x="91980" y="2754981"/>
            <a:ext cx="631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HAR-RV-ALL (</a:t>
            </a:r>
            <a:r>
              <a:rPr lang="ru-RU" dirty="0"/>
              <a:t>расширенная версия базовой модели, которая включает отраслевые волатильности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A119E7B-C04F-4524-B065-755D37F37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1" y="3563780"/>
            <a:ext cx="6487724" cy="74285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71B01A-6F0A-420C-BD8E-A892F554D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66" y="1250152"/>
            <a:ext cx="6372084" cy="462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A2977F-596E-44D5-8B9D-501DDFAB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21" y="1420127"/>
            <a:ext cx="11850215" cy="461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0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64459A6-A4CA-439E-AD18-CA25DF70E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66499" cy="68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1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1C091F-5AEF-4E13-A628-0520E89E0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923" y="831014"/>
            <a:ext cx="7657143" cy="6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 industries predict stock market volatility? Evidence from machine learning models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CA0BBA-2ABD-4C4C-9465-F4EFBD9F7FA8}"/>
              </a:ext>
            </a:extLst>
          </p:cNvPr>
          <p:cNvSpPr/>
          <p:nvPr/>
        </p:nvSpPr>
        <p:spPr>
          <a:xfrm>
            <a:off x="694076" y="1524077"/>
            <a:ext cx="10898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D1822"/>
                </a:solidFill>
                <a:latin typeface="Roboto"/>
              </a:rPr>
              <a:t>Волатильность отраслей содержит значимую информацию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для прогнозирования рыночной волатильности.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D1822"/>
                </a:solidFill>
                <a:latin typeface="Roboto"/>
              </a:rPr>
              <a:t>Технологический сектор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и </a:t>
            </a:r>
            <a:r>
              <a:rPr lang="ru-RU" b="1" dirty="0">
                <a:solidFill>
                  <a:srgbClr val="0D1822"/>
                </a:solidFill>
                <a:latin typeface="Roboto"/>
              </a:rPr>
              <a:t>сектор потребительских услуг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являются наиболее информативными предикторами.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solidFill>
                <a:srgbClr val="0D1822"/>
              </a:solidFill>
              <a:latin typeface="Robot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D1822"/>
                </a:solidFill>
                <a:latin typeface="Roboto"/>
              </a:rPr>
              <a:t>Включение волатильности отраслей в модели </a:t>
            </a:r>
            <a:r>
              <a:rPr lang="ru-RU" b="1" dirty="0">
                <a:solidFill>
                  <a:srgbClr val="0D1822"/>
                </a:solidFill>
                <a:latin typeface="Roboto"/>
              </a:rPr>
              <a:t>улучшает точность прогнозов</a:t>
            </a:r>
            <a:r>
              <a:rPr lang="ru-RU" dirty="0">
                <a:solidFill>
                  <a:srgbClr val="0D1822"/>
                </a:solidFill>
                <a:latin typeface="Roboto"/>
              </a:rPr>
              <a:t> по сравнению с базовой моделью без отраслевых предикторов.</a:t>
            </a:r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0790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Эмпирическая часть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CA0BBA-2ABD-4C4C-9465-F4EFBD9F7FA8}"/>
              </a:ext>
            </a:extLst>
          </p:cNvPr>
          <p:cNvSpPr/>
          <p:nvPr/>
        </p:nvSpPr>
        <p:spPr>
          <a:xfrm>
            <a:off x="165463" y="1524077"/>
            <a:ext cx="4800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Берутся с 22.11.2015 по 22.11.2024</a:t>
            </a:r>
          </a:p>
          <a:p>
            <a:r>
              <a:rPr lang="ru-RU" dirty="0"/>
              <a:t>С </a:t>
            </a:r>
            <a:r>
              <a:rPr lang="ru-RU" dirty="0" err="1"/>
              <a:t>Мос</a:t>
            </a:r>
            <a:r>
              <a:rPr lang="ru-RU" dirty="0"/>
              <a:t>. Биржи, </a:t>
            </a:r>
            <a:r>
              <a:rPr lang="en-US" dirty="0"/>
              <a:t>investing.com, </a:t>
            </a:r>
            <a:r>
              <a:rPr lang="ru-RU" dirty="0"/>
              <a:t>сайта ЦБ РФ</a:t>
            </a:r>
          </a:p>
          <a:p>
            <a:endParaRPr lang="ru-RU" dirty="0"/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  <a:p>
            <a:endParaRPr lang="ru-RU" dirty="0">
              <a:solidFill>
                <a:srgbClr val="0D1822"/>
              </a:solidFill>
              <a:latin typeface="Roboto"/>
            </a:endParaRPr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C2D85-C538-4D7B-A769-10679229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28" y="1416363"/>
            <a:ext cx="7152381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85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770550"/>
            <a:ext cx="9576679" cy="714358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19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18940"/>
              </p:ext>
            </p:extLst>
          </p:nvPr>
        </p:nvGraphicFramePr>
        <p:xfrm>
          <a:off x="640080" y="1248698"/>
          <a:ext cx="11420269" cy="51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752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932">
                <a:tc>
                  <a:txBody>
                    <a:bodyPr/>
                    <a:lstStyle/>
                    <a:p>
                      <a:r>
                        <a:rPr lang="en-US" sz="1400" dirty="0" err="1"/>
                        <a:t>Houjian</a:t>
                      </a:r>
                      <a:r>
                        <a:rPr lang="en-US" sz="1400" dirty="0"/>
                        <a:t> Li, </a:t>
                      </a:r>
                      <a:r>
                        <a:rPr lang="en-US" sz="1400" dirty="0" err="1"/>
                        <a:t>Xinya</a:t>
                      </a:r>
                      <a:r>
                        <a:rPr lang="en-US" sz="1400" dirty="0"/>
                        <a:t> Huang, </a:t>
                      </a:r>
                      <a:r>
                        <a:rPr lang="en-US" sz="1400" dirty="0" err="1"/>
                        <a:t>Fangyuan</a:t>
                      </a:r>
                      <a:r>
                        <a:rPr lang="en-US" sz="1400" dirty="0"/>
                        <a:t> Luo, </a:t>
                      </a:r>
                      <a:r>
                        <a:rPr lang="en-US" sz="1400" dirty="0" err="1"/>
                        <a:t>Deheng</a:t>
                      </a:r>
                      <a:r>
                        <a:rPr lang="en-US" sz="1400" dirty="0"/>
                        <a:t> Zhou, Andi Cao &amp; Lili Guo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Revolutionizing agricultural stock volatility forecasting: a comparative study of machine learning and HAR-RV models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Journal of Applied Economics,</a:t>
                      </a:r>
                      <a:r>
                        <a:rPr lang="ru-RU" sz="1400" dirty="0"/>
                        <a:t> 2025 </a:t>
                      </a:r>
                      <a:r>
                        <a:rPr lang="en-US" sz="1400" dirty="0"/>
                        <a:t>vol 28, No 1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Включение EPU, CSAD и цен на углерод повышает эффективность прогнозирования традиционных моделей HAR-RV и L</a:t>
                      </a:r>
                      <a:r>
                        <a:rPr lang="en-US" sz="1400" dirty="0">
                          <a:effectLst/>
                        </a:rPr>
                        <a:t>ST</a:t>
                      </a:r>
                      <a:r>
                        <a:rPr lang="ru-RU" sz="1400" dirty="0">
                          <a:effectLst/>
                        </a:rPr>
                        <a:t>M.</a:t>
                      </a:r>
                    </a:p>
                    <a:p>
                      <a:r>
                        <a:rPr lang="ru-RU" sz="1400" dirty="0">
                          <a:effectLst/>
                        </a:rPr>
                        <a:t>При прочих равных LSTM превосходит HAR-RV.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920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Xiafei Li Chao Liang Feng Ma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Forecasting stock market volatility with a large number of predictors: New evidence from the MS-MIDAS-LASSO model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Annals of Operations Research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/>
                        <a:t>4 April 2022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Исследуется эффективность 9 индексов неопределенности экономической политики, 4 индикаторов рыночных настроений и 2 индексов финансового стресса для прогнозирования реальной волатильности индекса S&amp;P 500.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780383"/>
            <a:ext cx="9576679" cy="714358"/>
          </a:xfrm>
        </p:spPr>
        <p:txBody>
          <a:bodyPr/>
          <a:lstStyle/>
          <a:p>
            <a:r>
              <a:rPr lang="ru-RU" dirty="0"/>
              <a:t>Актуальность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6593B-A896-0B1B-AE24-478D1CAA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80" y="1614358"/>
            <a:ext cx="11205726" cy="4326180"/>
          </a:xfrm>
        </p:spPr>
        <p:txBody>
          <a:bodyPr/>
          <a:lstStyle/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Прогнозирование волатильности важно для принятия решений в управлении рисками, ценообразовании деривативов, формировании инвестиционных стратегий и других финансовых приложениях. Использование нейронных сетей и машинного обучения позволяет повысить точность таких прогнозов.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sz="2000" dirty="0"/>
              <a:t>Традиционные методы анализа часто не могут эффективно учитывать нелинейные и многомерные зависимости. Машинное обучение и нейронные сети способны обрабатывать большие объемы данных и выявлять скрытые закономерности, что делает их полезными для прогнозирования волатильности.</a:t>
            </a:r>
          </a:p>
          <a:p>
            <a:pPr marL="285750" indent="-285750"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altLang="ru-RU" sz="2000" dirty="0"/>
              <a:t>Финансовые рынки меняются стремительно. Традиционные модели часто требуют значительного времени для обновления и переобучения, что может привести к задержкам в принятии решений. Машинное обучение и нейронные сети могут быть обучены в режиме реального времени, что позволяет оперативно адаптироваться к новым рыночным условиям.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94542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 авторов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979360"/>
            <a:ext cx="10907989" cy="4861178"/>
          </a:xfrm>
        </p:spPr>
        <p:txBody>
          <a:bodyPr/>
          <a:lstStyle/>
          <a:p>
            <a:r>
              <a:rPr lang="ru-RU" dirty="0"/>
              <a:t>Основная цель данной статьи - построить новую и эффективную модель для прогнозирования реальной волатильности сельскохозяйственного фондового индекса. Для этого были сравнены две модели: HAR-RV и PCA-LSTM. </a:t>
            </a:r>
          </a:p>
          <a:p>
            <a:r>
              <a:rPr lang="ru-RU" dirty="0"/>
              <a:t>В модели учитывались такие факторы, как неопределенность экономической политики (EPU), индекс CSAD, цена на углерод как влияющие факторы. Сравнение прогнозной способности моделей проводилось как с учетом, так и без учета этих факторов.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Revolutionizing agricultural stock volatility forecasting: a comparative study of machine learning and HAR-RV models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48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932293"/>
            <a:ext cx="10907989" cy="4861178"/>
          </a:xfrm>
        </p:spPr>
        <p:txBody>
          <a:bodyPr/>
          <a:lstStyle/>
          <a:p>
            <a:r>
              <a:rPr lang="ru-RU" dirty="0"/>
              <a:t>Период исследования: с 1 марта 2017 года по 31 мая 2021 года (1035 торговых дней)</a:t>
            </a:r>
          </a:p>
          <a:p>
            <a:r>
              <a:rPr lang="ru-RU" dirty="0"/>
              <a:t>Были выбраны данные Шанхайского сельскохозяйственного фондового индекса., а частота выборки составляет 5 минут. </a:t>
            </a:r>
          </a:p>
          <a:p>
            <a:r>
              <a:rPr lang="ru-RU" dirty="0"/>
              <a:t>Данные берутся за следующие интервалы: 09:30-11:30 и 13:00-15:00 каждого торгового дня, в общей сложности 48 торговых данных за день, которые берутся из базы данных CSMAR.</a:t>
            </a:r>
          </a:p>
          <a:p>
            <a:endParaRPr lang="ru-RU" dirty="0"/>
          </a:p>
          <a:p>
            <a:r>
              <a:rPr lang="ru-RU" dirty="0"/>
              <a:t>Целевая переменная - Реализованная волатильность (RV), которая рассчитывается для каждого дня на основе пятиминутных доходностей. </a:t>
            </a:r>
          </a:p>
          <a:p>
            <a:r>
              <a:rPr lang="ru-RU" dirty="0"/>
              <a:t>Прогноз волатильности идет на день вперед.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Revolutionizing agricultural stock volatility forecasting: a comparative study of machine learning and HAR-RV models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8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932293"/>
            <a:ext cx="10907989" cy="4861178"/>
          </a:xfrm>
        </p:spPr>
        <p:txBody>
          <a:bodyPr/>
          <a:lstStyle/>
          <a:p>
            <a:r>
              <a:rPr lang="ru-RU" dirty="0"/>
              <a:t>Авторы добавляют три переменных – </a:t>
            </a:r>
          </a:p>
          <a:p>
            <a:r>
              <a:rPr lang="en-US" dirty="0"/>
              <a:t>China’s Economic Policy Uncertainty (EPU)</a:t>
            </a:r>
            <a:r>
              <a:rPr lang="ru-RU" dirty="0"/>
              <a:t> (Индекс экономической неопределенности Китая)</a:t>
            </a:r>
          </a:p>
          <a:p>
            <a:r>
              <a:rPr lang="ru-RU" dirty="0" err="1"/>
              <a:t>Stock</a:t>
            </a:r>
            <a:r>
              <a:rPr lang="ru-RU" dirty="0"/>
              <a:t> </a:t>
            </a:r>
            <a:r>
              <a:rPr lang="ru-RU" dirty="0" err="1"/>
              <a:t>Market</a:t>
            </a:r>
            <a:r>
              <a:rPr lang="ru-RU" dirty="0"/>
              <a:t> </a:t>
            </a:r>
            <a:r>
              <a:rPr lang="ru-RU" dirty="0" err="1"/>
              <a:t>Herding</a:t>
            </a:r>
            <a:r>
              <a:rPr lang="ru-RU" dirty="0"/>
              <a:t> </a:t>
            </a:r>
            <a:r>
              <a:rPr lang="ru-RU" dirty="0" err="1"/>
              <a:t>Effect</a:t>
            </a:r>
            <a:r>
              <a:rPr lang="ru-RU" dirty="0"/>
              <a:t> (Стадный эффект фондового рынка)</a:t>
            </a:r>
          </a:p>
          <a:p>
            <a:r>
              <a:rPr lang="ru-RU" dirty="0"/>
              <a:t>Цена на углерод получается через взвешивание по объему торгов с 8 углеродных рынков цен на углерод</a:t>
            </a:r>
          </a:p>
          <a:p>
            <a:r>
              <a:rPr lang="ru-RU" dirty="0"/>
              <a:t>EPU берется из индекса </a:t>
            </a:r>
            <a:r>
              <a:rPr lang="ru-RU" dirty="0" err="1"/>
              <a:t>China</a:t>
            </a:r>
            <a:r>
              <a:rPr lang="ru-RU" dirty="0"/>
              <a:t> </a:t>
            </a:r>
            <a:r>
              <a:rPr lang="ru-RU" dirty="0" err="1"/>
              <a:t>Daily</a:t>
            </a:r>
            <a:r>
              <a:rPr lang="ru-RU" dirty="0"/>
              <a:t>, составленного </a:t>
            </a:r>
            <a:r>
              <a:rPr lang="en-US" dirty="0"/>
              <a:t>Y. Huang and </a:t>
            </a:r>
            <a:r>
              <a:rPr lang="en-US" dirty="0" err="1"/>
              <a:t>Luk</a:t>
            </a:r>
            <a:r>
              <a:rPr lang="en-US" dirty="0"/>
              <a:t> (2020); </a:t>
            </a:r>
            <a:r>
              <a:rPr lang="ru-RU" dirty="0"/>
              <a:t>CSAD берется из базы данных CSMAR; Объем торгов и цена закрытия восьми углеродных рынков берутся из базы данных </a:t>
            </a:r>
            <a:r>
              <a:rPr lang="ru-RU" dirty="0" err="1"/>
              <a:t>Wind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Revolutionizing agricultural stock volatility forecasting: a comparative study of machine learning and HAR-RV models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2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6" y="1446081"/>
            <a:ext cx="10907989" cy="4861178"/>
          </a:xfrm>
        </p:spPr>
        <p:txBody>
          <a:bodyPr/>
          <a:lstStyle/>
          <a:p>
            <a:r>
              <a:rPr lang="en-US" dirty="0"/>
              <a:t>HAR model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Revolutionizing agricultural stock volatility forecasting: a comparative study of machine learning and HAR-RV models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51043-BFF3-4994-835B-46DF8C5D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09" y="1314078"/>
            <a:ext cx="5602111" cy="4690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E42FE4-1C14-4FEC-BEAD-0386AA4BD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18" y="1915095"/>
            <a:ext cx="12249322" cy="29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0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D9B5602-30C9-48EC-A394-B136C85B8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463" y="1703224"/>
            <a:ext cx="5930537" cy="282813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Revolutionizing agricultural stock volatility forecasting: a comparative study of machine learning and HAR-RV models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DFB4A4-EAA3-4DF7-A7BE-2807C5350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15" y="1524077"/>
            <a:ext cx="6559435" cy="34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41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4529" y="1524077"/>
            <a:ext cx="12447270" cy="5446078"/>
          </a:xfrm>
        </p:spPr>
        <p:txBody>
          <a:bodyPr/>
          <a:lstStyle/>
          <a:p>
            <a:r>
              <a:rPr lang="ru-RU" dirty="0"/>
              <a:t>Берется индекс S&amp;P 500 на основе 5-минутных высокочастотных данных, ежедневные данные охватывают период с 3 января 2006 г. по 28 августа 2020 г. Прогноз идет на день вперед.</a:t>
            </a:r>
          </a:p>
          <a:p>
            <a:r>
              <a:rPr lang="ru-RU" dirty="0"/>
              <a:t>в данной статье рассматриваются </a:t>
            </a:r>
            <a:r>
              <a:rPr lang="ru-RU" b="1" dirty="0">
                <a:solidFill>
                  <a:srgbClr val="FF0000"/>
                </a:solidFill>
              </a:rPr>
              <a:t>три класса предикторов:</a:t>
            </a:r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Первый класс</a:t>
            </a:r>
            <a:r>
              <a:rPr lang="ru-RU" dirty="0"/>
              <a:t> включает 9 предикторов неопределенности экономической политики:</a:t>
            </a:r>
          </a:p>
          <a:p>
            <a:r>
              <a:rPr lang="ru-RU" dirty="0"/>
              <a:t>(1)Индекс неопределенности глобальной экономической политики (GEPU) и (2) Индекс неопределенности экономической политики США (EPU) (3) Индекс неопределенности денежно-кредитной политики США (MPU) (4) Индекс неопределенности торговой политики США (TPU) (5) Индекс неопределенности в сфере здравоохранения США (HCU) и (6) </a:t>
            </a:r>
            <a:r>
              <a:rPr lang="en-US" dirty="0"/>
              <a:t>Equity Market Volatility Infectious Disease Tracker</a:t>
            </a:r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Второй класс</a:t>
            </a:r>
            <a:r>
              <a:rPr lang="ru-RU" dirty="0"/>
              <a:t> включает 4 рыночных индикатора настроений:</a:t>
            </a:r>
          </a:p>
          <a:p>
            <a:r>
              <a:rPr lang="ru-RU" dirty="0"/>
              <a:t>(10) Индекс страха </a:t>
            </a:r>
            <a:r>
              <a:rPr lang="en-US" dirty="0"/>
              <a:t>VIX</a:t>
            </a:r>
            <a:r>
              <a:rPr lang="ru-RU" dirty="0"/>
              <a:t> (11) Индекс настроений </a:t>
            </a:r>
            <a:r>
              <a:rPr lang="en-US" dirty="0"/>
              <a:t>ISEE</a:t>
            </a:r>
            <a:r>
              <a:rPr lang="ru-RU" dirty="0"/>
              <a:t> (12) Индекс новостных настроений </a:t>
            </a:r>
            <a:r>
              <a:rPr lang="en-US" dirty="0"/>
              <a:t>NSI</a:t>
            </a:r>
            <a:r>
              <a:rPr lang="ru-RU" dirty="0"/>
              <a:t> (13) Индекс настроений розничных инвесторов AAII в США</a:t>
            </a:r>
          </a:p>
          <a:p>
            <a:r>
              <a:rPr lang="ru-RU" b="1" dirty="0">
                <a:solidFill>
                  <a:srgbClr val="FF0000"/>
                </a:solidFill>
              </a:rPr>
              <a:t>Третий класс </a:t>
            </a:r>
            <a:r>
              <a:rPr lang="ru-RU" dirty="0"/>
              <a:t>– 2 показателя финансового стресса:</a:t>
            </a:r>
          </a:p>
          <a:p>
            <a:r>
              <a:rPr lang="ru-RU" dirty="0"/>
              <a:t>(14) индекс финансового стресса, предоставляемый Управлением финансовых исследований (OFRFSI); (15) индекс финансового стресса, предоставляемый ФРС Сент-Луиса. (STLFSI).</a:t>
            </a:r>
          </a:p>
          <a:p>
            <a:r>
              <a:rPr lang="ru-RU" b="1" dirty="0">
                <a:solidFill>
                  <a:srgbClr val="FF0000"/>
                </a:solidFill>
              </a:rPr>
              <a:t>Источники данных</a:t>
            </a:r>
            <a:r>
              <a:rPr lang="ru-RU" dirty="0"/>
              <a:t>: </a:t>
            </a:r>
            <a:r>
              <a:rPr lang="en-US" dirty="0"/>
              <a:t>website of Economic Policy Uncertainty, FRED, Nasdaq, Federal Reserve Bank of San Francisco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 with a large number of predictors: New evidence from the MS-MIDAS-LASSO model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40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079" y="1320646"/>
            <a:ext cx="5174121" cy="5446078"/>
          </a:xfrm>
        </p:spPr>
        <p:txBody>
          <a:bodyPr/>
          <a:lstStyle/>
          <a:p>
            <a:r>
              <a:rPr lang="ru-RU" dirty="0"/>
              <a:t>То, насколько модель лучше по сравнению с базовой рассчитывается следующим образом: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 with a large number of predictors: New evidence from the MS-MIDAS-LASSO model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F977E-1AA1-4070-B1DA-CE4C47A2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9598"/>
            <a:ext cx="5953760" cy="8190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D7627F-E63B-4339-859A-A25D934FE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909" y="396241"/>
            <a:ext cx="5738442" cy="617454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50BC693-B4DD-4344-ADB4-345AB5E7434B}"/>
              </a:ext>
            </a:extLst>
          </p:cNvPr>
          <p:cNvSpPr/>
          <p:nvPr/>
        </p:nvSpPr>
        <p:spPr>
          <a:xfrm>
            <a:off x="6058909" y="891540"/>
            <a:ext cx="661931" cy="3234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A754291-94B8-41EF-9F90-22790B721F57}"/>
              </a:ext>
            </a:extLst>
          </p:cNvPr>
          <p:cNvSpPr/>
          <p:nvPr/>
        </p:nvSpPr>
        <p:spPr>
          <a:xfrm>
            <a:off x="6058909" y="4734560"/>
            <a:ext cx="5738442" cy="2540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01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 with a large number of predictors: New evidence from the MS-MIDAS-LASSO model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13D1EE0-938D-4AB8-8857-53B30A02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9" y="1613651"/>
            <a:ext cx="11205726" cy="434025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882E68D-9AC2-4056-81A3-BDE60B2B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" y="0"/>
            <a:ext cx="6480175" cy="69143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DEEF487-E653-4C22-B169-809F35309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0"/>
            <a:ext cx="6314712" cy="6840538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B2CBCB4-77D1-497A-9C80-5C4AE46C55DE}"/>
              </a:ext>
            </a:extLst>
          </p:cNvPr>
          <p:cNvSpPr/>
          <p:nvPr/>
        </p:nvSpPr>
        <p:spPr>
          <a:xfrm>
            <a:off x="6480175" y="0"/>
            <a:ext cx="45719" cy="68405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623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73814"/>
            <a:ext cx="9863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 with a large number of predictors: New evidence from the MS-MIDAS-LASSO model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13D1EE0-938D-4AB8-8857-53B30A02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9" y="1613651"/>
            <a:ext cx="11205726" cy="434025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E21EDC-C73E-4965-842B-A4EAA0F5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76" y="1613651"/>
            <a:ext cx="11345131" cy="361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5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Сбор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3808"/>
            <a:ext cx="997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Эмпирическая часть</a:t>
            </a:r>
            <a:endParaRPr lang="en-US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A645C30-C56C-4BE9-BCDE-F968BFCB00AC}"/>
              </a:ext>
            </a:extLst>
          </p:cNvPr>
          <p:cNvSpPr/>
          <p:nvPr/>
        </p:nvSpPr>
        <p:spPr>
          <a:xfrm>
            <a:off x="0" y="2488177"/>
            <a:ext cx="12644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0" dirty="0">
              <a:solidFill>
                <a:srgbClr val="0D1822"/>
              </a:solidFill>
              <a:effectLst/>
              <a:latin typeface="Roboto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1CA0BBA-2ABD-4C4C-9465-F4EFBD9F7FA8}"/>
              </a:ext>
            </a:extLst>
          </p:cNvPr>
          <p:cNvSpPr/>
          <p:nvPr/>
        </p:nvSpPr>
        <p:spPr>
          <a:xfrm>
            <a:off x="165463" y="1524077"/>
            <a:ext cx="48008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Берутся с 22.11.2015 по 22.11.2024</a:t>
            </a:r>
          </a:p>
          <a:p>
            <a:r>
              <a:rPr lang="ru-RU" dirty="0"/>
              <a:t>С </a:t>
            </a:r>
            <a:r>
              <a:rPr lang="ru-RU" dirty="0" err="1"/>
              <a:t>Мос</a:t>
            </a:r>
            <a:r>
              <a:rPr lang="ru-RU" dirty="0"/>
              <a:t>. Биржи, </a:t>
            </a:r>
            <a:r>
              <a:rPr lang="en-US" dirty="0"/>
              <a:t>investing.com, </a:t>
            </a:r>
            <a:r>
              <a:rPr lang="ru-RU" dirty="0"/>
              <a:t>сайта ЦБ РФ</a:t>
            </a:r>
          </a:p>
          <a:p>
            <a:endParaRPr lang="ru-RU" dirty="0"/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  <a:p>
            <a:endParaRPr lang="ru-RU" dirty="0">
              <a:solidFill>
                <a:srgbClr val="0D1822"/>
              </a:solidFill>
              <a:latin typeface="Roboto"/>
            </a:endParaRPr>
          </a:p>
          <a:p>
            <a:endParaRPr lang="ru-RU" b="0" i="0" dirty="0">
              <a:solidFill>
                <a:srgbClr val="0D1822"/>
              </a:solidFill>
              <a:effectLst/>
              <a:latin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C2D85-C538-4D7B-A769-10679229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28" y="1416363"/>
            <a:ext cx="7152381" cy="5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857562"/>
            <a:ext cx="9576679" cy="714358"/>
          </a:xfrm>
        </p:spPr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1C0DFFB-8ED6-36BB-5473-B82CADA9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29" y="1632132"/>
            <a:ext cx="3623874" cy="746964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1"/>
                </a:solidFill>
              </a:rPr>
              <a:t>Цель исследования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E2A8E3C-02B0-2551-C224-67F09C2402E9}"/>
              </a:ext>
            </a:extLst>
          </p:cNvPr>
          <p:cNvSpPr txBox="1">
            <a:spLocks/>
          </p:cNvSpPr>
          <p:nvPr/>
        </p:nvSpPr>
        <p:spPr>
          <a:xfrm>
            <a:off x="534529" y="3171214"/>
            <a:ext cx="3623874" cy="7469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2114" rtl="0" eaLnBrk="1" latinLnBrk="0" hangingPunct="1">
              <a:lnSpc>
                <a:spcPct val="100000"/>
              </a:lnSpc>
              <a:spcBef>
                <a:spcPts val="998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2114" rtl="0" eaLnBrk="1" latinLnBrk="0" hangingPunct="1">
              <a:lnSpc>
                <a:spcPct val="10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kern="1200">
                <a:solidFill>
                  <a:srgbClr val="6D6D6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08314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chemeClr val="accent1"/>
                </a:solidFill>
              </a:rPr>
              <a:t>Задачи исследования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9D017-DDE8-4BC3-158C-21C488F7C1AA}"/>
              </a:ext>
            </a:extLst>
          </p:cNvPr>
          <p:cNvSpPr txBox="1"/>
          <p:nvPr/>
        </p:nvSpPr>
        <p:spPr>
          <a:xfrm>
            <a:off x="4530351" y="1679899"/>
            <a:ext cx="7565572" cy="1398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Aft>
                <a:spcPts val="1800"/>
              </a:spcAft>
            </a:pPr>
            <a:r>
              <a:rPr lang="ru-RU" dirty="0"/>
              <a:t>Оценить факторы и степень их влияния на волатильность фондового рынка с целью прогнозирования ее динамики в будущем периоде.</a:t>
            </a:r>
          </a:p>
          <a:p>
            <a:pPr>
              <a:spcAft>
                <a:spcPts val="1800"/>
              </a:spcAft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9DD04-9660-55FF-0EC4-4A2293DCF3AD}"/>
              </a:ext>
            </a:extLst>
          </p:cNvPr>
          <p:cNvSpPr txBox="1"/>
          <p:nvPr/>
        </p:nvSpPr>
        <p:spPr>
          <a:xfrm>
            <a:off x="4258723" y="3290484"/>
            <a:ext cx="8781416" cy="33733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Изучение теоретической базы и обзор литературы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Сбор и обработка данных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Анализ влияния различных факторов на волатильность фондового рынка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Разработка модели прогнозирования волатильности</a:t>
            </a:r>
          </a:p>
          <a:p>
            <a:pPr marL="285750" indent="-285750">
              <a:spcAft>
                <a:spcPts val="1800"/>
              </a:spcAft>
              <a:buClr>
                <a:srgbClr val="BE003E"/>
              </a:buClr>
              <a:buFont typeface="Arial" panose="020B0604020202020204" pitchFamily="34" charset="0"/>
              <a:buChar char="•"/>
            </a:pPr>
            <a:r>
              <a:rPr lang="ru-RU" dirty="0"/>
              <a:t>Валидация и оценка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1307307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30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478EEC5-493E-4D01-B3A4-077BDA13D854}"/>
              </a:ext>
            </a:extLst>
          </p:cNvPr>
          <p:cNvSpPr/>
          <p:nvPr/>
        </p:nvSpPr>
        <p:spPr>
          <a:xfrm>
            <a:off x="534529" y="1703309"/>
            <a:ext cx="3966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данный момент из анализа удалены следующие колонки:</a:t>
            </a:r>
          </a:p>
          <a:p>
            <a:endParaRPr lang="ru-RU" dirty="0"/>
          </a:p>
          <a:p>
            <a:r>
              <a:rPr lang="ru-RU" dirty="0"/>
              <a:t>'</a:t>
            </a:r>
            <a:r>
              <a:rPr lang="ru-RU" dirty="0" err="1"/>
              <a:t>ydex</a:t>
            </a:r>
            <a:r>
              <a:rPr lang="ru-RU" dirty="0"/>
              <a:t>', 'bond3', 'bond5', 'bond1', '</a:t>
            </a:r>
            <a:r>
              <a:rPr lang="ru-RU" dirty="0" err="1"/>
              <a:t>ruble_to_doll</a:t>
            </a:r>
            <a:r>
              <a:rPr lang="ru-RU" dirty="0"/>
              <a:t>', '</a:t>
            </a:r>
            <a:r>
              <a:rPr lang="ru-RU" dirty="0" err="1"/>
              <a:t>ruble_to_euro</a:t>
            </a:r>
            <a:r>
              <a:rPr lang="ru-RU" dirty="0"/>
              <a:t>'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CFA36D-6EE0-4062-99C1-CA0019F5B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18" y="53720"/>
            <a:ext cx="7340157" cy="65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8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3F2D0F-0206-4FB0-BB06-1CDE46A18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097"/>
            <a:ext cx="6401297" cy="33881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C84DB0-681E-4D3B-8080-2D75DA00F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59" y="1817098"/>
            <a:ext cx="6508729" cy="33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32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5EC770-5A55-4C05-BEA1-3CF45741C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323386"/>
            <a:ext cx="11094720" cy="506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9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1CC69A-4606-4C46-ADDB-7E502D16D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811" y="2065145"/>
            <a:ext cx="6276190" cy="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33A98F-D887-4851-AFC8-5B08C48A0A96}"/>
              </a:ext>
            </a:extLst>
          </p:cNvPr>
          <p:cNvSpPr txBox="1"/>
          <p:nvPr/>
        </p:nvSpPr>
        <p:spPr>
          <a:xfrm>
            <a:off x="335280" y="2280479"/>
            <a:ext cx="791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</a:t>
            </a:r>
            <a:r>
              <a:rPr lang="en-US" dirty="0"/>
              <a:t>Random Forest</a:t>
            </a:r>
            <a:r>
              <a:rPr lang="ru-RU" dirty="0"/>
              <a:t> (Валидация)</a:t>
            </a:r>
            <a:r>
              <a:rPr lang="en-US" dirty="0"/>
              <a:t> 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Random Forest</a:t>
            </a:r>
            <a:r>
              <a:rPr lang="ru-RU" dirty="0"/>
              <a:t> (Тест)</a:t>
            </a:r>
            <a:r>
              <a:rPr lang="en-US" dirty="0"/>
              <a:t> 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BEB1AE-1AAB-4A86-8A4B-CDF739BBD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96" y="1101375"/>
            <a:ext cx="2990476" cy="7238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2D178A-A9CA-4D26-80E1-4289079E9D07}"/>
              </a:ext>
            </a:extLst>
          </p:cNvPr>
          <p:cNvSpPr txBox="1"/>
          <p:nvPr/>
        </p:nvSpPr>
        <p:spPr>
          <a:xfrm>
            <a:off x="335280" y="157164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Среднее значение целевой переменной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982088-869D-4175-AF24-10E61C00D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158" y="3105105"/>
            <a:ext cx="8809524" cy="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3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3A98F-D887-4851-AFC8-5B08C48A0A96}"/>
              </a:ext>
            </a:extLst>
          </p:cNvPr>
          <p:cNvSpPr txBox="1"/>
          <p:nvPr/>
        </p:nvSpPr>
        <p:spPr>
          <a:xfrm>
            <a:off x="335280" y="1524077"/>
            <a:ext cx="7914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</a:t>
            </a:r>
            <a:r>
              <a:rPr lang="en-US" dirty="0"/>
              <a:t>Random Forest</a:t>
            </a:r>
            <a:r>
              <a:rPr lang="ru-RU" dirty="0"/>
              <a:t> (Валидация)</a:t>
            </a:r>
            <a:r>
              <a:rPr lang="en-US" dirty="0"/>
              <a:t> 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Random Forest</a:t>
            </a:r>
            <a:r>
              <a:rPr lang="ru-RU" dirty="0"/>
              <a:t> (Тест)</a:t>
            </a:r>
            <a:r>
              <a:rPr lang="en-US" dirty="0"/>
              <a:t> 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28812A-EE35-4CB3-8544-CBF3D9AA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850" y="1089409"/>
            <a:ext cx="6161905" cy="7047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29C522-2CD0-4B29-8714-FD4F2314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515" y="2238435"/>
            <a:ext cx="8780952" cy="6761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57C9C4-5694-46F5-8CD2-57915C73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850" y="3420269"/>
            <a:ext cx="7219048" cy="6666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4FC51B-0D72-4CCD-B988-580B9E7614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515" y="4524566"/>
            <a:ext cx="8790476" cy="6476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2A233-CA0A-4C89-8DE9-098304804180}"/>
              </a:ext>
            </a:extLst>
          </p:cNvPr>
          <p:cNvSpPr txBox="1"/>
          <p:nvPr/>
        </p:nvSpPr>
        <p:spPr>
          <a:xfrm>
            <a:off x="335280" y="3573379"/>
            <a:ext cx="11515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</a:t>
            </a:r>
            <a:r>
              <a:rPr lang="en-US" dirty="0" err="1"/>
              <a:t>CatBoost</a:t>
            </a:r>
            <a:r>
              <a:rPr lang="ru-RU" dirty="0"/>
              <a:t> (Валидация)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 err="1"/>
              <a:t>CatBoost</a:t>
            </a:r>
            <a:r>
              <a:rPr lang="ru-RU" dirty="0"/>
              <a:t> (Тест)</a:t>
            </a:r>
          </a:p>
        </p:txBody>
      </p:sp>
    </p:spTree>
    <p:extLst>
      <p:ext uri="{BB962C8B-B14F-4D97-AF65-F5344CB8AC3E}">
        <p14:creationId xmlns:p14="http://schemas.microsoft.com/office/powerpoint/2010/main" val="120131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A73B19-0AEB-4EAA-932A-05B14CF60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" y="1322783"/>
            <a:ext cx="2952381" cy="14476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3F090-6D4A-4242-B141-62E833083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076" y="1489057"/>
            <a:ext cx="2219048" cy="6476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D0C267-16CB-4606-B49A-48F5358B7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15" y="1166898"/>
            <a:ext cx="7409524" cy="55523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5065B3-6E1D-48A9-A18C-61E1F21D7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28" y="3028584"/>
            <a:ext cx="2161905" cy="11809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1D7519-40DD-4066-A850-8C41CB7DB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0792" y="3191697"/>
            <a:ext cx="2247619" cy="4571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8240D8-BB6F-45C5-B904-4B067D3D3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128" y="4467718"/>
            <a:ext cx="2619048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Что дальше?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1005195" y="261240"/>
            <a:ext cx="9863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Эмпирическая часть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FA811-CA5B-49FA-B4F1-63BFBB244C82}"/>
              </a:ext>
            </a:extLst>
          </p:cNvPr>
          <p:cNvSpPr txBox="1"/>
          <p:nvPr/>
        </p:nvSpPr>
        <p:spPr>
          <a:xfrm>
            <a:off x="694076" y="1703224"/>
            <a:ext cx="11698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Актуализировать данные</a:t>
            </a:r>
          </a:p>
          <a:p>
            <a:endParaRPr lang="ru-RU" dirty="0"/>
          </a:p>
          <a:p>
            <a:r>
              <a:rPr lang="ru-RU" dirty="0"/>
              <a:t>Обогатить данные переменными из рассмотренных статей</a:t>
            </a:r>
          </a:p>
          <a:p>
            <a:endParaRPr lang="ru-RU" dirty="0"/>
          </a:p>
          <a:p>
            <a:r>
              <a:rPr lang="ru-RU" dirty="0"/>
              <a:t>Рассмотреть эконометрические модели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НА ТЕСТЕ НЕ НАДО 5 СТРОК ОСТАВЛЯТЬ, НАДО БОЛЬШЕ</a:t>
            </a:r>
          </a:p>
        </p:txBody>
      </p:sp>
    </p:spTree>
    <p:extLst>
      <p:ext uri="{BB962C8B-B14F-4D97-AF65-F5344CB8AC3E}">
        <p14:creationId xmlns:p14="http://schemas.microsoft.com/office/powerpoint/2010/main" val="57680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7B94B46-0900-6A48-8510-66A14B2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29" y="770550"/>
            <a:ext cx="9576679" cy="714358"/>
          </a:xfrm>
        </p:spPr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2975F-0490-DC40-A87B-9A933CB4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07A36-4B85-ACA7-0563-40BE621B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89091"/>
              </p:ext>
            </p:extLst>
          </p:nvPr>
        </p:nvGraphicFramePr>
        <p:xfrm>
          <a:off x="852411" y="1248698"/>
          <a:ext cx="11207938" cy="512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5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752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АВТОРЫ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baseline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НАЗВАНИЕ РАБОТЫ, ГОД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ИСТОЧНИК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РЕЗУЛЬТАТ</a:t>
                      </a:r>
                      <a:endParaRPr lang="en-US" sz="1400" b="0" kern="1200" dirty="0">
                        <a:solidFill>
                          <a:schemeClr val="lt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7932">
                <a:tc>
                  <a:txBody>
                    <a:bodyPr/>
                    <a:lstStyle/>
                    <a:p>
                      <a:r>
                        <a:rPr lang="it-IT" sz="1400" dirty="0"/>
                        <a:t>Li Liu</a:t>
                      </a:r>
                      <a:r>
                        <a:rPr lang="ru-RU" sz="1400" dirty="0"/>
                        <a:t>,</a:t>
                      </a:r>
                      <a:endParaRPr lang="it-IT" sz="1400" dirty="0"/>
                    </a:p>
                    <a:p>
                      <a:r>
                        <a:rPr lang="it-IT" sz="1400" dirty="0"/>
                        <a:t>Zhiyuan Pan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Forecasting stock market volatility: The role of technical variables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Economic Modelling</a:t>
                      </a:r>
                      <a:r>
                        <a:rPr lang="ru-RU" sz="1400" dirty="0"/>
                        <a:t> (</a:t>
                      </a:r>
                      <a:r>
                        <a:rPr lang="en-US" sz="1400" dirty="0"/>
                        <a:t>January 2020, Pages 55-65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Включение технических индикаторов в модели прогнозирования волатильности может значительно улучшить точность прогнозов. Некоторые макроэкономические переменные (например, дивидендная доходность, </a:t>
                      </a:r>
                      <a:r>
                        <a:rPr lang="ru-RU" sz="1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дивидендно</a:t>
                      </a:r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-ценовое отношение) и технические индикаторы (особенно связанные с эффектом рычага) показали значимую предиктивную способность для будущей волатильности.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4920"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Zibo </a:t>
                      </a:r>
                      <a:r>
                        <a:rPr lang="en-US" sz="1400" dirty="0" err="1"/>
                        <a:t>Niu</a:t>
                      </a:r>
                      <a:r>
                        <a:rPr lang="en-US" sz="1400" dirty="0"/>
                        <a:t>, Riza</a:t>
                      </a:r>
                      <a:r>
                        <a:rPr lang="ru-RU" sz="1400" dirty="0"/>
                        <a:t> </a:t>
                      </a:r>
                      <a:r>
                        <a:rPr lang="en-US" sz="1400" dirty="0" err="1"/>
                        <a:t>Demirer</a:t>
                      </a:r>
                      <a:r>
                        <a:rPr lang="ru-RU" sz="1400" dirty="0"/>
                        <a:t>, </a:t>
                      </a:r>
                      <a:r>
                        <a:rPr lang="en-US" sz="1400" dirty="0" err="1"/>
                        <a:t>Xuehong</a:t>
                      </a:r>
                      <a:r>
                        <a:rPr lang="en-US" sz="1400" dirty="0"/>
                        <a:t> Zhu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Do industries predict stock market volatility? Evidence from machine learning models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Journal of International Financial Markets,  </a:t>
                      </a:r>
                    </a:p>
                    <a:p>
                      <a:pPr marL="0" marR="0" lvl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Institutions &amp; Money Vol. </a:t>
                      </a:r>
                      <a:r>
                        <a:rPr lang="ru-RU" sz="1400" dirty="0"/>
                        <a:t>90 </a:t>
                      </a:r>
                      <a:r>
                        <a:rPr lang="en-US" sz="1400" dirty="0"/>
                        <a:t>202</a:t>
                      </a:r>
                      <a:r>
                        <a:rPr lang="ru-RU" sz="1400" dirty="0"/>
                        <a:t>4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211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Включение отраслевой информации в модели прогнозирования существенно улучшает точность прогнозов по сравнению с моделями без отраслевых предикторов. Наиболее информативными отраслями для прогнозирования оказались здравоохранение, потребительские услуги и технологии.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5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Цели авторов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5" y="1698087"/>
            <a:ext cx="10907989" cy="4861178"/>
          </a:xfrm>
        </p:spPr>
        <p:txBody>
          <a:bodyPr/>
          <a:lstStyle/>
          <a:p>
            <a:r>
              <a:rPr lang="ru-RU" dirty="0"/>
              <a:t>Авторы стремились оценить, могут ли технические индикаторы, основанные на прошлой динамике цен, волатильности и объеме торгов, улучшить точность прогнозирования волатильности акций по сравнению с традиционными макроэкономическими переменными.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4075" y="1698087"/>
            <a:ext cx="10907989" cy="4861178"/>
          </a:xfrm>
        </p:spPr>
        <p:txBody>
          <a:bodyPr/>
          <a:lstStyle/>
          <a:p>
            <a:r>
              <a:rPr lang="ru-RU" dirty="0"/>
              <a:t>Берутся за 1950-2015 гг.</a:t>
            </a:r>
          </a:p>
          <a:p>
            <a:r>
              <a:rPr lang="ru-RU" dirty="0"/>
              <a:t>Волатильность измерялась с помощью реализованной волатильности индекса S&amp;P 500, вычисленной как сумма квадратов дневных доходностей за каждый период.</a:t>
            </a:r>
          </a:p>
          <a:p>
            <a:r>
              <a:rPr lang="ru-RU" dirty="0"/>
              <a:t>Вычисление дневных доходностей:</a:t>
            </a:r>
          </a:p>
          <a:p>
            <a:endParaRPr lang="ru-RU" dirty="0"/>
          </a:p>
          <a:p>
            <a:r>
              <a:rPr lang="ru-RU" dirty="0"/>
              <a:t>Расчет реализованной волатильности за период (месяц или квартал):</a:t>
            </a:r>
          </a:p>
          <a:p>
            <a:r>
              <a:rPr lang="ru-RU" dirty="0"/>
              <a:t>Чтобы нормализовать распределение волатильности и облегчить статистический анализ, авторы берут натуральный логарифм от RV</a:t>
            </a:r>
            <a:r>
              <a:rPr lang="en-US" dirty="0"/>
              <a:t>t</a:t>
            </a:r>
            <a:r>
              <a:rPr lang="ru-RU" dirty="0"/>
              <a:t>​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17590D-0520-4F7F-BE5E-A7824E69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450" y="2586454"/>
            <a:ext cx="1847619" cy="6666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A02F3E-D5AE-4AA0-98EB-71803439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906" y="2991697"/>
            <a:ext cx="1523810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66683"/>
            <a:ext cx="11549707" cy="4805211"/>
          </a:xfrm>
        </p:spPr>
        <p:txBody>
          <a:bodyPr/>
          <a:lstStyle/>
          <a:p>
            <a:r>
              <a:rPr lang="ru-RU" dirty="0"/>
              <a:t>Были сконструированы три типа технических индикаторов, основываясь на известных фактах о волатильности рынка:</a:t>
            </a:r>
          </a:p>
          <a:p>
            <a:r>
              <a:rPr lang="ru-RU" b="1" dirty="0"/>
              <a:t>Эффект рычага:</a:t>
            </a:r>
            <a:r>
              <a:rPr lang="ru-RU" dirty="0"/>
              <a:t> индикаторы, отражающие асимметрию между положительными и отрицательными доходностями и их влиянием на будущую волатильность.</a:t>
            </a:r>
          </a:p>
          <a:p>
            <a:r>
              <a:rPr lang="ru-RU" b="1" dirty="0"/>
              <a:t>Эффект объема: </a:t>
            </a:r>
            <a:r>
              <a:rPr lang="ru-RU" dirty="0"/>
              <a:t>индикаторы, учитывающие влияние изменения объема торгов на волатильность.</a:t>
            </a:r>
          </a:p>
          <a:p>
            <a:r>
              <a:rPr lang="ru-RU" b="1" dirty="0"/>
              <a:t>Кластеризация волатильности:</a:t>
            </a:r>
            <a:r>
              <a:rPr lang="ru-RU" dirty="0"/>
              <a:t> индикаторы, основанные на том, что периоды высокой (низкой) волатильности, как правило, следуют друг за другом.</a:t>
            </a:r>
          </a:p>
          <a:p>
            <a:endParaRPr lang="ru-RU" dirty="0"/>
          </a:p>
          <a:p>
            <a:r>
              <a:rPr lang="ru-RU" b="1" dirty="0"/>
              <a:t>Макроэкономические переменные:</a:t>
            </a:r>
            <a:r>
              <a:rPr lang="ru-RU" dirty="0"/>
              <a:t> Были использованы 13 макроэкономических переменных, часто применяемых в литературе для прогнозирования доходности и волатильности акций (например, дивидендная доходность, отношение цены к прибыли, процентные ставки и т.д.).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076" y="809719"/>
            <a:ext cx="9576679" cy="714358"/>
          </a:xfrm>
        </p:spPr>
        <p:txBody>
          <a:bodyPr/>
          <a:lstStyle/>
          <a:p>
            <a:r>
              <a:rPr lang="ru-RU" dirty="0"/>
              <a:t>Исследование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796" y="1366683"/>
            <a:ext cx="11549707" cy="4805211"/>
          </a:xfrm>
        </p:spPr>
        <p:txBody>
          <a:bodyPr/>
          <a:lstStyle/>
          <a:p>
            <a:r>
              <a:rPr lang="ru-RU" dirty="0"/>
              <a:t>Использовалась модель следующего вида:</a:t>
            </a:r>
          </a:p>
          <a:p>
            <a:endParaRPr lang="ru-RU" dirty="0"/>
          </a:p>
          <a:p>
            <a:r>
              <a:rPr lang="ru-RU" dirty="0"/>
              <a:t>Оценка параметров модели осуществлялась методом наименьших квадратов (МНК). Авторы проводили как </a:t>
            </a:r>
            <a:r>
              <a:rPr lang="ru-RU" dirty="0" err="1"/>
              <a:t>внутривыборочный</a:t>
            </a:r>
            <a:r>
              <a:rPr lang="ru-RU" dirty="0"/>
              <a:t> анализ (</a:t>
            </a:r>
            <a:r>
              <a:rPr lang="ru-RU" dirty="0" err="1"/>
              <a:t>in-sample</a:t>
            </a:r>
            <a:r>
              <a:rPr lang="ru-RU" dirty="0"/>
              <a:t>), так и </a:t>
            </a:r>
            <a:r>
              <a:rPr lang="ru-RU" dirty="0" err="1"/>
              <a:t>вневыборочный</a:t>
            </a:r>
            <a:r>
              <a:rPr lang="ru-RU" dirty="0"/>
              <a:t> анализ (</a:t>
            </a:r>
            <a:r>
              <a:rPr lang="ru-RU" dirty="0" err="1"/>
              <a:t>out-of-sample</a:t>
            </a:r>
            <a:r>
              <a:rPr lang="ru-RU" dirty="0"/>
              <a:t>) для оценки предиктивной способности моделей.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66377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53FFFE-8B07-46E7-BD8C-3167D121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87" y="1166898"/>
            <a:ext cx="3354375" cy="7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0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53087-264A-4343-84BD-8A443566DC52}"/>
              </a:ext>
            </a:extLst>
          </p:cNvPr>
          <p:cNvSpPr/>
          <p:nvPr/>
        </p:nvSpPr>
        <p:spPr>
          <a:xfrm>
            <a:off x="903595" y="217216"/>
            <a:ext cx="10262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Forecasting stock market volatility: The role of technical variables</a:t>
            </a:r>
            <a:r>
              <a:rPr lang="ru-RU" b="1" dirty="0"/>
              <a:t> (2020)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8B4DB4-A761-45C6-8845-9DF5BDF3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328"/>
            <a:ext cx="6133087" cy="53915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7FFA7D0-E63A-4767-B877-0A2823D31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5" y="1123328"/>
            <a:ext cx="6306444" cy="562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31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education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FF5C36"/>
      </a:accent1>
      <a:accent2>
        <a:srgbClr val="ED7D31"/>
      </a:accent2>
      <a:accent3>
        <a:srgbClr val="879DC1"/>
      </a:accent3>
      <a:accent4>
        <a:srgbClr val="A30236"/>
      </a:accent4>
      <a:accent5>
        <a:srgbClr val="3F5CBD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15914</TotalTime>
  <Words>5267</Words>
  <Application>Microsoft Office PowerPoint</Application>
  <PresentationFormat>Произвольный</PresentationFormat>
  <Paragraphs>471</Paragraphs>
  <Slides>36</Slides>
  <Notes>36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Tahoma</vt:lpstr>
      <vt:lpstr>Тема Office</vt:lpstr>
      <vt:lpstr>1_Специальное оформление</vt:lpstr>
      <vt:lpstr>Специальное оформление</vt:lpstr>
      <vt:lpstr>НАУЧНО-ИССЛЕДОВАТЕЛЬСКАЯ РАБОТА на тему:  «Прогнозирование волатильности фондового рынка с использованием методов машинного обучения»</vt:lpstr>
      <vt:lpstr>Актуальность исследования</vt:lpstr>
      <vt:lpstr>Цели и задачи исследования</vt:lpstr>
      <vt:lpstr>Анализ предметной области</vt:lpstr>
      <vt:lpstr>Цели авторов</vt:lpstr>
      <vt:lpstr>Данные</vt:lpstr>
      <vt:lpstr>Данные</vt:lpstr>
      <vt:lpstr>Исследование</vt:lpstr>
      <vt:lpstr>Презентация PowerPoint</vt:lpstr>
      <vt:lpstr>Выводы</vt:lpstr>
      <vt:lpstr>Цели</vt:lpstr>
      <vt:lpstr>Данные</vt:lpstr>
      <vt:lpstr>Исследование</vt:lpstr>
      <vt:lpstr>Исследование</vt:lpstr>
      <vt:lpstr>Исследование</vt:lpstr>
      <vt:lpstr>Исследование</vt:lpstr>
      <vt:lpstr>Выводы</vt:lpstr>
      <vt:lpstr>Сбор данных</vt:lpstr>
      <vt:lpstr>Анализ предметной области</vt:lpstr>
      <vt:lpstr>Цели авторов</vt:lpstr>
      <vt:lpstr>Данные</vt:lpstr>
      <vt:lpstr>Данные</vt:lpstr>
      <vt:lpstr>Исследование</vt:lpstr>
      <vt:lpstr>Исследование</vt:lpstr>
      <vt:lpstr>Данные</vt:lpstr>
      <vt:lpstr>Исследование</vt:lpstr>
      <vt:lpstr>Исследование</vt:lpstr>
      <vt:lpstr>Исследование</vt:lpstr>
      <vt:lpstr>Сбор данных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Исследование</vt:lpstr>
      <vt:lpstr>Что дальше?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Федосеев Роман Сергеевич</cp:lastModifiedBy>
  <cp:revision>367</cp:revision>
  <dcterms:created xsi:type="dcterms:W3CDTF">2022-10-16T16:54:41Z</dcterms:created>
  <dcterms:modified xsi:type="dcterms:W3CDTF">2025-04-11T17:36:19Z</dcterms:modified>
</cp:coreProperties>
</file>