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344" r:id="rId2"/>
    <p:sldId id="341" r:id="rId3"/>
    <p:sldId id="348" r:id="rId4"/>
    <p:sldId id="347" r:id="rId5"/>
    <p:sldId id="392" r:id="rId6"/>
    <p:sldId id="355" r:id="rId7"/>
    <p:sldId id="393" r:id="rId8"/>
    <p:sldId id="391" r:id="rId9"/>
    <p:sldId id="394" r:id="rId10"/>
    <p:sldId id="395" r:id="rId11"/>
    <p:sldId id="397" r:id="rId12"/>
    <p:sldId id="399" r:id="rId13"/>
    <p:sldId id="401" r:id="rId14"/>
    <p:sldId id="400" r:id="rId15"/>
    <p:sldId id="402" r:id="rId16"/>
    <p:sldId id="403" r:id="rId17"/>
    <p:sldId id="404" r:id="rId18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1"/>
            <p14:sldId id="348"/>
            <p14:sldId id="347"/>
            <p14:sldId id="392"/>
            <p14:sldId id="355"/>
            <p14:sldId id="393"/>
            <p14:sldId id="391"/>
            <p14:sldId id="394"/>
            <p14:sldId id="395"/>
            <p14:sldId id="397"/>
            <p14:sldId id="399"/>
            <p14:sldId id="401"/>
            <p14:sldId id="400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125"/>
    <a:srgbClr val="A30236"/>
    <a:srgbClr val="3F5CBD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0"/>
    <p:restoredTop sz="9483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кажется из Открытого источника всемирного банка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0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(0)Натуральный логарифм </a:t>
            </a:r>
            <a:r>
              <a:rPr lang="ru-RU" dirty="0" err="1"/>
              <a:t>ввп</a:t>
            </a:r>
            <a:r>
              <a:rPr lang="ru-RU" dirty="0"/>
              <a:t> страны используется в качестве показателя размера рынка, так как большие рынки привлекают большие инвестиции </a:t>
            </a:r>
          </a:p>
          <a:p>
            <a:pPr marL="228600" indent="-228600">
              <a:buAutoNum type="arabicParenBoth"/>
            </a:pPr>
            <a:r>
              <a:rPr lang="ru-RU" dirty="0"/>
              <a:t>используется в </a:t>
            </a:r>
            <a:r>
              <a:rPr lang="ru-RU" dirty="0" err="1"/>
              <a:t>качествепоказателя</a:t>
            </a:r>
            <a:r>
              <a:rPr lang="ru-RU" dirty="0"/>
              <a:t> разницы в заработной плате в Южной Корее. В 1993-2017 годах ВВП </a:t>
            </a:r>
            <a:r>
              <a:rPr lang="ru-RU" dirty="0" err="1"/>
              <a:t>ЮжнойКореи</a:t>
            </a:r>
            <a:r>
              <a:rPr lang="ru-RU" dirty="0"/>
              <a:t> на душу населения всегда был выше, чем в трех странах СНГ. Многочисленные исследования показали, что южнокорейские прямые иностранные инвестиции направлены на повышение эффективности Инвестиции, как правило, поступают в страны с низким уровнем ВВП на душу населения, где затраты на рабочую силу дешевле, чем на внутреннем рынке.</a:t>
            </a:r>
          </a:p>
          <a:p>
            <a:pPr marL="228600" indent="-228600">
              <a:buAutoNum type="arabicParenBoth"/>
            </a:pPr>
            <a:r>
              <a:rPr lang="ru-RU" dirty="0"/>
              <a:t>натуральный логарифм суммы рейтингов политических прав и гражданских свобод в стране i за год t, используется в качестве показателя институционального качества. Качество институтов не всегда приводит к притоку ПИИ в страны СНГ</a:t>
            </a:r>
          </a:p>
          <a:p>
            <a:pPr marL="228600" indent="-228600">
              <a:buAutoNum type="arabicParenBoth"/>
            </a:pPr>
            <a:r>
              <a:rPr lang="ru-RU" dirty="0"/>
              <a:t>натуральный логарифм общей ренты за природные ресурсы (% от ВВП) % от ВВП)страны i в год t, используется в качестве показателя обеспеченности природными ресурсами. Богатство природных ресурсов является важнейшим географическим преимуществом для привлечения ПИИ в богатые ресурсами страны СНГ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ru-RU" dirty="0"/>
              <a:t>Высокая инфляция увеличивает макроэкономическую нестабильность </a:t>
            </a:r>
            <a:r>
              <a:rPr lang="ru-RU" dirty="0" err="1"/>
              <a:t>иинвестиционные</a:t>
            </a:r>
            <a:r>
              <a:rPr lang="ru-RU" dirty="0"/>
              <a:t> риски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(5) номинальный обменный курс (местной валюты к доллару США) страны i в i </a:t>
            </a:r>
            <a:r>
              <a:rPr lang="ru-RU" dirty="0" err="1"/>
              <a:t>вгоду</a:t>
            </a:r>
            <a:r>
              <a:rPr lang="ru-RU" dirty="0"/>
              <a:t> t , используется в качестве показателя покупательной способности стран-инвесторов. </a:t>
            </a:r>
            <a:r>
              <a:rPr lang="ru-RU" dirty="0" err="1"/>
              <a:t>Мыконвертируем</a:t>
            </a:r>
            <a:r>
              <a:rPr lang="ru-RU" dirty="0"/>
              <a:t> исходные данные (доллары США в местную валюту), чтобы получить наборы статистических данных. </a:t>
            </a:r>
            <a:r>
              <a:rPr lang="ru-RU" dirty="0" err="1"/>
              <a:t>Повышениекурса</a:t>
            </a:r>
            <a:r>
              <a:rPr lang="ru-RU" dirty="0"/>
              <a:t> валюты принимающих стран снижает покупательную способность стран-инвесторов. Эти факторы производственных издержек значительно снижают эффективность привлечения прямых иностранных инвестиций из Южной Кореи.</a:t>
            </a:r>
          </a:p>
          <a:p>
            <a:pPr marL="228600" indent="-228600">
              <a:buAutoNum type="arabicParenBoth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0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Бета 0 это константа, а эпсилон представляет собой значение ошибки с течением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3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Результаты подтверждают значимость </a:t>
            </a:r>
            <a:r>
              <a:rPr lang="ru-RU" dirty="0" err="1"/>
              <a:t>LnGDP</a:t>
            </a:r>
            <a:r>
              <a:rPr lang="ru-RU" dirty="0"/>
              <a:t> (логарифм ВВП страны</a:t>
            </a:r>
            <a:r>
              <a:rPr lang="en-US" dirty="0"/>
              <a:t> I </a:t>
            </a:r>
            <a:r>
              <a:rPr lang="ru-RU" dirty="0"/>
              <a:t>в год </a:t>
            </a:r>
            <a:r>
              <a:rPr lang="en-US" dirty="0"/>
              <a:t>t </a:t>
            </a:r>
            <a:r>
              <a:rPr lang="ru-RU" dirty="0"/>
              <a:t>) на уровне 1% (поддержка H0). Это указывает на то, что размер рынка является ключевой движущей силой ПИИ.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коэффициент </a:t>
            </a:r>
            <a:r>
              <a:rPr lang="ru-RU" dirty="0" err="1"/>
              <a:t>LnGGDP</a:t>
            </a:r>
            <a:r>
              <a:rPr lang="ru-RU" dirty="0"/>
              <a:t> (логарифм ВВП на душу населения в стране </a:t>
            </a:r>
            <a:r>
              <a:rPr lang="en-US" dirty="0"/>
              <a:t>I </a:t>
            </a:r>
            <a:r>
              <a:rPr lang="ru-RU" dirty="0"/>
              <a:t>в год </a:t>
            </a:r>
            <a:r>
              <a:rPr lang="en-US" dirty="0"/>
              <a:t>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) отрицателен на уровне значимости 10% (отбраковка H1)</a:t>
            </a:r>
          </a:p>
          <a:p>
            <a:pPr marL="0" indent="0">
              <a:buNone/>
            </a:pPr>
            <a:r>
              <a:rPr lang="ru-RU" dirty="0" err="1"/>
              <a:t>LnRESOU</a:t>
            </a:r>
            <a:r>
              <a:rPr lang="ru-RU" dirty="0"/>
              <a:t> (логарифм общей ренты за природные ресурсы (% от ВВП) % от ВВП)страны i в год t, ) статистически значим на уровне 1% (поддержка H3), подтверждая, что обеспеченность ресурсами мотивирует ПИИ.</a:t>
            </a:r>
          </a:p>
          <a:p>
            <a:pPr marL="0" indent="0">
              <a:buNone/>
            </a:pPr>
            <a:r>
              <a:rPr lang="ru-RU" dirty="0"/>
              <a:t>Однако коэффициент </a:t>
            </a:r>
            <a:r>
              <a:rPr lang="ru-RU" dirty="0" err="1"/>
              <a:t>LnINFLA</a:t>
            </a:r>
            <a:r>
              <a:rPr lang="ru-RU" dirty="0"/>
              <a:t> (натуральный логарифм уровня инфляции (годовое процентное изменение средних потребительских цен)) значим и положителен на уровне 1%, что не поддерживает H4. Это означает, что экономическая нестабильность не оказывает негативного воздействия на ПИИ.</a:t>
            </a:r>
          </a:p>
          <a:p>
            <a:pPr marL="0" indent="0">
              <a:buNone/>
            </a:pPr>
            <a:r>
              <a:rPr lang="ru-RU" dirty="0"/>
              <a:t>у инвесторы стремятся воспользоваться возможностями во время экономической турбулентности. Другое возможное объяснение состоит в том, что инфляция в странах СНГ означает открытие их экономики в переходный период. Таким образом, инфляцию каким-то образом можно было интерпретировать как рыночную возможность.</a:t>
            </a:r>
          </a:p>
          <a:p>
            <a:pPr marL="0" indent="0">
              <a:buNone/>
            </a:pPr>
            <a:r>
              <a:rPr lang="en-US" dirty="0"/>
              <a:t>NER</a:t>
            </a:r>
            <a:r>
              <a:rPr lang="ru-RU" dirty="0"/>
              <a:t> (номинальный обменный курс (местной валюты к доллару США) )незначителен и положителен. ПИИ не связаны со стремлением к повышению эффективности, основанной на стоимости в местной валюте. </a:t>
            </a:r>
          </a:p>
          <a:p>
            <a:pPr marL="0" indent="0">
              <a:buNone/>
            </a:pPr>
            <a:r>
              <a:rPr lang="ru-RU" dirty="0"/>
              <a:t>Кроме того, коэффициент </a:t>
            </a:r>
            <a:r>
              <a:rPr lang="ru-RU" dirty="0" err="1"/>
              <a:t>LnFREE</a:t>
            </a:r>
            <a:r>
              <a:rPr lang="ru-RU" dirty="0"/>
              <a:t> (логарифм суммы рейтингов политических прав и свобод в  рассматриваемой стране) незначителен и положителен. Вполне вероятно, что поведение, направленное на поиск рынка, является достаточно преобладающим, чтобы компенсировать любые институциональные ограничения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1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показано в таблице 5, в России </a:t>
            </a:r>
            <a:r>
              <a:rPr lang="ru-RU" dirty="0" err="1"/>
              <a:t>LnВВП</a:t>
            </a:r>
            <a:r>
              <a:rPr lang="ru-RU" dirty="0"/>
              <a:t> имеет положительный коэффициент при уровне значимости 1%. Напротив, другие объясняющие переменные в этой модели статистически незначимы. Это говорит о том, что расширение рынка является основной мотивацией южнокорейских ПИИ в Россию, внутренние рынки которой относительно более привлекательны, чем рынки других стран СНГ. В Казахстане и Узбекистане </a:t>
            </a:r>
            <a:r>
              <a:rPr lang="ru-RU" dirty="0" err="1"/>
              <a:t>LnGDP</a:t>
            </a:r>
            <a:r>
              <a:rPr lang="ru-RU" dirty="0"/>
              <a:t>, </a:t>
            </a:r>
            <a:r>
              <a:rPr lang="ru-RU" dirty="0" err="1"/>
              <a:t>LnINFLA</a:t>
            </a:r>
            <a:r>
              <a:rPr lang="ru-RU" dirty="0"/>
              <a:t> и </a:t>
            </a:r>
            <a:r>
              <a:rPr lang="ru-RU" dirty="0" err="1"/>
              <a:t>LnRESOU</a:t>
            </a:r>
            <a:r>
              <a:rPr lang="ru-RU" dirty="0"/>
              <a:t> имеют положительные и значимые коэффициенты, что указывает на то, что поиск природных ресурсов также важен наряду с поиском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5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1) Это означает, что не экономическая стабильность, а рынки и новые возможности для бизнеса являются преобладающими факторами, привлекающими южнокорейские ПИИ. Значение ВВП является преобладающим, особенно в России и Казахстане, чьи внутренние рынки велики и привлекательны по сравнению с рынками других стран СНГ. Хотя наличие природных ресурсов также в значительной степени привлекает южнокорейские ПИИ, это воздействие преобладает в Казахстане и Узбекистане, тогда как факторы, связанные с институциональным качеством (политические права и гражданские свободы), не влияют на южнокорейские ПИИ. </a:t>
            </a:r>
          </a:p>
          <a:p>
            <a:pPr marL="0" indent="0">
              <a:buNone/>
            </a:pPr>
            <a:r>
              <a:rPr lang="ru-RU" dirty="0"/>
              <a:t>2) снижение издержек производства не является основной целью южнокорейских ПИИ в Казахстане, России и Узбекистане.</a:t>
            </a:r>
          </a:p>
          <a:p>
            <a:pPr marL="0" indent="0">
              <a:buNone/>
            </a:pPr>
            <a:r>
              <a:rPr lang="ru-RU" dirty="0"/>
              <a:t>3) Для этого мы рекомендуем повысить эффективность системы таможенного оформления сократить количество документов и проверок, а также автоматизировать процесс таможенного оформления. Мы также предлагаем создать межправительственный комитет для развития совместных исследований и инвестиций в дорожную инфраструктуру для улучшения внутренних каналов распределения. С этой целью правительства принимающих стран должны ослабить регулирование и снизить барьеры для входа в транспортную отрасль.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3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1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1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Наши данные показывают весьма неоднородную картину роста инвестиций с течением времени: в то время как общие национальные инвестиции в основной капитал на душу населения удвоились в период с 2004 по 2013 гг., </a:t>
            </a:r>
            <a:r>
              <a:rPr lang="ru-RU" dirty="0" err="1"/>
              <a:t>регионРеспублика</a:t>
            </a:r>
            <a:r>
              <a:rPr lang="ru-RU" dirty="0"/>
              <a:t> </a:t>
            </a:r>
            <a:r>
              <a:rPr lang="ru-RU" dirty="0" err="1"/>
              <a:t>Тывапродемонстрировали</a:t>
            </a:r>
            <a:r>
              <a:rPr lang="ru-RU" dirty="0"/>
              <a:t> темпы роста более 670%, тогда как самый большой спад за эти 10 лет составил 32% в Вологодская </a:t>
            </a:r>
            <a:r>
              <a:rPr lang="ru-RU" dirty="0" err="1"/>
              <a:t>область.Мы</a:t>
            </a:r>
            <a:r>
              <a:rPr lang="ru-RU" dirty="0"/>
              <a:t> проверяем, были ли эти различия вызваны коррупцией.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9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Наши данные показывают весьма неоднородную картину роста инвестиций с течением времени: в то время как общие национальные инвестиции в основной капитал на душу населения удвоились в период с 2004 по 2013 гг., </a:t>
            </a:r>
            <a:r>
              <a:rPr lang="ru-RU" dirty="0" err="1"/>
              <a:t>регионРеспублика</a:t>
            </a:r>
            <a:r>
              <a:rPr lang="ru-RU" dirty="0"/>
              <a:t> </a:t>
            </a:r>
            <a:r>
              <a:rPr lang="ru-RU" dirty="0" err="1"/>
              <a:t>Тывапродемонстрировали</a:t>
            </a:r>
            <a:r>
              <a:rPr lang="ru-RU" dirty="0"/>
              <a:t> темпы роста более 670%, тогда как самый большой спад за эти 10 лет составил 32% в Вологодская </a:t>
            </a:r>
            <a:r>
              <a:rPr lang="ru-RU" dirty="0" err="1"/>
              <a:t>область.Мы</a:t>
            </a:r>
            <a:r>
              <a:rPr lang="ru-RU" dirty="0"/>
              <a:t> проверяем, были ли эти различия вызваны коррупцией.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05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колонка – совокупные инвестиции, 2 – компании полностью принадлежащие государству или муниципалитету, 3 – компании частные, 4 - компаниями с полным или частичным иностранным капиталом</a:t>
            </a:r>
          </a:p>
          <a:p>
            <a:r>
              <a:rPr lang="ru-RU" dirty="0"/>
              <a:t>Пересечение строк и столбцов в таблице означает взаимосвязь, она может быть отрицательной и положительной – как меняются переменные относительно друг друга. </a:t>
            </a:r>
          </a:p>
          <a:p>
            <a:r>
              <a:rPr lang="ru-RU" dirty="0"/>
              <a:t>Коэффициент CORR отрицателен для обоих типов инвестиций, но он значим только для инвестиций частных компаний, а не для инвестиций компаний и организаций, полностью принадлежащих государству. Увеличение одного стандартного отклонения нашего показателя коррупции связано с уменьшением частных инвестиций на 6,7% стандартного отклонения.</a:t>
            </a:r>
          </a:p>
          <a:p>
            <a:r>
              <a:rPr lang="ru-RU" dirty="0"/>
              <a:t>Инвестиции в основной капитал компаний с полным или частичным иностранным капиталом отрицательно связаны с коррупцией (столбец 4): увеличение уровня коррупции на одно стандартное отклонение связано с уменьшением стандартного отклонения на 13,4% в этом виде инвестиций. Эффект гораздо сильнее по сравнению с совокупными инвестициями и существенно отличается от него. </a:t>
            </a:r>
          </a:p>
          <a:p>
            <a:r>
              <a:rPr lang="ru-RU" dirty="0"/>
              <a:t>влияние коррупции не зависит от среднего уровня преступности в регионе, поскольку коэффициенты ПРЕСТУПНОСТИ близки к нулю и статистически незначимы во всех характеристиках</a:t>
            </a:r>
          </a:p>
          <a:p>
            <a:r>
              <a:rPr lang="ru-RU" dirty="0"/>
              <a:t>Доход на душу населения положительно связан со всеми видами инвестиций и весьма значим для INV, INV_RPIVATE и INV_STATE (столбцы 1–3). </a:t>
            </a:r>
          </a:p>
          <a:p>
            <a:endParaRPr lang="ru-RU" dirty="0"/>
          </a:p>
          <a:p>
            <a:r>
              <a:rPr lang="ru-RU" dirty="0"/>
              <a:t>Логарифм дохода на душу населения в предыдущем году (INC) используется как мера экономического развития; доля населения с профессиональным образованием в предыдущем году (EDU) является показателем человеческого капитала, а логарифм общей численности населения (POP) определяет размер региона. Мы также включаем региональный индекс потребительских цен за предыдущий год (</a:t>
            </a:r>
            <a:r>
              <a:rPr lang="en-US" dirty="0"/>
              <a:t>CPI)</a:t>
            </a:r>
            <a:r>
              <a:rPr lang="ru-RU" dirty="0"/>
              <a:t> в качестве показателя инфляции, которая, как ожидается, будет отрицательно связана с инвестициями. В дополнение к стандартным мерам контроля мы вводим несколько переменных, которые могут определять как инвестиции, так и коррупцию: Экономическая неопределенность (</a:t>
            </a:r>
            <a:r>
              <a:rPr lang="en-US" dirty="0"/>
              <a:t>UNCERTAINTY </a:t>
            </a:r>
            <a:r>
              <a:rPr lang="ru-RU" dirty="0"/>
              <a:t>) будет представлять собой 5-летнее стандартное отклонение региональной инфляции.</a:t>
            </a:r>
          </a:p>
          <a:p>
            <a:r>
              <a:rPr lang="ru-RU" dirty="0"/>
              <a:t>Размер бюрократии (GOV) , а также уровень преступности (</a:t>
            </a:r>
            <a:r>
              <a:rPr lang="en-US" dirty="0"/>
              <a:t>CRIME</a:t>
            </a:r>
            <a:r>
              <a:rPr lang="ru-RU" dirty="0"/>
              <a:t>) - чтобы показать, что наш показатель коррупции не является просто показателем регионального уровня преступности.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FDI_CBRF представляет собой логарифм ПИИ на душу населения плюс единицу в постоянных рублях.</a:t>
            </a:r>
          </a:p>
          <a:p>
            <a:r>
              <a:rPr lang="ru-RU" dirty="0"/>
              <a:t> Базовая оценка зарегистрированных случаев получения взяток в столбце 1 обнаруживает отрицательную корреляцию между ПИИ и коррупцией, а ее величина относительно аналогична величине инвестиций в основной капитал: изменение зарегистрированной коррупции на одно стандартное отклонение связано с 18% стандартного показателя отклонения изменения ПИИ. Оценки с использованием альтернативных показателей коррупции (столбцы 2–3) из ФНМ дают отрицательные, но несущественные результаты</a:t>
            </a:r>
            <a:endParaRPr lang="en-US" dirty="0"/>
          </a:p>
          <a:p>
            <a:r>
              <a:rPr lang="ru-RU" dirty="0"/>
              <a:t>Эти результаты предполагают потенциальную отрицательную взаимосвязь между ПИИ и коррупцией, но мы воздерживаемся от того, чтобы называть их устойчивыми или причинно-следственными, поскольку они справедливы только в некоторых спецификациях. </a:t>
            </a:r>
            <a:r>
              <a:rPr lang="en-US" dirty="0"/>
              <a:t>(</a:t>
            </a:r>
            <a:r>
              <a:rPr lang="ru-RU" dirty="0"/>
              <a:t>например штаб квартира многих компаний зарегистрирована в Москве и это искажает инвестиции в регионы</a:t>
            </a:r>
            <a:r>
              <a:rPr lang="en-US" dirty="0"/>
              <a:t>)</a:t>
            </a:r>
            <a:r>
              <a:rPr lang="ru-RU" dirty="0"/>
              <a:t> в общем качество данных о ПИИ оставляет желать лучшего.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3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НАУЧНО-ИССЛЕДОВАТЕЛЬСКАЯ РАБОТА на тему:  «Роль и сущность инвестиций в рыночной экономике. Детерминанты инвестиционного поведения в России»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экономика, 2 курс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347806"/>
            <a:ext cx="4769549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Федосеев Роман Сергеевич 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EDB7-8C77-9692-D131-2F7DE01C76F3}"/>
              </a:ext>
            </a:extLst>
          </p:cNvPr>
          <p:cNvSpPr txBox="1"/>
          <p:nvPr/>
        </p:nvSpPr>
        <p:spPr>
          <a:xfrm>
            <a:off x="913799" y="5658572"/>
            <a:ext cx="9680630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к.э.н., 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Полбин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Андрей Владимирович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0628" y="5838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34D897-5F0A-431F-A8D8-FFF3488EA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63" y="756360"/>
            <a:ext cx="12286461" cy="549203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79044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7B4A8D4-AFA0-4387-8E01-F362BDD3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76" y="1780336"/>
            <a:ext cx="11205726" cy="4340259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Результаты предоставляют важные доказательства причин растущего недостаточного инвестирования в страну. По нашим оценкам, рост коррупции в рассматриваемый период стал причиной отсутствия 15% национальных инвестиций в основной капитал в 2013 году.</a:t>
            </a:r>
          </a:p>
          <a:p>
            <a:endParaRPr lang="ru-RU" dirty="0"/>
          </a:p>
          <a:p>
            <a:r>
              <a:rPr lang="ru-RU" dirty="0"/>
              <a:t>Хотя эмпирические данные, представленные в этой статье, подчеркивают пагубную роль коррупции для экономики развивающихся стран, они также предполагают политическое значение борьбы с коррупцией: коррупцию можно уменьшить, поддерживая свободу прессы и позволяя журналистам независимо выполнять свои профессиональные обязанности. без риска подвергнуться цензуре, притеснениям или физическому преследованию. Как следствие, в регионах будет наблюдаться рост инвестиций в основной капитал и, следовательно, ВВП.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16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 и данные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54" y="1859357"/>
            <a:ext cx="9977765" cy="4861178"/>
          </a:xfrm>
        </p:spPr>
        <p:txBody>
          <a:bodyPr/>
          <a:lstStyle/>
          <a:p>
            <a:r>
              <a:rPr lang="ru-RU" dirty="0"/>
              <a:t>Авторы ставят цель выяснить, что привлекает ПИИ из Республики Кореи на рынки России, Казахстана и Узбекистана.</a:t>
            </a:r>
          </a:p>
          <a:p>
            <a:endParaRPr lang="ru-RU" dirty="0"/>
          </a:p>
          <a:p>
            <a:r>
              <a:rPr lang="ru-RU" dirty="0"/>
              <a:t>Для этого они строят сбалансированные панельные данные по 75 наблюдениям за 1993–2017 годы для Казахстана, России и Узбекистана. </a:t>
            </a:r>
          </a:p>
          <a:p>
            <a:endParaRPr lang="ru-RU" dirty="0"/>
          </a:p>
          <a:p>
            <a:r>
              <a:rPr lang="ru-RU" dirty="0"/>
              <a:t>За зависимую переменную будет взят натуральный логарифм притока ПИИ в страну </a:t>
            </a:r>
            <a:r>
              <a:rPr lang="en-US" dirty="0"/>
              <a:t>I </a:t>
            </a:r>
            <a:r>
              <a:rPr lang="ru-RU" dirty="0"/>
              <a:t>в год </a:t>
            </a:r>
            <a:r>
              <a:rPr lang="en-US" dirty="0"/>
              <a:t>I </a:t>
            </a:r>
            <a:r>
              <a:rPr lang="ru-RU" dirty="0"/>
              <a:t>(в миллионах долларов США) из Южной Кореи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125308"/>
            <a:ext cx="9977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91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Гипотезы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03224"/>
            <a:ext cx="11205726" cy="4861178"/>
          </a:xfrm>
        </p:spPr>
        <p:txBody>
          <a:bodyPr/>
          <a:lstStyle/>
          <a:p>
            <a:r>
              <a:rPr lang="ru-RU" dirty="0"/>
              <a:t>Авторы выдвигают следующие гипотезы:</a:t>
            </a:r>
          </a:p>
          <a:p>
            <a:r>
              <a:rPr lang="ru-RU" dirty="0"/>
              <a:t>0) ВВП положительно связан с ПИИ</a:t>
            </a:r>
          </a:p>
          <a:p>
            <a:r>
              <a:rPr lang="ru-RU" dirty="0"/>
              <a:t>1) ВВП на душу населения положительно связан с ПИИ</a:t>
            </a:r>
          </a:p>
          <a:p>
            <a:r>
              <a:rPr lang="ru-RU" dirty="0"/>
              <a:t>2) Знак коэффициента суммы рейтингов политических прав и гражданских свобод </a:t>
            </a:r>
            <a:r>
              <a:rPr lang="ru-RU" dirty="0" err="1"/>
              <a:t>неопределён</a:t>
            </a:r>
            <a:endParaRPr lang="ru-RU" dirty="0"/>
          </a:p>
          <a:p>
            <a:r>
              <a:rPr lang="ru-RU" dirty="0"/>
              <a:t>3) Общая природная ресурсная рента положительно связана с ПИИ</a:t>
            </a:r>
          </a:p>
          <a:p>
            <a:r>
              <a:rPr lang="ru-RU" dirty="0"/>
              <a:t>4) Инфляция отрицательно связана с ПИИ</a:t>
            </a:r>
          </a:p>
          <a:p>
            <a:r>
              <a:rPr lang="ru-RU" dirty="0"/>
              <a:t>5) Номинальная процентная ставка отрицательно связана с ПИИ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163388"/>
            <a:ext cx="10262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Uzbekistan.</a:t>
            </a:r>
          </a:p>
        </p:txBody>
      </p:sp>
    </p:spTree>
    <p:extLst>
      <p:ext uri="{BB962C8B-B14F-4D97-AF65-F5344CB8AC3E}">
        <p14:creationId xmlns:p14="http://schemas.microsoft.com/office/powerpoint/2010/main" val="110724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415480"/>
            <a:ext cx="11205726" cy="4861178"/>
          </a:xfrm>
        </p:spPr>
        <p:txBody>
          <a:bodyPr/>
          <a:lstStyle/>
          <a:p>
            <a:r>
              <a:rPr lang="ru-RU" dirty="0"/>
              <a:t>Модель выглядит следующим образом: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где:</a:t>
            </a:r>
          </a:p>
          <a:p>
            <a:r>
              <a:rPr lang="ru-RU" dirty="0"/>
              <a:t>                - это логарифм ВВП страны</a:t>
            </a:r>
            <a:r>
              <a:rPr lang="en-US" dirty="0"/>
              <a:t> I </a:t>
            </a:r>
            <a:r>
              <a:rPr lang="ru-RU" dirty="0"/>
              <a:t>в год </a:t>
            </a:r>
            <a:r>
              <a:rPr lang="en-US" dirty="0"/>
              <a:t>t </a:t>
            </a:r>
            <a:r>
              <a:rPr lang="ru-RU" dirty="0"/>
              <a:t> </a:t>
            </a:r>
          </a:p>
          <a:p>
            <a:r>
              <a:rPr lang="ru-RU" dirty="0"/>
              <a:t>                - это логарифм ПИИ страны </a:t>
            </a:r>
            <a:r>
              <a:rPr lang="en-US" dirty="0"/>
              <a:t>I </a:t>
            </a:r>
            <a:r>
              <a:rPr lang="ru-RU" dirty="0"/>
              <a:t>в год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М             - это логарифм ВВП на душу населения в стране </a:t>
            </a:r>
            <a:r>
              <a:rPr lang="en-US" dirty="0"/>
              <a:t>I </a:t>
            </a:r>
            <a:r>
              <a:rPr lang="ru-RU" dirty="0"/>
              <a:t>в год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                - это логарифм суммы рейтингов политических прав и свобод в  рассматриваемой стране</a:t>
            </a:r>
          </a:p>
          <a:p>
            <a:r>
              <a:rPr lang="ru-RU" dirty="0"/>
              <a:t>                 - это логарифм общей ренты за природные ресурсы (% от ВВП) % от ВВП)страны i в год t, </a:t>
            </a:r>
          </a:p>
          <a:p>
            <a:r>
              <a:rPr lang="ru-RU" dirty="0"/>
              <a:t>                 - это натуральный логарифм уровня инфляции (годовое процентное изменение средних потребительских цен) в стране i за год t используется в качестве показателя экономической стабильности. </a:t>
            </a:r>
          </a:p>
          <a:p>
            <a:r>
              <a:rPr lang="ru-RU" dirty="0"/>
              <a:t>           - это номинальный обменный курс (местной валюты к доллару США) страны i в i </a:t>
            </a:r>
            <a:r>
              <a:rPr lang="ru-RU" dirty="0" err="1"/>
              <a:t>вгоду</a:t>
            </a:r>
            <a:r>
              <a:rPr lang="ru-RU" dirty="0"/>
              <a:t> t ,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C1F49D-840E-4A36-9C14-71A63214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9" y="1853647"/>
            <a:ext cx="6533333" cy="5523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C3A5C1-34FA-48AE-BC82-9E414C82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76" y="2819482"/>
            <a:ext cx="828571" cy="3047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7BD49D-D1F1-4791-8636-5ADBF2FF8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08" y="3247697"/>
            <a:ext cx="761905" cy="2761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621A3-7514-4317-BA62-7D0090338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76" y="3627746"/>
            <a:ext cx="895238" cy="2857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A76700-5A4D-4D9F-80C2-DCD7F1691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08" y="3976633"/>
            <a:ext cx="847619" cy="352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D85FB5-5388-40D0-B49E-C0F8690E7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171" y="4392187"/>
            <a:ext cx="857143" cy="2666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259FB0-41CB-4DAF-A884-82B48F657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52" y="4780563"/>
            <a:ext cx="914286" cy="2666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4A3930-BBEB-4C8F-AA36-4D9AA1CE1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76" y="5377070"/>
            <a:ext cx="542857" cy="26666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30DF0AD-EBC5-48D0-BC49-990BC8801EB9}"/>
              </a:ext>
            </a:extLst>
          </p:cNvPr>
          <p:cNvSpPr/>
          <p:nvPr/>
        </p:nvSpPr>
        <p:spPr>
          <a:xfrm>
            <a:off x="903595" y="143103"/>
            <a:ext cx="1002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96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03224"/>
            <a:ext cx="11205726" cy="486117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BA2DB-5C0E-4B14-A525-0203D134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9" y="620740"/>
            <a:ext cx="9917161" cy="613086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6D685C-A7C0-4479-9CBF-3E408B56657E}"/>
              </a:ext>
            </a:extLst>
          </p:cNvPr>
          <p:cNvSpPr/>
          <p:nvPr/>
        </p:nvSpPr>
        <p:spPr>
          <a:xfrm>
            <a:off x="877357" y="89374"/>
            <a:ext cx="10298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18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03224"/>
            <a:ext cx="11205726" cy="486117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C1D09-02BB-4757-853D-45E20B53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5" y="700289"/>
            <a:ext cx="10084310" cy="61402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B0E7B0-3642-4346-91EF-995B659DE737}"/>
              </a:ext>
            </a:extLst>
          </p:cNvPr>
          <p:cNvSpPr/>
          <p:nvPr/>
        </p:nvSpPr>
        <p:spPr>
          <a:xfrm>
            <a:off x="903595" y="83455"/>
            <a:ext cx="9874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19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52386"/>
            <a:ext cx="11205726" cy="486117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E16C23-9ED1-460C-BC41-0C0672E99EFE}"/>
              </a:ext>
            </a:extLst>
          </p:cNvPr>
          <p:cNvSpPr/>
          <p:nvPr/>
        </p:nvSpPr>
        <p:spPr>
          <a:xfrm>
            <a:off x="694076" y="1636532"/>
            <a:ext cx="92188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Во-первых, Южнокорейским ПИИ в этих трех странах положительно способствуют ВВП и инфляция, а отрицательно – разрыв ВВП на душу населения.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Во-вторых, мотивация южнокорейских ПИИ в Казахстане, России и Узбекистане не связана со стремлением к повышению эффективности.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Правительства стран СНГ должны создать механизмы, облегчающие перемещение товаров между регионами и странами путем упрощения процессов таможенного оформления и улучшения инфраструктуры распределения.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111D51-BBAD-4C84-9851-789F03CBEC14}"/>
              </a:ext>
            </a:extLst>
          </p:cNvPr>
          <p:cNvSpPr/>
          <p:nvPr/>
        </p:nvSpPr>
        <p:spPr>
          <a:xfrm>
            <a:off x="903595" y="73814"/>
            <a:ext cx="996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Motivations and locational factors of FDI in CIS countries: Empirical evidence from South Korean FDI in Kazakhstan, Russia, and Uzbekistan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0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593B-A896-0B1B-AE24-478D1CAA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2192241"/>
            <a:ext cx="11205726" cy="2456056"/>
          </a:xfrm>
        </p:spPr>
        <p:txBody>
          <a:bodyPr/>
          <a:lstStyle/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Исследование роли инвестиций в рыночной экономике позволяет понять, каким образом инвестиционная активность влияет на рост ВВП, уровень занятости и общее благосостояние населения. 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Россия сталкивается с современными экономическими вызовами, такими как нестабильность цен на энергоносители, санкции, инфляция и внешние экономические факторы. Исследование инвестиционного спроса может помочь разработать стратегии для преодоления этих вызовов.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Россия стремится снизить зависимость от нефтяных и газовых доходов и развивать другие секторы экономики. Для этого необходимо стимулировать инвестиции в </a:t>
            </a:r>
            <a:r>
              <a:rPr lang="ru-RU" sz="2000" dirty="0" err="1"/>
              <a:t>нересурсные</a:t>
            </a:r>
            <a:r>
              <a:rPr lang="ru-RU" sz="2000" dirty="0"/>
              <a:t> отрасли, улучшать инвестиционный климат.</a:t>
            </a:r>
          </a:p>
        </p:txBody>
      </p:sp>
    </p:spTree>
    <p:extLst>
      <p:ext uri="{BB962C8B-B14F-4D97-AF65-F5344CB8AC3E}">
        <p14:creationId xmlns:p14="http://schemas.microsoft.com/office/powerpoint/2010/main" val="15945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614358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891024" y="317121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23874" y="1513031"/>
            <a:ext cx="8543197" cy="949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ru-RU" dirty="0"/>
              <a:t>Изучить влияние различных факторов на динамику инвестиционного спроса в России</a:t>
            </a:r>
          </a:p>
          <a:p>
            <a:pPr>
              <a:spcAft>
                <a:spcPts val="1800"/>
              </a:spcAft>
            </a:pPr>
            <a:r>
              <a:rPr lang="ru-RU" dirty="0"/>
              <a:t>Выяснить, почему инвестиционный спрос в России достаточно низок 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523874" y="2691203"/>
            <a:ext cx="7940842" cy="3373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800"/>
              </a:spcAft>
              <a:buClr>
                <a:srgbClr val="BE003E"/>
              </a:buClr>
            </a:pPr>
            <a:endParaRPr lang="ru-RU" dirty="0"/>
          </a:p>
          <a:p>
            <a:pPr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Обозначить роль инвестиций в рыночной экономике</a:t>
            </a:r>
          </a:p>
          <a:p>
            <a:pPr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Выяснить, какие бывают детерминанты инвестиционного поведения и инвестиционной активности</a:t>
            </a:r>
          </a:p>
          <a:p>
            <a:pPr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Рассмотреть факторы, оказывающие влияние на инвестиционную активность фирм.</a:t>
            </a:r>
          </a:p>
          <a:p>
            <a:pPr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Проследить влияние различных детерминант на инвестиционную активность по регионам РФ</a:t>
            </a:r>
          </a:p>
          <a:p>
            <a:pPr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Рассмотреть влияние коррупции на инвестиции в РФ</a:t>
            </a:r>
          </a:p>
        </p:txBody>
      </p:sp>
    </p:spTree>
    <p:extLst>
      <p:ext uri="{BB962C8B-B14F-4D97-AF65-F5344CB8AC3E}">
        <p14:creationId xmlns:p14="http://schemas.microsoft.com/office/powerpoint/2010/main" val="13073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19044"/>
              </p:ext>
            </p:extLst>
          </p:nvPr>
        </p:nvGraphicFramePr>
        <p:xfrm>
          <a:off x="852411" y="1614358"/>
          <a:ext cx="11207938" cy="43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960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120">
                <a:tc>
                  <a:txBody>
                    <a:bodyPr/>
                    <a:lstStyle/>
                    <a:p>
                      <a:r>
                        <a:rPr lang="en-US" sz="1400" dirty="0"/>
                        <a:t>Nikita </a:t>
                      </a:r>
                      <a:r>
                        <a:rPr lang="en-US" sz="1400" dirty="0" err="1"/>
                        <a:t>Zakharov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Does corruption hinder investment? Evidence from Russian regions</a:t>
                      </a:r>
                      <a:r>
                        <a:rPr lang="ru-RU" sz="1400" dirty="0"/>
                        <a:t> (2019)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European Journal of Political Economy</a:t>
                      </a:r>
                      <a:r>
                        <a:rPr lang="ru-RU" sz="1400" dirty="0"/>
                        <a:t> 56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(39-61)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Коррупция снижает общий объем инвестиций в основной капитал в российских регионах. Эффект значителен для компаний, находящихся в частной собственности, но статистически незначим для предприятий, полностью находящихся в государственной собственности.</a:t>
                      </a:r>
                    </a:p>
                    <a:p>
                      <a:r>
                        <a:rPr lang="ru-RU" sz="1400" dirty="0"/>
                        <a:t>Оценки также предполагают существенную отрицательную корреляцию между коррупцией и притоком ПИИ в регионы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101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Han-Sol, Lee &amp; </a:t>
                      </a:r>
                      <a:r>
                        <a:rPr lang="en-US" sz="1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Chernikov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Sergey &amp; Nagy, </a:t>
                      </a:r>
                      <a:r>
                        <a:rPr lang="en-US" sz="1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Szabolcs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Motivations and locational factors of FDI in CIS countries: Empirical evidence from South Korean FDI in Kazakhstan, Russia, and Uzbekistan</a:t>
                      </a:r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(2021)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Regional Statistics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dirty="0"/>
                        <a:t>Vol. 11. No. 4. 2021: 79–100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Южнокорейским ПИИ в этих трех странах положительно способствуют ВВП и инфляция, а отрицательно – разрыв ВВП на душу населения.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 авторов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54" y="1859357"/>
            <a:ext cx="11205726" cy="4861178"/>
          </a:xfrm>
        </p:spPr>
        <p:txBody>
          <a:bodyPr/>
          <a:lstStyle/>
          <a:p>
            <a:r>
              <a:rPr lang="ru-RU" dirty="0"/>
              <a:t>Авторы изучают взаимосвязь коррупции и инвестиций по различным регионам РФ. Их целями является: </a:t>
            </a:r>
          </a:p>
          <a:p>
            <a:pPr marL="342900" indent="-342900">
              <a:buAutoNum type="arabicParenR"/>
            </a:pPr>
            <a:r>
              <a:rPr lang="ru-RU" dirty="0"/>
              <a:t>Проследить взаимосвязь между коррупцией и общим объемам инвестиций в основной капитал в российских регионах</a:t>
            </a:r>
          </a:p>
          <a:p>
            <a:pPr marL="342900" indent="-342900">
              <a:buAutoNum type="arabicParenR"/>
            </a:pPr>
            <a:r>
              <a:rPr lang="ru-RU" dirty="0"/>
              <a:t>Оценить эффект для компаний, находящихся в частной собственности и для компаний находящихся в государственной собственности.</a:t>
            </a:r>
          </a:p>
          <a:p>
            <a:pPr marL="342900" indent="-342900">
              <a:buAutoNum type="arabicParenR"/>
            </a:pPr>
            <a:r>
              <a:rPr lang="ru-RU" dirty="0"/>
              <a:t>Оценка влияния коррупции на прямые иностранные инвестиции (ПИИ) в российские регионы</a:t>
            </a:r>
          </a:p>
          <a:p>
            <a:pPr marL="342900" indent="-342900">
              <a:buAutoNum type="arabicParenR"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41020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10717"/>
            <a:ext cx="11205726" cy="4861178"/>
          </a:xfrm>
        </p:spPr>
        <p:txBody>
          <a:bodyPr/>
          <a:lstStyle/>
          <a:p>
            <a:pPr marL="342900" indent="-342900">
              <a:buAutoNum type="arabicParenR"/>
            </a:pPr>
            <a:endParaRPr lang="ru-RU" dirty="0"/>
          </a:p>
          <a:p>
            <a:r>
              <a:rPr lang="ru-RU" dirty="0"/>
              <a:t>Авторы изучают инвестиции и коррупцию в регионах России за период с 2004 по 2013 год. Временные рамки</a:t>
            </a:r>
          </a:p>
          <a:p>
            <a:r>
              <a:rPr lang="ru-RU" dirty="0"/>
              <a:t>определяются наличием данных о региональной коррупции, поскольку данные за период до 2004 года недоступны, а</a:t>
            </a:r>
          </a:p>
          <a:p>
            <a:r>
              <a:rPr lang="ru-RU" dirty="0"/>
              <a:t>2014 год характеризуется присоединением республики Крым, что могло исказить данные. Для нашего анализа были</a:t>
            </a:r>
          </a:p>
          <a:p>
            <a:r>
              <a:rPr lang="ru-RU" dirty="0"/>
              <a:t> собраны данные по 79 регионам России, на долю которых приходилось 99% общей численности населения.</a:t>
            </a:r>
          </a:p>
          <a:p>
            <a:r>
              <a:rPr lang="ru-RU" dirty="0"/>
              <a:t>Данные по инвестициям в основной капитал предоставлены Федеральной службой государственной статистики (ФСГС). Годовые данные включают официально документированные капитальные затраты, агрегированные на региональном уровне и скорректированные с учетом «ненаблюдаемой» экономики</a:t>
            </a:r>
          </a:p>
          <a:p>
            <a:r>
              <a:rPr lang="ru-RU" dirty="0"/>
              <a:t>Наш показатель коррупции (CORR) представляет собой логарифм количества случаев получения взяток государственными должностными лицами, ежегодно регистрируемых полицией, на 100 000 населения плюс один. </a:t>
            </a:r>
          </a:p>
          <a:p>
            <a:r>
              <a:rPr lang="ru-RU" dirty="0"/>
              <a:t>Зарегистрированная коррупция отражает количество реальных случаев получения взяток, а не количество людей, признанных виновными (как в случае с обвинительными приговорами), и, следовательно, сообщает об объеме преступлений, а не о преступниках.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13373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529" y="1290397"/>
            <a:ext cx="11205726" cy="4861178"/>
          </a:xfrm>
        </p:spPr>
        <p:txBody>
          <a:bodyPr/>
          <a:lstStyle/>
          <a:p>
            <a:pPr marL="342900" indent="-342900">
              <a:buAutoNum type="arabicParenR"/>
            </a:pPr>
            <a:endParaRPr lang="ru-RU" dirty="0"/>
          </a:p>
          <a:p>
            <a:r>
              <a:rPr lang="ru-RU" dirty="0"/>
              <a:t>В качестве альтернативного показателя коррупции мы используем данные опросов общественного мнения. Первый опрос охватил 70 крупнейших регионов и опросил более 54 400 граждан, что сделало его крупнейшим опросом общественного мнения в России. населения о коррупции.</a:t>
            </a:r>
            <a:r>
              <a:rPr lang="en-US" dirty="0"/>
              <a:t> </a:t>
            </a:r>
            <a:r>
              <a:rPr lang="ru-RU" dirty="0"/>
              <a:t>Респондентам был задан вопрос, сталкивались ли они за последние два года с ситуацией, когда государственное должностное лицо требовало или ожидало каких-либо неофициальных платежей или услуг.</a:t>
            </a:r>
          </a:p>
          <a:p>
            <a:r>
              <a:rPr lang="ru-RU" dirty="0"/>
              <a:t>Наша эконометрическая модель включает контрольные переменные, обычно используемые в литературе по инвестициям и коррупции: Логарифм дохода на душу населения в предыдущем году (INC) используется как мера экономического развития; доля населения с профессиональным образованием в предыдущем году (EDU) является показателем человеческого капитала, а логарифм общей численности населения (POP) определяет размер региона. Мы также включаем региональный индекс потребительских цен за предыдущий год (</a:t>
            </a:r>
            <a:r>
              <a:rPr lang="en-US" dirty="0"/>
              <a:t>CPI)</a:t>
            </a:r>
            <a:r>
              <a:rPr lang="ru-RU" dirty="0"/>
              <a:t> в качестве показателя инфляции, которая, как ожидается, будет отрицательно связана с инвестициями. В дополнение к стандартным мерам контроля мы вводим несколько переменных, которые могут определять как инвестиции, так и коррупцию: Экономическая неопределенность (</a:t>
            </a:r>
            <a:r>
              <a:rPr lang="en-US" dirty="0"/>
              <a:t>UNCERTAINTY </a:t>
            </a:r>
            <a:r>
              <a:rPr lang="ru-RU" dirty="0"/>
              <a:t>) будет представлять собой 5-летнее стандартное отклонение региональной инфляции.</a:t>
            </a:r>
          </a:p>
          <a:p>
            <a:r>
              <a:rPr lang="ru-RU" dirty="0"/>
              <a:t>Размер бюрократии (GOV) , а также уровень преступности (</a:t>
            </a:r>
            <a:r>
              <a:rPr lang="en-US" dirty="0"/>
              <a:t>CRIME</a:t>
            </a:r>
            <a:r>
              <a:rPr lang="ru-RU" dirty="0"/>
              <a:t>) - чтобы показать, что наш показатель коррупции не является просто показателем регионального уровня преступности.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93452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415480"/>
            <a:ext cx="11205726" cy="4861178"/>
          </a:xfrm>
        </p:spPr>
        <p:txBody>
          <a:bodyPr/>
          <a:lstStyle/>
          <a:p>
            <a:r>
              <a:rPr lang="ru-RU" dirty="0"/>
              <a:t>Для анализа влияния коррупции на инвестиции мы используем следующую модель оценки: </a:t>
            </a:r>
          </a:p>
          <a:p>
            <a:endParaRPr lang="ru-RU" dirty="0"/>
          </a:p>
          <a:p>
            <a:r>
              <a:rPr lang="ru-RU" dirty="0"/>
              <a:t>Где</a:t>
            </a:r>
            <a:r>
              <a:rPr lang="en-US" dirty="0"/>
              <a:t> I = 1…79 </a:t>
            </a:r>
            <a:r>
              <a:rPr lang="ru-RU" dirty="0"/>
              <a:t>и </a:t>
            </a:r>
            <a:r>
              <a:rPr lang="en-US" dirty="0"/>
              <a:t>t = 2004 … 2013 </a:t>
            </a:r>
            <a:r>
              <a:rPr lang="ru-RU" dirty="0"/>
              <a:t> - это индекс регионов и лет соответственно,                        это логарифм общего годового объема инвестиций на душу населения в регионе </a:t>
            </a:r>
            <a:r>
              <a:rPr lang="en-US" dirty="0"/>
              <a:t>I </a:t>
            </a:r>
            <a:r>
              <a:rPr lang="ru-RU" dirty="0"/>
              <a:t>в год </a:t>
            </a:r>
            <a:r>
              <a:rPr lang="en-US" dirty="0"/>
              <a:t>t </a:t>
            </a:r>
            <a:r>
              <a:rPr lang="ru-RU" dirty="0"/>
              <a:t>,                         это — логарифм зарегистрированных случаев получения взятки на 100 000 населения плюс один, с отставанием на один год, </a:t>
            </a:r>
          </a:p>
          <a:p>
            <a:r>
              <a:rPr lang="ru-RU" dirty="0"/>
              <a:t>         - это вектор контрольных переменных с лагом на один год,                - это фиксированные эффекты региона и года, а эпсилон это ошибка. </a:t>
            </a:r>
          </a:p>
          <a:p>
            <a:r>
              <a:rPr lang="ru-RU" dirty="0"/>
              <a:t>Все независимые переменные запаздывают на один год, чтобы дать время для их влияния на инвестиции и свести к минимуму возможность одновременности.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3946E-CC1D-4764-B272-35896D0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" y="1673521"/>
            <a:ext cx="5952381" cy="5238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AD03F6-915C-4356-88C9-166B7B1A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98" y="2129838"/>
            <a:ext cx="1142857" cy="3142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657744-B680-4C93-8192-343E1C2C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761" y="2459126"/>
            <a:ext cx="1219048" cy="238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7D2328-031E-4EE9-99B1-66E78944A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76" y="3005983"/>
            <a:ext cx="466667" cy="2857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E8781E-3AF6-4CD3-807E-1A33AF9E3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046" y="3039316"/>
            <a:ext cx="771429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 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C1019B4-1A49-46B0-95B3-439BB1A0D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40080"/>
            <a:ext cx="12960350" cy="620045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Does corruption hinder investment? Evidence from Russian regions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81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12084</TotalTime>
  <Words>2989</Words>
  <Application>Microsoft Office PowerPoint</Application>
  <PresentationFormat>Произвольный</PresentationFormat>
  <Paragraphs>192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Тема Office</vt:lpstr>
      <vt:lpstr>НАУЧНО-ИССЛЕДОВАТЕЛЬСКАЯ РАБОТА на тему:  «Роль и сущность инвестиций в рыночной экономике. Детерминанты инвестиционного поведения в России»</vt:lpstr>
      <vt:lpstr>Актуальность исследования</vt:lpstr>
      <vt:lpstr>Цели и задачи исследования</vt:lpstr>
      <vt:lpstr>Анализ предметной области</vt:lpstr>
      <vt:lpstr>Цели авторов</vt:lpstr>
      <vt:lpstr>Данные</vt:lpstr>
      <vt:lpstr>Данные</vt:lpstr>
      <vt:lpstr>Исследование</vt:lpstr>
      <vt:lpstr>Исследование </vt:lpstr>
      <vt:lpstr>Результаты</vt:lpstr>
      <vt:lpstr>Выводы</vt:lpstr>
      <vt:lpstr>Цели и данные </vt:lpstr>
      <vt:lpstr>Гипотезы</vt:lpstr>
      <vt:lpstr>Исследование</vt:lpstr>
      <vt:lpstr>Результаты</vt:lpstr>
      <vt:lpstr>Результаты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Федосеев Роман Сергеевич</cp:lastModifiedBy>
  <cp:revision>309</cp:revision>
  <dcterms:created xsi:type="dcterms:W3CDTF">2022-10-16T16:54:41Z</dcterms:created>
  <dcterms:modified xsi:type="dcterms:W3CDTF">2024-04-09T18:52:29Z</dcterms:modified>
</cp:coreProperties>
</file>