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4"/>
  </p:notesMasterIdLst>
  <p:handoutMasterIdLst>
    <p:handoutMasterId r:id="rId35"/>
  </p:handoutMasterIdLst>
  <p:sldIdLst>
    <p:sldId id="256" r:id="rId3"/>
    <p:sldId id="257" r:id="rId4"/>
    <p:sldId id="289" r:id="rId5"/>
    <p:sldId id="283" r:id="rId6"/>
    <p:sldId id="282" r:id="rId7"/>
    <p:sldId id="285" r:id="rId8"/>
    <p:sldId id="287" r:id="rId9"/>
    <p:sldId id="293" r:id="rId10"/>
    <p:sldId id="294" r:id="rId11"/>
    <p:sldId id="295" r:id="rId12"/>
    <p:sldId id="296" r:id="rId13"/>
    <p:sldId id="297" r:id="rId14"/>
    <p:sldId id="298" r:id="rId15"/>
    <p:sldId id="300" r:id="rId16"/>
    <p:sldId id="301" r:id="rId17"/>
    <p:sldId id="302" r:id="rId18"/>
    <p:sldId id="303" r:id="rId19"/>
    <p:sldId id="304" r:id="rId20"/>
    <p:sldId id="305" r:id="rId21"/>
    <p:sldId id="307" r:id="rId22"/>
    <p:sldId id="310" r:id="rId23"/>
    <p:sldId id="309" r:id="rId24"/>
    <p:sldId id="315" r:id="rId25"/>
    <p:sldId id="312" r:id="rId26"/>
    <p:sldId id="311" r:id="rId27"/>
    <p:sldId id="313" r:id="rId28"/>
    <p:sldId id="314" r:id="rId29"/>
    <p:sldId id="316" r:id="rId30"/>
    <p:sldId id="317" r:id="rId31"/>
    <p:sldId id="284" r:id="rId32"/>
    <p:sldId id="272" r:id="rId33"/>
  </p:sldIdLst>
  <p:sldSz cx="9906000" cy="6858000" type="A4"/>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Федосеев Роман Сергеевич" initials="ФРС" lastIdx="1" clrIdx="0">
    <p:extLst>
      <p:ext uri="{19B8F6BF-5375-455C-9EA6-DF929625EA0E}">
        <p15:presenceInfo xmlns:p15="http://schemas.microsoft.com/office/powerpoint/2012/main" userId="S::rfedoseev-22@edu.ranepa.ru::91f0acfc-aa92-4eb1-b05a-a95ed1f2c5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EBF5"/>
          </a:solidFill>
        </a:fill>
      </a:tcStyle>
    </a:wholeTbl>
    <a:band1H>
      <a:tcStyle>
        <a:tcBdr/>
        <a:fill>
          <a:solidFill>
            <a:srgbClr val="CFD5EA"/>
          </a:solidFill>
        </a:fill>
      </a:tcStyle>
    </a:band1H>
    <a:band2H>
      <a:tcStyle>
        <a:tcBdr/>
      </a:tcStyle>
    </a:band2H>
    <a:band1V>
      <a:tcStyle>
        <a:tcBdr/>
        <a:fill>
          <a:solidFill>
            <a:srgbClr val="CFD5EA"/>
          </a:solidFill>
        </a:fill>
      </a:tcStyle>
    </a:band1V>
    <a:band2V>
      <a:tcStyle>
        <a:tcBdr/>
      </a:tcStyle>
    </a:band2V>
    <a:lastCol>
      <a:tcTxStyle b="on">
        <a:font>
          <a:latin typeface="+mn-lt"/>
          <a:ea typeface="+mn-ea"/>
          <a:cs typeface="+mn-cs"/>
        </a:font>
        <a:srgbClr val="FFFFFF"/>
      </a:tcTxStyle>
      <a:tcStyle>
        <a:tcBdr/>
        <a:fill>
          <a:solidFill>
            <a:srgbClr val="4472C4"/>
          </a:solidFill>
        </a:fill>
      </a:tcStyle>
    </a:lastCol>
    <a:firstCol>
      <a:tcTxStyle b="on">
        <a:font>
          <a:latin typeface="+mn-lt"/>
          <a:ea typeface="+mn-ea"/>
          <a:cs typeface="+mn-cs"/>
        </a:font>
        <a:srgbClr val="FFFFFF"/>
      </a:tcTxStyle>
      <a:tcStyle>
        <a:tcBdr/>
        <a:fill>
          <a:solidFill>
            <a:srgbClr val="4472C4"/>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472C4"/>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472C4"/>
          </a:solidFill>
        </a:fill>
      </a:tcStyle>
    </a:firstRow>
  </a:tblStyle>
  <a:tblStyle styleId="{8EC20E35-A176-4012-BC5E-935CFFF8708E}" styleName="">
    <a:wholeTbl>
      <a:tcTxStyle>
        <a:font>
          <a:latin typeface="+mn-lt"/>
          <a:ea typeface="+mn-ea"/>
          <a:cs typeface="+mn-cs"/>
        </a:font>
        <a:srgbClr val="000000"/>
      </a:tcTxStyle>
      <a:tcStyle>
        <a:tcBdr>
          <a:top>
            <a:ln w="25402" cap="flat" cmpd="sng" algn="ctr">
              <a:solidFill>
                <a:srgbClr val="000000"/>
              </a:solidFill>
              <a:prstDash val="solid"/>
              <a:round/>
              <a:headEnd type="none" w="med" len="med"/>
              <a:tailEnd type="none" w="med" len="med"/>
            </a:ln>
          </a:top>
          <a:bottom>
            <a:ln w="25402" cap="flat" cmpd="sng" algn="ctr">
              <a:solidFill>
                <a:srgbClr val="000000"/>
              </a:solidFill>
              <a:prstDash val="solid"/>
              <a:round/>
              <a:headEnd type="none" w="med" len="med"/>
              <a:tailEnd type="none" w="med" len="med"/>
            </a:ln>
          </a:bottom>
        </a:tcBdr>
        <a:fill>
          <a:solidFill>
            <a:srgbClr val="FFFFFF"/>
          </a:solidFill>
        </a:fill>
      </a:tcStyle>
    </a:wholeTbl>
    <a:band1H>
      <a:tcStyle>
        <a:tcBdr/>
        <a:fill>
          <a:solidFill>
            <a:srgbClr val="E7E7E7"/>
          </a:solidFill>
        </a:fill>
      </a:tcStyle>
    </a:band1H>
    <a:band1V>
      <a:tcStyle>
        <a:tcBdr/>
        <a:fill>
          <a:solidFill>
            <a:srgbClr val="E7E7E7"/>
          </a:solidFill>
        </a:fill>
      </a:tcStyle>
    </a:band1V>
    <a:lastCol>
      <a:tcTxStyle b="on">
        <a:font>
          <a:latin typeface="+mn-lt"/>
          <a:ea typeface="+mn-ea"/>
          <a:cs typeface="+mn-cs"/>
        </a:font>
        <a:srgbClr val="FFFFFF"/>
      </a:tcTxStyle>
      <a:tcStyle>
        <a:tcBdr/>
        <a:fill>
          <a:solidFill>
            <a:srgbClr val="000000"/>
          </a:solidFill>
        </a:fill>
      </a:tcStyle>
    </a:lastCol>
    <a:firstCol>
      <a:tcTxStyle b="on">
        <a:font>
          <a:latin typeface="+mn-lt"/>
          <a:ea typeface="+mn-ea"/>
          <a:cs typeface="+mn-cs"/>
        </a:font>
        <a:srgbClr val="FFFFFF"/>
      </a:tcTxStyle>
      <a:tcStyle>
        <a:tcBdr/>
        <a:fill>
          <a:solidFill>
            <a:srgbClr val="000000"/>
          </a:solidFill>
        </a:fill>
      </a:tcStyle>
    </a:firstCol>
    <a:lastRow>
      <a:tcTxStyle b="on">
        <a:font>
          <a:latin typeface=""/>
          <a:ea typeface=""/>
          <a:cs typeface=""/>
        </a:font>
      </a:tcTxStyle>
      <a:tcStyle>
        <a:tcBdr>
          <a:top>
            <a:ln w="50804" cap="flat" cmpd="dbl" algn="ctr">
              <a:solidFill>
                <a:srgbClr val="000000"/>
              </a:solidFill>
              <a:prstDash val="solid"/>
              <a:round/>
              <a:headEnd type="none" w="med" len="med"/>
              <a:tailEnd type="none" w="med" len="med"/>
            </a:ln>
          </a:top>
        </a:tcBdr>
        <a:fill>
          <a:solidFill>
            <a:srgbClr val="FFFFFF"/>
          </a:solidFill>
        </a:fill>
      </a:tcStyle>
    </a:lastRow>
    <a:firstRow>
      <a:tcTxStyle b="on">
        <a:font>
          <a:latin typeface="+mn-lt"/>
          <a:ea typeface="+mn-ea"/>
          <a:cs typeface="+mn-cs"/>
        </a:font>
        <a:srgbClr val="FFFFFF"/>
      </a:tcTxStyle>
      <a:tcStyle>
        <a:tcBdr>
          <a:bottom>
            <a:ln w="25402" cap="flat" cmpd="sng" algn="ctr">
              <a:solidFill>
                <a:srgbClr val="000000"/>
              </a:solidFill>
              <a:prstDash val="solid"/>
              <a:round/>
              <a:headEnd type="none" w="med" len="med"/>
              <a:tailEnd type="none" w="med" len="med"/>
            </a:ln>
          </a:bottom>
        </a:tcBdr>
        <a:fill>
          <a:solidFill>
            <a:srgbClr val="000000"/>
          </a:solidFill>
        </a:fill>
      </a:tcStyle>
    </a:firstRow>
  </a:tblStyle>
  <a:tblStyle styleId="{F5AB1C69-6EDB-4FF4-983F-18BD219EF322}"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F0F0F0"/>
          </a:solidFill>
        </a:fill>
      </a:tcStyle>
    </a:wholeTbl>
    <a:band1H>
      <a:tcStyle>
        <a:tcBdr/>
        <a:fill>
          <a:solidFill>
            <a:srgbClr val="E1E1E1"/>
          </a:solidFill>
        </a:fill>
      </a:tcStyle>
    </a:band1H>
    <a:band2H>
      <a:tcStyle>
        <a:tcBdr/>
      </a:tcStyle>
    </a:band2H>
    <a:band1V>
      <a:tcStyle>
        <a:tcBdr/>
        <a:fill>
          <a:solidFill>
            <a:srgbClr val="E1E1E1"/>
          </a:solidFill>
        </a:fill>
      </a:tcStyle>
    </a:band1V>
    <a:band2V>
      <a:tcStyle>
        <a:tcBdr/>
      </a:tcStyle>
    </a:band2V>
    <a:lastCol>
      <a:tcTxStyle b="on">
        <a:font>
          <a:latin typeface="+mn-lt"/>
          <a:ea typeface="+mn-ea"/>
          <a:cs typeface="+mn-cs"/>
        </a:font>
        <a:srgbClr val="FFFFFF"/>
      </a:tcTxStyle>
      <a:tcStyle>
        <a:tcBdr/>
        <a:fill>
          <a:solidFill>
            <a:srgbClr val="A5A5A5"/>
          </a:solidFill>
        </a:fill>
      </a:tcStyle>
    </a:lastCol>
    <a:firstCol>
      <a:tcTxStyle b="on">
        <a:font>
          <a:latin typeface="+mn-lt"/>
          <a:ea typeface="+mn-ea"/>
          <a:cs typeface="+mn-cs"/>
        </a:font>
        <a:srgbClr val="FFFFFF"/>
      </a:tcTxStyle>
      <a:tcStyle>
        <a:tcBdr/>
        <a:fill>
          <a:solidFill>
            <a:srgbClr val="A5A5A5"/>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A5A5A5"/>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A5A5A5"/>
          </a:solidFill>
        </a:fill>
      </a:tcStyle>
    </a:firstRow>
  </a:tblStyle>
  <a:tblStyle styleId="{85BE263C-DBD7-4A20-BB59-AAB30ACAA65A}" styleName="">
    <a:wholeTbl>
      <a:tcTxStyle>
        <a:font>
          <a:latin typeface="+mn-lt"/>
          <a:ea typeface="+mn-ea"/>
          <a:cs typeface="+mn-cs"/>
        </a:font>
        <a:srgbClr val="000000"/>
      </a:tcTxStyle>
      <a:tcStyle>
        <a:tcBdr>
          <a:top>
            <a:ln w="25402" cap="flat" cmpd="sng" algn="ctr">
              <a:solidFill>
                <a:srgbClr val="000000"/>
              </a:solidFill>
              <a:prstDash val="solid"/>
              <a:round/>
              <a:headEnd type="none" w="med" len="med"/>
              <a:tailEnd type="none" w="med" len="med"/>
            </a:ln>
          </a:top>
          <a:bottom>
            <a:ln w="25402" cap="flat" cmpd="sng" algn="ctr">
              <a:solidFill>
                <a:srgbClr val="000000"/>
              </a:solidFill>
              <a:prstDash val="solid"/>
              <a:round/>
              <a:headEnd type="none" w="med" len="med"/>
              <a:tailEnd type="none" w="med" len="med"/>
            </a:ln>
          </a:bottom>
        </a:tcBdr>
        <a:fill>
          <a:solidFill>
            <a:srgbClr val="FFFFFF"/>
          </a:solidFill>
        </a:fill>
      </a:tcStyle>
    </a:wholeTbl>
    <a:band1H>
      <a:tcStyle>
        <a:tcBdr/>
        <a:fill>
          <a:solidFill>
            <a:srgbClr val="E7E7E7"/>
          </a:solidFill>
        </a:fill>
      </a:tcStyle>
    </a:band1H>
    <a:band1V>
      <a:tcStyle>
        <a:tcBdr/>
        <a:fill>
          <a:solidFill>
            <a:srgbClr val="E7E7E7"/>
          </a:solidFill>
        </a:fill>
      </a:tcStyle>
    </a:band1V>
    <a:lastCol>
      <a:tcTxStyle b="on">
        <a:font>
          <a:latin typeface="+mn-lt"/>
          <a:ea typeface="+mn-ea"/>
          <a:cs typeface="+mn-cs"/>
        </a:font>
        <a:srgbClr val="FFFFFF"/>
      </a:tcTxStyle>
      <a:tcStyle>
        <a:tcBdr/>
        <a:fill>
          <a:solidFill>
            <a:srgbClr val="ED7D31"/>
          </a:solidFill>
        </a:fill>
      </a:tcStyle>
    </a:lastCol>
    <a:firstCol>
      <a:tcTxStyle b="on">
        <a:font>
          <a:latin typeface="+mn-lt"/>
          <a:ea typeface="+mn-ea"/>
          <a:cs typeface="+mn-cs"/>
        </a:font>
        <a:srgbClr val="FFFFFF"/>
      </a:tcTxStyle>
      <a:tcStyle>
        <a:tcBdr/>
        <a:fill>
          <a:solidFill>
            <a:srgbClr val="ED7D31"/>
          </a:solidFill>
        </a:fill>
      </a:tcStyle>
    </a:firstCol>
    <a:lastRow>
      <a:tcTxStyle b="on">
        <a:font>
          <a:latin typeface=""/>
          <a:ea typeface=""/>
          <a:cs typeface=""/>
        </a:font>
      </a:tcTxStyle>
      <a:tcStyle>
        <a:tcBdr>
          <a:top>
            <a:ln w="50804" cap="flat" cmpd="dbl" algn="ctr">
              <a:solidFill>
                <a:srgbClr val="000000"/>
              </a:solidFill>
              <a:prstDash val="solid"/>
              <a:round/>
              <a:headEnd type="none" w="med" len="med"/>
              <a:tailEnd type="none" w="med" len="med"/>
            </a:ln>
          </a:top>
        </a:tcBdr>
        <a:fill>
          <a:solidFill>
            <a:srgbClr val="FFFFFF"/>
          </a:solidFill>
        </a:fill>
      </a:tcStyle>
    </a:lastRow>
    <a:firstRow>
      <a:tcTxStyle b="on">
        <a:font>
          <a:latin typeface="+mn-lt"/>
          <a:ea typeface="+mn-ea"/>
          <a:cs typeface="+mn-cs"/>
        </a:font>
        <a:srgbClr val="FFFFFF"/>
      </a:tcTxStyle>
      <a:tcStyle>
        <a:tcBdr>
          <a:bottom>
            <a:ln w="25402" cap="flat" cmpd="sng" algn="ctr">
              <a:solidFill>
                <a:srgbClr val="000000"/>
              </a:solidFill>
              <a:prstDash val="solid"/>
              <a:round/>
              <a:headEnd type="none" w="med" len="med"/>
              <a:tailEnd type="none" w="med" len="med"/>
            </a:ln>
          </a:bottom>
        </a:tcBdr>
        <a:fill>
          <a:solidFill>
            <a:srgbClr val="ED7D31"/>
          </a:solidFill>
        </a:fill>
      </a:tcStyle>
    </a:firstRow>
  </a:tblStyle>
  <a:tblStyle styleId="{6E25E649-3F16-4E02-A733-19D2CDBF48F0}" styleName="">
    <a:wholeTbl>
      <a:tcTxStyle>
        <a:font>
          <a:latin typeface="+mn-lt"/>
          <a:ea typeface="+mn-ea"/>
          <a:cs typeface="+mn-cs"/>
        </a:font>
        <a:srgbClr val="000000"/>
      </a:tcTxStyle>
      <a:tcStyle>
        <a:tcBdr>
          <a:top>
            <a:ln w="25402" cap="flat" cmpd="sng" algn="ctr">
              <a:solidFill>
                <a:srgbClr val="000000"/>
              </a:solidFill>
              <a:prstDash val="solid"/>
              <a:round/>
              <a:headEnd type="none" w="med" len="med"/>
              <a:tailEnd type="none" w="med" len="med"/>
            </a:ln>
          </a:top>
          <a:bottom>
            <a:ln w="25402" cap="flat" cmpd="sng" algn="ctr">
              <a:solidFill>
                <a:srgbClr val="000000"/>
              </a:solidFill>
              <a:prstDash val="solid"/>
              <a:round/>
              <a:headEnd type="none" w="med" len="med"/>
              <a:tailEnd type="none" w="med" len="med"/>
            </a:ln>
          </a:bottom>
        </a:tcBdr>
        <a:fill>
          <a:solidFill>
            <a:srgbClr val="FFFFFF"/>
          </a:solidFill>
        </a:fill>
      </a:tcStyle>
    </a:wholeTbl>
    <a:band1H>
      <a:tcStyle>
        <a:tcBdr/>
        <a:fill>
          <a:solidFill>
            <a:srgbClr val="E7E7E7"/>
          </a:solidFill>
        </a:fill>
      </a:tcStyle>
    </a:band1H>
    <a:band1V>
      <a:tcStyle>
        <a:tcBdr/>
        <a:fill>
          <a:solidFill>
            <a:srgbClr val="E7E7E7"/>
          </a:solidFill>
        </a:fill>
      </a:tcStyle>
    </a:band1V>
    <a:lastCol>
      <a:tcTxStyle b="on">
        <a:font>
          <a:latin typeface="+mn-lt"/>
          <a:ea typeface="+mn-ea"/>
          <a:cs typeface="+mn-cs"/>
        </a:font>
        <a:srgbClr val="FFFFFF"/>
      </a:tcTxStyle>
      <a:tcStyle>
        <a:tcBdr/>
        <a:fill>
          <a:solidFill>
            <a:srgbClr val="4472C4"/>
          </a:solidFill>
        </a:fill>
      </a:tcStyle>
    </a:lastCol>
    <a:firstCol>
      <a:tcTxStyle b="on">
        <a:font>
          <a:latin typeface="+mn-lt"/>
          <a:ea typeface="+mn-ea"/>
          <a:cs typeface="+mn-cs"/>
        </a:font>
        <a:srgbClr val="FFFFFF"/>
      </a:tcTxStyle>
      <a:tcStyle>
        <a:tcBdr/>
        <a:fill>
          <a:solidFill>
            <a:srgbClr val="4472C4"/>
          </a:solidFill>
        </a:fill>
      </a:tcStyle>
    </a:firstCol>
    <a:lastRow>
      <a:tcTxStyle b="on">
        <a:font>
          <a:latin typeface=""/>
          <a:ea typeface=""/>
          <a:cs typeface=""/>
        </a:font>
      </a:tcTxStyle>
      <a:tcStyle>
        <a:tcBdr>
          <a:top>
            <a:ln w="50804" cap="flat" cmpd="dbl" algn="ctr">
              <a:solidFill>
                <a:srgbClr val="000000"/>
              </a:solidFill>
              <a:prstDash val="solid"/>
              <a:round/>
              <a:headEnd type="none" w="med" len="med"/>
              <a:tailEnd type="none" w="med" len="med"/>
            </a:ln>
          </a:top>
        </a:tcBdr>
        <a:fill>
          <a:solidFill>
            <a:srgbClr val="FFFFFF"/>
          </a:solidFill>
        </a:fill>
      </a:tcStyle>
    </a:lastRow>
    <a:firstRow>
      <a:tcTxStyle b="on">
        <a:font>
          <a:latin typeface="+mn-lt"/>
          <a:ea typeface="+mn-ea"/>
          <a:cs typeface="+mn-cs"/>
        </a:font>
        <a:srgbClr val="FFFFFF"/>
      </a:tcTxStyle>
      <a:tcStyle>
        <a:tcBdr>
          <a:bottom>
            <a:ln w="25402" cap="flat" cmpd="sng" algn="ctr">
              <a:solidFill>
                <a:srgbClr val="000000"/>
              </a:solidFill>
              <a:prstDash val="solid"/>
              <a:round/>
              <a:headEnd type="none" w="med" len="med"/>
              <a:tailEnd type="none" w="med" len="med"/>
            </a:ln>
          </a:bottom>
        </a:tcBdr>
        <a:fill>
          <a:solidFill>
            <a:srgbClr val="4472C4"/>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Средний стиль 4 — акцент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660B408-B3CF-4A94-85FC-2B1E0A45F4A2}" styleName="Темный стиль 2 — акцент 1/акцент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B344D84-9AFB-497E-A393-DC336BA19D2E}" styleName="Средний стиль 3 — акцент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40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B24A0495-C32E-47F2-B527-27E612A4150E}"/>
              </a:ext>
            </a:extLst>
          </p:cNvPr>
          <p:cNvSpPr txBox="1">
            <a:spLocks noGrp="1"/>
          </p:cNvSpPr>
          <p:nvPr>
            <p:ph type="hdr" sz="quarter"/>
          </p:nvPr>
        </p:nvSpPr>
        <p:spPr>
          <a:xfrm>
            <a:off x="0" y="0"/>
            <a:ext cx="2976170" cy="456898"/>
          </a:xfrm>
          <a:prstGeom prst="rect">
            <a:avLst/>
          </a:prstGeom>
          <a:noFill/>
          <a:ln>
            <a:noFill/>
          </a:ln>
        </p:spPr>
        <p:txBody>
          <a:bodyPr vert="horz" wrap="none" lIns="78903" tIns="39456" rIns="78903" bIns="39456" anchor="t" anchorCtr="0" compatLnSpc="0">
            <a:noAutofit/>
          </a:bodyPr>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ru-RU" sz="1200" b="0" i="0" u="none" strike="noStrike" kern="1200" cap="none" spc="0" baseline="0">
              <a:solidFill>
                <a:srgbClr val="000000"/>
              </a:solidFill>
              <a:uFillTx/>
              <a:latin typeface="Arial" pitchFamily="18"/>
              <a:ea typeface="Microsoft YaHei" pitchFamily="2"/>
              <a:cs typeface="Arial" pitchFamily="2"/>
            </a:endParaRPr>
          </a:p>
        </p:txBody>
      </p:sp>
      <p:sp>
        <p:nvSpPr>
          <p:cNvPr id="3" name="Дата 2">
            <a:extLst>
              <a:ext uri="{FF2B5EF4-FFF2-40B4-BE49-F238E27FC236}">
                <a16:creationId xmlns:a16="http://schemas.microsoft.com/office/drawing/2014/main" id="{B6213C63-17C1-41F7-9264-D05CD87FB360}"/>
              </a:ext>
            </a:extLst>
          </p:cNvPr>
          <p:cNvSpPr txBox="1">
            <a:spLocks noGrp="1"/>
          </p:cNvSpPr>
          <p:nvPr>
            <p:ph type="dt" sz="quarter" idx="1"/>
          </p:nvPr>
        </p:nvSpPr>
        <p:spPr>
          <a:xfrm>
            <a:off x="3881792" y="0"/>
            <a:ext cx="2976170" cy="456898"/>
          </a:xfrm>
          <a:prstGeom prst="rect">
            <a:avLst/>
          </a:prstGeom>
          <a:noFill/>
          <a:ln>
            <a:noFill/>
          </a:ln>
        </p:spPr>
        <p:txBody>
          <a:bodyPr vert="horz" wrap="none" lIns="78903" tIns="39456" rIns="78903" bIns="39456" anchor="t" anchorCtr="0" compatLnSpc="0">
            <a:noAutofit/>
          </a:bodyPr>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ru-RU" sz="1200" b="0" i="0" u="none" strike="noStrike" kern="1200" cap="none" spc="0" baseline="0">
              <a:solidFill>
                <a:srgbClr val="000000"/>
              </a:solidFill>
              <a:uFillTx/>
              <a:latin typeface="Arial" pitchFamily="18"/>
              <a:ea typeface="Microsoft YaHei" pitchFamily="2"/>
              <a:cs typeface="Arial" pitchFamily="2"/>
            </a:endParaRPr>
          </a:p>
        </p:txBody>
      </p:sp>
      <p:sp>
        <p:nvSpPr>
          <p:cNvPr id="4" name="Нижний колонтитул 3">
            <a:extLst>
              <a:ext uri="{FF2B5EF4-FFF2-40B4-BE49-F238E27FC236}">
                <a16:creationId xmlns:a16="http://schemas.microsoft.com/office/drawing/2014/main" id="{F0D8CA51-DA9C-4EDF-B883-4F9946A42BCC}"/>
              </a:ext>
            </a:extLst>
          </p:cNvPr>
          <p:cNvSpPr txBox="1">
            <a:spLocks noGrp="1"/>
          </p:cNvSpPr>
          <p:nvPr>
            <p:ph type="ftr" sz="quarter" idx="2"/>
          </p:nvPr>
        </p:nvSpPr>
        <p:spPr>
          <a:xfrm>
            <a:off x="0" y="8686955"/>
            <a:ext cx="2976170" cy="456898"/>
          </a:xfrm>
          <a:prstGeom prst="rect">
            <a:avLst/>
          </a:prstGeom>
          <a:noFill/>
          <a:ln>
            <a:noFill/>
          </a:ln>
        </p:spPr>
        <p:txBody>
          <a:bodyPr vert="horz" wrap="none" lIns="78903" tIns="39456" rIns="78903" bIns="39456" anchor="b" anchorCtr="0" compatLnSpc="0">
            <a:noAutofit/>
          </a:bodyPr>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ru-RU" sz="1200" b="0" i="0" u="none" strike="noStrike" kern="1200" cap="none" spc="0" baseline="0">
              <a:solidFill>
                <a:srgbClr val="000000"/>
              </a:solidFill>
              <a:uFillTx/>
              <a:latin typeface="Arial" pitchFamily="18"/>
              <a:ea typeface="Microsoft YaHei" pitchFamily="2"/>
              <a:cs typeface="Arial" pitchFamily="2"/>
            </a:endParaRPr>
          </a:p>
        </p:txBody>
      </p:sp>
      <p:sp>
        <p:nvSpPr>
          <p:cNvPr id="5" name="Номер слайда 4">
            <a:extLst>
              <a:ext uri="{FF2B5EF4-FFF2-40B4-BE49-F238E27FC236}">
                <a16:creationId xmlns:a16="http://schemas.microsoft.com/office/drawing/2014/main" id="{98439BC5-0EDC-4285-8B71-B3F788E8633C}"/>
              </a:ext>
            </a:extLst>
          </p:cNvPr>
          <p:cNvSpPr txBox="1">
            <a:spLocks noGrp="1"/>
          </p:cNvSpPr>
          <p:nvPr>
            <p:ph type="sldNum" sz="quarter" idx="3"/>
          </p:nvPr>
        </p:nvSpPr>
        <p:spPr>
          <a:xfrm>
            <a:off x="3881792" y="8686955"/>
            <a:ext cx="2976170" cy="456898"/>
          </a:xfrm>
          <a:prstGeom prst="rect">
            <a:avLst/>
          </a:prstGeom>
          <a:noFill/>
          <a:ln>
            <a:noFill/>
          </a:ln>
        </p:spPr>
        <p:txBody>
          <a:bodyPr vert="horz" wrap="none" lIns="78903" tIns="39456" rIns="78903" bIns="39456" anchor="b" anchorCtr="0" compatLnSpc="0">
            <a:noAutofit/>
          </a:bodyPr>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fld id="{CA6ABEA4-AE9C-43A0-98B0-890A4D6A0C6F}" type="slidenum">
              <a:t>‹#›</a:t>
            </a:fld>
            <a:endParaRPr lang="ru-RU" sz="1200" b="0" i="0" u="none" strike="noStrike" kern="1200" cap="none" spc="0" baseline="0">
              <a:solidFill>
                <a:srgbClr val="000000"/>
              </a:solidFill>
              <a:uFillTx/>
              <a:latin typeface="Arial" pitchFamily="18"/>
              <a:ea typeface="Microsoft YaHei" pitchFamily="2"/>
              <a:cs typeface="Arial" pitchFamily="2"/>
            </a:endParaRPr>
          </a:p>
        </p:txBody>
      </p:sp>
    </p:spTree>
    <p:extLst>
      <p:ext uri="{BB962C8B-B14F-4D97-AF65-F5344CB8AC3E}">
        <p14:creationId xmlns:p14="http://schemas.microsoft.com/office/powerpoint/2010/main" val="4686479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F7356BC4-FE9C-4795-B58D-6EA03EF74575}"/>
              </a:ext>
            </a:extLst>
          </p:cNvPr>
          <p:cNvSpPr>
            <a:spLocks noGrp="1" noRot="1" noChangeAspect="1"/>
          </p:cNvSpPr>
          <p:nvPr>
            <p:ph type="sldImg" idx="2"/>
          </p:nvPr>
        </p:nvSpPr>
        <p:spPr>
          <a:xfrm>
            <a:off x="1107000" y="812517"/>
            <a:ext cx="5345280" cy="4008958"/>
          </a:xfrm>
          <a:prstGeom prst="rect">
            <a:avLst/>
          </a:prstGeom>
          <a:noFill/>
          <a:ln>
            <a:noFill/>
            <a:prstDash val="solid"/>
          </a:ln>
        </p:spPr>
      </p:sp>
      <p:sp>
        <p:nvSpPr>
          <p:cNvPr id="3" name="Заметки 2">
            <a:extLst>
              <a:ext uri="{FF2B5EF4-FFF2-40B4-BE49-F238E27FC236}">
                <a16:creationId xmlns:a16="http://schemas.microsoft.com/office/drawing/2014/main" id="{125505C2-474B-4954-B25A-F2DCF0C7614F}"/>
              </a:ext>
            </a:extLst>
          </p:cNvPr>
          <p:cNvSpPr txBox="1">
            <a:spLocks noGrp="1"/>
          </p:cNvSpPr>
          <p:nvPr>
            <p:ph type="body" sz="quarter" idx="3"/>
          </p:nvPr>
        </p:nvSpPr>
        <p:spPr>
          <a:xfrm>
            <a:off x="755998" y="5078522"/>
            <a:ext cx="6047640" cy="4811042"/>
          </a:xfrm>
          <a:prstGeom prst="rect">
            <a:avLst/>
          </a:prstGeom>
          <a:noFill/>
          <a:ln>
            <a:noFill/>
          </a:ln>
        </p:spPr>
        <p:txBody>
          <a:bodyPr vert="horz" wrap="square" lIns="0" tIns="0" rIns="0" bIns="0" anchor="t" anchorCtr="0" compatLnSpc="1">
            <a:noAutofit/>
          </a:bodyPr>
          <a:lstStyle/>
          <a:p>
            <a:pPr lvl="0"/>
            <a:endParaRPr lang="ru-RU"/>
          </a:p>
        </p:txBody>
      </p:sp>
      <p:sp>
        <p:nvSpPr>
          <p:cNvPr id="4" name="Верхний колонтитул 3">
            <a:extLst>
              <a:ext uri="{FF2B5EF4-FFF2-40B4-BE49-F238E27FC236}">
                <a16:creationId xmlns:a16="http://schemas.microsoft.com/office/drawing/2014/main" id="{0F3D5422-C5AE-4E86-9202-4590A933030C}"/>
              </a:ext>
            </a:extLst>
          </p:cNvPr>
          <p:cNvSpPr txBox="1">
            <a:spLocks noGrp="1"/>
          </p:cNvSpPr>
          <p:nvPr>
            <p:ph type="hdr" sz="quarter"/>
          </p:nvPr>
        </p:nvSpPr>
        <p:spPr>
          <a:xfrm>
            <a:off x="0" y="0"/>
            <a:ext cx="3280684" cy="534238"/>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ru-RU" sz="1400" b="0" i="0" u="none" strike="noStrike" kern="1200" cap="none" spc="0" baseline="0">
                <a:solidFill>
                  <a:srgbClr val="000000"/>
                </a:solidFill>
                <a:uFillTx/>
                <a:latin typeface="Times New Roman" pitchFamily="18"/>
                <a:ea typeface="Lucida Sans Unicode" pitchFamily="2"/>
                <a:cs typeface="Tahoma" pitchFamily="2"/>
              </a:defRPr>
            </a:lvl1pPr>
          </a:lstStyle>
          <a:p>
            <a:pPr lvl="0"/>
            <a:endParaRPr lang="ru-RU"/>
          </a:p>
        </p:txBody>
      </p:sp>
      <p:sp>
        <p:nvSpPr>
          <p:cNvPr id="5" name="Дата 4">
            <a:extLst>
              <a:ext uri="{FF2B5EF4-FFF2-40B4-BE49-F238E27FC236}">
                <a16:creationId xmlns:a16="http://schemas.microsoft.com/office/drawing/2014/main" id="{776E0FF0-4A79-4EF2-A7DF-D01D8992B56F}"/>
              </a:ext>
            </a:extLst>
          </p:cNvPr>
          <p:cNvSpPr txBox="1">
            <a:spLocks noGrp="1"/>
          </p:cNvSpPr>
          <p:nvPr>
            <p:ph type="dt" idx="1"/>
          </p:nvPr>
        </p:nvSpPr>
        <p:spPr>
          <a:xfrm>
            <a:off x="4278962" y="0"/>
            <a:ext cx="3280684" cy="534238"/>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ru-RU" sz="1400" b="0" i="0" u="none" strike="noStrike" kern="1200" cap="none" spc="0" baseline="0">
                <a:solidFill>
                  <a:srgbClr val="000000"/>
                </a:solidFill>
                <a:uFillTx/>
                <a:latin typeface="Times New Roman" pitchFamily="18"/>
                <a:ea typeface="Lucida Sans Unicode" pitchFamily="2"/>
                <a:cs typeface="Tahoma" pitchFamily="2"/>
              </a:defRPr>
            </a:lvl1pPr>
          </a:lstStyle>
          <a:p>
            <a:pPr lvl="0"/>
            <a:endParaRPr lang="ru-RU"/>
          </a:p>
        </p:txBody>
      </p:sp>
      <p:sp>
        <p:nvSpPr>
          <p:cNvPr id="6" name="Нижний колонтитул 5">
            <a:extLst>
              <a:ext uri="{FF2B5EF4-FFF2-40B4-BE49-F238E27FC236}">
                <a16:creationId xmlns:a16="http://schemas.microsoft.com/office/drawing/2014/main" id="{7F5B61D0-FF24-44F8-8DD9-64E2B441386A}"/>
              </a:ext>
            </a:extLst>
          </p:cNvPr>
          <p:cNvSpPr txBox="1">
            <a:spLocks noGrp="1"/>
          </p:cNvSpPr>
          <p:nvPr>
            <p:ph type="ftr" sz="quarter" idx="4"/>
          </p:nvPr>
        </p:nvSpPr>
        <p:spPr>
          <a:xfrm>
            <a:off x="0" y="10157402"/>
            <a:ext cx="3280684" cy="534238"/>
          </a:xfrm>
          <a:prstGeom prst="rect">
            <a:avLst/>
          </a:prstGeom>
          <a:noFill/>
          <a:ln>
            <a:noFill/>
          </a:ln>
        </p:spPr>
        <p:txBody>
          <a:bodyPr vert="horz" wrap="square" lIns="0" tIns="0" rIns="0" bIns="0" anchor="b" anchorCtr="0" compatLnSpc="1">
            <a:noAutofit/>
          </a:bodyPr>
          <a:lstStyle>
            <a:lvl1pPr marL="0" marR="0" lvl="0" indent="0" algn="l" defTabSz="914400" rtl="0" fontAlgn="auto" hangingPunct="0">
              <a:lnSpc>
                <a:spcPct val="100000"/>
              </a:lnSpc>
              <a:spcBef>
                <a:spcPts val="0"/>
              </a:spcBef>
              <a:spcAft>
                <a:spcPts val="0"/>
              </a:spcAft>
              <a:buNone/>
              <a:tabLst/>
              <a:defRPr lang="ru-RU" sz="1400" b="0" i="0" u="none" strike="noStrike" kern="1200" cap="none" spc="0" baseline="0">
                <a:solidFill>
                  <a:srgbClr val="000000"/>
                </a:solidFill>
                <a:uFillTx/>
                <a:latin typeface="Times New Roman" pitchFamily="18"/>
                <a:ea typeface="Lucida Sans Unicode" pitchFamily="2"/>
                <a:cs typeface="Tahoma" pitchFamily="2"/>
              </a:defRPr>
            </a:lvl1pPr>
          </a:lstStyle>
          <a:p>
            <a:pPr lvl="0"/>
            <a:endParaRPr lang="ru-RU"/>
          </a:p>
        </p:txBody>
      </p:sp>
      <p:sp>
        <p:nvSpPr>
          <p:cNvPr id="7" name="Номер слайда 6">
            <a:extLst>
              <a:ext uri="{FF2B5EF4-FFF2-40B4-BE49-F238E27FC236}">
                <a16:creationId xmlns:a16="http://schemas.microsoft.com/office/drawing/2014/main" id="{71F5B8F8-969A-4B6F-9495-A0D7220A244D}"/>
              </a:ext>
            </a:extLst>
          </p:cNvPr>
          <p:cNvSpPr txBox="1">
            <a:spLocks noGrp="1"/>
          </p:cNvSpPr>
          <p:nvPr>
            <p:ph type="sldNum" sz="quarter" idx="5"/>
          </p:nvPr>
        </p:nvSpPr>
        <p:spPr>
          <a:xfrm>
            <a:off x="4278962" y="10157402"/>
            <a:ext cx="3280684" cy="534238"/>
          </a:xfrm>
          <a:prstGeom prst="rect">
            <a:avLst/>
          </a:prstGeom>
          <a:noFill/>
          <a:ln>
            <a:noFill/>
          </a:ln>
        </p:spPr>
        <p:txBody>
          <a:bodyPr vert="horz" wrap="square" lIns="0" tIns="0" rIns="0" bIns="0" anchor="b" anchorCtr="0" compatLnSpc="1">
            <a:noAutofit/>
          </a:bodyPr>
          <a:lstStyle>
            <a:lvl1pPr marL="0" marR="0" lvl="0" indent="0" algn="r" defTabSz="914400" rtl="0" fontAlgn="auto" hangingPunct="0">
              <a:lnSpc>
                <a:spcPct val="100000"/>
              </a:lnSpc>
              <a:spcBef>
                <a:spcPts val="0"/>
              </a:spcBef>
              <a:spcAft>
                <a:spcPts val="0"/>
              </a:spcAft>
              <a:buNone/>
              <a:tabLst/>
              <a:defRPr lang="ru-RU" sz="1400" b="0" i="0" u="none" strike="noStrike" kern="1200" cap="none" spc="0" baseline="0">
                <a:solidFill>
                  <a:srgbClr val="000000"/>
                </a:solidFill>
                <a:uFillTx/>
                <a:latin typeface="Times New Roman" pitchFamily="18"/>
                <a:ea typeface="Lucida Sans Unicode" pitchFamily="2"/>
                <a:cs typeface="Tahoma" pitchFamily="2"/>
              </a:defRPr>
            </a:lvl1pPr>
          </a:lstStyle>
          <a:p>
            <a:pPr lvl="0"/>
            <a:fld id="{F072D57C-F11A-423D-9CE1-88CDFBBAAE78}" type="slidenum">
              <a:t>‹#›</a:t>
            </a:fld>
            <a:endParaRPr lang="ru-RU"/>
          </a:p>
        </p:txBody>
      </p:sp>
    </p:spTree>
    <p:extLst>
      <p:ext uri="{BB962C8B-B14F-4D97-AF65-F5344CB8AC3E}">
        <p14:creationId xmlns:p14="http://schemas.microsoft.com/office/powerpoint/2010/main" val="2717037448"/>
      </p:ext>
    </p:extLst>
  </p:cSld>
  <p:clrMap bg1="lt1" tx1="dk1" bg2="lt2" tx2="dk2" accent1="accent1" accent2="accent2" accent3="accent3" accent4="accent4" accent5="accent5" accent6="accent6" hlink="hlink" folHlink="folHlink"/>
  <p:notesStyle>
    <a:lvl1pPr marL="215999" marR="0" lvl="0" indent="-215999" defTabSz="914400" rtl="0" fontAlgn="auto" hangingPunct="0">
      <a:lnSpc>
        <a:spcPct val="100000"/>
      </a:lnSpc>
      <a:spcBef>
        <a:spcPts val="0"/>
      </a:spcBef>
      <a:spcAft>
        <a:spcPts val="0"/>
      </a:spcAft>
      <a:buNone/>
      <a:tabLst/>
      <a:defRPr lang="ru-RU" sz="2000" b="0" i="0" u="none" strike="noStrike" kern="1200" cap="none" spc="0" baseline="0">
        <a:solidFill>
          <a:srgbClr val="000000"/>
        </a:solidFill>
        <a:uFillTx/>
        <a:latin typeface="Arial" pitchFamily="18"/>
        <a:ea typeface="Microsoft YaHei" pitchFamily="2"/>
        <a:cs typeface="Ari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6">
            <a:extLst>
              <a:ext uri="{FF2B5EF4-FFF2-40B4-BE49-F238E27FC236}">
                <a16:creationId xmlns:a16="http://schemas.microsoft.com/office/drawing/2014/main" id="{2ED48950-1A3B-4160-8F20-E52BA61F4819}"/>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F44DE84-E9C3-4B1C-96F3-6A7A2676CAD5}" type="slidenum">
              <a:t>1</a:t>
            </a:fld>
            <a:endParaRPr lang="ru-RU"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Google Shape;64;p1:notes">
            <a:extLst>
              <a:ext uri="{FF2B5EF4-FFF2-40B4-BE49-F238E27FC236}">
                <a16:creationId xmlns:a16="http://schemas.microsoft.com/office/drawing/2014/main" id="{A238556C-8329-47F0-A8E4-80893437920C}"/>
              </a:ext>
            </a:extLst>
          </p:cNvPr>
          <p:cNvSpPr>
            <a:spLocks noGrp="1" noRot="1" noChangeAspect="1"/>
          </p:cNvSpPr>
          <p:nvPr>
            <p:ph type="sldImg"/>
          </p:nvPr>
        </p:nvSpPr>
        <p:spPr>
          <a:xfrm>
            <a:off x="952500" y="685800"/>
            <a:ext cx="4953000" cy="3429000"/>
          </a:xfrm>
          <a:solidFill>
            <a:srgbClr val="4472C4"/>
          </a:solidFill>
          <a:ln w="25402">
            <a:solidFill>
              <a:srgbClr val="2F528F"/>
            </a:solidFill>
            <a:prstDash val="solid"/>
          </a:ln>
        </p:spPr>
      </p:sp>
      <p:sp>
        <p:nvSpPr>
          <p:cNvPr id="4" name="Google Shape;65;p1:notes">
            <a:extLst>
              <a:ext uri="{FF2B5EF4-FFF2-40B4-BE49-F238E27FC236}">
                <a16:creationId xmlns:a16="http://schemas.microsoft.com/office/drawing/2014/main" id="{1685D050-15A5-4F19-AB5A-E97361E42424}"/>
              </a:ext>
            </a:extLst>
          </p:cNvPr>
          <p:cNvSpPr txBox="1">
            <a:spLocks noGrp="1"/>
          </p:cNvSpPr>
          <p:nvPr>
            <p:ph type="body" sz="quarter" idx="1"/>
          </p:nvPr>
        </p:nvSpPr>
        <p:spPr>
          <a:xfrm>
            <a:off x="685800" y="4343400"/>
            <a:ext cx="5485677" cy="4114077"/>
          </a:xfrm>
        </p:spPr>
        <p:txBody>
          <a:bodyPr lIns="90004" tIns="44997" rIns="90004" bIns="44997"/>
          <a:lstStyle/>
          <a:p>
            <a:endParaRPr lang="ru-RU" dirty="0"/>
          </a:p>
        </p:txBody>
      </p:sp>
      <p:sp>
        <p:nvSpPr>
          <p:cNvPr id="5" name="Google Shape;66;p1:notes">
            <a:extLst>
              <a:ext uri="{FF2B5EF4-FFF2-40B4-BE49-F238E27FC236}">
                <a16:creationId xmlns:a16="http://schemas.microsoft.com/office/drawing/2014/main" id="{BC7ED61D-F1B4-4BDF-98D4-191B26089D12}"/>
              </a:ext>
            </a:extLst>
          </p:cNvPr>
          <p:cNvSpPr/>
          <p:nvPr/>
        </p:nvSpPr>
        <p:spPr>
          <a:xfrm>
            <a:off x="3884755" y="8685364"/>
            <a:ext cx="2971077" cy="45647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F61C730-630C-4EB5-B1B3-0CB2CE7F525D}" type="slidenum">
              <a:t>1</a:t>
            </a:fld>
            <a:endParaRPr lang="ru-RU" sz="2400" b="0" i="0" u="none" strike="noStrike" kern="1200" cap="none" spc="0" baseline="0">
              <a:solidFill>
                <a:srgbClr val="000000"/>
              </a:solidFill>
              <a:uFillTx/>
              <a:latin typeface="Arial" pitchFamily="18"/>
              <a:ea typeface="Arial" pitchFamily="2"/>
              <a:cs typeface="Arial" pitchFamily="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6">
            <a:extLst>
              <a:ext uri="{FF2B5EF4-FFF2-40B4-BE49-F238E27FC236}">
                <a16:creationId xmlns:a16="http://schemas.microsoft.com/office/drawing/2014/main" id="{41B6F074-8E1A-40C4-8DCE-E99018D42336}"/>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EF01F4A-1550-4D1B-8800-FF11AB35B2D7}" type="slidenum">
              <a:t>10</a:t>
            </a:fld>
            <a:endParaRPr lang="ru-RU"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Google Shape;114;p5:notes">
            <a:extLst>
              <a:ext uri="{FF2B5EF4-FFF2-40B4-BE49-F238E27FC236}">
                <a16:creationId xmlns:a16="http://schemas.microsoft.com/office/drawing/2014/main" id="{89C33AFC-7446-4739-A78B-0073DE2D715F}"/>
              </a:ext>
            </a:extLst>
          </p:cNvPr>
          <p:cNvSpPr txBox="1">
            <a:spLocks noGrp="1"/>
          </p:cNvSpPr>
          <p:nvPr>
            <p:ph type="body" sz="quarter" idx="1"/>
          </p:nvPr>
        </p:nvSpPr>
        <p:spPr>
          <a:xfrm>
            <a:off x="685800" y="4343400"/>
            <a:ext cx="5485677" cy="4114077"/>
          </a:xfrm>
        </p:spPr>
        <p:txBody>
          <a:bodyPr lIns="90004" tIns="44997" rIns="90004" bIns="44997"/>
          <a:lstStyle/>
          <a:p>
            <a:r>
              <a:rPr lang="ru-RU" sz="2000" b="1" dirty="0"/>
              <a:t>H1</a:t>
            </a:r>
            <a:r>
              <a:rPr lang="ru-RU" sz="2000" dirty="0"/>
              <a:t>: развитость финансового рынка страны положительно влияет на инвестиционную активность компании, оперирующей в данной стране. </a:t>
            </a:r>
          </a:p>
          <a:p>
            <a:r>
              <a:rPr lang="ru-RU" sz="2000" b="1" dirty="0"/>
              <a:t>H2</a:t>
            </a:r>
            <a:r>
              <a:rPr lang="ru-RU" sz="2000" dirty="0"/>
              <a:t>: инфляционная стабильность и экономический рост страны положительно сказываются на намерениях компаний к инвестированию</a:t>
            </a:r>
          </a:p>
          <a:p>
            <a:r>
              <a:rPr lang="ru-RU" sz="2000" b="0" i="0" u="none" strike="noStrike" kern="1200" cap="none" spc="0" baseline="0" dirty="0">
                <a:solidFill>
                  <a:srgbClr val="000000"/>
                </a:solidFill>
                <a:effectLst/>
                <a:uFillTx/>
                <a:latin typeface="Arial" pitchFamily="18"/>
                <a:ea typeface="Microsoft YaHei" pitchFamily="2"/>
                <a:cs typeface="Arial" pitchFamily="2"/>
              </a:rPr>
              <a:t>Капитализация фондового рынка - это общая стоимость всех акций, которые торгуются на данном фондовом рынке. Это показатель, который используется для оценки общей стоимости компаний, зарегистрированных на рынке.</a:t>
            </a:r>
          </a:p>
          <a:p>
            <a:r>
              <a:rPr lang="ru-RU" sz="2000" b="0" i="0" u="none" strike="noStrike" kern="1200" cap="none" spc="0" baseline="0" dirty="0">
                <a:solidFill>
                  <a:srgbClr val="000000"/>
                </a:solidFill>
                <a:effectLst/>
                <a:uFillTx/>
                <a:latin typeface="Arial" pitchFamily="18"/>
                <a:ea typeface="Microsoft YaHei" pitchFamily="2"/>
                <a:cs typeface="Arial" pitchFamily="2"/>
              </a:rPr>
              <a:t>Капитализация долгового рынка представляет собой общую стоимость всех долговых ценных бумаг, которые торгуются на данном рынке. Это показатель, который отражает общий объем задолженности или обязательств, которые представлены на рынке долговых ценных бумаг.</a:t>
            </a:r>
          </a:p>
          <a:p>
            <a:r>
              <a:rPr lang="ru-RU" sz="2000" b="0" i="0" u="none" strike="noStrike" kern="1200" cap="none" spc="0" baseline="0" dirty="0">
                <a:solidFill>
                  <a:srgbClr val="000000"/>
                </a:solidFill>
                <a:effectLst/>
                <a:uFillTx/>
                <a:latin typeface="Arial" pitchFamily="18"/>
                <a:ea typeface="Microsoft YaHei" pitchFamily="2"/>
                <a:cs typeface="Arial" pitchFamily="2"/>
              </a:rPr>
              <a:t>Дефлятор ВВП выражает отношение между текущей ценой товаров и услуг, произведенных в стране в определенном году, и ценой этих же товаров и услуг в базовом году.</a:t>
            </a:r>
            <a:endParaRPr lang="ru-RU" dirty="0"/>
          </a:p>
        </p:txBody>
      </p:sp>
      <p:sp>
        <p:nvSpPr>
          <p:cNvPr id="4" name="Google Shape;115;p5:notes">
            <a:extLst>
              <a:ext uri="{FF2B5EF4-FFF2-40B4-BE49-F238E27FC236}">
                <a16:creationId xmlns:a16="http://schemas.microsoft.com/office/drawing/2014/main" id="{B2327FFF-189B-4089-B262-1EFCC120E0BD}"/>
              </a:ext>
            </a:extLst>
          </p:cNvPr>
          <p:cNvSpPr/>
          <p:nvPr/>
        </p:nvSpPr>
        <p:spPr>
          <a:xfrm>
            <a:off x="3884755" y="8685364"/>
            <a:ext cx="2971077" cy="45647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419B038-51F2-4ADE-B727-38324B4EC970}" type="slidenum">
              <a:t>10</a:t>
            </a:fld>
            <a:endParaRPr lang="ru-RU" sz="2400" b="0" i="0" u="none" strike="noStrike" kern="1200" cap="none" spc="0" baseline="0">
              <a:solidFill>
                <a:srgbClr val="000000"/>
              </a:solidFill>
              <a:uFillTx/>
              <a:latin typeface="Arial" pitchFamily="18"/>
              <a:ea typeface="Arial" pitchFamily="2"/>
              <a:cs typeface="Arial" pitchFamily="2"/>
            </a:endParaRPr>
          </a:p>
        </p:txBody>
      </p:sp>
      <p:sp>
        <p:nvSpPr>
          <p:cNvPr id="5" name="Google Shape;116;p5:notes">
            <a:extLst>
              <a:ext uri="{FF2B5EF4-FFF2-40B4-BE49-F238E27FC236}">
                <a16:creationId xmlns:a16="http://schemas.microsoft.com/office/drawing/2014/main" id="{F41ABD63-C813-4AED-8307-74829343F7FF}"/>
              </a:ext>
            </a:extLst>
          </p:cNvPr>
          <p:cNvSpPr>
            <a:spLocks noGrp="1" noRot="1" noChangeAspect="1"/>
          </p:cNvSpPr>
          <p:nvPr>
            <p:ph type="sldImg"/>
          </p:nvPr>
        </p:nvSpPr>
        <p:spPr>
          <a:xfrm>
            <a:off x="954088" y="695325"/>
            <a:ext cx="4949825" cy="3427413"/>
          </a:xfrm>
          <a:solidFill>
            <a:srgbClr val="4472C4"/>
          </a:solidFill>
          <a:ln w="25402">
            <a:solidFill>
              <a:srgbClr val="2F528F"/>
            </a:solidFill>
            <a:prstDash val="solid"/>
          </a:ln>
        </p:spPr>
      </p:sp>
    </p:spTree>
    <p:extLst>
      <p:ext uri="{BB962C8B-B14F-4D97-AF65-F5344CB8AC3E}">
        <p14:creationId xmlns:p14="http://schemas.microsoft.com/office/powerpoint/2010/main" val="4186585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6">
            <a:extLst>
              <a:ext uri="{FF2B5EF4-FFF2-40B4-BE49-F238E27FC236}">
                <a16:creationId xmlns:a16="http://schemas.microsoft.com/office/drawing/2014/main" id="{41B6F074-8E1A-40C4-8DCE-E99018D42336}"/>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EF01F4A-1550-4D1B-8800-FF11AB35B2D7}" type="slidenum">
              <a:t>11</a:t>
            </a:fld>
            <a:endParaRPr lang="ru-RU"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Google Shape;114;p5:notes">
            <a:extLst>
              <a:ext uri="{FF2B5EF4-FFF2-40B4-BE49-F238E27FC236}">
                <a16:creationId xmlns:a16="http://schemas.microsoft.com/office/drawing/2014/main" id="{89C33AFC-7446-4739-A78B-0073DE2D715F}"/>
              </a:ext>
            </a:extLst>
          </p:cNvPr>
          <p:cNvSpPr txBox="1">
            <a:spLocks noGrp="1"/>
          </p:cNvSpPr>
          <p:nvPr>
            <p:ph type="body" sz="quarter" idx="1"/>
          </p:nvPr>
        </p:nvSpPr>
        <p:spPr>
          <a:xfrm>
            <a:off x="685800" y="4343400"/>
            <a:ext cx="5485677" cy="4114077"/>
          </a:xfrm>
        </p:spPr>
        <p:txBody>
          <a:bodyPr lIns="90004" tIns="44997" rIns="90004" bIns="44997"/>
          <a:lstStyle/>
          <a:p>
            <a:pPr marL="0" indent="0">
              <a:buNone/>
            </a:pPr>
            <a:endParaRPr lang="ru-RU" dirty="0"/>
          </a:p>
        </p:txBody>
      </p:sp>
      <p:sp>
        <p:nvSpPr>
          <p:cNvPr id="4" name="Google Shape;115;p5:notes">
            <a:extLst>
              <a:ext uri="{FF2B5EF4-FFF2-40B4-BE49-F238E27FC236}">
                <a16:creationId xmlns:a16="http://schemas.microsoft.com/office/drawing/2014/main" id="{B2327FFF-189B-4089-B262-1EFCC120E0BD}"/>
              </a:ext>
            </a:extLst>
          </p:cNvPr>
          <p:cNvSpPr/>
          <p:nvPr/>
        </p:nvSpPr>
        <p:spPr>
          <a:xfrm>
            <a:off x="3884755" y="8685364"/>
            <a:ext cx="2971077" cy="45647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419B038-51F2-4ADE-B727-38324B4EC970}" type="slidenum">
              <a:t>11</a:t>
            </a:fld>
            <a:endParaRPr lang="ru-RU" sz="2400" b="0" i="0" u="none" strike="noStrike" kern="1200" cap="none" spc="0" baseline="0">
              <a:solidFill>
                <a:srgbClr val="000000"/>
              </a:solidFill>
              <a:uFillTx/>
              <a:latin typeface="Arial" pitchFamily="18"/>
              <a:ea typeface="Arial" pitchFamily="2"/>
              <a:cs typeface="Arial" pitchFamily="2"/>
            </a:endParaRPr>
          </a:p>
        </p:txBody>
      </p:sp>
      <p:sp>
        <p:nvSpPr>
          <p:cNvPr id="5" name="Google Shape;116;p5:notes">
            <a:extLst>
              <a:ext uri="{FF2B5EF4-FFF2-40B4-BE49-F238E27FC236}">
                <a16:creationId xmlns:a16="http://schemas.microsoft.com/office/drawing/2014/main" id="{F41ABD63-C813-4AED-8307-74829343F7FF}"/>
              </a:ext>
            </a:extLst>
          </p:cNvPr>
          <p:cNvSpPr>
            <a:spLocks noGrp="1" noRot="1" noChangeAspect="1"/>
          </p:cNvSpPr>
          <p:nvPr>
            <p:ph type="sldImg"/>
          </p:nvPr>
        </p:nvSpPr>
        <p:spPr>
          <a:xfrm>
            <a:off x="954088" y="695325"/>
            <a:ext cx="4949825" cy="3427413"/>
          </a:xfrm>
          <a:solidFill>
            <a:srgbClr val="4472C4"/>
          </a:solidFill>
          <a:ln w="25402">
            <a:solidFill>
              <a:srgbClr val="2F528F"/>
            </a:solidFill>
            <a:prstDash val="solid"/>
          </a:ln>
        </p:spPr>
      </p:sp>
    </p:spTree>
    <p:extLst>
      <p:ext uri="{BB962C8B-B14F-4D97-AF65-F5344CB8AC3E}">
        <p14:creationId xmlns:p14="http://schemas.microsoft.com/office/powerpoint/2010/main" val="293507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6">
            <a:extLst>
              <a:ext uri="{FF2B5EF4-FFF2-40B4-BE49-F238E27FC236}">
                <a16:creationId xmlns:a16="http://schemas.microsoft.com/office/drawing/2014/main" id="{41B6F074-8E1A-40C4-8DCE-E99018D42336}"/>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EF01F4A-1550-4D1B-8800-FF11AB35B2D7}" type="slidenum">
              <a:t>12</a:t>
            </a:fld>
            <a:endParaRPr lang="ru-RU"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Google Shape;114;p5:notes">
            <a:extLst>
              <a:ext uri="{FF2B5EF4-FFF2-40B4-BE49-F238E27FC236}">
                <a16:creationId xmlns:a16="http://schemas.microsoft.com/office/drawing/2014/main" id="{89C33AFC-7446-4739-A78B-0073DE2D715F}"/>
              </a:ext>
            </a:extLst>
          </p:cNvPr>
          <p:cNvSpPr txBox="1">
            <a:spLocks noGrp="1"/>
          </p:cNvSpPr>
          <p:nvPr>
            <p:ph type="body" sz="quarter" idx="1"/>
          </p:nvPr>
        </p:nvSpPr>
        <p:spPr>
          <a:xfrm>
            <a:off x="685800" y="4343400"/>
            <a:ext cx="5485677" cy="4114077"/>
          </a:xfrm>
        </p:spPr>
        <p:txBody>
          <a:bodyPr lIns="90004" tIns="44997" rIns="90004" bIns="44997"/>
          <a:lstStyle/>
          <a:p>
            <a:pPr marL="0" indent="0">
              <a:buNone/>
            </a:pPr>
            <a:r>
              <a:rPr lang="ru-RU" sz="2000" b="0" i="0" u="none" strike="noStrike" kern="1200" cap="none" spc="0" baseline="0">
                <a:solidFill>
                  <a:srgbClr val="000000"/>
                </a:solidFill>
                <a:effectLst/>
                <a:uFillTx/>
                <a:latin typeface="Arial" pitchFamily="18"/>
                <a:ea typeface="Microsoft YaHei" pitchFamily="2"/>
                <a:cs typeface="Arial" pitchFamily="2"/>
              </a:rPr>
              <a:t>РЕГРЕССОР - имя</a:t>
            </a:r>
            <a:r>
              <a:rPr lang="ru-RU" sz="2000" b="0" i="0" u="none" strike="noStrike" kern="1200" cap="none" spc="0" baseline="0" dirty="0">
                <a:solidFill>
                  <a:srgbClr val="000000"/>
                </a:solidFill>
                <a:effectLst/>
                <a:uFillTx/>
                <a:latin typeface="Arial" pitchFamily="18"/>
                <a:ea typeface="Microsoft YaHei" pitchFamily="2"/>
                <a:cs typeface="Arial" pitchFamily="2"/>
              </a:rPr>
              <a:t>, данное любой переменной в </a:t>
            </a:r>
            <a:r>
              <a:rPr lang="ru-RU" sz="2000" b="1" i="0" u="none" strike="noStrike" kern="1200" cap="none" spc="0" baseline="0" dirty="0">
                <a:solidFill>
                  <a:srgbClr val="000000"/>
                </a:solidFill>
                <a:effectLst/>
                <a:uFillTx/>
                <a:latin typeface="Arial" pitchFamily="18"/>
                <a:ea typeface="Microsoft YaHei" pitchFamily="2"/>
                <a:cs typeface="Arial" pitchFamily="2"/>
              </a:rPr>
              <a:t>регрессионной</a:t>
            </a:r>
            <a:r>
              <a:rPr lang="ru-RU" sz="2000" b="0" i="0" u="none" strike="noStrike" kern="1200" cap="none" spc="0" baseline="0" dirty="0">
                <a:solidFill>
                  <a:srgbClr val="000000"/>
                </a:solidFill>
                <a:effectLst/>
                <a:uFillTx/>
                <a:latin typeface="Arial" pitchFamily="18"/>
                <a:ea typeface="Microsoft YaHei" pitchFamily="2"/>
                <a:cs typeface="Arial" pitchFamily="2"/>
              </a:rPr>
              <a:t> модели, которая используется для прогнозирования переменной отклика</a:t>
            </a:r>
            <a:endParaRPr lang="ru-RU" dirty="0"/>
          </a:p>
        </p:txBody>
      </p:sp>
      <p:sp>
        <p:nvSpPr>
          <p:cNvPr id="4" name="Google Shape;115;p5:notes">
            <a:extLst>
              <a:ext uri="{FF2B5EF4-FFF2-40B4-BE49-F238E27FC236}">
                <a16:creationId xmlns:a16="http://schemas.microsoft.com/office/drawing/2014/main" id="{B2327FFF-189B-4089-B262-1EFCC120E0BD}"/>
              </a:ext>
            </a:extLst>
          </p:cNvPr>
          <p:cNvSpPr/>
          <p:nvPr/>
        </p:nvSpPr>
        <p:spPr>
          <a:xfrm>
            <a:off x="3884755" y="8685364"/>
            <a:ext cx="2971077" cy="45647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419B038-51F2-4ADE-B727-38324B4EC970}" type="slidenum">
              <a:t>12</a:t>
            </a:fld>
            <a:endParaRPr lang="ru-RU" sz="2400" b="0" i="0" u="none" strike="noStrike" kern="1200" cap="none" spc="0" baseline="0">
              <a:solidFill>
                <a:srgbClr val="000000"/>
              </a:solidFill>
              <a:uFillTx/>
              <a:latin typeface="Arial" pitchFamily="18"/>
              <a:ea typeface="Arial" pitchFamily="2"/>
              <a:cs typeface="Arial" pitchFamily="2"/>
            </a:endParaRPr>
          </a:p>
        </p:txBody>
      </p:sp>
      <p:sp>
        <p:nvSpPr>
          <p:cNvPr id="5" name="Google Shape;116;p5:notes">
            <a:extLst>
              <a:ext uri="{FF2B5EF4-FFF2-40B4-BE49-F238E27FC236}">
                <a16:creationId xmlns:a16="http://schemas.microsoft.com/office/drawing/2014/main" id="{F41ABD63-C813-4AED-8307-74829343F7FF}"/>
              </a:ext>
            </a:extLst>
          </p:cNvPr>
          <p:cNvSpPr>
            <a:spLocks noGrp="1" noRot="1" noChangeAspect="1"/>
          </p:cNvSpPr>
          <p:nvPr>
            <p:ph type="sldImg"/>
          </p:nvPr>
        </p:nvSpPr>
        <p:spPr>
          <a:xfrm>
            <a:off x="954088" y="695325"/>
            <a:ext cx="4949825" cy="3427413"/>
          </a:xfrm>
          <a:solidFill>
            <a:srgbClr val="4472C4"/>
          </a:solidFill>
          <a:ln w="25402">
            <a:solidFill>
              <a:srgbClr val="2F528F"/>
            </a:solidFill>
            <a:prstDash val="solid"/>
          </a:ln>
        </p:spPr>
      </p:sp>
    </p:spTree>
    <p:extLst>
      <p:ext uri="{BB962C8B-B14F-4D97-AF65-F5344CB8AC3E}">
        <p14:creationId xmlns:p14="http://schemas.microsoft.com/office/powerpoint/2010/main" val="337580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6">
            <a:extLst>
              <a:ext uri="{FF2B5EF4-FFF2-40B4-BE49-F238E27FC236}">
                <a16:creationId xmlns:a16="http://schemas.microsoft.com/office/drawing/2014/main" id="{41B6F074-8E1A-40C4-8DCE-E99018D42336}"/>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EF01F4A-1550-4D1B-8800-FF11AB35B2D7}" type="slidenum">
              <a:t>13</a:t>
            </a:fld>
            <a:endParaRPr lang="ru-RU"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Google Shape;114;p5:notes">
            <a:extLst>
              <a:ext uri="{FF2B5EF4-FFF2-40B4-BE49-F238E27FC236}">
                <a16:creationId xmlns:a16="http://schemas.microsoft.com/office/drawing/2014/main" id="{89C33AFC-7446-4739-A78B-0073DE2D715F}"/>
              </a:ext>
            </a:extLst>
          </p:cNvPr>
          <p:cNvSpPr txBox="1">
            <a:spLocks noGrp="1"/>
          </p:cNvSpPr>
          <p:nvPr>
            <p:ph type="body" sz="quarter" idx="1"/>
          </p:nvPr>
        </p:nvSpPr>
        <p:spPr>
          <a:xfrm>
            <a:off x="685800" y="4343400"/>
            <a:ext cx="5485677" cy="4114077"/>
          </a:xfrm>
        </p:spPr>
        <p:txBody>
          <a:bodyPr lIns="90004" tIns="44997" rIns="90004" bIns="44997"/>
          <a:lstStyle/>
          <a:p>
            <a:pPr marL="0" indent="0">
              <a:buNone/>
            </a:pPr>
            <a:endParaRPr lang="ru-RU" dirty="0"/>
          </a:p>
        </p:txBody>
      </p:sp>
      <p:sp>
        <p:nvSpPr>
          <p:cNvPr id="4" name="Google Shape;115;p5:notes">
            <a:extLst>
              <a:ext uri="{FF2B5EF4-FFF2-40B4-BE49-F238E27FC236}">
                <a16:creationId xmlns:a16="http://schemas.microsoft.com/office/drawing/2014/main" id="{B2327FFF-189B-4089-B262-1EFCC120E0BD}"/>
              </a:ext>
            </a:extLst>
          </p:cNvPr>
          <p:cNvSpPr/>
          <p:nvPr/>
        </p:nvSpPr>
        <p:spPr>
          <a:xfrm>
            <a:off x="3884755" y="8685364"/>
            <a:ext cx="2971077" cy="45647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419B038-51F2-4ADE-B727-38324B4EC970}" type="slidenum">
              <a:t>13</a:t>
            </a:fld>
            <a:endParaRPr lang="ru-RU" sz="2400" b="0" i="0" u="none" strike="noStrike" kern="1200" cap="none" spc="0" baseline="0">
              <a:solidFill>
                <a:srgbClr val="000000"/>
              </a:solidFill>
              <a:uFillTx/>
              <a:latin typeface="Arial" pitchFamily="18"/>
              <a:ea typeface="Arial" pitchFamily="2"/>
              <a:cs typeface="Arial" pitchFamily="2"/>
            </a:endParaRPr>
          </a:p>
        </p:txBody>
      </p:sp>
      <p:sp>
        <p:nvSpPr>
          <p:cNvPr id="5" name="Google Shape;116;p5:notes">
            <a:extLst>
              <a:ext uri="{FF2B5EF4-FFF2-40B4-BE49-F238E27FC236}">
                <a16:creationId xmlns:a16="http://schemas.microsoft.com/office/drawing/2014/main" id="{F41ABD63-C813-4AED-8307-74829343F7FF}"/>
              </a:ext>
            </a:extLst>
          </p:cNvPr>
          <p:cNvSpPr>
            <a:spLocks noGrp="1" noRot="1" noChangeAspect="1"/>
          </p:cNvSpPr>
          <p:nvPr>
            <p:ph type="sldImg"/>
          </p:nvPr>
        </p:nvSpPr>
        <p:spPr>
          <a:xfrm>
            <a:off x="954088" y="695325"/>
            <a:ext cx="4949825" cy="3427413"/>
          </a:xfrm>
          <a:solidFill>
            <a:srgbClr val="4472C4"/>
          </a:solidFill>
          <a:ln w="25402">
            <a:solidFill>
              <a:srgbClr val="2F528F"/>
            </a:solidFill>
            <a:prstDash val="solid"/>
          </a:ln>
        </p:spPr>
      </p:sp>
    </p:spTree>
    <p:extLst>
      <p:ext uri="{BB962C8B-B14F-4D97-AF65-F5344CB8AC3E}">
        <p14:creationId xmlns:p14="http://schemas.microsoft.com/office/powerpoint/2010/main" val="27362317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6">
            <a:extLst>
              <a:ext uri="{FF2B5EF4-FFF2-40B4-BE49-F238E27FC236}">
                <a16:creationId xmlns:a16="http://schemas.microsoft.com/office/drawing/2014/main" id="{41B6F074-8E1A-40C4-8DCE-E99018D42336}"/>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EF01F4A-1550-4D1B-8800-FF11AB35B2D7}" type="slidenum">
              <a:t>14</a:t>
            </a:fld>
            <a:endParaRPr lang="ru-RU"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Google Shape;114;p5:notes">
            <a:extLst>
              <a:ext uri="{FF2B5EF4-FFF2-40B4-BE49-F238E27FC236}">
                <a16:creationId xmlns:a16="http://schemas.microsoft.com/office/drawing/2014/main" id="{89C33AFC-7446-4739-A78B-0073DE2D715F}"/>
              </a:ext>
            </a:extLst>
          </p:cNvPr>
          <p:cNvSpPr txBox="1">
            <a:spLocks noGrp="1"/>
          </p:cNvSpPr>
          <p:nvPr>
            <p:ph type="body" sz="quarter" idx="1"/>
          </p:nvPr>
        </p:nvSpPr>
        <p:spPr>
          <a:xfrm>
            <a:off x="685800" y="4343400"/>
            <a:ext cx="5485677" cy="4114077"/>
          </a:xfrm>
        </p:spPr>
        <p:txBody>
          <a:bodyPr lIns="90004" tIns="44997" rIns="90004" bIns="44997"/>
          <a:lstStyle/>
          <a:p>
            <a:pPr marL="0" indent="0">
              <a:buNone/>
            </a:pPr>
            <a:r>
              <a:rPr lang="ru-RU" dirty="0"/>
              <a:t>Объяснительная способность модели – способность модели дать понятное объяснение того как и почему она делает такие предсказания. В нашем случае она равна 30 процентам и это значит что остальные 70 процентов колебаний инвестиционной активности могут быть зависимы от других показателей</a:t>
            </a:r>
          </a:p>
        </p:txBody>
      </p:sp>
      <p:sp>
        <p:nvSpPr>
          <p:cNvPr id="4" name="Google Shape;115;p5:notes">
            <a:extLst>
              <a:ext uri="{FF2B5EF4-FFF2-40B4-BE49-F238E27FC236}">
                <a16:creationId xmlns:a16="http://schemas.microsoft.com/office/drawing/2014/main" id="{B2327FFF-189B-4089-B262-1EFCC120E0BD}"/>
              </a:ext>
            </a:extLst>
          </p:cNvPr>
          <p:cNvSpPr/>
          <p:nvPr/>
        </p:nvSpPr>
        <p:spPr>
          <a:xfrm>
            <a:off x="3884755" y="8685364"/>
            <a:ext cx="2971077" cy="45647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419B038-51F2-4ADE-B727-38324B4EC970}" type="slidenum">
              <a:t>14</a:t>
            </a:fld>
            <a:endParaRPr lang="ru-RU" sz="2400" b="0" i="0" u="none" strike="noStrike" kern="1200" cap="none" spc="0" baseline="0">
              <a:solidFill>
                <a:srgbClr val="000000"/>
              </a:solidFill>
              <a:uFillTx/>
              <a:latin typeface="Arial" pitchFamily="18"/>
              <a:ea typeface="Arial" pitchFamily="2"/>
              <a:cs typeface="Arial" pitchFamily="2"/>
            </a:endParaRPr>
          </a:p>
        </p:txBody>
      </p:sp>
      <p:sp>
        <p:nvSpPr>
          <p:cNvPr id="5" name="Google Shape;116;p5:notes">
            <a:extLst>
              <a:ext uri="{FF2B5EF4-FFF2-40B4-BE49-F238E27FC236}">
                <a16:creationId xmlns:a16="http://schemas.microsoft.com/office/drawing/2014/main" id="{F41ABD63-C813-4AED-8307-74829343F7FF}"/>
              </a:ext>
            </a:extLst>
          </p:cNvPr>
          <p:cNvSpPr>
            <a:spLocks noGrp="1" noRot="1" noChangeAspect="1"/>
          </p:cNvSpPr>
          <p:nvPr>
            <p:ph type="sldImg"/>
          </p:nvPr>
        </p:nvSpPr>
        <p:spPr>
          <a:xfrm>
            <a:off x="954088" y="695325"/>
            <a:ext cx="4949825" cy="3427413"/>
          </a:xfrm>
          <a:solidFill>
            <a:srgbClr val="4472C4"/>
          </a:solidFill>
          <a:ln w="25402">
            <a:solidFill>
              <a:srgbClr val="2F528F"/>
            </a:solidFill>
            <a:prstDash val="solid"/>
          </a:ln>
        </p:spPr>
      </p:sp>
    </p:spTree>
    <p:extLst>
      <p:ext uri="{BB962C8B-B14F-4D97-AF65-F5344CB8AC3E}">
        <p14:creationId xmlns:p14="http://schemas.microsoft.com/office/powerpoint/2010/main" val="3802441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6">
            <a:extLst>
              <a:ext uri="{FF2B5EF4-FFF2-40B4-BE49-F238E27FC236}">
                <a16:creationId xmlns:a16="http://schemas.microsoft.com/office/drawing/2014/main" id="{41B6F074-8E1A-40C4-8DCE-E99018D42336}"/>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EF01F4A-1550-4D1B-8800-FF11AB35B2D7}" type="slidenum">
              <a:t>15</a:t>
            </a:fld>
            <a:endParaRPr lang="ru-RU"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Google Shape;114;p5:notes">
            <a:extLst>
              <a:ext uri="{FF2B5EF4-FFF2-40B4-BE49-F238E27FC236}">
                <a16:creationId xmlns:a16="http://schemas.microsoft.com/office/drawing/2014/main" id="{89C33AFC-7446-4739-A78B-0073DE2D715F}"/>
              </a:ext>
            </a:extLst>
          </p:cNvPr>
          <p:cNvSpPr txBox="1">
            <a:spLocks noGrp="1"/>
          </p:cNvSpPr>
          <p:nvPr>
            <p:ph type="body" sz="quarter" idx="1"/>
          </p:nvPr>
        </p:nvSpPr>
        <p:spPr>
          <a:xfrm>
            <a:off x="685800" y="4343400"/>
            <a:ext cx="5485677" cy="4114077"/>
          </a:xfrm>
        </p:spPr>
        <p:txBody>
          <a:bodyPr lIns="90004" tIns="44997" rIns="90004" bIns="44997"/>
          <a:lstStyle/>
          <a:p>
            <a:pPr marL="0" indent="0">
              <a:buNone/>
            </a:pPr>
            <a:r>
              <a:rPr lang="ru-RU" sz="2000" b="0" i="0" u="none" strike="noStrike" kern="1200" cap="none" spc="0" baseline="0" dirty="0">
                <a:solidFill>
                  <a:srgbClr val="000000"/>
                </a:solidFill>
                <a:effectLst/>
                <a:uFillTx/>
                <a:latin typeface="Arial" pitchFamily="18"/>
                <a:ea typeface="Microsoft YaHei" pitchFamily="2"/>
                <a:cs typeface="Arial" pitchFamily="2"/>
              </a:rPr>
              <a:t>Долговой капитал представляет собой средства, которые компания заимствует у кредиторов или инвесторов на определенных условиях, обычно с обязательством вернуть эти средства в будущем – кредиты займы облигации </a:t>
            </a:r>
            <a:endParaRPr lang="ru-RU" dirty="0"/>
          </a:p>
        </p:txBody>
      </p:sp>
      <p:sp>
        <p:nvSpPr>
          <p:cNvPr id="4" name="Google Shape;115;p5:notes">
            <a:extLst>
              <a:ext uri="{FF2B5EF4-FFF2-40B4-BE49-F238E27FC236}">
                <a16:creationId xmlns:a16="http://schemas.microsoft.com/office/drawing/2014/main" id="{B2327FFF-189B-4089-B262-1EFCC120E0BD}"/>
              </a:ext>
            </a:extLst>
          </p:cNvPr>
          <p:cNvSpPr/>
          <p:nvPr/>
        </p:nvSpPr>
        <p:spPr>
          <a:xfrm>
            <a:off x="3884755" y="8685364"/>
            <a:ext cx="2971077" cy="45647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419B038-51F2-4ADE-B727-38324B4EC970}" type="slidenum">
              <a:t>15</a:t>
            </a:fld>
            <a:endParaRPr lang="ru-RU" sz="2400" b="0" i="0" u="none" strike="noStrike" kern="1200" cap="none" spc="0" baseline="0">
              <a:solidFill>
                <a:srgbClr val="000000"/>
              </a:solidFill>
              <a:uFillTx/>
              <a:latin typeface="Arial" pitchFamily="18"/>
              <a:ea typeface="Arial" pitchFamily="2"/>
              <a:cs typeface="Arial" pitchFamily="2"/>
            </a:endParaRPr>
          </a:p>
        </p:txBody>
      </p:sp>
      <p:sp>
        <p:nvSpPr>
          <p:cNvPr id="5" name="Google Shape;116;p5:notes">
            <a:extLst>
              <a:ext uri="{FF2B5EF4-FFF2-40B4-BE49-F238E27FC236}">
                <a16:creationId xmlns:a16="http://schemas.microsoft.com/office/drawing/2014/main" id="{F41ABD63-C813-4AED-8307-74829343F7FF}"/>
              </a:ext>
            </a:extLst>
          </p:cNvPr>
          <p:cNvSpPr>
            <a:spLocks noGrp="1" noRot="1" noChangeAspect="1"/>
          </p:cNvSpPr>
          <p:nvPr>
            <p:ph type="sldImg"/>
          </p:nvPr>
        </p:nvSpPr>
        <p:spPr>
          <a:xfrm>
            <a:off x="954088" y="695325"/>
            <a:ext cx="4949825" cy="3427413"/>
          </a:xfrm>
          <a:solidFill>
            <a:srgbClr val="4472C4"/>
          </a:solidFill>
          <a:ln w="25402">
            <a:solidFill>
              <a:srgbClr val="2F528F"/>
            </a:solidFill>
            <a:prstDash val="solid"/>
          </a:ln>
        </p:spPr>
      </p:sp>
    </p:spTree>
    <p:extLst>
      <p:ext uri="{BB962C8B-B14F-4D97-AF65-F5344CB8AC3E}">
        <p14:creationId xmlns:p14="http://schemas.microsoft.com/office/powerpoint/2010/main" val="1807541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6">
            <a:extLst>
              <a:ext uri="{FF2B5EF4-FFF2-40B4-BE49-F238E27FC236}">
                <a16:creationId xmlns:a16="http://schemas.microsoft.com/office/drawing/2014/main" id="{41B6F074-8E1A-40C4-8DCE-E99018D42336}"/>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EF01F4A-1550-4D1B-8800-FF11AB35B2D7}" type="slidenum">
              <a:t>16</a:t>
            </a:fld>
            <a:endParaRPr lang="ru-RU"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Google Shape;114;p5:notes">
            <a:extLst>
              <a:ext uri="{FF2B5EF4-FFF2-40B4-BE49-F238E27FC236}">
                <a16:creationId xmlns:a16="http://schemas.microsoft.com/office/drawing/2014/main" id="{89C33AFC-7446-4739-A78B-0073DE2D715F}"/>
              </a:ext>
            </a:extLst>
          </p:cNvPr>
          <p:cNvSpPr txBox="1">
            <a:spLocks noGrp="1"/>
          </p:cNvSpPr>
          <p:nvPr>
            <p:ph type="body" sz="quarter" idx="1"/>
          </p:nvPr>
        </p:nvSpPr>
        <p:spPr>
          <a:xfrm>
            <a:off x="685800" y="4343400"/>
            <a:ext cx="5485677" cy="4114077"/>
          </a:xfrm>
        </p:spPr>
        <p:txBody>
          <a:bodyPr lIns="90004" tIns="44997" rIns="90004" bIns="44997"/>
          <a:lstStyle/>
          <a:p>
            <a:pPr marL="0" indent="0">
              <a:buNone/>
            </a:pPr>
            <a:r>
              <a:rPr lang="ru-RU" sz="2000" b="0" i="0" u="none" strike="noStrike" kern="1200" cap="none" spc="0" baseline="0" dirty="0">
                <a:solidFill>
                  <a:srgbClr val="000000"/>
                </a:solidFill>
                <a:effectLst/>
                <a:uFillTx/>
                <a:latin typeface="Arial" pitchFamily="18"/>
                <a:ea typeface="Microsoft YaHei" pitchFamily="2"/>
                <a:cs typeface="Arial" pitchFamily="2"/>
              </a:rPr>
              <a:t>Когда мы говорим о значимости на 1% уровне в эконометрике, это означает, что результаты статистического теста или коэффициенты модели считаются очень уверенными. Вероятность ошибки при таком утверждении составляет всего 1%. Это подразумевает, что результаты вряд ли случайны, и мы более уверены в том, что они отражают реальные закономерности в данных</a:t>
            </a:r>
            <a:endParaRPr lang="ru-RU" dirty="0"/>
          </a:p>
          <a:p>
            <a:pPr marL="0" indent="0">
              <a:buNone/>
            </a:pPr>
            <a:endParaRPr lang="ru-RU" dirty="0"/>
          </a:p>
          <a:p>
            <a:pPr marL="0" indent="0">
              <a:buNone/>
            </a:pPr>
            <a:r>
              <a:rPr lang="ru-RU" dirty="0"/>
              <a:t>Статистически незначимая переменная </a:t>
            </a:r>
            <a:r>
              <a:rPr lang="ru-RU" sz="2000" b="0" i="0" u="none" strike="noStrike" kern="1200" cap="none" spc="0" baseline="0" dirty="0">
                <a:solidFill>
                  <a:srgbClr val="000000"/>
                </a:solidFill>
                <a:effectLst/>
                <a:uFillTx/>
                <a:latin typeface="Arial" pitchFamily="18"/>
                <a:ea typeface="Microsoft YaHei" pitchFamily="2"/>
                <a:cs typeface="Arial" pitchFamily="2"/>
              </a:rPr>
              <a:t>означает, что включение этой переменной в модель или уравнение не приводит к статистически значимым изменениям в зависимой переменной. Другими словами, воздействие или связь этой переменной с зависимой переменной недостаточно сильно, чтобы можно было с уверенностью сказать, что это воздействие не случайное и имеет практическую значимость.</a:t>
            </a:r>
            <a:endParaRPr lang="ru-RU" dirty="0"/>
          </a:p>
        </p:txBody>
      </p:sp>
      <p:sp>
        <p:nvSpPr>
          <p:cNvPr id="4" name="Google Shape;115;p5:notes">
            <a:extLst>
              <a:ext uri="{FF2B5EF4-FFF2-40B4-BE49-F238E27FC236}">
                <a16:creationId xmlns:a16="http://schemas.microsoft.com/office/drawing/2014/main" id="{B2327FFF-189B-4089-B262-1EFCC120E0BD}"/>
              </a:ext>
            </a:extLst>
          </p:cNvPr>
          <p:cNvSpPr/>
          <p:nvPr/>
        </p:nvSpPr>
        <p:spPr>
          <a:xfrm>
            <a:off x="3884755" y="8685364"/>
            <a:ext cx="2971077" cy="45647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419B038-51F2-4ADE-B727-38324B4EC970}" type="slidenum">
              <a:t>16</a:t>
            </a:fld>
            <a:endParaRPr lang="ru-RU" sz="2400" b="0" i="0" u="none" strike="noStrike" kern="1200" cap="none" spc="0" baseline="0">
              <a:solidFill>
                <a:srgbClr val="000000"/>
              </a:solidFill>
              <a:uFillTx/>
              <a:latin typeface="Arial" pitchFamily="18"/>
              <a:ea typeface="Arial" pitchFamily="2"/>
              <a:cs typeface="Arial" pitchFamily="2"/>
            </a:endParaRPr>
          </a:p>
        </p:txBody>
      </p:sp>
      <p:sp>
        <p:nvSpPr>
          <p:cNvPr id="5" name="Google Shape;116;p5:notes">
            <a:extLst>
              <a:ext uri="{FF2B5EF4-FFF2-40B4-BE49-F238E27FC236}">
                <a16:creationId xmlns:a16="http://schemas.microsoft.com/office/drawing/2014/main" id="{F41ABD63-C813-4AED-8307-74829343F7FF}"/>
              </a:ext>
            </a:extLst>
          </p:cNvPr>
          <p:cNvSpPr>
            <a:spLocks noGrp="1" noRot="1" noChangeAspect="1"/>
          </p:cNvSpPr>
          <p:nvPr>
            <p:ph type="sldImg"/>
          </p:nvPr>
        </p:nvSpPr>
        <p:spPr>
          <a:xfrm>
            <a:off x="954088" y="695325"/>
            <a:ext cx="4949825" cy="3427413"/>
          </a:xfrm>
          <a:solidFill>
            <a:srgbClr val="4472C4"/>
          </a:solidFill>
          <a:ln w="25402">
            <a:solidFill>
              <a:srgbClr val="2F528F"/>
            </a:solidFill>
            <a:prstDash val="solid"/>
          </a:ln>
        </p:spPr>
      </p:sp>
    </p:spTree>
    <p:extLst>
      <p:ext uri="{BB962C8B-B14F-4D97-AF65-F5344CB8AC3E}">
        <p14:creationId xmlns:p14="http://schemas.microsoft.com/office/powerpoint/2010/main" val="26774994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6">
            <a:extLst>
              <a:ext uri="{FF2B5EF4-FFF2-40B4-BE49-F238E27FC236}">
                <a16:creationId xmlns:a16="http://schemas.microsoft.com/office/drawing/2014/main" id="{41B6F074-8E1A-40C4-8DCE-E99018D42336}"/>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EF01F4A-1550-4D1B-8800-FF11AB35B2D7}" type="slidenum">
              <a:t>17</a:t>
            </a:fld>
            <a:endParaRPr lang="ru-RU"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Google Shape;114;p5:notes">
            <a:extLst>
              <a:ext uri="{FF2B5EF4-FFF2-40B4-BE49-F238E27FC236}">
                <a16:creationId xmlns:a16="http://schemas.microsoft.com/office/drawing/2014/main" id="{89C33AFC-7446-4739-A78B-0073DE2D715F}"/>
              </a:ext>
            </a:extLst>
          </p:cNvPr>
          <p:cNvSpPr txBox="1">
            <a:spLocks noGrp="1"/>
          </p:cNvSpPr>
          <p:nvPr>
            <p:ph type="body" sz="quarter" idx="1"/>
          </p:nvPr>
        </p:nvSpPr>
        <p:spPr>
          <a:xfrm>
            <a:off x="685800" y="4343400"/>
            <a:ext cx="5485677" cy="4114077"/>
          </a:xfrm>
        </p:spPr>
        <p:txBody>
          <a:bodyPr lIns="90004" tIns="44997" rIns="90004" bIns="44997"/>
          <a:lstStyle/>
          <a:p>
            <a:pPr marL="0" indent="0">
              <a:buNone/>
            </a:pPr>
            <a:endParaRPr lang="ru-RU" dirty="0"/>
          </a:p>
        </p:txBody>
      </p:sp>
      <p:sp>
        <p:nvSpPr>
          <p:cNvPr id="4" name="Google Shape;115;p5:notes">
            <a:extLst>
              <a:ext uri="{FF2B5EF4-FFF2-40B4-BE49-F238E27FC236}">
                <a16:creationId xmlns:a16="http://schemas.microsoft.com/office/drawing/2014/main" id="{B2327FFF-189B-4089-B262-1EFCC120E0BD}"/>
              </a:ext>
            </a:extLst>
          </p:cNvPr>
          <p:cNvSpPr/>
          <p:nvPr/>
        </p:nvSpPr>
        <p:spPr>
          <a:xfrm>
            <a:off x="3884755" y="8685364"/>
            <a:ext cx="2971077" cy="45647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419B038-51F2-4ADE-B727-38324B4EC970}" type="slidenum">
              <a:t>17</a:t>
            </a:fld>
            <a:endParaRPr lang="ru-RU" sz="2400" b="0" i="0" u="none" strike="noStrike" kern="1200" cap="none" spc="0" baseline="0">
              <a:solidFill>
                <a:srgbClr val="000000"/>
              </a:solidFill>
              <a:uFillTx/>
              <a:latin typeface="Arial" pitchFamily="18"/>
              <a:ea typeface="Arial" pitchFamily="2"/>
              <a:cs typeface="Arial" pitchFamily="2"/>
            </a:endParaRPr>
          </a:p>
        </p:txBody>
      </p:sp>
      <p:sp>
        <p:nvSpPr>
          <p:cNvPr id="5" name="Google Shape;116;p5:notes">
            <a:extLst>
              <a:ext uri="{FF2B5EF4-FFF2-40B4-BE49-F238E27FC236}">
                <a16:creationId xmlns:a16="http://schemas.microsoft.com/office/drawing/2014/main" id="{F41ABD63-C813-4AED-8307-74829343F7FF}"/>
              </a:ext>
            </a:extLst>
          </p:cNvPr>
          <p:cNvSpPr>
            <a:spLocks noGrp="1" noRot="1" noChangeAspect="1"/>
          </p:cNvSpPr>
          <p:nvPr>
            <p:ph type="sldImg"/>
          </p:nvPr>
        </p:nvSpPr>
        <p:spPr>
          <a:xfrm>
            <a:off x="954088" y="695325"/>
            <a:ext cx="4949825" cy="3427413"/>
          </a:xfrm>
          <a:solidFill>
            <a:srgbClr val="4472C4"/>
          </a:solidFill>
          <a:ln w="25402">
            <a:solidFill>
              <a:srgbClr val="2F528F"/>
            </a:solidFill>
            <a:prstDash val="solid"/>
          </a:ln>
        </p:spPr>
      </p:sp>
    </p:spTree>
    <p:extLst>
      <p:ext uri="{BB962C8B-B14F-4D97-AF65-F5344CB8AC3E}">
        <p14:creationId xmlns:p14="http://schemas.microsoft.com/office/powerpoint/2010/main" val="1831960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6">
            <a:extLst>
              <a:ext uri="{FF2B5EF4-FFF2-40B4-BE49-F238E27FC236}">
                <a16:creationId xmlns:a16="http://schemas.microsoft.com/office/drawing/2014/main" id="{41B6F074-8E1A-40C4-8DCE-E99018D42336}"/>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EF01F4A-1550-4D1B-8800-FF11AB35B2D7}" type="slidenum">
              <a:t>18</a:t>
            </a:fld>
            <a:endParaRPr lang="ru-RU"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Google Shape;114;p5:notes">
            <a:extLst>
              <a:ext uri="{FF2B5EF4-FFF2-40B4-BE49-F238E27FC236}">
                <a16:creationId xmlns:a16="http://schemas.microsoft.com/office/drawing/2014/main" id="{89C33AFC-7446-4739-A78B-0073DE2D715F}"/>
              </a:ext>
            </a:extLst>
          </p:cNvPr>
          <p:cNvSpPr txBox="1">
            <a:spLocks noGrp="1"/>
          </p:cNvSpPr>
          <p:nvPr>
            <p:ph type="body" sz="quarter" idx="1"/>
          </p:nvPr>
        </p:nvSpPr>
        <p:spPr>
          <a:xfrm>
            <a:off x="685800" y="4343400"/>
            <a:ext cx="5485677" cy="4114077"/>
          </a:xfrm>
        </p:spPr>
        <p:txBody>
          <a:bodyPr lIns="90004" tIns="44997" rIns="90004" bIns="44997"/>
          <a:lstStyle/>
          <a:p>
            <a:pPr marL="0" indent="0">
              <a:buNone/>
            </a:pPr>
            <a:endParaRPr lang="ru-RU" dirty="0"/>
          </a:p>
        </p:txBody>
      </p:sp>
      <p:sp>
        <p:nvSpPr>
          <p:cNvPr id="4" name="Google Shape;115;p5:notes">
            <a:extLst>
              <a:ext uri="{FF2B5EF4-FFF2-40B4-BE49-F238E27FC236}">
                <a16:creationId xmlns:a16="http://schemas.microsoft.com/office/drawing/2014/main" id="{B2327FFF-189B-4089-B262-1EFCC120E0BD}"/>
              </a:ext>
            </a:extLst>
          </p:cNvPr>
          <p:cNvSpPr/>
          <p:nvPr/>
        </p:nvSpPr>
        <p:spPr>
          <a:xfrm>
            <a:off x="3884755" y="8685364"/>
            <a:ext cx="2971077" cy="45647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419B038-51F2-4ADE-B727-38324B4EC970}" type="slidenum">
              <a:t>18</a:t>
            </a:fld>
            <a:endParaRPr lang="ru-RU" sz="2400" b="0" i="0" u="none" strike="noStrike" kern="1200" cap="none" spc="0" baseline="0">
              <a:solidFill>
                <a:srgbClr val="000000"/>
              </a:solidFill>
              <a:uFillTx/>
              <a:latin typeface="Arial" pitchFamily="18"/>
              <a:ea typeface="Arial" pitchFamily="2"/>
              <a:cs typeface="Arial" pitchFamily="2"/>
            </a:endParaRPr>
          </a:p>
        </p:txBody>
      </p:sp>
      <p:sp>
        <p:nvSpPr>
          <p:cNvPr id="5" name="Google Shape;116;p5:notes">
            <a:extLst>
              <a:ext uri="{FF2B5EF4-FFF2-40B4-BE49-F238E27FC236}">
                <a16:creationId xmlns:a16="http://schemas.microsoft.com/office/drawing/2014/main" id="{F41ABD63-C813-4AED-8307-74829343F7FF}"/>
              </a:ext>
            </a:extLst>
          </p:cNvPr>
          <p:cNvSpPr>
            <a:spLocks noGrp="1" noRot="1" noChangeAspect="1"/>
          </p:cNvSpPr>
          <p:nvPr>
            <p:ph type="sldImg"/>
          </p:nvPr>
        </p:nvSpPr>
        <p:spPr>
          <a:xfrm>
            <a:off x="954088" y="695325"/>
            <a:ext cx="4949825" cy="3427413"/>
          </a:xfrm>
          <a:solidFill>
            <a:srgbClr val="4472C4"/>
          </a:solidFill>
          <a:ln w="25402">
            <a:solidFill>
              <a:srgbClr val="2F528F"/>
            </a:solidFill>
            <a:prstDash val="solid"/>
          </a:ln>
        </p:spPr>
      </p:sp>
    </p:spTree>
    <p:extLst>
      <p:ext uri="{BB962C8B-B14F-4D97-AF65-F5344CB8AC3E}">
        <p14:creationId xmlns:p14="http://schemas.microsoft.com/office/powerpoint/2010/main" val="34186778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6">
            <a:extLst>
              <a:ext uri="{FF2B5EF4-FFF2-40B4-BE49-F238E27FC236}">
                <a16:creationId xmlns:a16="http://schemas.microsoft.com/office/drawing/2014/main" id="{41B6F074-8E1A-40C4-8DCE-E99018D42336}"/>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EF01F4A-1550-4D1B-8800-FF11AB35B2D7}" type="slidenum">
              <a:t>19</a:t>
            </a:fld>
            <a:endParaRPr lang="ru-RU"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Google Shape;114;p5:notes">
            <a:extLst>
              <a:ext uri="{FF2B5EF4-FFF2-40B4-BE49-F238E27FC236}">
                <a16:creationId xmlns:a16="http://schemas.microsoft.com/office/drawing/2014/main" id="{89C33AFC-7446-4739-A78B-0073DE2D715F}"/>
              </a:ext>
            </a:extLst>
          </p:cNvPr>
          <p:cNvSpPr txBox="1">
            <a:spLocks noGrp="1"/>
          </p:cNvSpPr>
          <p:nvPr>
            <p:ph type="body" sz="quarter" idx="1"/>
          </p:nvPr>
        </p:nvSpPr>
        <p:spPr>
          <a:xfrm>
            <a:off x="685800" y="4343400"/>
            <a:ext cx="5485677" cy="4114077"/>
          </a:xfrm>
        </p:spPr>
        <p:txBody>
          <a:bodyPr lIns="90004" tIns="44997" rIns="90004" bIns="44997"/>
          <a:lstStyle/>
          <a:p>
            <a:pPr marL="0" indent="0">
              <a:buNone/>
            </a:pPr>
            <a:r>
              <a:rPr lang="ru-RU" dirty="0"/>
              <a:t>Стоит отметить, что иностранные инвестиции – это долгосрочные вложения капитала, которые инвесторы из-за рубежа направляют в различные отрасли экономики, учитывая привлекательность объекта инвестирования и другие факторы. </a:t>
            </a:r>
          </a:p>
        </p:txBody>
      </p:sp>
      <p:sp>
        <p:nvSpPr>
          <p:cNvPr id="4" name="Google Shape;115;p5:notes">
            <a:extLst>
              <a:ext uri="{FF2B5EF4-FFF2-40B4-BE49-F238E27FC236}">
                <a16:creationId xmlns:a16="http://schemas.microsoft.com/office/drawing/2014/main" id="{B2327FFF-189B-4089-B262-1EFCC120E0BD}"/>
              </a:ext>
            </a:extLst>
          </p:cNvPr>
          <p:cNvSpPr/>
          <p:nvPr/>
        </p:nvSpPr>
        <p:spPr>
          <a:xfrm>
            <a:off x="3884755" y="8685364"/>
            <a:ext cx="2971077" cy="45647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419B038-51F2-4ADE-B727-38324B4EC970}" type="slidenum">
              <a:t>19</a:t>
            </a:fld>
            <a:endParaRPr lang="ru-RU" sz="2400" b="0" i="0" u="none" strike="noStrike" kern="1200" cap="none" spc="0" baseline="0">
              <a:solidFill>
                <a:srgbClr val="000000"/>
              </a:solidFill>
              <a:uFillTx/>
              <a:latin typeface="Arial" pitchFamily="18"/>
              <a:ea typeface="Arial" pitchFamily="2"/>
              <a:cs typeface="Arial" pitchFamily="2"/>
            </a:endParaRPr>
          </a:p>
        </p:txBody>
      </p:sp>
      <p:sp>
        <p:nvSpPr>
          <p:cNvPr id="5" name="Google Shape;116;p5:notes">
            <a:extLst>
              <a:ext uri="{FF2B5EF4-FFF2-40B4-BE49-F238E27FC236}">
                <a16:creationId xmlns:a16="http://schemas.microsoft.com/office/drawing/2014/main" id="{F41ABD63-C813-4AED-8307-74829343F7FF}"/>
              </a:ext>
            </a:extLst>
          </p:cNvPr>
          <p:cNvSpPr>
            <a:spLocks noGrp="1" noRot="1" noChangeAspect="1"/>
          </p:cNvSpPr>
          <p:nvPr>
            <p:ph type="sldImg"/>
          </p:nvPr>
        </p:nvSpPr>
        <p:spPr>
          <a:xfrm>
            <a:off x="954088" y="695325"/>
            <a:ext cx="4949825" cy="3427413"/>
          </a:xfrm>
          <a:solidFill>
            <a:srgbClr val="4472C4"/>
          </a:solidFill>
          <a:ln w="25402">
            <a:solidFill>
              <a:srgbClr val="2F528F"/>
            </a:solidFill>
            <a:prstDash val="solid"/>
          </a:ln>
        </p:spPr>
      </p:sp>
    </p:spTree>
    <p:extLst>
      <p:ext uri="{BB962C8B-B14F-4D97-AF65-F5344CB8AC3E}">
        <p14:creationId xmlns:p14="http://schemas.microsoft.com/office/powerpoint/2010/main" val="71310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6">
            <a:extLst>
              <a:ext uri="{FF2B5EF4-FFF2-40B4-BE49-F238E27FC236}">
                <a16:creationId xmlns:a16="http://schemas.microsoft.com/office/drawing/2014/main" id="{7B16F7A6-BF1B-4832-B7D8-B389E9471C22}"/>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0F1BBC9-DCB8-43B3-96DB-DD2CEF5554E8}" type="slidenum">
              <a:t>2</a:t>
            </a:fld>
            <a:endParaRPr lang="ru-RU"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Google Shape;75;p2:notes">
            <a:extLst>
              <a:ext uri="{FF2B5EF4-FFF2-40B4-BE49-F238E27FC236}">
                <a16:creationId xmlns:a16="http://schemas.microsoft.com/office/drawing/2014/main" id="{603B1CE4-666A-4741-8FA9-6A9EB8CB27CF}"/>
              </a:ext>
            </a:extLst>
          </p:cNvPr>
          <p:cNvSpPr>
            <a:spLocks noGrp="1" noRot="1" noChangeAspect="1"/>
          </p:cNvSpPr>
          <p:nvPr>
            <p:ph type="sldImg"/>
          </p:nvPr>
        </p:nvSpPr>
        <p:spPr>
          <a:xfrm>
            <a:off x="952500" y="685800"/>
            <a:ext cx="4953000" cy="3429000"/>
          </a:xfrm>
          <a:solidFill>
            <a:srgbClr val="4472C4"/>
          </a:solidFill>
          <a:ln w="25402">
            <a:solidFill>
              <a:srgbClr val="2F528F"/>
            </a:solidFill>
            <a:prstDash val="solid"/>
          </a:ln>
        </p:spPr>
      </p:sp>
      <p:sp>
        <p:nvSpPr>
          <p:cNvPr id="4" name="Google Shape;76;p2:notes">
            <a:extLst>
              <a:ext uri="{FF2B5EF4-FFF2-40B4-BE49-F238E27FC236}">
                <a16:creationId xmlns:a16="http://schemas.microsoft.com/office/drawing/2014/main" id="{B2D6FFF8-85B6-48F5-A276-69F0A28859F5}"/>
              </a:ext>
            </a:extLst>
          </p:cNvPr>
          <p:cNvSpPr txBox="1">
            <a:spLocks noGrp="1"/>
          </p:cNvSpPr>
          <p:nvPr>
            <p:ph type="body" sz="quarter" idx="1"/>
          </p:nvPr>
        </p:nvSpPr>
        <p:spPr>
          <a:xfrm>
            <a:off x="685800" y="4343400"/>
            <a:ext cx="5485677" cy="4114077"/>
          </a:xfrm>
        </p:spPr>
        <p:txBody>
          <a:bodyPr lIns="90004" tIns="44997" rIns="90004" bIns="44997"/>
          <a:lstStyle/>
          <a:p>
            <a:endParaRPr lang="ru-RU"/>
          </a:p>
        </p:txBody>
      </p:sp>
      <p:sp>
        <p:nvSpPr>
          <p:cNvPr id="5" name="Google Shape;77;p2:notes">
            <a:extLst>
              <a:ext uri="{FF2B5EF4-FFF2-40B4-BE49-F238E27FC236}">
                <a16:creationId xmlns:a16="http://schemas.microsoft.com/office/drawing/2014/main" id="{D97B0567-D25A-40E4-8BA5-1B4953C7E37F}"/>
              </a:ext>
            </a:extLst>
          </p:cNvPr>
          <p:cNvSpPr/>
          <p:nvPr/>
        </p:nvSpPr>
        <p:spPr>
          <a:xfrm>
            <a:off x="3884755" y="8685364"/>
            <a:ext cx="2971077" cy="45647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1978D1B-C30A-4071-B5DB-634F05C76E24}" type="slidenum">
              <a:t>2</a:t>
            </a:fld>
            <a:endParaRPr lang="ru-RU" sz="2400" b="0" i="0" u="none" strike="noStrike" kern="1200" cap="none" spc="0" baseline="0">
              <a:solidFill>
                <a:srgbClr val="000000"/>
              </a:solidFill>
              <a:uFillTx/>
              <a:latin typeface="Arial" pitchFamily="18"/>
              <a:ea typeface="Arial" pitchFamily="2"/>
              <a:cs typeface="Arial" pitchFamily="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6">
            <a:extLst>
              <a:ext uri="{FF2B5EF4-FFF2-40B4-BE49-F238E27FC236}">
                <a16:creationId xmlns:a16="http://schemas.microsoft.com/office/drawing/2014/main" id="{41B6F074-8E1A-40C4-8DCE-E99018D42336}"/>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EF01F4A-1550-4D1B-8800-FF11AB35B2D7}" type="slidenum">
              <a:t>20</a:t>
            </a:fld>
            <a:endParaRPr lang="ru-RU"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Google Shape;114;p5:notes">
            <a:extLst>
              <a:ext uri="{FF2B5EF4-FFF2-40B4-BE49-F238E27FC236}">
                <a16:creationId xmlns:a16="http://schemas.microsoft.com/office/drawing/2014/main" id="{89C33AFC-7446-4739-A78B-0073DE2D715F}"/>
              </a:ext>
            </a:extLst>
          </p:cNvPr>
          <p:cNvSpPr txBox="1">
            <a:spLocks noGrp="1"/>
          </p:cNvSpPr>
          <p:nvPr>
            <p:ph type="body" sz="quarter" idx="1"/>
          </p:nvPr>
        </p:nvSpPr>
        <p:spPr>
          <a:xfrm>
            <a:off x="685800" y="4343400"/>
            <a:ext cx="5485677" cy="4114077"/>
          </a:xfrm>
        </p:spPr>
        <p:txBody>
          <a:bodyPr lIns="90004" tIns="44997" rIns="90004" bIns="44997"/>
          <a:lstStyle/>
          <a:p>
            <a:pPr marL="0" marR="0" lvl="0" indent="0" defTabSz="914400" rtl="0" eaLnBrk="1" fontAlgn="auto" latinLnBrk="0" hangingPunct="0">
              <a:lnSpc>
                <a:spcPct val="100000"/>
              </a:lnSpc>
              <a:spcBef>
                <a:spcPts val="0"/>
              </a:spcBef>
              <a:spcAft>
                <a:spcPts val="0"/>
              </a:spcAft>
              <a:buClrTx/>
              <a:buSzTx/>
              <a:buFontTx/>
              <a:buNone/>
              <a:tabLst/>
              <a:defRPr/>
            </a:pPr>
            <a:r>
              <a:rPr lang="ru-RU" dirty="0"/>
              <a:t>1) Инвесторы ориентированы на качество инфраструктуры, в том числе транспортной. Развитая инфраструктура и хорошие условия для перемещения и транспортировки грузов могут повысить эффективность операций многонациональных компаний в регионе-реципиенте и сократить транспортные расходы. </a:t>
            </a:r>
          </a:p>
          <a:p>
            <a:pPr marL="0" indent="0">
              <a:buNone/>
            </a:pPr>
            <a:r>
              <a:rPr lang="ru-RU" dirty="0"/>
              <a:t>2) Предполагается, что чем выше уровень преступности в регионе (CRIME), тем хуже состояние институциональной среды, и, таким образом, регион является менее привлекательным для инвесторов. </a:t>
            </a:r>
          </a:p>
          <a:p>
            <a:pPr marL="0" indent="0">
              <a:buNone/>
            </a:pPr>
            <a:r>
              <a:rPr lang="ru-RU" dirty="0"/>
              <a:t>3) культура является одним из важнейших факторов развития человека и общества - культурный коллектив считается более сплоченным, идейным, поскольку он имеет возможность использовать информацию из истории, художественных фильмов, литературы, посещенных экспозиций, создавать новые продукты, генерировать идеи, что способствует развитию компаний или созданию новых, а это, в свою очередь, может привлечь зарубежных инвесторов. Более того, без культуры нельзя построить качественное гражданское общество.</a:t>
            </a:r>
          </a:p>
          <a:p>
            <a:pPr marL="0" indent="0">
              <a:buNone/>
            </a:pPr>
            <a:r>
              <a:rPr lang="ru-RU" dirty="0"/>
              <a:t>Урбанизация выгодна для инвесторов по нескольким причинам: </a:t>
            </a:r>
            <a:r>
              <a:rPr lang="ru-RU" dirty="0" err="1"/>
              <a:t>вопервых</a:t>
            </a:r>
            <a:r>
              <a:rPr lang="ru-RU" dirty="0"/>
              <a:t>, развитие городов неизбежно сопровождается развитием экономики; во-вторых, урбанизация способствует стремительному развитию ряда секторов экономики</a:t>
            </a:r>
          </a:p>
          <a:p>
            <a:pPr marL="0" indent="0">
              <a:buNone/>
            </a:pPr>
            <a:r>
              <a:rPr lang="ru-RU" dirty="0"/>
              <a:t>4) климат, наличие порта и количество крупных городов.</a:t>
            </a:r>
          </a:p>
        </p:txBody>
      </p:sp>
      <p:sp>
        <p:nvSpPr>
          <p:cNvPr id="4" name="Google Shape;115;p5:notes">
            <a:extLst>
              <a:ext uri="{FF2B5EF4-FFF2-40B4-BE49-F238E27FC236}">
                <a16:creationId xmlns:a16="http://schemas.microsoft.com/office/drawing/2014/main" id="{B2327FFF-189B-4089-B262-1EFCC120E0BD}"/>
              </a:ext>
            </a:extLst>
          </p:cNvPr>
          <p:cNvSpPr/>
          <p:nvPr/>
        </p:nvSpPr>
        <p:spPr>
          <a:xfrm>
            <a:off x="3884755" y="8685364"/>
            <a:ext cx="2971077" cy="45647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419B038-51F2-4ADE-B727-38324B4EC970}" type="slidenum">
              <a:t>20</a:t>
            </a:fld>
            <a:endParaRPr lang="ru-RU" sz="2400" b="0" i="0" u="none" strike="noStrike" kern="1200" cap="none" spc="0" baseline="0">
              <a:solidFill>
                <a:srgbClr val="000000"/>
              </a:solidFill>
              <a:uFillTx/>
              <a:latin typeface="Arial" pitchFamily="18"/>
              <a:ea typeface="Arial" pitchFamily="2"/>
              <a:cs typeface="Arial" pitchFamily="2"/>
            </a:endParaRPr>
          </a:p>
        </p:txBody>
      </p:sp>
      <p:sp>
        <p:nvSpPr>
          <p:cNvPr id="5" name="Google Shape;116;p5:notes">
            <a:extLst>
              <a:ext uri="{FF2B5EF4-FFF2-40B4-BE49-F238E27FC236}">
                <a16:creationId xmlns:a16="http://schemas.microsoft.com/office/drawing/2014/main" id="{F41ABD63-C813-4AED-8307-74829343F7FF}"/>
              </a:ext>
            </a:extLst>
          </p:cNvPr>
          <p:cNvSpPr>
            <a:spLocks noGrp="1" noRot="1" noChangeAspect="1"/>
          </p:cNvSpPr>
          <p:nvPr>
            <p:ph type="sldImg"/>
          </p:nvPr>
        </p:nvSpPr>
        <p:spPr>
          <a:xfrm>
            <a:off x="954088" y="695325"/>
            <a:ext cx="4949825" cy="3427413"/>
          </a:xfrm>
          <a:solidFill>
            <a:srgbClr val="4472C4"/>
          </a:solidFill>
          <a:ln w="25402">
            <a:solidFill>
              <a:srgbClr val="2F528F"/>
            </a:solidFill>
            <a:prstDash val="solid"/>
          </a:ln>
        </p:spPr>
      </p:sp>
    </p:spTree>
    <p:extLst>
      <p:ext uri="{BB962C8B-B14F-4D97-AF65-F5344CB8AC3E}">
        <p14:creationId xmlns:p14="http://schemas.microsoft.com/office/powerpoint/2010/main" val="35291233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6">
            <a:extLst>
              <a:ext uri="{FF2B5EF4-FFF2-40B4-BE49-F238E27FC236}">
                <a16:creationId xmlns:a16="http://schemas.microsoft.com/office/drawing/2014/main" id="{41B6F074-8E1A-40C4-8DCE-E99018D42336}"/>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EF01F4A-1550-4D1B-8800-FF11AB35B2D7}" type="slidenum">
              <a:t>21</a:t>
            </a:fld>
            <a:endParaRPr lang="ru-RU"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Google Shape;114;p5:notes">
            <a:extLst>
              <a:ext uri="{FF2B5EF4-FFF2-40B4-BE49-F238E27FC236}">
                <a16:creationId xmlns:a16="http://schemas.microsoft.com/office/drawing/2014/main" id="{89C33AFC-7446-4739-A78B-0073DE2D715F}"/>
              </a:ext>
            </a:extLst>
          </p:cNvPr>
          <p:cNvSpPr txBox="1">
            <a:spLocks noGrp="1"/>
          </p:cNvSpPr>
          <p:nvPr>
            <p:ph type="body" sz="quarter" idx="1"/>
          </p:nvPr>
        </p:nvSpPr>
        <p:spPr>
          <a:xfrm>
            <a:off x="685800" y="4343400"/>
            <a:ext cx="5485677" cy="4114077"/>
          </a:xfrm>
        </p:spPr>
        <p:txBody>
          <a:bodyPr lIns="90004" tIns="44997" rIns="90004" bIns="44997"/>
          <a:lstStyle/>
          <a:p>
            <a:pPr marL="0" indent="0">
              <a:buNone/>
            </a:pPr>
            <a:endParaRPr lang="ru-RU" dirty="0"/>
          </a:p>
        </p:txBody>
      </p:sp>
      <p:sp>
        <p:nvSpPr>
          <p:cNvPr id="4" name="Google Shape;115;p5:notes">
            <a:extLst>
              <a:ext uri="{FF2B5EF4-FFF2-40B4-BE49-F238E27FC236}">
                <a16:creationId xmlns:a16="http://schemas.microsoft.com/office/drawing/2014/main" id="{B2327FFF-189B-4089-B262-1EFCC120E0BD}"/>
              </a:ext>
            </a:extLst>
          </p:cNvPr>
          <p:cNvSpPr/>
          <p:nvPr/>
        </p:nvSpPr>
        <p:spPr>
          <a:xfrm>
            <a:off x="3884755" y="8685364"/>
            <a:ext cx="2971077" cy="45647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419B038-51F2-4ADE-B727-38324B4EC970}" type="slidenum">
              <a:t>21</a:t>
            </a:fld>
            <a:endParaRPr lang="ru-RU" sz="2400" b="0" i="0" u="none" strike="noStrike" kern="1200" cap="none" spc="0" baseline="0">
              <a:solidFill>
                <a:srgbClr val="000000"/>
              </a:solidFill>
              <a:uFillTx/>
              <a:latin typeface="Arial" pitchFamily="18"/>
              <a:ea typeface="Arial" pitchFamily="2"/>
              <a:cs typeface="Arial" pitchFamily="2"/>
            </a:endParaRPr>
          </a:p>
        </p:txBody>
      </p:sp>
      <p:sp>
        <p:nvSpPr>
          <p:cNvPr id="5" name="Google Shape;116;p5:notes">
            <a:extLst>
              <a:ext uri="{FF2B5EF4-FFF2-40B4-BE49-F238E27FC236}">
                <a16:creationId xmlns:a16="http://schemas.microsoft.com/office/drawing/2014/main" id="{F41ABD63-C813-4AED-8307-74829343F7FF}"/>
              </a:ext>
            </a:extLst>
          </p:cNvPr>
          <p:cNvSpPr>
            <a:spLocks noGrp="1" noRot="1" noChangeAspect="1"/>
          </p:cNvSpPr>
          <p:nvPr>
            <p:ph type="sldImg"/>
          </p:nvPr>
        </p:nvSpPr>
        <p:spPr>
          <a:xfrm>
            <a:off x="954088" y="695325"/>
            <a:ext cx="4949825" cy="3427413"/>
          </a:xfrm>
          <a:solidFill>
            <a:srgbClr val="4472C4"/>
          </a:solidFill>
          <a:ln w="25402">
            <a:solidFill>
              <a:srgbClr val="2F528F"/>
            </a:solidFill>
            <a:prstDash val="solid"/>
          </a:ln>
        </p:spPr>
      </p:sp>
    </p:spTree>
    <p:extLst>
      <p:ext uri="{BB962C8B-B14F-4D97-AF65-F5344CB8AC3E}">
        <p14:creationId xmlns:p14="http://schemas.microsoft.com/office/powerpoint/2010/main" val="9493618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6">
            <a:extLst>
              <a:ext uri="{FF2B5EF4-FFF2-40B4-BE49-F238E27FC236}">
                <a16:creationId xmlns:a16="http://schemas.microsoft.com/office/drawing/2014/main" id="{41B6F074-8E1A-40C4-8DCE-E99018D42336}"/>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EF01F4A-1550-4D1B-8800-FF11AB35B2D7}" type="slidenum">
              <a:t>22</a:t>
            </a:fld>
            <a:endParaRPr lang="ru-RU"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Google Shape;114;p5:notes">
            <a:extLst>
              <a:ext uri="{FF2B5EF4-FFF2-40B4-BE49-F238E27FC236}">
                <a16:creationId xmlns:a16="http://schemas.microsoft.com/office/drawing/2014/main" id="{89C33AFC-7446-4739-A78B-0073DE2D715F}"/>
              </a:ext>
            </a:extLst>
          </p:cNvPr>
          <p:cNvSpPr txBox="1">
            <a:spLocks noGrp="1"/>
          </p:cNvSpPr>
          <p:nvPr>
            <p:ph type="body" sz="quarter" idx="1"/>
          </p:nvPr>
        </p:nvSpPr>
        <p:spPr>
          <a:xfrm>
            <a:off x="685800" y="4343400"/>
            <a:ext cx="5485677" cy="4114077"/>
          </a:xfrm>
        </p:spPr>
        <p:txBody>
          <a:bodyPr lIns="90004" tIns="44997" rIns="90004" bIns="44997"/>
          <a:lstStyle/>
          <a:p>
            <a:pPr marL="0" indent="0">
              <a:buNone/>
            </a:pPr>
            <a:r>
              <a:rPr lang="ru-RU" dirty="0"/>
              <a:t>Берется именно Натуральный логарифм по нескольким причинам -  </a:t>
            </a:r>
            <a:r>
              <a:rPr lang="ru-RU" sz="2000" b="0" i="0" u="none" strike="noStrike" kern="1200" cap="none" spc="0" baseline="0" dirty="0">
                <a:solidFill>
                  <a:srgbClr val="000000"/>
                </a:solidFill>
                <a:effectLst/>
                <a:uFillTx/>
                <a:latin typeface="Arial" pitchFamily="18"/>
                <a:ea typeface="Microsoft YaHei" pitchFamily="2"/>
                <a:cs typeface="Arial" pitchFamily="2"/>
              </a:rPr>
              <a:t>логарифм зависимой переменной делает её отношение процентного изменения более линейным относительно изменений независимых переменных. Это может упростить модель и сделать интерпретацию коэффициентов более интуитивной., При использовании логарифма зависимой переменной, ошибки могут быть более однородными (</a:t>
            </a:r>
            <a:r>
              <a:rPr lang="ru-RU" sz="2000" b="0" i="0" u="none" strike="noStrike" kern="1200" cap="none" spc="0" baseline="0" dirty="0" err="1">
                <a:solidFill>
                  <a:srgbClr val="000000"/>
                </a:solidFill>
                <a:effectLst/>
                <a:uFillTx/>
                <a:latin typeface="Arial" pitchFamily="18"/>
                <a:ea typeface="Microsoft YaHei" pitchFamily="2"/>
                <a:cs typeface="Arial" pitchFamily="2"/>
              </a:rPr>
              <a:t>гомоскедастичными</a:t>
            </a:r>
            <a:r>
              <a:rPr lang="ru-RU" sz="2000" b="0" i="0" u="none" strike="noStrike" kern="1200" cap="none" spc="0" baseline="0" dirty="0">
                <a:solidFill>
                  <a:srgbClr val="000000"/>
                </a:solidFill>
                <a:effectLst/>
                <a:uFillTx/>
                <a:latin typeface="Arial" pitchFamily="18"/>
                <a:ea typeface="Microsoft YaHei" pitchFamily="2"/>
                <a:cs typeface="Arial" pitchFamily="2"/>
              </a:rPr>
              <a:t>), что может улучшить точность оценок коэффициентов модели, Логарифм может смягчить влияние крайних значений зависимой переменной, что помогает сделать модель более устойчивой к выбросам.</a:t>
            </a:r>
            <a:endParaRPr lang="ru-RU" dirty="0"/>
          </a:p>
        </p:txBody>
      </p:sp>
      <p:sp>
        <p:nvSpPr>
          <p:cNvPr id="4" name="Google Shape;115;p5:notes">
            <a:extLst>
              <a:ext uri="{FF2B5EF4-FFF2-40B4-BE49-F238E27FC236}">
                <a16:creationId xmlns:a16="http://schemas.microsoft.com/office/drawing/2014/main" id="{B2327FFF-189B-4089-B262-1EFCC120E0BD}"/>
              </a:ext>
            </a:extLst>
          </p:cNvPr>
          <p:cNvSpPr/>
          <p:nvPr/>
        </p:nvSpPr>
        <p:spPr>
          <a:xfrm>
            <a:off x="3884755" y="8685364"/>
            <a:ext cx="2971077" cy="45647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419B038-51F2-4ADE-B727-38324B4EC970}" type="slidenum">
              <a:t>22</a:t>
            </a:fld>
            <a:endParaRPr lang="ru-RU" sz="2400" b="0" i="0" u="none" strike="noStrike" kern="1200" cap="none" spc="0" baseline="0">
              <a:solidFill>
                <a:srgbClr val="000000"/>
              </a:solidFill>
              <a:uFillTx/>
              <a:latin typeface="Arial" pitchFamily="18"/>
              <a:ea typeface="Arial" pitchFamily="2"/>
              <a:cs typeface="Arial" pitchFamily="2"/>
            </a:endParaRPr>
          </a:p>
        </p:txBody>
      </p:sp>
      <p:sp>
        <p:nvSpPr>
          <p:cNvPr id="5" name="Google Shape;116;p5:notes">
            <a:extLst>
              <a:ext uri="{FF2B5EF4-FFF2-40B4-BE49-F238E27FC236}">
                <a16:creationId xmlns:a16="http://schemas.microsoft.com/office/drawing/2014/main" id="{F41ABD63-C813-4AED-8307-74829343F7FF}"/>
              </a:ext>
            </a:extLst>
          </p:cNvPr>
          <p:cNvSpPr>
            <a:spLocks noGrp="1" noRot="1" noChangeAspect="1"/>
          </p:cNvSpPr>
          <p:nvPr>
            <p:ph type="sldImg"/>
          </p:nvPr>
        </p:nvSpPr>
        <p:spPr>
          <a:xfrm>
            <a:off x="954088" y="695325"/>
            <a:ext cx="4949825" cy="3427413"/>
          </a:xfrm>
          <a:solidFill>
            <a:srgbClr val="4472C4"/>
          </a:solidFill>
          <a:ln w="25402">
            <a:solidFill>
              <a:srgbClr val="2F528F"/>
            </a:solidFill>
            <a:prstDash val="solid"/>
          </a:ln>
        </p:spPr>
      </p:sp>
    </p:spTree>
    <p:extLst>
      <p:ext uri="{BB962C8B-B14F-4D97-AF65-F5344CB8AC3E}">
        <p14:creationId xmlns:p14="http://schemas.microsoft.com/office/powerpoint/2010/main" val="1300792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6">
            <a:extLst>
              <a:ext uri="{FF2B5EF4-FFF2-40B4-BE49-F238E27FC236}">
                <a16:creationId xmlns:a16="http://schemas.microsoft.com/office/drawing/2014/main" id="{41B6F074-8E1A-40C4-8DCE-E99018D42336}"/>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EF01F4A-1550-4D1B-8800-FF11AB35B2D7}" type="slidenum">
              <a:t>23</a:t>
            </a:fld>
            <a:endParaRPr lang="ru-RU"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Google Shape;114;p5:notes">
            <a:extLst>
              <a:ext uri="{FF2B5EF4-FFF2-40B4-BE49-F238E27FC236}">
                <a16:creationId xmlns:a16="http://schemas.microsoft.com/office/drawing/2014/main" id="{89C33AFC-7446-4739-A78B-0073DE2D715F}"/>
              </a:ext>
            </a:extLst>
          </p:cNvPr>
          <p:cNvSpPr txBox="1">
            <a:spLocks noGrp="1"/>
          </p:cNvSpPr>
          <p:nvPr>
            <p:ph type="body" sz="quarter" idx="1"/>
          </p:nvPr>
        </p:nvSpPr>
        <p:spPr>
          <a:xfrm>
            <a:off x="685800" y="4343400"/>
            <a:ext cx="5485677" cy="4114077"/>
          </a:xfrm>
        </p:spPr>
        <p:txBody>
          <a:bodyPr lIns="90004" tIns="44997" rIns="90004" bIns="44997"/>
          <a:lstStyle/>
          <a:p>
            <a:pPr marL="0" indent="0">
              <a:buNone/>
            </a:pPr>
            <a:r>
              <a:rPr lang="ru-RU" sz="2000" b="0" i="0" u="none" strike="noStrike" kern="1200" cap="none" spc="0" baseline="0" dirty="0">
                <a:solidFill>
                  <a:srgbClr val="000000"/>
                </a:solidFill>
                <a:effectLst/>
                <a:uFillTx/>
                <a:latin typeface="Arial" pitchFamily="18"/>
                <a:ea typeface="Microsoft YaHei" pitchFamily="2"/>
                <a:cs typeface="Arial" pitchFamily="2"/>
              </a:rPr>
              <a:t>Проблема </a:t>
            </a:r>
            <a:r>
              <a:rPr lang="ru-RU" sz="2000" b="0" i="0" u="none" strike="noStrike" kern="1200" cap="none" spc="0" baseline="0" dirty="0" err="1">
                <a:solidFill>
                  <a:srgbClr val="000000"/>
                </a:solidFill>
                <a:effectLst/>
                <a:uFillTx/>
                <a:latin typeface="Arial" pitchFamily="18"/>
                <a:ea typeface="Microsoft YaHei" pitchFamily="2"/>
                <a:cs typeface="Arial" pitchFamily="2"/>
              </a:rPr>
              <a:t>эндогенности</a:t>
            </a:r>
            <a:r>
              <a:rPr lang="ru-RU" sz="2000" b="0" i="0" u="none" strike="noStrike" kern="1200" cap="none" spc="0" baseline="0" dirty="0">
                <a:solidFill>
                  <a:srgbClr val="000000"/>
                </a:solidFill>
                <a:effectLst/>
                <a:uFillTx/>
                <a:latin typeface="Arial" pitchFamily="18"/>
                <a:ea typeface="Microsoft YaHei" pitchFamily="2"/>
                <a:cs typeface="Arial" pitchFamily="2"/>
              </a:rPr>
              <a:t> означает, что в исследовании возникают затруднения из-за того, что две или более переменные связаны между собой так, что сложно определить, какая переменная вызывает изменения в другой. Это может усложнить анализ и делать выводы менее надежными, потому что мы не можем точно утверждать, что одна переменная действительно вызывает изменения в другой.</a:t>
            </a:r>
          </a:p>
          <a:p>
            <a:pPr marL="0" indent="0">
              <a:buNone/>
            </a:pPr>
            <a:endParaRPr lang="ru-RU" sz="2000" b="0" i="0" u="none" strike="noStrike" kern="1200" cap="none" spc="0" baseline="0" dirty="0">
              <a:solidFill>
                <a:srgbClr val="000000"/>
              </a:solidFill>
              <a:effectLst/>
              <a:uFillTx/>
              <a:latin typeface="Arial" pitchFamily="18"/>
              <a:ea typeface="Microsoft YaHei" pitchFamily="2"/>
              <a:cs typeface="Arial" pitchFamily="2"/>
            </a:endParaRPr>
          </a:p>
          <a:p>
            <a:pPr marL="0" indent="0">
              <a:buNone/>
            </a:pPr>
            <a:r>
              <a:rPr lang="ru-RU" dirty="0"/>
              <a:t>Для остальных пяти регионов данные отсутствуют – Ненецкий АО (имеет 1 район и 1 город) входит в состав Архангельской области, Ханты-Мансийский АО – Югра, Ямало-Ненецкий АО рассматриваются в совокупности с Тюменской областью, то есть показатели данных автономных округов учитываются в областях, в которые они входят. Республика Крым и город Севастополь, который имеет федеральное значение, вошли в число субъектов России только в 2014 г. Всего в выборке 1360 наблюдений.</a:t>
            </a:r>
          </a:p>
        </p:txBody>
      </p:sp>
      <p:sp>
        <p:nvSpPr>
          <p:cNvPr id="4" name="Google Shape;115;p5:notes">
            <a:extLst>
              <a:ext uri="{FF2B5EF4-FFF2-40B4-BE49-F238E27FC236}">
                <a16:creationId xmlns:a16="http://schemas.microsoft.com/office/drawing/2014/main" id="{B2327FFF-189B-4089-B262-1EFCC120E0BD}"/>
              </a:ext>
            </a:extLst>
          </p:cNvPr>
          <p:cNvSpPr/>
          <p:nvPr/>
        </p:nvSpPr>
        <p:spPr>
          <a:xfrm>
            <a:off x="3884755" y="8685364"/>
            <a:ext cx="2971077" cy="45647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419B038-51F2-4ADE-B727-38324B4EC970}" type="slidenum">
              <a:t>23</a:t>
            </a:fld>
            <a:endParaRPr lang="ru-RU" sz="2400" b="0" i="0" u="none" strike="noStrike" kern="1200" cap="none" spc="0" baseline="0">
              <a:solidFill>
                <a:srgbClr val="000000"/>
              </a:solidFill>
              <a:uFillTx/>
              <a:latin typeface="Arial" pitchFamily="18"/>
              <a:ea typeface="Arial" pitchFamily="2"/>
              <a:cs typeface="Arial" pitchFamily="2"/>
            </a:endParaRPr>
          </a:p>
        </p:txBody>
      </p:sp>
      <p:sp>
        <p:nvSpPr>
          <p:cNvPr id="5" name="Google Shape;116;p5:notes">
            <a:extLst>
              <a:ext uri="{FF2B5EF4-FFF2-40B4-BE49-F238E27FC236}">
                <a16:creationId xmlns:a16="http://schemas.microsoft.com/office/drawing/2014/main" id="{F41ABD63-C813-4AED-8307-74829343F7FF}"/>
              </a:ext>
            </a:extLst>
          </p:cNvPr>
          <p:cNvSpPr>
            <a:spLocks noGrp="1" noRot="1" noChangeAspect="1"/>
          </p:cNvSpPr>
          <p:nvPr>
            <p:ph type="sldImg"/>
          </p:nvPr>
        </p:nvSpPr>
        <p:spPr>
          <a:xfrm>
            <a:off x="954088" y="695325"/>
            <a:ext cx="4949825" cy="3427413"/>
          </a:xfrm>
          <a:solidFill>
            <a:srgbClr val="4472C4"/>
          </a:solidFill>
          <a:ln w="25402">
            <a:solidFill>
              <a:srgbClr val="2F528F"/>
            </a:solidFill>
            <a:prstDash val="solid"/>
          </a:ln>
        </p:spPr>
      </p:sp>
    </p:spTree>
    <p:extLst>
      <p:ext uri="{BB962C8B-B14F-4D97-AF65-F5344CB8AC3E}">
        <p14:creationId xmlns:p14="http://schemas.microsoft.com/office/powerpoint/2010/main" val="42603560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6">
            <a:extLst>
              <a:ext uri="{FF2B5EF4-FFF2-40B4-BE49-F238E27FC236}">
                <a16:creationId xmlns:a16="http://schemas.microsoft.com/office/drawing/2014/main" id="{41B6F074-8E1A-40C4-8DCE-E99018D42336}"/>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EF01F4A-1550-4D1B-8800-FF11AB35B2D7}" type="slidenum">
              <a:t>24</a:t>
            </a:fld>
            <a:endParaRPr lang="ru-RU"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Google Shape;114;p5:notes">
            <a:extLst>
              <a:ext uri="{FF2B5EF4-FFF2-40B4-BE49-F238E27FC236}">
                <a16:creationId xmlns:a16="http://schemas.microsoft.com/office/drawing/2014/main" id="{89C33AFC-7446-4739-A78B-0073DE2D715F}"/>
              </a:ext>
            </a:extLst>
          </p:cNvPr>
          <p:cNvSpPr txBox="1">
            <a:spLocks noGrp="1"/>
          </p:cNvSpPr>
          <p:nvPr>
            <p:ph type="body" sz="quarter" idx="1"/>
          </p:nvPr>
        </p:nvSpPr>
        <p:spPr>
          <a:xfrm>
            <a:off x="685800" y="4343400"/>
            <a:ext cx="5485677" cy="4114077"/>
          </a:xfrm>
        </p:spPr>
        <p:txBody>
          <a:bodyPr lIns="90004" tIns="44997" rIns="90004" bIns="44997"/>
          <a:lstStyle/>
          <a:p>
            <a:pPr marL="0" indent="0">
              <a:buNone/>
            </a:pPr>
            <a:r>
              <a:rPr lang="ru-RU" sz="2000" b="0" i="0" u="none" strike="noStrike" kern="1200" cap="none" spc="0" baseline="0" dirty="0">
                <a:solidFill>
                  <a:srgbClr val="000000"/>
                </a:solidFill>
                <a:effectLst/>
                <a:uFillTx/>
                <a:latin typeface="Arial" pitchFamily="18"/>
                <a:ea typeface="Microsoft YaHei" pitchFamily="2"/>
                <a:cs typeface="Arial" pitchFamily="2"/>
              </a:rPr>
              <a:t>Основная идея МНК заключается в том, чтобы найти такие значения параметров модели, которые минимизируют сумму квадратов остатков (разниц между наблюдаемыми и предсказанными значениями). Для этого строится функция ошибки, которая является квадратом разности между наблюдаемыми значениями и значениями, предсказанными моделью. Затем метод наименьших квадратов находит такие значения параметров модели, которые минимизируют эту функцию ошибки.</a:t>
            </a:r>
          </a:p>
          <a:p>
            <a:pPr marL="0" indent="0">
              <a:buNone/>
            </a:pPr>
            <a:endParaRPr lang="ru-RU" sz="2000" b="0" i="0" u="none" strike="noStrike" kern="1200" cap="none" spc="0" baseline="0" dirty="0">
              <a:solidFill>
                <a:srgbClr val="000000"/>
              </a:solidFill>
              <a:effectLst/>
              <a:uFillTx/>
              <a:latin typeface="Arial" pitchFamily="18"/>
              <a:ea typeface="Microsoft YaHei" pitchFamily="2"/>
              <a:cs typeface="Arial" pitchFamily="2"/>
            </a:endParaRPr>
          </a:p>
          <a:p>
            <a:pPr marL="0" indent="0">
              <a:buNone/>
            </a:pPr>
            <a:r>
              <a:rPr lang="ru-RU" sz="2000" b="0" i="0" u="none" strike="noStrike" kern="1200" cap="none" spc="0" baseline="0" dirty="0">
                <a:solidFill>
                  <a:srgbClr val="000000"/>
                </a:solidFill>
                <a:effectLst/>
                <a:uFillTx/>
                <a:latin typeface="Arial" pitchFamily="18"/>
                <a:ea typeface="Microsoft YaHei" pitchFamily="2"/>
                <a:cs typeface="Arial" pitchFamily="2"/>
              </a:rPr>
              <a:t>T-тест используется для сравнения средних значений двух групп и определения, есть ли статистически значимые различия между ними.</a:t>
            </a:r>
          </a:p>
          <a:p>
            <a:pPr marL="0" indent="0">
              <a:buNone/>
            </a:pPr>
            <a:endParaRPr lang="ru-RU" sz="2000" b="0" i="0" u="none" strike="noStrike" kern="1200" cap="none" spc="0" baseline="0" dirty="0">
              <a:solidFill>
                <a:srgbClr val="000000"/>
              </a:solidFill>
              <a:effectLst/>
              <a:uFillTx/>
              <a:latin typeface="Arial" pitchFamily="18"/>
              <a:ea typeface="Microsoft YaHei" pitchFamily="2"/>
              <a:cs typeface="Arial" pitchFamily="2"/>
            </a:endParaRPr>
          </a:p>
          <a:p>
            <a:pPr marL="0" indent="0">
              <a:buNone/>
            </a:pPr>
            <a:r>
              <a:rPr lang="ru-RU" sz="2000" b="0" i="0" u="none" strike="noStrike" kern="1200" cap="none" spc="0" baseline="0" dirty="0">
                <a:solidFill>
                  <a:srgbClr val="000000"/>
                </a:solidFill>
                <a:effectLst/>
                <a:uFillTx/>
                <a:latin typeface="Arial" pitchFamily="18"/>
                <a:ea typeface="Microsoft YaHei" pitchFamily="2"/>
                <a:cs typeface="Arial" pitchFamily="2"/>
              </a:rPr>
              <a:t>F-тест используется для сравнения дисперсий (вариаций) двух или более групп данных.</a:t>
            </a:r>
            <a:endParaRPr lang="ru-RU" dirty="0"/>
          </a:p>
        </p:txBody>
      </p:sp>
      <p:sp>
        <p:nvSpPr>
          <p:cNvPr id="4" name="Google Shape;115;p5:notes">
            <a:extLst>
              <a:ext uri="{FF2B5EF4-FFF2-40B4-BE49-F238E27FC236}">
                <a16:creationId xmlns:a16="http://schemas.microsoft.com/office/drawing/2014/main" id="{B2327FFF-189B-4089-B262-1EFCC120E0BD}"/>
              </a:ext>
            </a:extLst>
          </p:cNvPr>
          <p:cNvSpPr/>
          <p:nvPr/>
        </p:nvSpPr>
        <p:spPr>
          <a:xfrm>
            <a:off x="3884755" y="8685364"/>
            <a:ext cx="2971077" cy="45647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419B038-51F2-4ADE-B727-38324B4EC970}" type="slidenum">
              <a:t>24</a:t>
            </a:fld>
            <a:endParaRPr lang="ru-RU" sz="2400" b="0" i="0" u="none" strike="noStrike" kern="1200" cap="none" spc="0" baseline="0">
              <a:solidFill>
                <a:srgbClr val="000000"/>
              </a:solidFill>
              <a:uFillTx/>
              <a:latin typeface="Arial" pitchFamily="18"/>
              <a:ea typeface="Arial" pitchFamily="2"/>
              <a:cs typeface="Arial" pitchFamily="2"/>
            </a:endParaRPr>
          </a:p>
        </p:txBody>
      </p:sp>
      <p:sp>
        <p:nvSpPr>
          <p:cNvPr id="5" name="Google Shape;116;p5:notes">
            <a:extLst>
              <a:ext uri="{FF2B5EF4-FFF2-40B4-BE49-F238E27FC236}">
                <a16:creationId xmlns:a16="http://schemas.microsoft.com/office/drawing/2014/main" id="{F41ABD63-C813-4AED-8307-74829343F7FF}"/>
              </a:ext>
            </a:extLst>
          </p:cNvPr>
          <p:cNvSpPr>
            <a:spLocks noGrp="1" noRot="1" noChangeAspect="1"/>
          </p:cNvSpPr>
          <p:nvPr>
            <p:ph type="sldImg"/>
          </p:nvPr>
        </p:nvSpPr>
        <p:spPr>
          <a:xfrm>
            <a:off x="954088" y="695325"/>
            <a:ext cx="4949825" cy="3427413"/>
          </a:xfrm>
          <a:solidFill>
            <a:srgbClr val="4472C4"/>
          </a:solidFill>
          <a:ln w="25402">
            <a:solidFill>
              <a:srgbClr val="2F528F"/>
            </a:solidFill>
            <a:prstDash val="solid"/>
          </a:ln>
        </p:spPr>
      </p:sp>
    </p:spTree>
    <p:extLst>
      <p:ext uri="{BB962C8B-B14F-4D97-AF65-F5344CB8AC3E}">
        <p14:creationId xmlns:p14="http://schemas.microsoft.com/office/powerpoint/2010/main" val="28627820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6">
            <a:extLst>
              <a:ext uri="{FF2B5EF4-FFF2-40B4-BE49-F238E27FC236}">
                <a16:creationId xmlns:a16="http://schemas.microsoft.com/office/drawing/2014/main" id="{41B6F074-8E1A-40C4-8DCE-E99018D42336}"/>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EF01F4A-1550-4D1B-8800-FF11AB35B2D7}" type="slidenum">
              <a:t>25</a:t>
            </a:fld>
            <a:endParaRPr lang="ru-RU"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Google Shape;114;p5:notes">
            <a:extLst>
              <a:ext uri="{FF2B5EF4-FFF2-40B4-BE49-F238E27FC236}">
                <a16:creationId xmlns:a16="http://schemas.microsoft.com/office/drawing/2014/main" id="{89C33AFC-7446-4739-A78B-0073DE2D715F}"/>
              </a:ext>
            </a:extLst>
          </p:cNvPr>
          <p:cNvSpPr txBox="1">
            <a:spLocks noGrp="1"/>
          </p:cNvSpPr>
          <p:nvPr>
            <p:ph type="body" sz="quarter" idx="1"/>
          </p:nvPr>
        </p:nvSpPr>
        <p:spPr>
          <a:xfrm>
            <a:off x="685800" y="4343400"/>
            <a:ext cx="5485677" cy="4114077"/>
          </a:xfrm>
        </p:spPr>
        <p:txBody>
          <a:bodyPr lIns="90004" tIns="44997" rIns="90004" bIns="44997"/>
          <a:lstStyle/>
          <a:p>
            <a:pPr marL="0" indent="0">
              <a:buNone/>
            </a:pPr>
            <a:r>
              <a:rPr lang="ru-RU" dirty="0"/>
              <a:t>Здесь приведены все переменные которые использовались в эконометрических моделях, в чем они измеряются и источники данных. Правая таблица является продолжением левой.</a:t>
            </a:r>
          </a:p>
        </p:txBody>
      </p:sp>
      <p:sp>
        <p:nvSpPr>
          <p:cNvPr id="4" name="Google Shape;115;p5:notes">
            <a:extLst>
              <a:ext uri="{FF2B5EF4-FFF2-40B4-BE49-F238E27FC236}">
                <a16:creationId xmlns:a16="http://schemas.microsoft.com/office/drawing/2014/main" id="{B2327FFF-189B-4089-B262-1EFCC120E0BD}"/>
              </a:ext>
            </a:extLst>
          </p:cNvPr>
          <p:cNvSpPr/>
          <p:nvPr/>
        </p:nvSpPr>
        <p:spPr>
          <a:xfrm>
            <a:off x="3884755" y="8685364"/>
            <a:ext cx="2971077" cy="45647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419B038-51F2-4ADE-B727-38324B4EC970}" type="slidenum">
              <a:t>25</a:t>
            </a:fld>
            <a:endParaRPr lang="ru-RU" sz="2400" b="0" i="0" u="none" strike="noStrike" kern="1200" cap="none" spc="0" baseline="0">
              <a:solidFill>
                <a:srgbClr val="000000"/>
              </a:solidFill>
              <a:uFillTx/>
              <a:latin typeface="Arial" pitchFamily="18"/>
              <a:ea typeface="Arial" pitchFamily="2"/>
              <a:cs typeface="Arial" pitchFamily="2"/>
            </a:endParaRPr>
          </a:p>
        </p:txBody>
      </p:sp>
      <p:sp>
        <p:nvSpPr>
          <p:cNvPr id="5" name="Google Shape;116;p5:notes">
            <a:extLst>
              <a:ext uri="{FF2B5EF4-FFF2-40B4-BE49-F238E27FC236}">
                <a16:creationId xmlns:a16="http://schemas.microsoft.com/office/drawing/2014/main" id="{F41ABD63-C813-4AED-8307-74829343F7FF}"/>
              </a:ext>
            </a:extLst>
          </p:cNvPr>
          <p:cNvSpPr>
            <a:spLocks noGrp="1" noRot="1" noChangeAspect="1"/>
          </p:cNvSpPr>
          <p:nvPr>
            <p:ph type="sldImg"/>
          </p:nvPr>
        </p:nvSpPr>
        <p:spPr>
          <a:xfrm>
            <a:off x="954088" y="695325"/>
            <a:ext cx="4949825" cy="3427413"/>
          </a:xfrm>
          <a:solidFill>
            <a:srgbClr val="4472C4"/>
          </a:solidFill>
          <a:ln w="25402">
            <a:solidFill>
              <a:srgbClr val="2F528F"/>
            </a:solidFill>
            <a:prstDash val="solid"/>
          </a:ln>
        </p:spPr>
      </p:sp>
    </p:spTree>
    <p:extLst>
      <p:ext uri="{BB962C8B-B14F-4D97-AF65-F5344CB8AC3E}">
        <p14:creationId xmlns:p14="http://schemas.microsoft.com/office/powerpoint/2010/main" val="26625711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6">
            <a:extLst>
              <a:ext uri="{FF2B5EF4-FFF2-40B4-BE49-F238E27FC236}">
                <a16:creationId xmlns:a16="http://schemas.microsoft.com/office/drawing/2014/main" id="{41B6F074-8E1A-40C4-8DCE-E99018D42336}"/>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EF01F4A-1550-4D1B-8800-FF11AB35B2D7}" type="slidenum">
              <a:t>26</a:t>
            </a:fld>
            <a:endParaRPr lang="ru-RU"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Google Shape;114;p5:notes">
            <a:extLst>
              <a:ext uri="{FF2B5EF4-FFF2-40B4-BE49-F238E27FC236}">
                <a16:creationId xmlns:a16="http://schemas.microsoft.com/office/drawing/2014/main" id="{89C33AFC-7446-4739-A78B-0073DE2D715F}"/>
              </a:ext>
            </a:extLst>
          </p:cNvPr>
          <p:cNvSpPr txBox="1">
            <a:spLocks noGrp="1"/>
          </p:cNvSpPr>
          <p:nvPr>
            <p:ph type="body" sz="quarter" idx="1"/>
          </p:nvPr>
        </p:nvSpPr>
        <p:spPr>
          <a:xfrm>
            <a:off x="685800" y="4343400"/>
            <a:ext cx="5485677" cy="4114077"/>
          </a:xfrm>
        </p:spPr>
        <p:txBody>
          <a:bodyPr lIns="90004" tIns="44997" rIns="90004" bIns="44997"/>
          <a:lstStyle/>
          <a:p>
            <a:pPr marL="0" indent="0">
              <a:buNone/>
            </a:pPr>
            <a:r>
              <a:rPr lang="ru-RU" sz="2000" b="0" i="0" u="none" strike="noStrike" kern="1200" cap="none" spc="0" baseline="0" dirty="0" err="1">
                <a:solidFill>
                  <a:srgbClr val="000000"/>
                </a:solidFill>
                <a:effectLst/>
                <a:uFillTx/>
                <a:latin typeface="Arial" pitchFamily="18"/>
                <a:ea typeface="Microsoft YaHei" pitchFamily="2"/>
                <a:cs typeface="Arial" pitchFamily="2"/>
              </a:rPr>
              <a:t>Кэф</a:t>
            </a:r>
            <a:r>
              <a:rPr lang="ru-RU" sz="2000" b="0" i="0" u="none" strike="noStrike" kern="1200" cap="none" spc="0" baseline="0" dirty="0">
                <a:solidFill>
                  <a:srgbClr val="000000"/>
                </a:solidFill>
                <a:effectLst/>
                <a:uFillTx/>
                <a:latin typeface="Arial" pitchFamily="18"/>
                <a:ea typeface="Microsoft YaHei" pitchFamily="2"/>
                <a:cs typeface="Arial" pitchFamily="2"/>
              </a:rPr>
              <a:t> детерминации - коэффициент измеряет, какую долю изменчивости зависимой переменной объясняет регрессионная модель. Значение близкое к 1 это хорошо.</a:t>
            </a:r>
            <a:endParaRPr lang="ru-RU" dirty="0"/>
          </a:p>
        </p:txBody>
      </p:sp>
      <p:sp>
        <p:nvSpPr>
          <p:cNvPr id="4" name="Google Shape;115;p5:notes">
            <a:extLst>
              <a:ext uri="{FF2B5EF4-FFF2-40B4-BE49-F238E27FC236}">
                <a16:creationId xmlns:a16="http://schemas.microsoft.com/office/drawing/2014/main" id="{B2327FFF-189B-4089-B262-1EFCC120E0BD}"/>
              </a:ext>
            </a:extLst>
          </p:cNvPr>
          <p:cNvSpPr/>
          <p:nvPr/>
        </p:nvSpPr>
        <p:spPr>
          <a:xfrm>
            <a:off x="3884755" y="8685364"/>
            <a:ext cx="2971077" cy="45647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419B038-51F2-4ADE-B727-38324B4EC970}" type="slidenum">
              <a:t>26</a:t>
            </a:fld>
            <a:endParaRPr lang="ru-RU" sz="2400" b="0" i="0" u="none" strike="noStrike" kern="1200" cap="none" spc="0" baseline="0">
              <a:solidFill>
                <a:srgbClr val="000000"/>
              </a:solidFill>
              <a:uFillTx/>
              <a:latin typeface="Arial" pitchFamily="18"/>
              <a:ea typeface="Arial" pitchFamily="2"/>
              <a:cs typeface="Arial" pitchFamily="2"/>
            </a:endParaRPr>
          </a:p>
        </p:txBody>
      </p:sp>
      <p:sp>
        <p:nvSpPr>
          <p:cNvPr id="5" name="Google Shape;116;p5:notes">
            <a:extLst>
              <a:ext uri="{FF2B5EF4-FFF2-40B4-BE49-F238E27FC236}">
                <a16:creationId xmlns:a16="http://schemas.microsoft.com/office/drawing/2014/main" id="{F41ABD63-C813-4AED-8307-74829343F7FF}"/>
              </a:ext>
            </a:extLst>
          </p:cNvPr>
          <p:cNvSpPr>
            <a:spLocks noGrp="1" noRot="1" noChangeAspect="1"/>
          </p:cNvSpPr>
          <p:nvPr>
            <p:ph type="sldImg"/>
          </p:nvPr>
        </p:nvSpPr>
        <p:spPr>
          <a:xfrm>
            <a:off x="954088" y="695325"/>
            <a:ext cx="4949825" cy="3427413"/>
          </a:xfrm>
          <a:solidFill>
            <a:srgbClr val="4472C4"/>
          </a:solidFill>
          <a:ln w="25402">
            <a:solidFill>
              <a:srgbClr val="2F528F"/>
            </a:solidFill>
            <a:prstDash val="solid"/>
          </a:ln>
        </p:spPr>
      </p:sp>
    </p:spTree>
    <p:extLst>
      <p:ext uri="{BB962C8B-B14F-4D97-AF65-F5344CB8AC3E}">
        <p14:creationId xmlns:p14="http://schemas.microsoft.com/office/powerpoint/2010/main" val="26554921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6">
            <a:extLst>
              <a:ext uri="{FF2B5EF4-FFF2-40B4-BE49-F238E27FC236}">
                <a16:creationId xmlns:a16="http://schemas.microsoft.com/office/drawing/2014/main" id="{41B6F074-8E1A-40C4-8DCE-E99018D42336}"/>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EF01F4A-1550-4D1B-8800-FF11AB35B2D7}" type="slidenum">
              <a:t>27</a:t>
            </a:fld>
            <a:endParaRPr lang="ru-RU"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Google Shape;114;p5:notes">
            <a:extLst>
              <a:ext uri="{FF2B5EF4-FFF2-40B4-BE49-F238E27FC236}">
                <a16:creationId xmlns:a16="http://schemas.microsoft.com/office/drawing/2014/main" id="{89C33AFC-7446-4739-A78B-0073DE2D715F}"/>
              </a:ext>
            </a:extLst>
          </p:cNvPr>
          <p:cNvSpPr txBox="1">
            <a:spLocks noGrp="1"/>
          </p:cNvSpPr>
          <p:nvPr>
            <p:ph type="body" sz="quarter" idx="1"/>
          </p:nvPr>
        </p:nvSpPr>
        <p:spPr>
          <a:xfrm>
            <a:off x="685800" y="4343400"/>
            <a:ext cx="5485677" cy="4114077"/>
          </a:xfrm>
        </p:spPr>
        <p:txBody>
          <a:bodyPr lIns="90004" tIns="44997" rIns="90004" bIns="44997"/>
          <a:lstStyle/>
          <a:p>
            <a:pPr marL="0" indent="0">
              <a:buNone/>
            </a:pPr>
            <a:endParaRPr lang="ru-RU" dirty="0"/>
          </a:p>
        </p:txBody>
      </p:sp>
      <p:sp>
        <p:nvSpPr>
          <p:cNvPr id="4" name="Google Shape;115;p5:notes">
            <a:extLst>
              <a:ext uri="{FF2B5EF4-FFF2-40B4-BE49-F238E27FC236}">
                <a16:creationId xmlns:a16="http://schemas.microsoft.com/office/drawing/2014/main" id="{B2327FFF-189B-4089-B262-1EFCC120E0BD}"/>
              </a:ext>
            </a:extLst>
          </p:cNvPr>
          <p:cNvSpPr/>
          <p:nvPr/>
        </p:nvSpPr>
        <p:spPr>
          <a:xfrm>
            <a:off x="3884755" y="8685364"/>
            <a:ext cx="2971077" cy="45647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419B038-51F2-4ADE-B727-38324B4EC970}" type="slidenum">
              <a:t>27</a:t>
            </a:fld>
            <a:endParaRPr lang="ru-RU" sz="2400" b="0" i="0" u="none" strike="noStrike" kern="1200" cap="none" spc="0" baseline="0">
              <a:solidFill>
                <a:srgbClr val="000000"/>
              </a:solidFill>
              <a:uFillTx/>
              <a:latin typeface="Arial" pitchFamily="18"/>
              <a:ea typeface="Arial" pitchFamily="2"/>
              <a:cs typeface="Arial" pitchFamily="2"/>
            </a:endParaRPr>
          </a:p>
        </p:txBody>
      </p:sp>
      <p:sp>
        <p:nvSpPr>
          <p:cNvPr id="5" name="Google Shape;116;p5:notes">
            <a:extLst>
              <a:ext uri="{FF2B5EF4-FFF2-40B4-BE49-F238E27FC236}">
                <a16:creationId xmlns:a16="http://schemas.microsoft.com/office/drawing/2014/main" id="{F41ABD63-C813-4AED-8307-74829343F7FF}"/>
              </a:ext>
            </a:extLst>
          </p:cNvPr>
          <p:cNvSpPr>
            <a:spLocks noGrp="1" noRot="1" noChangeAspect="1"/>
          </p:cNvSpPr>
          <p:nvPr>
            <p:ph type="sldImg"/>
          </p:nvPr>
        </p:nvSpPr>
        <p:spPr>
          <a:xfrm>
            <a:off x="954088" y="695325"/>
            <a:ext cx="4949825" cy="3427413"/>
          </a:xfrm>
          <a:solidFill>
            <a:srgbClr val="4472C4"/>
          </a:solidFill>
          <a:ln w="25402">
            <a:solidFill>
              <a:srgbClr val="2F528F"/>
            </a:solidFill>
            <a:prstDash val="solid"/>
          </a:ln>
        </p:spPr>
      </p:sp>
    </p:spTree>
    <p:extLst>
      <p:ext uri="{BB962C8B-B14F-4D97-AF65-F5344CB8AC3E}">
        <p14:creationId xmlns:p14="http://schemas.microsoft.com/office/powerpoint/2010/main" val="11286765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6">
            <a:extLst>
              <a:ext uri="{FF2B5EF4-FFF2-40B4-BE49-F238E27FC236}">
                <a16:creationId xmlns:a16="http://schemas.microsoft.com/office/drawing/2014/main" id="{41B6F074-8E1A-40C4-8DCE-E99018D42336}"/>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EF01F4A-1550-4D1B-8800-FF11AB35B2D7}" type="slidenum">
              <a:t>28</a:t>
            </a:fld>
            <a:endParaRPr lang="ru-RU"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Google Shape;114;p5:notes">
            <a:extLst>
              <a:ext uri="{FF2B5EF4-FFF2-40B4-BE49-F238E27FC236}">
                <a16:creationId xmlns:a16="http://schemas.microsoft.com/office/drawing/2014/main" id="{89C33AFC-7446-4739-A78B-0073DE2D715F}"/>
              </a:ext>
            </a:extLst>
          </p:cNvPr>
          <p:cNvSpPr txBox="1">
            <a:spLocks noGrp="1"/>
          </p:cNvSpPr>
          <p:nvPr>
            <p:ph type="body" sz="quarter" idx="1"/>
          </p:nvPr>
        </p:nvSpPr>
        <p:spPr>
          <a:xfrm>
            <a:off x="685800" y="4343400"/>
            <a:ext cx="5485677" cy="4114077"/>
          </a:xfrm>
        </p:spPr>
        <p:txBody>
          <a:bodyPr lIns="90004" tIns="44997" rIns="90004" bIns="44997"/>
          <a:lstStyle/>
          <a:p>
            <a:pPr marL="0" indent="0">
              <a:buNone/>
            </a:pPr>
            <a:endParaRPr lang="ru-RU" dirty="0"/>
          </a:p>
        </p:txBody>
      </p:sp>
      <p:sp>
        <p:nvSpPr>
          <p:cNvPr id="4" name="Google Shape;115;p5:notes">
            <a:extLst>
              <a:ext uri="{FF2B5EF4-FFF2-40B4-BE49-F238E27FC236}">
                <a16:creationId xmlns:a16="http://schemas.microsoft.com/office/drawing/2014/main" id="{B2327FFF-189B-4089-B262-1EFCC120E0BD}"/>
              </a:ext>
            </a:extLst>
          </p:cNvPr>
          <p:cNvSpPr/>
          <p:nvPr/>
        </p:nvSpPr>
        <p:spPr>
          <a:xfrm>
            <a:off x="3884755" y="8685364"/>
            <a:ext cx="2971077" cy="45647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419B038-51F2-4ADE-B727-38324B4EC970}" type="slidenum">
              <a:t>28</a:t>
            </a:fld>
            <a:endParaRPr lang="ru-RU" sz="2400" b="0" i="0" u="none" strike="noStrike" kern="1200" cap="none" spc="0" baseline="0">
              <a:solidFill>
                <a:srgbClr val="000000"/>
              </a:solidFill>
              <a:uFillTx/>
              <a:latin typeface="Arial" pitchFamily="18"/>
              <a:ea typeface="Arial" pitchFamily="2"/>
              <a:cs typeface="Arial" pitchFamily="2"/>
            </a:endParaRPr>
          </a:p>
        </p:txBody>
      </p:sp>
      <p:sp>
        <p:nvSpPr>
          <p:cNvPr id="5" name="Google Shape;116;p5:notes">
            <a:extLst>
              <a:ext uri="{FF2B5EF4-FFF2-40B4-BE49-F238E27FC236}">
                <a16:creationId xmlns:a16="http://schemas.microsoft.com/office/drawing/2014/main" id="{F41ABD63-C813-4AED-8307-74829343F7FF}"/>
              </a:ext>
            </a:extLst>
          </p:cNvPr>
          <p:cNvSpPr>
            <a:spLocks noGrp="1" noRot="1" noChangeAspect="1"/>
          </p:cNvSpPr>
          <p:nvPr>
            <p:ph type="sldImg"/>
          </p:nvPr>
        </p:nvSpPr>
        <p:spPr>
          <a:xfrm>
            <a:off x="954088" y="695325"/>
            <a:ext cx="4949825" cy="3427413"/>
          </a:xfrm>
          <a:solidFill>
            <a:srgbClr val="4472C4"/>
          </a:solidFill>
          <a:ln w="25402">
            <a:solidFill>
              <a:srgbClr val="2F528F"/>
            </a:solidFill>
            <a:prstDash val="solid"/>
          </a:ln>
        </p:spPr>
      </p:sp>
    </p:spTree>
    <p:extLst>
      <p:ext uri="{BB962C8B-B14F-4D97-AF65-F5344CB8AC3E}">
        <p14:creationId xmlns:p14="http://schemas.microsoft.com/office/powerpoint/2010/main" val="24997232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6">
            <a:extLst>
              <a:ext uri="{FF2B5EF4-FFF2-40B4-BE49-F238E27FC236}">
                <a16:creationId xmlns:a16="http://schemas.microsoft.com/office/drawing/2014/main" id="{41B6F074-8E1A-40C4-8DCE-E99018D42336}"/>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EF01F4A-1550-4D1B-8800-FF11AB35B2D7}" type="slidenum">
              <a:t>29</a:t>
            </a:fld>
            <a:endParaRPr lang="ru-RU"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Google Shape;114;p5:notes">
            <a:extLst>
              <a:ext uri="{FF2B5EF4-FFF2-40B4-BE49-F238E27FC236}">
                <a16:creationId xmlns:a16="http://schemas.microsoft.com/office/drawing/2014/main" id="{89C33AFC-7446-4739-A78B-0073DE2D715F}"/>
              </a:ext>
            </a:extLst>
          </p:cNvPr>
          <p:cNvSpPr txBox="1">
            <a:spLocks noGrp="1"/>
          </p:cNvSpPr>
          <p:nvPr>
            <p:ph type="body" sz="quarter" idx="1"/>
          </p:nvPr>
        </p:nvSpPr>
        <p:spPr>
          <a:xfrm>
            <a:off x="685800" y="4343400"/>
            <a:ext cx="5485677" cy="4114077"/>
          </a:xfrm>
        </p:spPr>
        <p:txBody>
          <a:bodyPr lIns="90004" tIns="44997" rIns="90004" bIns="44997"/>
          <a:lstStyle/>
          <a:p>
            <a:pPr marL="0" indent="0">
              <a:buNone/>
            </a:pPr>
            <a:endParaRPr lang="ru-RU" dirty="0"/>
          </a:p>
        </p:txBody>
      </p:sp>
      <p:sp>
        <p:nvSpPr>
          <p:cNvPr id="4" name="Google Shape;115;p5:notes">
            <a:extLst>
              <a:ext uri="{FF2B5EF4-FFF2-40B4-BE49-F238E27FC236}">
                <a16:creationId xmlns:a16="http://schemas.microsoft.com/office/drawing/2014/main" id="{B2327FFF-189B-4089-B262-1EFCC120E0BD}"/>
              </a:ext>
            </a:extLst>
          </p:cNvPr>
          <p:cNvSpPr/>
          <p:nvPr/>
        </p:nvSpPr>
        <p:spPr>
          <a:xfrm>
            <a:off x="3884755" y="8685364"/>
            <a:ext cx="2971077" cy="45647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419B038-51F2-4ADE-B727-38324B4EC970}" type="slidenum">
              <a:t>29</a:t>
            </a:fld>
            <a:endParaRPr lang="ru-RU" sz="2400" b="0" i="0" u="none" strike="noStrike" kern="1200" cap="none" spc="0" baseline="0">
              <a:solidFill>
                <a:srgbClr val="000000"/>
              </a:solidFill>
              <a:uFillTx/>
              <a:latin typeface="Arial" pitchFamily="18"/>
              <a:ea typeface="Arial" pitchFamily="2"/>
              <a:cs typeface="Arial" pitchFamily="2"/>
            </a:endParaRPr>
          </a:p>
        </p:txBody>
      </p:sp>
      <p:sp>
        <p:nvSpPr>
          <p:cNvPr id="5" name="Google Shape;116;p5:notes">
            <a:extLst>
              <a:ext uri="{FF2B5EF4-FFF2-40B4-BE49-F238E27FC236}">
                <a16:creationId xmlns:a16="http://schemas.microsoft.com/office/drawing/2014/main" id="{F41ABD63-C813-4AED-8307-74829343F7FF}"/>
              </a:ext>
            </a:extLst>
          </p:cNvPr>
          <p:cNvSpPr>
            <a:spLocks noGrp="1" noRot="1" noChangeAspect="1"/>
          </p:cNvSpPr>
          <p:nvPr>
            <p:ph type="sldImg"/>
          </p:nvPr>
        </p:nvSpPr>
        <p:spPr>
          <a:xfrm>
            <a:off x="954088" y="695325"/>
            <a:ext cx="4949825" cy="3427413"/>
          </a:xfrm>
          <a:solidFill>
            <a:srgbClr val="4472C4"/>
          </a:solidFill>
          <a:ln w="25402">
            <a:solidFill>
              <a:srgbClr val="2F528F"/>
            </a:solidFill>
            <a:prstDash val="solid"/>
          </a:ln>
        </p:spPr>
      </p:sp>
    </p:spTree>
    <p:extLst>
      <p:ext uri="{BB962C8B-B14F-4D97-AF65-F5344CB8AC3E}">
        <p14:creationId xmlns:p14="http://schemas.microsoft.com/office/powerpoint/2010/main" val="1390135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6">
            <a:extLst>
              <a:ext uri="{FF2B5EF4-FFF2-40B4-BE49-F238E27FC236}">
                <a16:creationId xmlns:a16="http://schemas.microsoft.com/office/drawing/2014/main" id="{41B6F074-8E1A-40C4-8DCE-E99018D42336}"/>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EF01F4A-1550-4D1B-8800-FF11AB35B2D7}" type="slidenum">
              <a:t>3</a:t>
            </a:fld>
            <a:endParaRPr lang="ru-RU"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Google Shape;114;p5:notes">
            <a:extLst>
              <a:ext uri="{FF2B5EF4-FFF2-40B4-BE49-F238E27FC236}">
                <a16:creationId xmlns:a16="http://schemas.microsoft.com/office/drawing/2014/main" id="{89C33AFC-7446-4739-A78B-0073DE2D715F}"/>
              </a:ext>
            </a:extLst>
          </p:cNvPr>
          <p:cNvSpPr txBox="1">
            <a:spLocks noGrp="1"/>
          </p:cNvSpPr>
          <p:nvPr>
            <p:ph type="body" sz="quarter" idx="1"/>
          </p:nvPr>
        </p:nvSpPr>
        <p:spPr>
          <a:xfrm>
            <a:off x="685800" y="4343400"/>
            <a:ext cx="5485677" cy="4114077"/>
          </a:xfrm>
        </p:spPr>
        <p:txBody>
          <a:bodyPr lIns="90004" tIns="44997" rIns="90004" bIns="44997"/>
          <a:lstStyle/>
          <a:p>
            <a:pPr lvl="0" hangingPunct="0">
              <a:buClr>
                <a:srgbClr val="C00000"/>
              </a:buClr>
              <a:buSzPct val="100000"/>
              <a:buFont typeface="Noto Sans Symbols" pitchFamily="32"/>
              <a:buChar char="●"/>
              <a:defRPr sz="1800" b="0" i="0" u="none" strike="noStrike" kern="0" cap="none" spc="0" baseline="0">
                <a:solidFill>
                  <a:srgbClr val="000000"/>
                </a:solidFill>
                <a:uFillTx/>
              </a:defRPr>
            </a:pPr>
            <a:r>
              <a:rPr lang="ru-RU" sz="2000" dirty="0"/>
              <a:t>Анализ того, что стимулирует или ограничивает инвестиции в России, является критическим для определения путей улучшения инвестиционного климата в стране.</a:t>
            </a:r>
          </a:p>
          <a:p>
            <a:pPr lvl="0" hangingPunct="0">
              <a:buClr>
                <a:srgbClr val="C00000"/>
              </a:buClr>
              <a:buSzPct val="100000"/>
              <a:buFont typeface="Noto Sans Symbols" pitchFamily="32"/>
              <a:buChar char="●"/>
              <a:defRPr sz="1800" b="0" i="0" u="none" strike="noStrike" kern="0" cap="none" spc="0" baseline="0">
                <a:solidFill>
                  <a:srgbClr val="000000"/>
                </a:solidFill>
                <a:uFillTx/>
              </a:defRPr>
            </a:pPr>
            <a:endParaRPr lang="ru-RU" sz="2000" dirty="0"/>
          </a:p>
          <a:p>
            <a:pPr hangingPunct="0">
              <a:buClr>
                <a:srgbClr val="C00000"/>
              </a:buClr>
              <a:buSzPct val="100000"/>
              <a:buFont typeface="Noto Sans Symbols" pitchFamily="32"/>
              <a:buChar char="●"/>
              <a:defRPr sz="1800" b="0" i="0" u="none" strike="noStrike" kern="0" cap="none" spc="0" baseline="0">
                <a:solidFill>
                  <a:srgbClr val="000000"/>
                </a:solidFill>
                <a:uFillTx/>
              </a:defRPr>
            </a:pPr>
            <a:r>
              <a:rPr lang="ru-RU" sz="2000" dirty="0"/>
              <a:t>Анализ детерминантов инвестиционного поведения помогает идентифицировать факторы, которые могут вызвать финансовые кризисы или, наоборот, способствовать укреплению финансовой системы.</a:t>
            </a:r>
          </a:p>
          <a:p>
            <a:pPr hangingPunct="0">
              <a:buClr>
                <a:srgbClr val="C00000"/>
              </a:buClr>
              <a:buSzPct val="100000"/>
              <a:buFont typeface="Noto Sans Symbols" pitchFamily="32"/>
              <a:buChar char="●"/>
              <a:defRPr sz="1800" b="0" i="0" u="none" strike="noStrike" kern="0" cap="none" spc="0" baseline="0">
                <a:solidFill>
                  <a:srgbClr val="000000"/>
                </a:solidFill>
                <a:uFillTx/>
              </a:defRPr>
            </a:pPr>
            <a:endParaRPr lang="ru-RU" sz="2000" dirty="0"/>
          </a:p>
          <a:p>
            <a:pPr hangingPunct="0">
              <a:buClr>
                <a:srgbClr val="C00000"/>
              </a:buClr>
              <a:buSzPct val="100000"/>
              <a:buFont typeface="Noto Sans Symbols" pitchFamily="32"/>
              <a:buChar char="●"/>
              <a:defRPr sz="1800" b="0" i="0" u="none" strike="noStrike" kern="0" cap="none" spc="0" baseline="0">
                <a:solidFill>
                  <a:srgbClr val="000000"/>
                </a:solidFill>
                <a:uFillTx/>
              </a:defRPr>
            </a:pPr>
            <a:r>
              <a:rPr lang="ru-RU" sz="2000" dirty="0"/>
              <a:t>Посредством инвестиций осуществляется недопущение чрезмерного морального и физического износа основных фондов</a:t>
            </a:r>
          </a:p>
          <a:p>
            <a:endParaRPr lang="ru-RU" dirty="0"/>
          </a:p>
        </p:txBody>
      </p:sp>
      <p:sp>
        <p:nvSpPr>
          <p:cNvPr id="4" name="Google Shape;115;p5:notes">
            <a:extLst>
              <a:ext uri="{FF2B5EF4-FFF2-40B4-BE49-F238E27FC236}">
                <a16:creationId xmlns:a16="http://schemas.microsoft.com/office/drawing/2014/main" id="{B2327FFF-189B-4089-B262-1EFCC120E0BD}"/>
              </a:ext>
            </a:extLst>
          </p:cNvPr>
          <p:cNvSpPr/>
          <p:nvPr/>
        </p:nvSpPr>
        <p:spPr>
          <a:xfrm>
            <a:off x="3884755" y="8685364"/>
            <a:ext cx="2971077" cy="45647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419B038-51F2-4ADE-B727-38324B4EC970}" type="slidenum">
              <a:t>3</a:t>
            </a:fld>
            <a:endParaRPr lang="ru-RU" sz="2400" b="0" i="0" u="none" strike="noStrike" kern="1200" cap="none" spc="0" baseline="0">
              <a:solidFill>
                <a:srgbClr val="000000"/>
              </a:solidFill>
              <a:uFillTx/>
              <a:latin typeface="Arial" pitchFamily="18"/>
              <a:ea typeface="Arial" pitchFamily="2"/>
              <a:cs typeface="Arial" pitchFamily="2"/>
            </a:endParaRPr>
          </a:p>
        </p:txBody>
      </p:sp>
      <p:sp>
        <p:nvSpPr>
          <p:cNvPr id="5" name="Google Shape;116;p5:notes">
            <a:extLst>
              <a:ext uri="{FF2B5EF4-FFF2-40B4-BE49-F238E27FC236}">
                <a16:creationId xmlns:a16="http://schemas.microsoft.com/office/drawing/2014/main" id="{F41ABD63-C813-4AED-8307-74829343F7FF}"/>
              </a:ext>
            </a:extLst>
          </p:cNvPr>
          <p:cNvSpPr>
            <a:spLocks noGrp="1" noRot="1" noChangeAspect="1"/>
          </p:cNvSpPr>
          <p:nvPr>
            <p:ph type="sldImg"/>
          </p:nvPr>
        </p:nvSpPr>
        <p:spPr>
          <a:xfrm>
            <a:off x="954088" y="695325"/>
            <a:ext cx="4949825" cy="3427413"/>
          </a:xfrm>
          <a:solidFill>
            <a:srgbClr val="4472C4"/>
          </a:solidFill>
          <a:ln w="25402">
            <a:solidFill>
              <a:srgbClr val="2F528F"/>
            </a:solidFill>
            <a:prstDash val="solid"/>
          </a:ln>
        </p:spPr>
      </p:sp>
    </p:spTree>
    <p:extLst>
      <p:ext uri="{BB962C8B-B14F-4D97-AF65-F5344CB8AC3E}">
        <p14:creationId xmlns:p14="http://schemas.microsoft.com/office/powerpoint/2010/main" val="24089353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6">
            <a:extLst>
              <a:ext uri="{FF2B5EF4-FFF2-40B4-BE49-F238E27FC236}">
                <a16:creationId xmlns:a16="http://schemas.microsoft.com/office/drawing/2014/main" id="{41B6F074-8E1A-40C4-8DCE-E99018D42336}"/>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EF01F4A-1550-4D1B-8800-FF11AB35B2D7}" type="slidenum">
              <a:t>30</a:t>
            </a:fld>
            <a:endParaRPr lang="ru-RU"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Google Shape;114;p5:notes">
            <a:extLst>
              <a:ext uri="{FF2B5EF4-FFF2-40B4-BE49-F238E27FC236}">
                <a16:creationId xmlns:a16="http://schemas.microsoft.com/office/drawing/2014/main" id="{89C33AFC-7446-4739-A78B-0073DE2D715F}"/>
              </a:ext>
            </a:extLst>
          </p:cNvPr>
          <p:cNvSpPr txBox="1">
            <a:spLocks noGrp="1"/>
          </p:cNvSpPr>
          <p:nvPr>
            <p:ph type="body" sz="quarter" idx="1"/>
          </p:nvPr>
        </p:nvSpPr>
        <p:spPr>
          <a:xfrm>
            <a:off x="685800" y="4343400"/>
            <a:ext cx="5485677" cy="4114077"/>
          </a:xfrm>
        </p:spPr>
        <p:txBody>
          <a:bodyPr lIns="90004" tIns="44997" rIns="90004" bIns="44997"/>
          <a:lstStyle/>
          <a:p>
            <a:endParaRPr lang="ru-RU"/>
          </a:p>
        </p:txBody>
      </p:sp>
      <p:sp>
        <p:nvSpPr>
          <p:cNvPr id="4" name="Google Shape;115;p5:notes">
            <a:extLst>
              <a:ext uri="{FF2B5EF4-FFF2-40B4-BE49-F238E27FC236}">
                <a16:creationId xmlns:a16="http://schemas.microsoft.com/office/drawing/2014/main" id="{B2327FFF-189B-4089-B262-1EFCC120E0BD}"/>
              </a:ext>
            </a:extLst>
          </p:cNvPr>
          <p:cNvSpPr/>
          <p:nvPr/>
        </p:nvSpPr>
        <p:spPr>
          <a:xfrm>
            <a:off x="3884755" y="8685364"/>
            <a:ext cx="2971077" cy="45647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419B038-51F2-4ADE-B727-38324B4EC970}" type="slidenum">
              <a:t>30</a:t>
            </a:fld>
            <a:endParaRPr lang="ru-RU" sz="2400" b="0" i="0" u="none" strike="noStrike" kern="1200" cap="none" spc="0" baseline="0">
              <a:solidFill>
                <a:srgbClr val="000000"/>
              </a:solidFill>
              <a:uFillTx/>
              <a:latin typeface="Arial" pitchFamily="18"/>
              <a:ea typeface="Arial" pitchFamily="2"/>
              <a:cs typeface="Arial" pitchFamily="2"/>
            </a:endParaRPr>
          </a:p>
        </p:txBody>
      </p:sp>
      <p:sp>
        <p:nvSpPr>
          <p:cNvPr id="5" name="Google Shape;116;p5:notes">
            <a:extLst>
              <a:ext uri="{FF2B5EF4-FFF2-40B4-BE49-F238E27FC236}">
                <a16:creationId xmlns:a16="http://schemas.microsoft.com/office/drawing/2014/main" id="{F41ABD63-C813-4AED-8307-74829343F7FF}"/>
              </a:ext>
            </a:extLst>
          </p:cNvPr>
          <p:cNvSpPr>
            <a:spLocks noGrp="1" noRot="1" noChangeAspect="1"/>
          </p:cNvSpPr>
          <p:nvPr>
            <p:ph type="sldImg"/>
          </p:nvPr>
        </p:nvSpPr>
        <p:spPr>
          <a:xfrm>
            <a:off x="954088" y="695325"/>
            <a:ext cx="4949825" cy="3427413"/>
          </a:xfrm>
          <a:solidFill>
            <a:srgbClr val="4472C4"/>
          </a:solidFill>
          <a:ln w="25402">
            <a:solidFill>
              <a:srgbClr val="2F528F"/>
            </a:solidFill>
            <a:prstDash val="solid"/>
          </a:ln>
        </p:spPr>
      </p:sp>
    </p:spTree>
    <p:extLst>
      <p:ext uri="{BB962C8B-B14F-4D97-AF65-F5344CB8AC3E}">
        <p14:creationId xmlns:p14="http://schemas.microsoft.com/office/powerpoint/2010/main" val="28937721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6">
            <a:extLst>
              <a:ext uri="{FF2B5EF4-FFF2-40B4-BE49-F238E27FC236}">
                <a16:creationId xmlns:a16="http://schemas.microsoft.com/office/drawing/2014/main" id="{31741160-96D6-4383-B953-9A08B9288772}"/>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C4335C3-B84D-4B82-B5E0-5080B6A82A4A}" type="slidenum">
              <a:t>31</a:t>
            </a:fld>
            <a:endParaRPr lang="ru-RU"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Google Shape;202;p11:notes">
            <a:extLst>
              <a:ext uri="{FF2B5EF4-FFF2-40B4-BE49-F238E27FC236}">
                <a16:creationId xmlns:a16="http://schemas.microsoft.com/office/drawing/2014/main" id="{51F5D6FC-962B-4AF1-AD83-A7ADAE86DDDC}"/>
              </a:ext>
            </a:extLst>
          </p:cNvPr>
          <p:cNvSpPr txBox="1">
            <a:spLocks noGrp="1"/>
          </p:cNvSpPr>
          <p:nvPr>
            <p:ph type="body" sz="quarter" idx="1"/>
          </p:nvPr>
        </p:nvSpPr>
        <p:spPr>
          <a:xfrm>
            <a:off x="755998" y="5078522"/>
            <a:ext cx="6047274" cy="4810676"/>
          </a:xfrm>
        </p:spPr>
        <p:txBody>
          <a:bodyPr/>
          <a:lstStyle/>
          <a:p>
            <a:endParaRPr lang="ru-RU"/>
          </a:p>
        </p:txBody>
      </p:sp>
      <p:sp>
        <p:nvSpPr>
          <p:cNvPr id="4" name="Google Shape;203;p11:notes">
            <a:extLst>
              <a:ext uri="{FF2B5EF4-FFF2-40B4-BE49-F238E27FC236}">
                <a16:creationId xmlns:a16="http://schemas.microsoft.com/office/drawing/2014/main" id="{78787A40-AEB2-4A32-AD86-68CC0BEAB96A}"/>
              </a:ext>
            </a:extLst>
          </p:cNvPr>
          <p:cNvSpPr>
            <a:spLocks noGrp="1" noRot="1" noChangeAspect="1"/>
          </p:cNvSpPr>
          <p:nvPr>
            <p:ph type="sldImg"/>
          </p:nvPr>
        </p:nvSpPr>
        <p:spPr>
          <a:xfrm>
            <a:off x="884238" y="812800"/>
            <a:ext cx="5789612" cy="4008438"/>
          </a:xfrm>
          <a:solidFill>
            <a:srgbClr val="4472C4"/>
          </a:solidFill>
          <a:ln w="25402">
            <a:solidFill>
              <a:srgbClr val="2F528F"/>
            </a:solidFill>
            <a:prstDash val="soli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6">
            <a:extLst>
              <a:ext uri="{FF2B5EF4-FFF2-40B4-BE49-F238E27FC236}">
                <a16:creationId xmlns:a16="http://schemas.microsoft.com/office/drawing/2014/main" id="{41B6F074-8E1A-40C4-8DCE-E99018D42336}"/>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EF01F4A-1550-4D1B-8800-FF11AB35B2D7}" type="slidenum">
              <a:t>4</a:t>
            </a:fld>
            <a:endParaRPr lang="ru-RU"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Google Shape;114;p5:notes">
            <a:extLst>
              <a:ext uri="{FF2B5EF4-FFF2-40B4-BE49-F238E27FC236}">
                <a16:creationId xmlns:a16="http://schemas.microsoft.com/office/drawing/2014/main" id="{89C33AFC-7446-4739-A78B-0073DE2D715F}"/>
              </a:ext>
            </a:extLst>
          </p:cNvPr>
          <p:cNvSpPr txBox="1">
            <a:spLocks noGrp="1"/>
          </p:cNvSpPr>
          <p:nvPr>
            <p:ph type="body" sz="quarter" idx="1"/>
          </p:nvPr>
        </p:nvSpPr>
        <p:spPr>
          <a:xfrm>
            <a:off x="685800" y="4343400"/>
            <a:ext cx="5485677" cy="4114077"/>
          </a:xfrm>
        </p:spPr>
        <p:txBody>
          <a:bodyPr lIns="90004" tIns="44997" rIns="90004" bIns="44997"/>
          <a:lstStyle/>
          <a:p>
            <a:pPr marL="215999" marR="0" lvl="0" indent="-215999" defTabSz="914400" rtl="0" eaLnBrk="1" fontAlgn="auto" latinLnBrk="0" hangingPunct="0">
              <a:lnSpc>
                <a:spcPct val="100000"/>
              </a:lnSpc>
              <a:spcBef>
                <a:spcPts val="0"/>
              </a:spcBef>
              <a:spcAft>
                <a:spcPts val="0"/>
              </a:spcAft>
              <a:buClrTx/>
              <a:buSzTx/>
              <a:buFontTx/>
              <a:buNone/>
              <a:tabLst/>
              <a:defRPr/>
            </a:pPr>
            <a:r>
              <a:rPr lang="ru-RU" dirty="0"/>
              <a:t>инвестиционный климат - взаимосвязь управляемых факторов и рисков, присущих национальной экономике</a:t>
            </a:r>
            <a:endParaRPr lang="ru-RU" sz="2000" dirty="0"/>
          </a:p>
        </p:txBody>
      </p:sp>
      <p:sp>
        <p:nvSpPr>
          <p:cNvPr id="4" name="Google Shape;115;p5:notes">
            <a:extLst>
              <a:ext uri="{FF2B5EF4-FFF2-40B4-BE49-F238E27FC236}">
                <a16:creationId xmlns:a16="http://schemas.microsoft.com/office/drawing/2014/main" id="{B2327FFF-189B-4089-B262-1EFCC120E0BD}"/>
              </a:ext>
            </a:extLst>
          </p:cNvPr>
          <p:cNvSpPr/>
          <p:nvPr/>
        </p:nvSpPr>
        <p:spPr>
          <a:xfrm>
            <a:off x="3884755" y="8685364"/>
            <a:ext cx="2971077" cy="45647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419B038-51F2-4ADE-B727-38324B4EC970}" type="slidenum">
              <a:t>4</a:t>
            </a:fld>
            <a:endParaRPr lang="ru-RU" sz="2400" b="0" i="0" u="none" strike="noStrike" kern="1200" cap="none" spc="0" baseline="0">
              <a:solidFill>
                <a:srgbClr val="000000"/>
              </a:solidFill>
              <a:uFillTx/>
              <a:latin typeface="Arial" pitchFamily="18"/>
              <a:ea typeface="Arial" pitchFamily="2"/>
              <a:cs typeface="Arial" pitchFamily="2"/>
            </a:endParaRPr>
          </a:p>
        </p:txBody>
      </p:sp>
      <p:sp>
        <p:nvSpPr>
          <p:cNvPr id="5" name="Google Shape;116;p5:notes">
            <a:extLst>
              <a:ext uri="{FF2B5EF4-FFF2-40B4-BE49-F238E27FC236}">
                <a16:creationId xmlns:a16="http://schemas.microsoft.com/office/drawing/2014/main" id="{F41ABD63-C813-4AED-8307-74829343F7FF}"/>
              </a:ext>
            </a:extLst>
          </p:cNvPr>
          <p:cNvSpPr>
            <a:spLocks noGrp="1" noRot="1" noChangeAspect="1"/>
          </p:cNvSpPr>
          <p:nvPr>
            <p:ph type="sldImg"/>
          </p:nvPr>
        </p:nvSpPr>
        <p:spPr>
          <a:xfrm>
            <a:off x="954088" y="695325"/>
            <a:ext cx="4949825" cy="3427413"/>
          </a:xfrm>
          <a:solidFill>
            <a:srgbClr val="4472C4"/>
          </a:solidFill>
          <a:ln w="25402">
            <a:solidFill>
              <a:srgbClr val="2F528F"/>
            </a:solidFill>
            <a:prstDash val="solid"/>
          </a:ln>
        </p:spPr>
      </p:sp>
    </p:spTree>
    <p:extLst>
      <p:ext uri="{BB962C8B-B14F-4D97-AF65-F5344CB8AC3E}">
        <p14:creationId xmlns:p14="http://schemas.microsoft.com/office/powerpoint/2010/main" val="4215290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6">
            <a:extLst>
              <a:ext uri="{FF2B5EF4-FFF2-40B4-BE49-F238E27FC236}">
                <a16:creationId xmlns:a16="http://schemas.microsoft.com/office/drawing/2014/main" id="{41B6F074-8E1A-40C4-8DCE-E99018D42336}"/>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EF01F4A-1550-4D1B-8800-FF11AB35B2D7}" type="slidenum">
              <a:t>5</a:t>
            </a:fld>
            <a:endParaRPr lang="ru-RU"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Google Shape;114;p5:notes">
            <a:extLst>
              <a:ext uri="{FF2B5EF4-FFF2-40B4-BE49-F238E27FC236}">
                <a16:creationId xmlns:a16="http://schemas.microsoft.com/office/drawing/2014/main" id="{89C33AFC-7446-4739-A78B-0073DE2D715F}"/>
              </a:ext>
            </a:extLst>
          </p:cNvPr>
          <p:cNvSpPr txBox="1">
            <a:spLocks noGrp="1"/>
          </p:cNvSpPr>
          <p:nvPr>
            <p:ph type="body" sz="quarter" idx="1"/>
          </p:nvPr>
        </p:nvSpPr>
        <p:spPr>
          <a:xfrm>
            <a:off x="685800" y="4343400"/>
            <a:ext cx="5485677" cy="4114077"/>
          </a:xfrm>
        </p:spPr>
        <p:txBody>
          <a:bodyPr lIns="90004" tIns="44997" rIns="90004" bIns="44997"/>
          <a:lstStyle/>
          <a:p>
            <a:pPr marL="215999" marR="0" lvl="0" indent="-215999" defTabSz="914400" rtl="0" eaLnBrk="1" fontAlgn="auto" latinLnBrk="0" hangingPunct="0">
              <a:lnSpc>
                <a:spcPct val="100000"/>
              </a:lnSpc>
              <a:spcBef>
                <a:spcPts val="0"/>
              </a:spcBef>
              <a:spcAft>
                <a:spcPts val="0"/>
              </a:spcAft>
              <a:buClrTx/>
              <a:buSzTx/>
              <a:buFontTx/>
              <a:buNone/>
              <a:tabLst/>
              <a:defRPr/>
            </a:pPr>
            <a:r>
              <a:rPr lang="ru-RU" sz="2000" dirty="0"/>
              <a:t>Инвестиции в макроэкономике - это расходы на приобретение физических и финансовых активов, таких как машины, оборудование, недвижимость и ценные бумаги, с целью увеличения производства и создания новых рабочих мест, а также повышения производительности и потенциала экономики в целом. </a:t>
            </a:r>
          </a:p>
          <a:p>
            <a:endParaRPr lang="ru-RU" dirty="0"/>
          </a:p>
        </p:txBody>
      </p:sp>
      <p:sp>
        <p:nvSpPr>
          <p:cNvPr id="4" name="Google Shape;115;p5:notes">
            <a:extLst>
              <a:ext uri="{FF2B5EF4-FFF2-40B4-BE49-F238E27FC236}">
                <a16:creationId xmlns:a16="http://schemas.microsoft.com/office/drawing/2014/main" id="{B2327FFF-189B-4089-B262-1EFCC120E0BD}"/>
              </a:ext>
            </a:extLst>
          </p:cNvPr>
          <p:cNvSpPr/>
          <p:nvPr/>
        </p:nvSpPr>
        <p:spPr>
          <a:xfrm>
            <a:off x="3884755" y="8685364"/>
            <a:ext cx="2971077" cy="45647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419B038-51F2-4ADE-B727-38324B4EC970}" type="slidenum">
              <a:t>5</a:t>
            </a:fld>
            <a:endParaRPr lang="ru-RU" sz="2400" b="0" i="0" u="none" strike="noStrike" kern="1200" cap="none" spc="0" baseline="0">
              <a:solidFill>
                <a:srgbClr val="000000"/>
              </a:solidFill>
              <a:uFillTx/>
              <a:latin typeface="Arial" pitchFamily="18"/>
              <a:ea typeface="Arial" pitchFamily="2"/>
              <a:cs typeface="Arial" pitchFamily="2"/>
            </a:endParaRPr>
          </a:p>
        </p:txBody>
      </p:sp>
      <p:sp>
        <p:nvSpPr>
          <p:cNvPr id="5" name="Google Shape;116;p5:notes">
            <a:extLst>
              <a:ext uri="{FF2B5EF4-FFF2-40B4-BE49-F238E27FC236}">
                <a16:creationId xmlns:a16="http://schemas.microsoft.com/office/drawing/2014/main" id="{F41ABD63-C813-4AED-8307-74829343F7FF}"/>
              </a:ext>
            </a:extLst>
          </p:cNvPr>
          <p:cNvSpPr>
            <a:spLocks noGrp="1" noRot="1" noChangeAspect="1"/>
          </p:cNvSpPr>
          <p:nvPr>
            <p:ph type="sldImg"/>
          </p:nvPr>
        </p:nvSpPr>
        <p:spPr>
          <a:xfrm>
            <a:off x="954088" y="695325"/>
            <a:ext cx="4949825" cy="3427413"/>
          </a:xfrm>
          <a:solidFill>
            <a:srgbClr val="4472C4"/>
          </a:solidFill>
          <a:ln w="25402">
            <a:solidFill>
              <a:srgbClr val="2F528F"/>
            </a:solidFill>
            <a:prstDash val="solid"/>
          </a:ln>
        </p:spPr>
      </p:sp>
    </p:spTree>
    <p:extLst>
      <p:ext uri="{BB962C8B-B14F-4D97-AF65-F5344CB8AC3E}">
        <p14:creationId xmlns:p14="http://schemas.microsoft.com/office/powerpoint/2010/main" val="4081943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6">
            <a:extLst>
              <a:ext uri="{FF2B5EF4-FFF2-40B4-BE49-F238E27FC236}">
                <a16:creationId xmlns:a16="http://schemas.microsoft.com/office/drawing/2014/main" id="{41B6F074-8E1A-40C4-8DCE-E99018D42336}"/>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EF01F4A-1550-4D1B-8800-FF11AB35B2D7}" type="slidenum">
              <a:t>6</a:t>
            </a:fld>
            <a:endParaRPr lang="ru-RU"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Google Shape;114;p5:notes">
            <a:extLst>
              <a:ext uri="{FF2B5EF4-FFF2-40B4-BE49-F238E27FC236}">
                <a16:creationId xmlns:a16="http://schemas.microsoft.com/office/drawing/2014/main" id="{89C33AFC-7446-4739-A78B-0073DE2D715F}"/>
              </a:ext>
            </a:extLst>
          </p:cNvPr>
          <p:cNvSpPr txBox="1">
            <a:spLocks noGrp="1"/>
          </p:cNvSpPr>
          <p:nvPr>
            <p:ph type="body" sz="quarter" idx="1"/>
          </p:nvPr>
        </p:nvSpPr>
        <p:spPr>
          <a:xfrm>
            <a:off x="685800" y="4343400"/>
            <a:ext cx="5485677" cy="4114077"/>
          </a:xfrm>
        </p:spPr>
        <p:txBody>
          <a:bodyPr lIns="90004" tIns="44997" rIns="90004" bIns="44997"/>
          <a:lstStyle/>
          <a:p>
            <a:r>
              <a:rPr lang="ru-RU" dirty="0"/>
              <a:t>Ожидания инвесторов – то есть если человек, решающий вкладываться ему или нет в какой либо актив, ожидает высокие доходы в будущем и верит в это, то его склонность к инвестированию будет выше. </a:t>
            </a:r>
          </a:p>
          <a:p>
            <a:r>
              <a:rPr lang="ru-RU" dirty="0"/>
              <a:t>И как мы убедимся далее детерминантов очень много и все они разные</a:t>
            </a:r>
          </a:p>
          <a:p>
            <a:r>
              <a:rPr lang="ru-RU" dirty="0"/>
              <a:t>Политическая стабильность – очевидно что если в стране все спокойно, не ведется война, нет внутренних конфликтов, восстаний и </a:t>
            </a:r>
            <a:r>
              <a:rPr lang="ru-RU" dirty="0" err="1"/>
              <a:t>гос</a:t>
            </a:r>
            <a:r>
              <a:rPr lang="ru-RU" dirty="0"/>
              <a:t> переворотов то вкладываться в нее будут больше чем в страну где все нестабильно </a:t>
            </a:r>
          </a:p>
          <a:p>
            <a:r>
              <a:rPr lang="ru-RU" dirty="0"/>
              <a:t>Финансовая доступность заемных средств – если взять кредит и вложиться можно легко и быстро и заемные средства в экономике присутствуют (то есть те деньги которые их владельцы готовы дать взаймы) то это положительно влияет на величину инвестиций</a:t>
            </a:r>
          </a:p>
          <a:p>
            <a:endParaRPr lang="ru-RU" dirty="0"/>
          </a:p>
        </p:txBody>
      </p:sp>
      <p:sp>
        <p:nvSpPr>
          <p:cNvPr id="4" name="Google Shape;115;p5:notes">
            <a:extLst>
              <a:ext uri="{FF2B5EF4-FFF2-40B4-BE49-F238E27FC236}">
                <a16:creationId xmlns:a16="http://schemas.microsoft.com/office/drawing/2014/main" id="{B2327FFF-189B-4089-B262-1EFCC120E0BD}"/>
              </a:ext>
            </a:extLst>
          </p:cNvPr>
          <p:cNvSpPr/>
          <p:nvPr/>
        </p:nvSpPr>
        <p:spPr>
          <a:xfrm>
            <a:off x="3884755" y="8685364"/>
            <a:ext cx="2971077" cy="45647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419B038-51F2-4ADE-B727-38324B4EC970}" type="slidenum">
              <a:t>6</a:t>
            </a:fld>
            <a:endParaRPr lang="ru-RU" sz="2400" b="0" i="0" u="none" strike="noStrike" kern="1200" cap="none" spc="0" baseline="0">
              <a:solidFill>
                <a:srgbClr val="000000"/>
              </a:solidFill>
              <a:uFillTx/>
              <a:latin typeface="Arial" pitchFamily="18"/>
              <a:ea typeface="Arial" pitchFamily="2"/>
              <a:cs typeface="Arial" pitchFamily="2"/>
            </a:endParaRPr>
          </a:p>
        </p:txBody>
      </p:sp>
      <p:sp>
        <p:nvSpPr>
          <p:cNvPr id="5" name="Google Shape;116;p5:notes">
            <a:extLst>
              <a:ext uri="{FF2B5EF4-FFF2-40B4-BE49-F238E27FC236}">
                <a16:creationId xmlns:a16="http://schemas.microsoft.com/office/drawing/2014/main" id="{F41ABD63-C813-4AED-8307-74829343F7FF}"/>
              </a:ext>
            </a:extLst>
          </p:cNvPr>
          <p:cNvSpPr>
            <a:spLocks noGrp="1" noRot="1" noChangeAspect="1"/>
          </p:cNvSpPr>
          <p:nvPr>
            <p:ph type="sldImg"/>
          </p:nvPr>
        </p:nvSpPr>
        <p:spPr>
          <a:xfrm>
            <a:off x="954088" y="695325"/>
            <a:ext cx="4949825" cy="3427413"/>
          </a:xfrm>
          <a:solidFill>
            <a:srgbClr val="4472C4"/>
          </a:solidFill>
          <a:ln w="25402">
            <a:solidFill>
              <a:srgbClr val="2F528F"/>
            </a:solidFill>
            <a:prstDash val="solid"/>
          </a:ln>
        </p:spPr>
      </p:sp>
    </p:spTree>
    <p:extLst>
      <p:ext uri="{BB962C8B-B14F-4D97-AF65-F5344CB8AC3E}">
        <p14:creationId xmlns:p14="http://schemas.microsoft.com/office/powerpoint/2010/main" val="1728093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6">
            <a:extLst>
              <a:ext uri="{FF2B5EF4-FFF2-40B4-BE49-F238E27FC236}">
                <a16:creationId xmlns:a16="http://schemas.microsoft.com/office/drawing/2014/main" id="{41B6F074-8E1A-40C4-8DCE-E99018D42336}"/>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EF01F4A-1550-4D1B-8800-FF11AB35B2D7}" type="slidenum">
              <a:t>7</a:t>
            </a:fld>
            <a:endParaRPr lang="ru-RU"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Google Shape;114;p5:notes">
            <a:extLst>
              <a:ext uri="{FF2B5EF4-FFF2-40B4-BE49-F238E27FC236}">
                <a16:creationId xmlns:a16="http://schemas.microsoft.com/office/drawing/2014/main" id="{89C33AFC-7446-4739-A78B-0073DE2D715F}"/>
              </a:ext>
            </a:extLst>
          </p:cNvPr>
          <p:cNvSpPr txBox="1">
            <a:spLocks noGrp="1"/>
          </p:cNvSpPr>
          <p:nvPr>
            <p:ph type="body" sz="quarter" idx="1"/>
          </p:nvPr>
        </p:nvSpPr>
        <p:spPr>
          <a:xfrm>
            <a:off x="685800" y="4343400"/>
            <a:ext cx="5485677" cy="4114077"/>
          </a:xfrm>
        </p:spPr>
        <p:txBody>
          <a:bodyPr lIns="90004" tIns="44997" rIns="90004" bIns="44997"/>
          <a:lstStyle/>
          <a:p>
            <a:r>
              <a:rPr lang="ru-RU" dirty="0"/>
              <a:t>Формирующийся рынок – тот рынок, который не достиг своей </a:t>
            </a:r>
            <a:r>
              <a:rPr lang="en-US" dirty="0"/>
              <a:t>‘</a:t>
            </a:r>
            <a:r>
              <a:rPr lang="ru-RU" dirty="0"/>
              <a:t>зрелости</a:t>
            </a:r>
            <a:r>
              <a:rPr lang="en-US" dirty="0"/>
              <a:t>’</a:t>
            </a:r>
            <a:r>
              <a:rPr lang="ru-RU" dirty="0"/>
              <a:t> – такие рынки связывают с высокими рисками и потенциалом, нестабильностью, инновациями, неопределенностью.</a:t>
            </a:r>
          </a:p>
        </p:txBody>
      </p:sp>
      <p:sp>
        <p:nvSpPr>
          <p:cNvPr id="4" name="Google Shape;115;p5:notes">
            <a:extLst>
              <a:ext uri="{FF2B5EF4-FFF2-40B4-BE49-F238E27FC236}">
                <a16:creationId xmlns:a16="http://schemas.microsoft.com/office/drawing/2014/main" id="{B2327FFF-189B-4089-B262-1EFCC120E0BD}"/>
              </a:ext>
            </a:extLst>
          </p:cNvPr>
          <p:cNvSpPr/>
          <p:nvPr/>
        </p:nvSpPr>
        <p:spPr>
          <a:xfrm>
            <a:off x="3884755" y="8685364"/>
            <a:ext cx="2971077" cy="45647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419B038-51F2-4ADE-B727-38324B4EC970}" type="slidenum">
              <a:t>7</a:t>
            </a:fld>
            <a:endParaRPr lang="ru-RU" sz="2400" b="0" i="0" u="none" strike="noStrike" kern="1200" cap="none" spc="0" baseline="0">
              <a:solidFill>
                <a:srgbClr val="000000"/>
              </a:solidFill>
              <a:uFillTx/>
              <a:latin typeface="Arial" pitchFamily="18"/>
              <a:ea typeface="Arial" pitchFamily="2"/>
              <a:cs typeface="Arial" pitchFamily="2"/>
            </a:endParaRPr>
          </a:p>
        </p:txBody>
      </p:sp>
      <p:sp>
        <p:nvSpPr>
          <p:cNvPr id="5" name="Google Shape;116;p5:notes">
            <a:extLst>
              <a:ext uri="{FF2B5EF4-FFF2-40B4-BE49-F238E27FC236}">
                <a16:creationId xmlns:a16="http://schemas.microsoft.com/office/drawing/2014/main" id="{F41ABD63-C813-4AED-8307-74829343F7FF}"/>
              </a:ext>
            </a:extLst>
          </p:cNvPr>
          <p:cNvSpPr>
            <a:spLocks noGrp="1" noRot="1" noChangeAspect="1"/>
          </p:cNvSpPr>
          <p:nvPr>
            <p:ph type="sldImg"/>
          </p:nvPr>
        </p:nvSpPr>
        <p:spPr>
          <a:xfrm>
            <a:off x="954088" y="695325"/>
            <a:ext cx="4949825" cy="3427413"/>
          </a:xfrm>
          <a:solidFill>
            <a:srgbClr val="4472C4"/>
          </a:solidFill>
          <a:ln w="25402">
            <a:solidFill>
              <a:srgbClr val="2F528F"/>
            </a:solidFill>
            <a:prstDash val="solid"/>
          </a:ln>
        </p:spPr>
      </p:sp>
    </p:spTree>
    <p:extLst>
      <p:ext uri="{BB962C8B-B14F-4D97-AF65-F5344CB8AC3E}">
        <p14:creationId xmlns:p14="http://schemas.microsoft.com/office/powerpoint/2010/main" val="1993676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6">
            <a:extLst>
              <a:ext uri="{FF2B5EF4-FFF2-40B4-BE49-F238E27FC236}">
                <a16:creationId xmlns:a16="http://schemas.microsoft.com/office/drawing/2014/main" id="{41B6F074-8E1A-40C4-8DCE-E99018D42336}"/>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EF01F4A-1550-4D1B-8800-FF11AB35B2D7}" type="slidenum">
              <a:t>8</a:t>
            </a:fld>
            <a:endParaRPr lang="ru-RU"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Google Shape;114;p5:notes">
            <a:extLst>
              <a:ext uri="{FF2B5EF4-FFF2-40B4-BE49-F238E27FC236}">
                <a16:creationId xmlns:a16="http://schemas.microsoft.com/office/drawing/2014/main" id="{89C33AFC-7446-4739-A78B-0073DE2D715F}"/>
              </a:ext>
            </a:extLst>
          </p:cNvPr>
          <p:cNvSpPr txBox="1">
            <a:spLocks noGrp="1"/>
          </p:cNvSpPr>
          <p:nvPr>
            <p:ph type="body" sz="quarter" idx="1"/>
          </p:nvPr>
        </p:nvSpPr>
        <p:spPr>
          <a:xfrm>
            <a:off x="685800" y="4343400"/>
            <a:ext cx="5485677" cy="4114077"/>
          </a:xfrm>
        </p:spPr>
        <p:txBody>
          <a:bodyPr lIns="90004" tIns="44997" rIns="90004" bIns="44997"/>
          <a:lstStyle/>
          <a:p>
            <a:r>
              <a:rPr lang="ru-RU" dirty="0"/>
              <a:t>Гипотезы делятся на две группы: 1-2 связаны с макроэкономикой и финансовым развитие страны, а 3-6 это гипотезы корпоративных факторов </a:t>
            </a:r>
          </a:p>
        </p:txBody>
      </p:sp>
      <p:sp>
        <p:nvSpPr>
          <p:cNvPr id="4" name="Google Shape;115;p5:notes">
            <a:extLst>
              <a:ext uri="{FF2B5EF4-FFF2-40B4-BE49-F238E27FC236}">
                <a16:creationId xmlns:a16="http://schemas.microsoft.com/office/drawing/2014/main" id="{B2327FFF-189B-4089-B262-1EFCC120E0BD}"/>
              </a:ext>
            </a:extLst>
          </p:cNvPr>
          <p:cNvSpPr/>
          <p:nvPr/>
        </p:nvSpPr>
        <p:spPr>
          <a:xfrm>
            <a:off x="3884755" y="8685364"/>
            <a:ext cx="2971077" cy="45647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419B038-51F2-4ADE-B727-38324B4EC970}" type="slidenum">
              <a:t>8</a:t>
            </a:fld>
            <a:endParaRPr lang="ru-RU" sz="2400" b="0" i="0" u="none" strike="noStrike" kern="1200" cap="none" spc="0" baseline="0">
              <a:solidFill>
                <a:srgbClr val="000000"/>
              </a:solidFill>
              <a:uFillTx/>
              <a:latin typeface="Arial" pitchFamily="18"/>
              <a:ea typeface="Arial" pitchFamily="2"/>
              <a:cs typeface="Arial" pitchFamily="2"/>
            </a:endParaRPr>
          </a:p>
        </p:txBody>
      </p:sp>
      <p:sp>
        <p:nvSpPr>
          <p:cNvPr id="5" name="Google Shape;116;p5:notes">
            <a:extLst>
              <a:ext uri="{FF2B5EF4-FFF2-40B4-BE49-F238E27FC236}">
                <a16:creationId xmlns:a16="http://schemas.microsoft.com/office/drawing/2014/main" id="{F41ABD63-C813-4AED-8307-74829343F7FF}"/>
              </a:ext>
            </a:extLst>
          </p:cNvPr>
          <p:cNvSpPr>
            <a:spLocks noGrp="1" noRot="1" noChangeAspect="1"/>
          </p:cNvSpPr>
          <p:nvPr>
            <p:ph type="sldImg"/>
          </p:nvPr>
        </p:nvSpPr>
        <p:spPr>
          <a:xfrm>
            <a:off x="954088" y="695325"/>
            <a:ext cx="4949825" cy="3427413"/>
          </a:xfrm>
          <a:solidFill>
            <a:srgbClr val="4472C4"/>
          </a:solidFill>
          <a:ln w="25402">
            <a:solidFill>
              <a:srgbClr val="2F528F"/>
            </a:solidFill>
            <a:prstDash val="solid"/>
          </a:ln>
        </p:spPr>
      </p:sp>
    </p:spTree>
    <p:extLst>
      <p:ext uri="{BB962C8B-B14F-4D97-AF65-F5344CB8AC3E}">
        <p14:creationId xmlns:p14="http://schemas.microsoft.com/office/powerpoint/2010/main" val="3123652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6">
            <a:extLst>
              <a:ext uri="{FF2B5EF4-FFF2-40B4-BE49-F238E27FC236}">
                <a16:creationId xmlns:a16="http://schemas.microsoft.com/office/drawing/2014/main" id="{41B6F074-8E1A-40C4-8DCE-E99018D42336}"/>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EF01F4A-1550-4D1B-8800-FF11AB35B2D7}" type="slidenum">
              <a:t>9</a:t>
            </a:fld>
            <a:endParaRPr lang="ru-RU"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Google Shape;114;p5:notes">
            <a:extLst>
              <a:ext uri="{FF2B5EF4-FFF2-40B4-BE49-F238E27FC236}">
                <a16:creationId xmlns:a16="http://schemas.microsoft.com/office/drawing/2014/main" id="{89C33AFC-7446-4739-A78B-0073DE2D715F}"/>
              </a:ext>
            </a:extLst>
          </p:cNvPr>
          <p:cNvSpPr txBox="1">
            <a:spLocks noGrp="1"/>
          </p:cNvSpPr>
          <p:nvPr>
            <p:ph type="body" sz="quarter" idx="1"/>
          </p:nvPr>
        </p:nvSpPr>
        <p:spPr>
          <a:xfrm>
            <a:off x="685800" y="4343400"/>
            <a:ext cx="5485677" cy="4114077"/>
          </a:xfrm>
        </p:spPr>
        <p:txBody>
          <a:bodyPr lIns="90004" tIns="44997" rIns="90004" bIns="44997"/>
          <a:lstStyle/>
          <a:p>
            <a:pPr marL="457200" indent="-457200">
              <a:buAutoNum type="arabicParenR"/>
            </a:pPr>
            <a:r>
              <a:rPr lang="ru-RU" dirty="0"/>
              <a:t>То есть изменения основных средств компании подразумевает собой вкладывание в компанию инвестиций, если этот показатель растет то в компании инвестируют </a:t>
            </a:r>
          </a:p>
          <a:p>
            <a:pPr marL="457200" indent="-457200">
              <a:buAutoNum type="arabicParenR"/>
            </a:pPr>
            <a:r>
              <a:rPr lang="ru-RU" dirty="0"/>
              <a:t>Говоря простыми словами – основные средства компании в периоде </a:t>
            </a:r>
            <a:r>
              <a:rPr lang="en-US" dirty="0"/>
              <a:t>t </a:t>
            </a:r>
            <a:r>
              <a:rPr lang="ru-RU" dirty="0"/>
              <a:t>делятся на основные средства компании в периоде </a:t>
            </a:r>
            <a:r>
              <a:rPr lang="en-US" dirty="0"/>
              <a:t>t-1 </a:t>
            </a:r>
            <a:r>
              <a:rPr lang="ru-RU" dirty="0"/>
              <a:t>и берется среднее значение этого показателя по году – это и будет средний уровень изменения основных средств компании данной страны </a:t>
            </a:r>
          </a:p>
        </p:txBody>
      </p:sp>
      <p:sp>
        <p:nvSpPr>
          <p:cNvPr id="4" name="Google Shape;115;p5:notes">
            <a:extLst>
              <a:ext uri="{FF2B5EF4-FFF2-40B4-BE49-F238E27FC236}">
                <a16:creationId xmlns:a16="http://schemas.microsoft.com/office/drawing/2014/main" id="{B2327FFF-189B-4089-B262-1EFCC120E0BD}"/>
              </a:ext>
            </a:extLst>
          </p:cNvPr>
          <p:cNvSpPr/>
          <p:nvPr/>
        </p:nvSpPr>
        <p:spPr>
          <a:xfrm>
            <a:off x="3884755" y="8685364"/>
            <a:ext cx="2971077" cy="45647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419B038-51F2-4ADE-B727-38324B4EC970}" type="slidenum">
              <a:t>9</a:t>
            </a:fld>
            <a:endParaRPr lang="ru-RU" sz="2400" b="0" i="0" u="none" strike="noStrike" kern="1200" cap="none" spc="0" baseline="0">
              <a:solidFill>
                <a:srgbClr val="000000"/>
              </a:solidFill>
              <a:uFillTx/>
              <a:latin typeface="Arial" pitchFamily="18"/>
              <a:ea typeface="Arial" pitchFamily="2"/>
              <a:cs typeface="Arial" pitchFamily="2"/>
            </a:endParaRPr>
          </a:p>
        </p:txBody>
      </p:sp>
      <p:sp>
        <p:nvSpPr>
          <p:cNvPr id="5" name="Google Shape;116;p5:notes">
            <a:extLst>
              <a:ext uri="{FF2B5EF4-FFF2-40B4-BE49-F238E27FC236}">
                <a16:creationId xmlns:a16="http://schemas.microsoft.com/office/drawing/2014/main" id="{F41ABD63-C813-4AED-8307-74829343F7FF}"/>
              </a:ext>
            </a:extLst>
          </p:cNvPr>
          <p:cNvSpPr>
            <a:spLocks noGrp="1" noRot="1" noChangeAspect="1"/>
          </p:cNvSpPr>
          <p:nvPr>
            <p:ph type="sldImg"/>
          </p:nvPr>
        </p:nvSpPr>
        <p:spPr>
          <a:xfrm>
            <a:off x="954088" y="695325"/>
            <a:ext cx="4949825" cy="3427413"/>
          </a:xfrm>
          <a:solidFill>
            <a:srgbClr val="4472C4"/>
          </a:solidFill>
          <a:ln w="25402">
            <a:solidFill>
              <a:srgbClr val="2F528F"/>
            </a:solidFill>
            <a:prstDash val="solid"/>
          </a:ln>
        </p:spPr>
      </p:sp>
    </p:spTree>
    <p:extLst>
      <p:ext uri="{BB962C8B-B14F-4D97-AF65-F5344CB8AC3E}">
        <p14:creationId xmlns:p14="http://schemas.microsoft.com/office/powerpoint/2010/main" val="1259824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98A184-2EC5-4699-B999-5B54BE027156}"/>
              </a:ext>
            </a:extLst>
          </p:cNvPr>
          <p:cNvSpPr txBox="1">
            <a:spLocks noGrp="1"/>
          </p:cNvSpPr>
          <p:nvPr>
            <p:ph type="ctrTitle"/>
          </p:nvPr>
        </p:nvSpPr>
        <p:spPr>
          <a:xfrm>
            <a:off x="1238253" y="1122361"/>
            <a:ext cx="7429500" cy="2387598"/>
          </a:xfrm>
        </p:spPr>
        <p:txBody>
          <a:bodyPr anchor="b" anchorCtr="1"/>
          <a:lstStyle>
            <a:lvl1pPr algn="ctr">
              <a:defRPr sz="6000"/>
            </a:lvl1pPr>
          </a:lstStyle>
          <a:p>
            <a:pPr lvl="0"/>
            <a:r>
              <a:rPr lang="ru-RU"/>
              <a:t>Образец заголовка</a:t>
            </a:r>
          </a:p>
        </p:txBody>
      </p:sp>
      <p:sp>
        <p:nvSpPr>
          <p:cNvPr id="3" name="Подзаголовок 2">
            <a:extLst>
              <a:ext uri="{FF2B5EF4-FFF2-40B4-BE49-F238E27FC236}">
                <a16:creationId xmlns:a16="http://schemas.microsoft.com/office/drawing/2014/main" id="{499A27EA-8F66-42DD-B296-41D8C789A438}"/>
              </a:ext>
            </a:extLst>
          </p:cNvPr>
          <p:cNvSpPr txBox="1">
            <a:spLocks noGrp="1"/>
          </p:cNvSpPr>
          <p:nvPr>
            <p:ph type="subTitle" idx="1"/>
          </p:nvPr>
        </p:nvSpPr>
        <p:spPr>
          <a:xfrm>
            <a:off x="1238253" y="3602041"/>
            <a:ext cx="7429500" cy="1655758"/>
          </a:xfrm>
        </p:spPr>
        <p:txBody>
          <a:bodyPr anchorCtr="1"/>
          <a:lstStyle>
            <a:lvl1pPr algn="ctr">
              <a:defRPr sz="2400"/>
            </a:lvl1pPr>
          </a:lstStyle>
          <a:p>
            <a:pPr lvl="0"/>
            <a:r>
              <a:rPr lang="ru-RU"/>
              <a:t>Образец подзаголовка</a:t>
            </a:r>
          </a:p>
        </p:txBody>
      </p:sp>
    </p:spTree>
    <p:extLst>
      <p:ext uri="{BB962C8B-B14F-4D97-AF65-F5344CB8AC3E}">
        <p14:creationId xmlns:p14="http://schemas.microsoft.com/office/powerpoint/2010/main" val="1531066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4B95360-2FD1-41C6-B1AF-EFB438F24A39}"/>
              </a:ext>
            </a:extLst>
          </p:cNvPr>
          <p:cNvSpPr txBox="1">
            <a:spLocks noGrp="1"/>
          </p:cNvSpPr>
          <p:nvPr>
            <p:ph type="title"/>
          </p:nvPr>
        </p:nvSpPr>
        <p:spPr/>
        <p:txBody>
          <a:bodyPr/>
          <a:lstStyle>
            <a:lvl1pPr>
              <a:defRPr/>
            </a:lvl1pPr>
          </a:lstStyle>
          <a:p>
            <a:pPr lvl="0"/>
            <a:r>
              <a:rPr lang="ru-RU"/>
              <a:t>Образец заголовка</a:t>
            </a:r>
          </a:p>
        </p:txBody>
      </p:sp>
      <p:sp>
        <p:nvSpPr>
          <p:cNvPr id="3" name="Вертикальный текст 2">
            <a:extLst>
              <a:ext uri="{FF2B5EF4-FFF2-40B4-BE49-F238E27FC236}">
                <a16:creationId xmlns:a16="http://schemas.microsoft.com/office/drawing/2014/main" id="{BA9875C8-05BD-4A1F-BB1C-0816F72D9428}"/>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2315625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4E979CAD-E2BD-40E8-BABD-08BF8510354A}"/>
              </a:ext>
            </a:extLst>
          </p:cNvPr>
          <p:cNvSpPr txBox="1">
            <a:spLocks noGrp="1"/>
          </p:cNvSpPr>
          <p:nvPr>
            <p:ph type="title" orient="vert"/>
          </p:nvPr>
        </p:nvSpPr>
        <p:spPr>
          <a:xfrm>
            <a:off x="7181853" y="273048"/>
            <a:ext cx="2228850" cy="5857875"/>
          </a:xfrm>
        </p:spPr>
        <p:txBody>
          <a:bodyPr vert="eaVert"/>
          <a:lstStyle>
            <a:lvl1pPr>
              <a:defRPr/>
            </a:lvl1pPr>
          </a:lstStyle>
          <a:p>
            <a:pPr lvl="0"/>
            <a:r>
              <a:rPr lang="ru-RU"/>
              <a:t>Образец заголовка</a:t>
            </a:r>
          </a:p>
        </p:txBody>
      </p:sp>
      <p:sp>
        <p:nvSpPr>
          <p:cNvPr id="3" name="Вертикальный текст 2">
            <a:extLst>
              <a:ext uri="{FF2B5EF4-FFF2-40B4-BE49-F238E27FC236}">
                <a16:creationId xmlns:a16="http://schemas.microsoft.com/office/drawing/2014/main" id="{F2C704B8-FB6A-452C-A2E6-B170355B4AF3}"/>
              </a:ext>
            </a:extLst>
          </p:cNvPr>
          <p:cNvSpPr txBox="1">
            <a:spLocks noGrp="1"/>
          </p:cNvSpPr>
          <p:nvPr>
            <p:ph type="body" orient="vert" idx="1"/>
          </p:nvPr>
        </p:nvSpPr>
        <p:spPr>
          <a:xfrm>
            <a:off x="495303" y="273048"/>
            <a:ext cx="6534146" cy="5857875"/>
          </a:xfrm>
        </p:spPr>
        <p:txBody>
          <a:bodyPr vert="eaVert"/>
          <a:lstStyle>
            <a:lvl1pPr>
              <a:defRPr/>
            </a:lvl1pPr>
            <a:lvl2pPr>
              <a:defRPr/>
            </a:lvl2pPr>
            <a:lvl3pPr>
              <a:defRPr/>
            </a:lvl3pPr>
            <a:lvl4pPr>
              <a:defRPr/>
            </a:lvl4pPr>
            <a:lvl5pPr>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3170980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2403E1-B4B9-4F61-AD1E-85B1CE6A75A8}"/>
              </a:ext>
            </a:extLst>
          </p:cNvPr>
          <p:cNvSpPr txBox="1">
            <a:spLocks noGrp="1"/>
          </p:cNvSpPr>
          <p:nvPr>
            <p:ph type="ctrTitle"/>
          </p:nvPr>
        </p:nvSpPr>
        <p:spPr>
          <a:xfrm>
            <a:off x="1238253" y="1122361"/>
            <a:ext cx="7429500" cy="2387598"/>
          </a:xfrm>
        </p:spPr>
        <p:txBody>
          <a:bodyPr anchor="b" anchorCtr="1"/>
          <a:lstStyle>
            <a:lvl1pPr algn="ctr">
              <a:defRPr sz="6000"/>
            </a:lvl1pPr>
          </a:lstStyle>
          <a:p>
            <a:pPr lvl="0"/>
            <a:r>
              <a:rPr lang="ru-RU"/>
              <a:t>Образец заголовка</a:t>
            </a:r>
          </a:p>
        </p:txBody>
      </p:sp>
      <p:sp>
        <p:nvSpPr>
          <p:cNvPr id="3" name="Подзаголовок 2">
            <a:extLst>
              <a:ext uri="{FF2B5EF4-FFF2-40B4-BE49-F238E27FC236}">
                <a16:creationId xmlns:a16="http://schemas.microsoft.com/office/drawing/2014/main" id="{F66DF963-9B7A-492E-8001-E4EAEFA83E40}"/>
              </a:ext>
            </a:extLst>
          </p:cNvPr>
          <p:cNvSpPr txBox="1">
            <a:spLocks noGrp="1"/>
          </p:cNvSpPr>
          <p:nvPr>
            <p:ph type="subTitle" idx="1"/>
          </p:nvPr>
        </p:nvSpPr>
        <p:spPr>
          <a:xfrm>
            <a:off x="1238253" y="3602041"/>
            <a:ext cx="7429500" cy="1655758"/>
          </a:xfrm>
        </p:spPr>
        <p:txBody>
          <a:bodyPr anchorCtr="1"/>
          <a:lstStyle>
            <a:lvl1pPr algn="ctr">
              <a:defRPr sz="2400"/>
            </a:lvl1pPr>
          </a:lstStyle>
          <a:p>
            <a:pPr lvl="0"/>
            <a:r>
              <a:rPr lang="ru-RU"/>
              <a:t>Образец подзаголовка</a:t>
            </a:r>
          </a:p>
        </p:txBody>
      </p:sp>
    </p:spTree>
    <p:extLst>
      <p:ext uri="{BB962C8B-B14F-4D97-AF65-F5344CB8AC3E}">
        <p14:creationId xmlns:p14="http://schemas.microsoft.com/office/powerpoint/2010/main" val="2459477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949F6E-A83A-4782-B894-FBAD42172B7C}"/>
              </a:ext>
            </a:extLst>
          </p:cNvPr>
          <p:cNvSpPr txBox="1">
            <a:spLocks noGrp="1"/>
          </p:cNvSpPr>
          <p:nvPr>
            <p:ph type="title"/>
          </p:nvPr>
        </p:nvSpPr>
        <p:spPr/>
        <p:txBody>
          <a:bodyPr/>
          <a:lstStyle>
            <a:lvl1pPr>
              <a:defRPr/>
            </a:lvl1pPr>
          </a:lstStyle>
          <a:p>
            <a:pPr lvl="0"/>
            <a:r>
              <a:rPr lang="ru-RU"/>
              <a:t>Образец заголовка</a:t>
            </a:r>
          </a:p>
        </p:txBody>
      </p:sp>
      <p:sp>
        <p:nvSpPr>
          <p:cNvPr id="3" name="Объект 2">
            <a:extLst>
              <a:ext uri="{FF2B5EF4-FFF2-40B4-BE49-F238E27FC236}">
                <a16:creationId xmlns:a16="http://schemas.microsoft.com/office/drawing/2014/main" id="{4F4B06D1-C675-4FF1-9C47-984C295A86E7}"/>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919851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CE763C-D30F-41DA-A0E5-C1789EC965A3}"/>
              </a:ext>
            </a:extLst>
          </p:cNvPr>
          <p:cNvSpPr txBox="1">
            <a:spLocks noGrp="1"/>
          </p:cNvSpPr>
          <p:nvPr>
            <p:ph type="title"/>
          </p:nvPr>
        </p:nvSpPr>
        <p:spPr>
          <a:xfrm>
            <a:off x="676271" y="1709735"/>
            <a:ext cx="8543925" cy="2852735"/>
          </a:xfrm>
        </p:spPr>
        <p:txBody>
          <a:bodyPr anchor="b"/>
          <a:lstStyle>
            <a:lvl1pPr>
              <a:defRPr sz="6000"/>
            </a:lvl1pPr>
          </a:lstStyle>
          <a:p>
            <a:pPr lvl="0"/>
            <a:r>
              <a:rPr lang="ru-RU"/>
              <a:t>Образец заголовка</a:t>
            </a:r>
          </a:p>
        </p:txBody>
      </p:sp>
      <p:sp>
        <p:nvSpPr>
          <p:cNvPr id="3" name="Текст 2">
            <a:extLst>
              <a:ext uri="{FF2B5EF4-FFF2-40B4-BE49-F238E27FC236}">
                <a16:creationId xmlns:a16="http://schemas.microsoft.com/office/drawing/2014/main" id="{23D64543-89F8-4A00-917E-F3B2AE5C831B}"/>
              </a:ext>
            </a:extLst>
          </p:cNvPr>
          <p:cNvSpPr txBox="1">
            <a:spLocks noGrp="1"/>
          </p:cNvSpPr>
          <p:nvPr>
            <p:ph type="body" idx="1"/>
          </p:nvPr>
        </p:nvSpPr>
        <p:spPr>
          <a:xfrm>
            <a:off x="676271" y="4589465"/>
            <a:ext cx="8543925" cy="1500182"/>
          </a:xfrm>
        </p:spPr>
        <p:txBody>
          <a:bodyPr/>
          <a:lstStyle>
            <a:lvl1pPr>
              <a:defRPr sz="2400">
                <a:solidFill>
                  <a:srgbClr val="898989"/>
                </a:solidFill>
              </a:defRPr>
            </a:lvl1pPr>
          </a:lstStyle>
          <a:p>
            <a:pPr lvl="0"/>
            <a:r>
              <a:rPr lang="ru-RU"/>
              <a:t>Образец текста</a:t>
            </a:r>
          </a:p>
        </p:txBody>
      </p:sp>
    </p:spTree>
    <p:extLst>
      <p:ext uri="{BB962C8B-B14F-4D97-AF65-F5344CB8AC3E}">
        <p14:creationId xmlns:p14="http://schemas.microsoft.com/office/powerpoint/2010/main" val="20209448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F6A8FA-DA11-4EDE-B449-01E8A3B30A8E}"/>
              </a:ext>
            </a:extLst>
          </p:cNvPr>
          <p:cNvSpPr txBox="1">
            <a:spLocks noGrp="1"/>
          </p:cNvSpPr>
          <p:nvPr>
            <p:ph type="title"/>
          </p:nvPr>
        </p:nvSpPr>
        <p:spPr/>
        <p:txBody>
          <a:bodyPr/>
          <a:lstStyle>
            <a:lvl1pPr>
              <a:defRPr/>
            </a:lvl1pPr>
          </a:lstStyle>
          <a:p>
            <a:pPr lvl="0"/>
            <a:r>
              <a:rPr lang="ru-RU"/>
              <a:t>Образец заголовка</a:t>
            </a:r>
          </a:p>
        </p:txBody>
      </p:sp>
      <p:sp>
        <p:nvSpPr>
          <p:cNvPr id="3" name="Объект 2">
            <a:extLst>
              <a:ext uri="{FF2B5EF4-FFF2-40B4-BE49-F238E27FC236}">
                <a16:creationId xmlns:a16="http://schemas.microsoft.com/office/drawing/2014/main" id="{FCA6B35A-D3D0-4C33-AE4D-09B9D331B0FB}"/>
              </a:ext>
            </a:extLst>
          </p:cNvPr>
          <p:cNvSpPr txBox="1">
            <a:spLocks noGrp="1"/>
          </p:cNvSpPr>
          <p:nvPr>
            <p:ph idx="1"/>
          </p:nvPr>
        </p:nvSpPr>
        <p:spPr>
          <a:xfrm>
            <a:off x="495303" y="1604964"/>
            <a:ext cx="4381503" cy="4525959"/>
          </a:xfrm>
        </p:spPr>
        <p:txBody>
          <a:bodyPr/>
          <a:lstStyle>
            <a:lvl1pPr>
              <a:defRPr/>
            </a:lvl1pPr>
            <a:lvl2pPr>
              <a:defRPr/>
            </a:lvl2pPr>
            <a:lvl3pPr>
              <a:defRPr/>
            </a:lvl3pPr>
            <a:lvl4pPr>
              <a:defRPr/>
            </a:lvl4pPr>
            <a:lvl5pPr>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F338EAA9-237C-447A-B31B-347F06466D8B}"/>
              </a:ext>
            </a:extLst>
          </p:cNvPr>
          <p:cNvSpPr txBox="1">
            <a:spLocks noGrp="1"/>
          </p:cNvSpPr>
          <p:nvPr>
            <p:ph idx="2"/>
          </p:nvPr>
        </p:nvSpPr>
        <p:spPr>
          <a:xfrm>
            <a:off x="5029200" y="1604964"/>
            <a:ext cx="4381503" cy="4525959"/>
          </a:xfrm>
        </p:spPr>
        <p:txBody>
          <a:bodyPr/>
          <a:lstStyle>
            <a:lvl1pPr>
              <a:defRPr/>
            </a:lvl1pPr>
            <a:lvl2pPr>
              <a:defRPr/>
            </a:lvl2pPr>
            <a:lvl3pPr>
              <a:defRPr/>
            </a:lvl3pPr>
            <a:lvl4pPr>
              <a:defRPr/>
            </a:lvl4pPr>
            <a:lvl5pPr>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28261669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BBD2B9-0CD1-48AD-9B5A-DF58F361A273}"/>
              </a:ext>
            </a:extLst>
          </p:cNvPr>
          <p:cNvSpPr txBox="1">
            <a:spLocks noGrp="1"/>
          </p:cNvSpPr>
          <p:nvPr>
            <p:ph type="title"/>
          </p:nvPr>
        </p:nvSpPr>
        <p:spPr>
          <a:xfrm>
            <a:off x="682627" y="365129"/>
            <a:ext cx="8543925" cy="1325559"/>
          </a:xfrm>
        </p:spPr>
        <p:txBody>
          <a:bodyPr/>
          <a:lstStyle>
            <a:lvl1pPr>
              <a:defRPr/>
            </a:lvl1pPr>
          </a:lstStyle>
          <a:p>
            <a:pPr lvl="0"/>
            <a:r>
              <a:rPr lang="ru-RU"/>
              <a:t>Образец заголовка</a:t>
            </a:r>
          </a:p>
        </p:txBody>
      </p:sp>
      <p:sp>
        <p:nvSpPr>
          <p:cNvPr id="3" name="Текст 2">
            <a:extLst>
              <a:ext uri="{FF2B5EF4-FFF2-40B4-BE49-F238E27FC236}">
                <a16:creationId xmlns:a16="http://schemas.microsoft.com/office/drawing/2014/main" id="{C5E5ADE2-D7E5-44A6-8300-787FF475A140}"/>
              </a:ext>
            </a:extLst>
          </p:cNvPr>
          <p:cNvSpPr txBox="1">
            <a:spLocks noGrp="1"/>
          </p:cNvSpPr>
          <p:nvPr>
            <p:ph type="body" idx="1"/>
          </p:nvPr>
        </p:nvSpPr>
        <p:spPr>
          <a:xfrm>
            <a:off x="682627" y="1681160"/>
            <a:ext cx="4190996" cy="823910"/>
          </a:xfrm>
        </p:spPr>
        <p:txBody>
          <a:bodyPr anchor="b"/>
          <a:lstStyle>
            <a:lvl1pPr>
              <a:defRPr sz="2400" b="1"/>
            </a:lvl1pPr>
          </a:lstStyle>
          <a:p>
            <a:pPr lvl="0"/>
            <a:r>
              <a:rPr lang="ru-RU"/>
              <a:t>Образец текста</a:t>
            </a:r>
          </a:p>
        </p:txBody>
      </p:sp>
      <p:sp>
        <p:nvSpPr>
          <p:cNvPr id="4" name="Объект 3">
            <a:extLst>
              <a:ext uri="{FF2B5EF4-FFF2-40B4-BE49-F238E27FC236}">
                <a16:creationId xmlns:a16="http://schemas.microsoft.com/office/drawing/2014/main" id="{EBFC9858-B608-40DE-AF73-08EA2FACCEE2}"/>
              </a:ext>
            </a:extLst>
          </p:cNvPr>
          <p:cNvSpPr txBox="1">
            <a:spLocks noGrp="1"/>
          </p:cNvSpPr>
          <p:nvPr>
            <p:ph idx="2"/>
          </p:nvPr>
        </p:nvSpPr>
        <p:spPr>
          <a:xfrm>
            <a:off x="682627" y="2505071"/>
            <a:ext cx="4190996" cy="3684583"/>
          </a:xfrm>
        </p:spPr>
        <p:txBody>
          <a:bodyPr/>
          <a:lstStyle>
            <a:lvl1pPr>
              <a:defRPr/>
            </a:lvl1pPr>
            <a:lvl2pPr>
              <a:defRPr/>
            </a:lvl2pPr>
            <a:lvl3pPr>
              <a:defRPr/>
            </a:lvl3pPr>
            <a:lvl4pPr>
              <a:defRPr/>
            </a:lvl4pPr>
            <a:lvl5pPr>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B973BC52-D588-4357-817E-80780843BC77}"/>
              </a:ext>
            </a:extLst>
          </p:cNvPr>
          <p:cNvSpPr txBox="1">
            <a:spLocks noGrp="1"/>
          </p:cNvSpPr>
          <p:nvPr>
            <p:ph type="body" idx="3"/>
          </p:nvPr>
        </p:nvSpPr>
        <p:spPr>
          <a:xfrm>
            <a:off x="5014917" y="1681160"/>
            <a:ext cx="4211634" cy="823910"/>
          </a:xfrm>
        </p:spPr>
        <p:txBody>
          <a:bodyPr anchor="b"/>
          <a:lstStyle>
            <a:lvl1pPr>
              <a:defRPr sz="2400" b="1"/>
            </a:lvl1pPr>
          </a:lstStyle>
          <a:p>
            <a:pPr lvl="0"/>
            <a:r>
              <a:rPr lang="ru-RU"/>
              <a:t>Образец текста</a:t>
            </a:r>
          </a:p>
        </p:txBody>
      </p:sp>
      <p:sp>
        <p:nvSpPr>
          <p:cNvPr id="6" name="Объект 5">
            <a:extLst>
              <a:ext uri="{FF2B5EF4-FFF2-40B4-BE49-F238E27FC236}">
                <a16:creationId xmlns:a16="http://schemas.microsoft.com/office/drawing/2014/main" id="{19A73C25-6E7B-43C4-AC1E-5109497CE736}"/>
              </a:ext>
            </a:extLst>
          </p:cNvPr>
          <p:cNvSpPr txBox="1">
            <a:spLocks noGrp="1"/>
          </p:cNvSpPr>
          <p:nvPr>
            <p:ph idx="4"/>
          </p:nvPr>
        </p:nvSpPr>
        <p:spPr>
          <a:xfrm>
            <a:off x="5014917" y="2505071"/>
            <a:ext cx="4211634" cy="3684583"/>
          </a:xfrm>
        </p:spPr>
        <p:txBody>
          <a:bodyPr/>
          <a:lstStyle>
            <a:lvl1pPr>
              <a:defRPr/>
            </a:lvl1pPr>
            <a:lvl2pPr>
              <a:defRPr/>
            </a:lvl2pPr>
            <a:lvl3pPr>
              <a:defRPr/>
            </a:lvl3pPr>
            <a:lvl4pPr>
              <a:defRPr/>
            </a:lvl4pPr>
            <a:lvl5pPr>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2404785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454DE7-900D-46F6-8428-09A1F6BA20C7}"/>
              </a:ext>
            </a:extLst>
          </p:cNvPr>
          <p:cNvSpPr txBox="1">
            <a:spLocks noGrp="1"/>
          </p:cNvSpPr>
          <p:nvPr>
            <p:ph type="title"/>
          </p:nvPr>
        </p:nvSpPr>
        <p:spPr/>
        <p:txBody>
          <a:bodyPr/>
          <a:lstStyle>
            <a:lvl1pPr>
              <a:defRPr/>
            </a:lvl1pPr>
          </a:lstStyle>
          <a:p>
            <a:pPr lvl="0"/>
            <a:r>
              <a:rPr lang="ru-RU"/>
              <a:t>Образец заголовка</a:t>
            </a:r>
          </a:p>
        </p:txBody>
      </p:sp>
    </p:spTree>
    <p:extLst>
      <p:ext uri="{BB962C8B-B14F-4D97-AF65-F5344CB8AC3E}">
        <p14:creationId xmlns:p14="http://schemas.microsoft.com/office/powerpoint/2010/main" val="18871226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9299341"/>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0C7962-6E6F-4149-8133-44253386757E}"/>
              </a:ext>
            </a:extLst>
          </p:cNvPr>
          <p:cNvSpPr txBox="1">
            <a:spLocks noGrp="1"/>
          </p:cNvSpPr>
          <p:nvPr>
            <p:ph type="title"/>
          </p:nvPr>
        </p:nvSpPr>
        <p:spPr>
          <a:xfrm>
            <a:off x="682627" y="457200"/>
            <a:ext cx="3194054" cy="1600200"/>
          </a:xfrm>
        </p:spPr>
        <p:txBody>
          <a:bodyPr anchor="b"/>
          <a:lstStyle>
            <a:lvl1pPr>
              <a:defRPr sz="3200"/>
            </a:lvl1pPr>
          </a:lstStyle>
          <a:p>
            <a:pPr lvl="0"/>
            <a:r>
              <a:rPr lang="ru-RU"/>
              <a:t>Образец заголовка</a:t>
            </a:r>
          </a:p>
        </p:txBody>
      </p:sp>
      <p:sp>
        <p:nvSpPr>
          <p:cNvPr id="3" name="Объект 2">
            <a:extLst>
              <a:ext uri="{FF2B5EF4-FFF2-40B4-BE49-F238E27FC236}">
                <a16:creationId xmlns:a16="http://schemas.microsoft.com/office/drawing/2014/main" id="{34DC5BB2-7FD3-4FE8-9ED4-DD3B94695CD6}"/>
              </a:ext>
            </a:extLst>
          </p:cNvPr>
          <p:cNvSpPr txBox="1">
            <a:spLocks noGrp="1"/>
          </p:cNvSpPr>
          <p:nvPr>
            <p:ph idx="1"/>
          </p:nvPr>
        </p:nvSpPr>
        <p:spPr>
          <a:xfrm>
            <a:off x="4211634" y="987423"/>
            <a:ext cx="5014907" cy="4873623"/>
          </a:xfrm>
        </p:spPr>
        <p:txBody>
          <a:bodyPr/>
          <a:lstStyle>
            <a:lvl1pPr>
              <a:defRPr sz="3200"/>
            </a:lvl1pPr>
            <a:lvl2pPr>
              <a:defRPr sz="2800"/>
            </a:lvl2pPr>
            <a:lvl3pPr>
              <a:defRPr sz="2400"/>
            </a:lvl3pPr>
            <a:lvl4pPr>
              <a:defRPr sz="2000"/>
            </a:lvl4pPr>
            <a:lvl5pPr>
              <a:defRPr sz="20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3D4939D9-C818-4FFE-9ED8-C5C6363565A1}"/>
              </a:ext>
            </a:extLst>
          </p:cNvPr>
          <p:cNvSpPr txBox="1">
            <a:spLocks noGrp="1"/>
          </p:cNvSpPr>
          <p:nvPr>
            <p:ph type="body" idx="2"/>
          </p:nvPr>
        </p:nvSpPr>
        <p:spPr>
          <a:xfrm>
            <a:off x="682627" y="2057400"/>
            <a:ext cx="3194054" cy="3811584"/>
          </a:xfrm>
        </p:spPr>
        <p:txBody>
          <a:bodyPr/>
          <a:lstStyle>
            <a:lvl1pPr>
              <a:defRPr sz="1600"/>
            </a:lvl1pPr>
          </a:lstStyle>
          <a:p>
            <a:pPr lvl="0"/>
            <a:r>
              <a:rPr lang="ru-RU"/>
              <a:t>Образец текста</a:t>
            </a:r>
          </a:p>
        </p:txBody>
      </p:sp>
    </p:spTree>
    <p:extLst>
      <p:ext uri="{BB962C8B-B14F-4D97-AF65-F5344CB8AC3E}">
        <p14:creationId xmlns:p14="http://schemas.microsoft.com/office/powerpoint/2010/main" val="3358224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8F4B88-D9BC-4974-8FFD-F8E1AEC58F1E}"/>
              </a:ext>
            </a:extLst>
          </p:cNvPr>
          <p:cNvSpPr txBox="1">
            <a:spLocks noGrp="1"/>
          </p:cNvSpPr>
          <p:nvPr>
            <p:ph type="title"/>
          </p:nvPr>
        </p:nvSpPr>
        <p:spPr/>
        <p:txBody>
          <a:bodyPr/>
          <a:lstStyle>
            <a:lvl1pPr>
              <a:defRPr/>
            </a:lvl1pPr>
          </a:lstStyle>
          <a:p>
            <a:pPr lvl="0"/>
            <a:r>
              <a:rPr lang="ru-RU"/>
              <a:t>Образец заголовка</a:t>
            </a:r>
          </a:p>
        </p:txBody>
      </p:sp>
      <p:sp>
        <p:nvSpPr>
          <p:cNvPr id="3" name="Объект 2">
            <a:extLst>
              <a:ext uri="{FF2B5EF4-FFF2-40B4-BE49-F238E27FC236}">
                <a16:creationId xmlns:a16="http://schemas.microsoft.com/office/drawing/2014/main" id="{0883CCDC-54DD-46FE-8776-1E3BC3CA8B54}"/>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30846811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F758E36-C65F-4D42-B720-F47328338EA2}"/>
              </a:ext>
            </a:extLst>
          </p:cNvPr>
          <p:cNvSpPr txBox="1">
            <a:spLocks noGrp="1"/>
          </p:cNvSpPr>
          <p:nvPr>
            <p:ph type="title"/>
          </p:nvPr>
        </p:nvSpPr>
        <p:spPr>
          <a:xfrm>
            <a:off x="682627" y="457200"/>
            <a:ext cx="3194054" cy="1600200"/>
          </a:xfrm>
        </p:spPr>
        <p:txBody>
          <a:bodyPr anchor="b"/>
          <a:lstStyle>
            <a:lvl1pPr>
              <a:defRPr sz="3200"/>
            </a:lvl1pPr>
          </a:lstStyle>
          <a:p>
            <a:pPr lvl="0"/>
            <a:r>
              <a:rPr lang="ru-RU"/>
              <a:t>Образец заголовка</a:t>
            </a:r>
          </a:p>
        </p:txBody>
      </p:sp>
      <p:sp>
        <p:nvSpPr>
          <p:cNvPr id="3" name="Рисунок 2">
            <a:extLst>
              <a:ext uri="{FF2B5EF4-FFF2-40B4-BE49-F238E27FC236}">
                <a16:creationId xmlns:a16="http://schemas.microsoft.com/office/drawing/2014/main" id="{255ACDF8-9239-4C2F-B15F-4A62BCCF0588}"/>
              </a:ext>
            </a:extLst>
          </p:cNvPr>
          <p:cNvSpPr txBox="1">
            <a:spLocks noGrp="1"/>
          </p:cNvSpPr>
          <p:nvPr>
            <p:ph type="pic" idx="1"/>
          </p:nvPr>
        </p:nvSpPr>
        <p:spPr>
          <a:xfrm>
            <a:off x="4211634" y="987423"/>
            <a:ext cx="5014907" cy="4873623"/>
          </a:xfrm>
        </p:spPr>
        <p:txBody>
          <a:bodyPr/>
          <a:lstStyle>
            <a:lvl1pPr>
              <a:defRPr sz="3200"/>
            </a:lvl1pPr>
          </a:lstStyle>
          <a:p>
            <a:pPr lvl="0"/>
            <a:endParaRPr lang="ru-RU"/>
          </a:p>
        </p:txBody>
      </p:sp>
      <p:sp>
        <p:nvSpPr>
          <p:cNvPr id="4" name="Текст 3">
            <a:extLst>
              <a:ext uri="{FF2B5EF4-FFF2-40B4-BE49-F238E27FC236}">
                <a16:creationId xmlns:a16="http://schemas.microsoft.com/office/drawing/2014/main" id="{70A2C841-CD69-4AAE-92D6-B8ABD6A6C562}"/>
              </a:ext>
            </a:extLst>
          </p:cNvPr>
          <p:cNvSpPr txBox="1">
            <a:spLocks noGrp="1"/>
          </p:cNvSpPr>
          <p:nvPr>
            <p:ph type="body" idx="2"/>
          </p:nvPr>
        </p:nvSpPr>
        <p:spPr>
          <a:xfrm>
            <a:off x="682627" y="2057400"/>
            <a:ext cx="3194054" cy="3811584"/>
          </a:xfrm>
        </p:spPr>
        <p:txBody>
          <a:bodyPr/>
          <a:lstStyle>
            <a:lvl1pPr>
              <a:defRPr sz="1600"/>
            </a:lvl1pPr>
          </a:lstStyle>
          <a:p>
            <a:pPr lvl="0"/>
            <a:r>
              <a:rPr lang="ru-RU"/>
              <a:t>Образец текста</a:t>
            </a:r>
          </a:p>
        </p:txBody>
      </p:sp>
    </p:spTree>
    <p:extLst>
      <p:ext uri="{BB962C8B-B14F-4D97-AF65-F5344CB8AC3E}">
        <p14:creationId xmlns:p14="http://schemas.microsoft.com/office/powerpoint/2010/main" val="15193478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D9473A-85EC-4F81-8751-0FFCACBAE14B}"/>
              </a:ext>
            </a:extLst>
          </p:cNvPr>
          <p:cNvSpPr txBox="1">
            <a:spLocks noGrp="1"/>
          </p:cNvSpPr>
          <p:nvPr>
            <p:ph type="title"/>
          </p:nvPr>
        </p:nvSpPr>
        <p:spPr/>
        <p:txBody>
          <a:bodyPr/>
          <a:lstStyle>
            <a:lvl1pPr>
              <a:defRPr/>
            </a:lvl1pPr>
          </a:lstStyle>
          <a:p>
            <a:pPr lvl="0"/>
            <a:r>
              <a:rPr lang="ru-RU"/>
              <a:t>Образец заголовка</a:t>
            </a:r>
          </a:p>
        </p:txBody>
      </p:sp>
      <p:sp>
        <p:nvSpPr>
          <p:cNvPr id="3" name="Вертикальный текст 2">
            <a:extLst>
              <a:ext uri="{FF2B5EF4-FFF2-40B4-BE49-F238E27FC236}">
                <a16:creationId xmlns:a16="http://schemas.microsoft.com/office/drawing/2014/main" id="{D29BB495-4C79-40C7-A13F-31C973568911}"/>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1417253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E92D7B4B-2183-4ECC-B56E-2F8842A8719C}"/>
              </a:ext>
            </a:extLst>
          </p:cNvPr>
          <p:cNvSpPr txBox="1">
            <a:spLocks noGrp="1"/>
          </p:cNvSpPr>
          <p:nvPr>
            <p:ph type="title" orient="vert"/>
          </p:nvPr>
        </p:nvSpPr>
        <p:spPr>
          <a:xfrm>
            <a:off x="7181853" y="273048"/>
            <a:ext cx="2228850" cy="5857875"/>
          </a:xfrm>
        </p:spPr>
        <p:txBody>
          <a:bodyPr vert="eaVert"/>
          <a:lstStyle>
            <a:lvl1pPr>
              <a:defRPr/>
            </a:lvl1pPr>
          </a:lstStyle>
          <a:p>
            <a:pPr lvl="0"/>
            <a:r>
              <a:rPr lang="ru-RU"/>
              <a:t>Образец заголовка</a:t>
            </a:r>
          </a:p>
        </p:txBody>
      </p:sp>
      <p:sp>
        <p:nvSpPr>
          <p:cNvPr id="3" name="Вертикальный текст 2">
            <a:extLst>
              <a:ext uri="{FF2B5EF4-FFF2-40B4-BE49-F238E27FC236}">
                <a16:creationId xmlns:a16="http://schemas.microsoft.com/office/drawing/2014/main" id="{7A20AAA4-BB56-4DDC-83B6-89C17190E815}"/>
              </a:ext>
            </a:extLst>
          </p:cNvPr>
          <p:cNvSpPr txBox="1">
            <a:spLocks noGrp="1"/>
          </p:cNvSpPr>
          <p:nvPr>
            <p:ph type="body" orient="vert" idx="1"/>
          </p:nvPr>
        </p:nvSpPr>
        <p:spPr>
          <a:xfrm>
            <a:off x="495303" y="273048"/>
            <a:ext cx="6534146" cy="5857875"/>
          </a:xfrm>
        </p:spPr>
        <p:txBody>
          <a:bodyPr vert="eaVert"/>
          <a:lstStyle>
            <a:lvl1pPr>
              <a:defRPr/>
            </a:lvl1pPr>
            <a:lvl2pPr>
              <a:defRPr/>
            </a:lvl2pPr>
            <a:lvl3pPr>
              <a:defRPr/>
            </a:lvl3pPr>
            <a:lvl4pPr>
              <a:defRPr/>
            </a:lvl4pPr>
            <a:lvl5pPr>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3430020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86860A-0315-4254-A350-D4416BFEF1B0}"/>
              </a:ext>
            </a:extLst>
          </p:cNvPr>
          <p:cNvSpPr txBox="1">
            <a:spLocks noGrp="1"/>
          </p:cNvSpPr>
          <p:nvPr>
            <p:ph type="title"/>
          </p:nvPr>
        </p:nvSpPr>
        <p:spPr>
          <a:xfrm>
            <a:off x="676271" y="1709735"/>
            <a:ext cx="8543925" cy="2852735"/>
          </a:xfrm>
        </p:spPr>
        <p:txBody>
          <a:bodyPr anchor="b"/>
          <a:lstStyle>
            <a:lvl1pPr>
              <a:defRPr sz="6000"/>
            </a:lvl1pPr>
          </a:lstStyle>
          <a:p>
            <a:pPr lvl="0"/>
            <a:r>
              <a:rPr lang="ru-RU"/>
              <a:t>Образец заголовка</a:t>
            </a:r>
          </a:p>
        </p:txBody>
      </p:sp>
      <p:sp>
        <p:nvSpPr>
          <p:cNvPr id="3" name="Текст 2">
            <a:extLst>
              <a:ext uri="{FF2B5EF4-FFF2-40B4-BE49-F238E27FC236}">
                <a16:creationId xmlns:a16="http://schemas.microsoft.com/office/drawing/2014/main" id="{73659E35-9A23-4A0A-9ECF-B9F63968F834}"/>
              </a:ext>
            </a:extLst>
          </p:cNvPr>
          <p:cNvSpPr txBox="1">
            <a:spLocks noGrp="1"/>
          </p:cNvSpPr>
          <p:nvPr>
            <p:ph type="body" idx="1"/>
          </p:nvPr>
        </p:nvSpPr>
        <p:spPr>
          <a:xfrm>
            <a:off x="676271" y="4589465"/>
            <a:ext cx="8543925" cy="1500182"/>
          </a:xfrm>
        </p:spPr>
        <p:txBody>
          <a:bodyPr/>
          <a:lstStyle>
            <a:lvl1pPr>
              <a:defRPr sz="2400">
                <a:solidFill>
                  <a:srgbClr val="898989"/>
                </a:solidFill>
              </a:defRPr>
            </a:lvl1pPr>
          </a:lstStyle>
          <a:p>
            <a:pPr lvl="0"/>
            <a:r>
              <a:rPr lang="ru-RU"/>
              <a:t>Образец текста</a:t>
            </a:r>
          </a:p>
        </p:txBody>
      </p:sp>
    </p:spTree>
    <p:extLst>
      <p:ext uri="{BB962C8B-B14F-4D97-AF65-F5344CB8AC3E}">
        <p14:creationId xmlns:p14="http://schemas.microsoft.com/office/powerpoint/2010/main" val="1843583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87B3C21-2B3C-400C-9745-DA6D5B532022}"/>
              </a:ext>
            </a:extLst>
          </p:cNvPr>
          <p:cNvSpPr txBox="1">
            <a:spLocks noGrp="1"/>
          </p:cNvSpPr>
          <p:nvPr>
            <p:ph type="title"/>
          </p:nvPr>
        </p:nvSpPr>
        <p:spPr/>
        <p:txBody>
          <a:bodyPr/>
          <a:lstStyle>
            <a:lvl1pPr>
              <a:defRPr/>
            </a:lvl1pPr>
          </a:lstStyle>
          <a:p>
            <a:pPr lvl="0"/>
            <a:r>
              <a:rPr lang="ru-RU"/>
              <a:t>Образец заголовка</a:t>
            </a:r>
          </a:p>
        </p:txBody>
      </p:sp>
      <p:sp>
        <p:nvSpPr>
          <p:cNvPr id="3" name="Объект 2">
            <a:extLst>
              <a:ext uri="{FF2B5EF4-FFF2-40B4-BE49-F238E27FC236}">
                <a16:creationId xmlns:a16="http://schemas.microsoft.com/office/drawing/2014/main" id="{9DCAEB6C-2252-43C5-8555-837A4E01E38B}"/>
              </a:ext>
            </a:extLst>
          </p:cNvPr>
          <p:cNvSpPr txBox="1">
            <a:spLocks noGrp="1"/>
          </p:cNvSpPr>
          <p:nvPr>
            <p:ph idx="1"/>
          </p:nvPr>
        </p:nvSpPr>
        <p:spPr>
          <a:xfrm>
            <a:off x="495303" y="1604964"/>
            <a:ext cx="4381503" cy="4525959"/>
          </a:xfrm>
        </p:spPr>
        <p:txBody>
          <a:bodyPr/>
          <a:lstStyle>
            <a:lvl1pPr>
              <a:defRPr/>
            </a:lvl1pPr>
            <a:lvl2pPr>
              <a:defRPr/>
            </a:lvl2pPr>
            <a:lvl3pPr>
              <a:defRPr/>
            </a:lvl3pPr>
            <a:lvl4pPr>
              <a:defRPr/>
            </a:lvl4pPr>
            <a:lvl5pPr>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5514FF80-29FA-442F-8F4D-5B694D1006DF}"/>
              </a:ext>
            </a:extLst>
          </p:cNvPr>
          <p:cNvSpPr txBox="1">
            <a:spLocks noGrp="1"/>
          </p:cNvSpPr>
          <p:nvPr>
            <p:ph idx="2"/>
          </p:nvPr>
        </p:nvSpPr>
        <p:spPr>
          <a:xfrm>
            <a:off x="5029200" y="1604964"/>
            <a:ext cx="4381503" cy="4525959"/>
          </a:xfrm>
        </p:spPr>
        <p:txBody>
          <a:bodyPr/>
          <a:lstStyle>
            <a:lvl1pPr>
              <a:defRPr/>
            </a:lvl1pPr>
            <a:lvl2pPr>
              <a:defRPr/>
            </a:lvl2pPr>
            <a:lvl3pPr>
              <a:defRPr/>
            </a:lvl3pPr>
            <a:lvl4pPr>
              <a:defRPr/>
            </a:lvl4pPr>
            <a:lvl5pPr>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987456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38AE15-F7B5-48B6-9949-23AEF8C7A6EF}"/>
              </a:ext>
            </a:extLst>
          </p:cNvPr>
          <p:cNvSpPr txBox="1">
            <a:spLocks noGrp="1"/>
          </p:cNvSpPr>
          <p:nvPr>
            <p:ph type="title"/>
          </p:nvPr>
        </p:nvSpPr>
        <p:spPr>
          <a:xfrm>
            <a:off x="682627" y="365129"/>
            <a:ext cx="8543925" cy="1325559"/>
          </a:xfrm>
        </p:spPr>
        <p:txBody>
          <a:bodyPr/>
          <a:lstStyle>
            <a:lvl1pPr>
              <a:defRPr/>
            </a:lvl1pPr>
          </a:lstStyle>
          <a:p>
            <a:pPr lvl="0"/>
            <a:r>
              <a:rPr lang="ru-RU"/>
              <a:t>Образец заголовка</a:t>
            </a:r>
          </a:p>
        </p:txBody>
      </p:sp>
      <p:sp>
        <p:nvSpPr>
          <p:cNvPr id="3" name="Текст 2">
            <a:extLst>
              <a:ext uri="{FF2B5EF4-FFF2-40B4-BE49-F238E27FC236}">
                <a16:creationId xmlns:a16="http://schemas.microsoft.com/office/drawing/2014/main" id="{2AF11582-6ABE-4A45-BE01-9376A9144C1F}"/>
              </a:ext>
            </a:extLst>
          </p:cNvPr>
          <p:cNvSpPr txBox="1">
            <a:spLocks noGrp="1"/>
          </p:cNvSpPr>
          <p:nvPr>
            <p:ph type="body" idx="1"/>
          </p:nvPr>
        </p:nvSpPr>
        <p:spPr>
          <a:xfrm>
            <a:off x="682627" y="1681160"/>
            <a:ext cx="4190996" cy="823910"/>
          </a:xfrm>
        </p:spPr>
        <p:txBody>
          <a:bodyPr anchor="b"/>
          <a:lstStyle>
            <a:lvl1pPr>
              <a:defRPr sz="2400" b="1"/>
            </a:lvl1pPr>
          </a:lstStyle>
          <a:p>
            <a:pPr lvl="0"/>
            <a:r>
              <a:rPr lang="ru-RU"/>
              <a:t>Образец текста</a:t>
            </a:r>
          </a:p>
        </p:txBody>
      </p:sp>
      <p:sp>
        <p:nvSpPr>
          <p:cNvPr id="4" name="Объект 3">
            <a:extLst>
              <a:ext uri="{FF2B5EF4-FFF2-40B4-BE49-F238E27FC236}">
                <a16:creationId xmlns:a16="http://schemas.microsoft.com/office/drawing/2014/main" id="{7EEAC60D-F01D-44B8-9860-71F5D0033E16}"/>
              </a:ext>
            </a:extLst>
          </p:cNvPr>
          <p:cNvSpPr txBox="1">
            <a:spLocks noGrp="1"/>
          </p:cNvSpPr>
          <p:nvPr>
            <p:ph idx="2"/>
          </p:nvPr>
        </p:nvSpPr>
        <p:spPr>
          <a:xfrm>
            <a:off x="682627" y="2505071"/>
            <a:ext cx="4190996" cy="3684583"/>
          </a:xfrm>
        </p:spPr>
        <p:txBody>
          <a:bodyPr/>
          <a:lstStyle>
            <a:lvl1pPr>
              <a:defRPr/>
            </a:lvl1pPr>
            <a:lvl2pPr>
              <a:defRPr/>
            </a:lvl2pPr>
            <a:lvl3pPr>
              <a:defRPr/>
            </a:lvl3pPr>
            <a:lvl4pPr>
              <a:defRPr/>
            </a:lvl4pPr>
            <a:lvl5pPr>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9AA4B950-4B48-4F83-A78E-45B33B89F272}"/>
              </a:ext>
            </a:extLst>
          </p:cNvPr>
          <p:cNvSpPr txBox="1">
            <a:spLocks noGrp="1"/>
          </p:cNvSpPr>
          <p:nvPr>
            <p:ph type="body" idx="3"/>
          </p:nvPr>
        </p:nvSpPr>
        <p:spPr>
          <a:xfrm>
            <a:off x="5014917" y="1681160"/>
            <a:ext cx="4211634" cy="823910"/>
          </a:xfrm>
        </p:spPr>
        <p:txBody>
          <a:bodyPr anchor="b"/>
          <a:lstStyle>
            <a:lvl1pPr>
              <a:defRPr sz="2400" b="1"/>
            </a:lvl1pPr>
          </a:lstStyle>
          <a:p>
            <a:pPr lvl="0"/>
            <a:r>
              <a:rPr lang="ru-RU"/>
              <a:t>Образец текста</a:t>
            </a:r>
          </a:p>
        </p:txBody>
      </p:sp>
      <p:sp>
        <p:nvSpPr>
          <p:cNvPr id="6" name="Объект 5">
            <a:extLst>
              <a:ext uri="{FF2B5EF4-FFF2-40B4-BE49-F238E27FC236}">
                <a16:creationId xmlns:a16="http://schemas.microsoft.com/office/drawing/2014/main" id="{C8548CE3-7398-4D57-9D06-423658787CE1}"/>
              </a:ext>
            </a:extLst>
          </p:cNvPr>
          <p:cNvSpPr txBox="1">
            <a:spLocks noGrp="1"/>
          </p:cNvSpPr>
          <p:nvPr>
            <p:ph idx="4"/>
          </p:nvPr>
        </p:nvSpPr>
        <p:spPr>
          <a:xfrm>
            <a:off x="5014917" y="2505071"/>
            <a:ext cx="4211634" cy="3684583"/>
          </a:xfrm>
        </p:spPr>
        <p:txBody>
          <a:bodyPr/>
          <a:lstStyle>
            <a:lvl1pPr>
              <a:defRPr/>
            </a:lvl1pPr>
            <a:lvl2pPr>
              <a:defRPr/>
            </a:lvl2pPr>
            <a:lvl3pPr>
              <a:defRPr/>
            </a:lvl3pPr>
            <a:lvl4pPr>
              <a:defRPr/>
            </a:lvl4pPr>
            <a:lvl5pPr>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1029776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FD46AC-37E0-4EB2-887B-BC06830B1532}"/>
              </a:ext>
            </a:extLst>
          </p:cNvPr>
          <p:cNvSpPr txBox="1">
            <a:spLocks noGrp="1"/>
          </p:cNvSpPr>
          <p:nvPr>
            <p:ph type="title"/>
          </p:nvPr>
        </p:nvSpPr>
        <p:spPr/>
        <p:txBody>
          <a:bodyPr/>
          <a:lstStyle>
            <a:lvl1pPr>
              <a:defRPr/>
            </a:lvl1pPr>
          </a:lstStyle>
          <a:p>
            <a:pPr lvl="0"/>
            <a:r>
              <a:rPr lang="ru-RU"/>
              <a:t>Образец заголовка</a:t>
            </a:r>
          </a:p>
        </p:txBody>
      </p:sp>
    </p:spTree>
    <p:extLst>
      <p:ext uri="{BB962C8B-B14F-4D97-AF65-F5344CB8AC3E}">
        <p14:creationId xmlns:p14="http://schemas.microsoft.com/office/powerpoint/2010/main" val="2972967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105084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35F2821-A37B-46DE-B696-C7661061D3CE}"/>
              </a:ext>
            </a:extLst>
          </p:cNvPr>
          <p:cNvSpPr txBox="1">
            <a:spLocks noGrp="1"/>
          </p:cNvSpPr>
          <p:nvPr>
            <p:ph type="title"/>
          </p:nvPr>
        </p:nvSpPr>
        <p:spPr>
          <a:xfrm>
            <a:off x="682627" y="457200"/>
            <a:ext cx="3194054" cy="1600200"/>
          </a:xfrm>
        </p:spPr>
        <p:txBody>
          <a:bodyPr anchor="b"/>
          <a:lstStyle>
            <a:lvl1pPr>
              <a:defRPr sz="3200"/>
            </a:lvl1pPr>
          </a:lstStyle>
          <a:p>
            <a:pPr lvl="0"/>
            <a:r>
              <a:rPr lang="ru-RU"/>
              <a:t>Образец заголовка</a:t>
            </a:r>
          </a:p>
        </p:txBody>
      </p:sp>
      <p:sp>
        <p:nvSpPr>
          <p:cNvPr id="3" name="Объект 2">
            <a:extLst>
              <a:ext uri="{FF2B5EF4-FFF2-40B4-BE49-F238E27FC236}">
                <a16:creationId xmlns:a16="http://schemas.microsoft.com/office/drawing/2014/main" id="{545EEBB5-3D99-4305-95C6-D419C34072D9}"/>
              </a:ext>
            </a:extLst>
          </p:cNvPr>
          <p:cNvSpPr txBox="1">
            <a:spLocks noGrp="1"/>
          </p:cNvSpPr>
          <p:nvPr>
            <p:ph idx="1"/>
          </p:nvPr>
        </p:nvSpPr>
        <p:spPr>
          <a:xfrm>
            <a:off x="4211634" y="987423"/>
            <a:ext cx="5014907" cy="4873623"/>
          </a:xfrm>
        </p:spPr>
        <p:txBody>
          <a:bodyPr/>
          <a:lstStyle>
            <a:lvl1pPr>
              <a:defRPr sz="3200"/>
            </a:lvl1pPr>
            <a:lvl2pPr>
              <a:defRPr sz="2800"/>
            </a:lvl2pPr>
            <a:lvl3pPr>
              <a:defRPr sz="2400"/>
            </a:lvl3pPr>
            <a:lvl4pPr>
              <a:defRPr sz="2000"/>
            </a:lvl4pPr>
            <a:lvl5pPr>
              <a:defRPr sz="20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9B39CFF6-C2C9-4C82-ADF2-FCA2E0120B18}"/>
              </a:ext>
            </a:extLst>
          </p:cNvPr>
          <p:cNvSpPr txBox="1">
            <a:spLocks noGrp="1"/>
          </p:cNvSpPr>
          <p:nvPr>
            <p:ph type="body" idx="2"/>
          </p:nvPr>
        </p:nvSpPr>
        <p:spPr>
          <a:xfrm>
            <a:off x="682627" y="2057400"/>
            <a:ext cx="3194054" cy="3811584"/>
          </a:xfrm>
        </p:spPr>
        <p:txBody>
          <a:bodyPr/>
          <a:lstStyle>
            <a:lvl1pPr>
              <a:defRPr sz="1600"/>
            </a:lvl1pPr>
          </a:lstStyle>
          <a:p>
            <a:pPr lvl="0"/>
            <a:r>
              <a:rPr lang="ru-RU"/>
              <a:t>Образец текста</a:t>
            </a:r>
          </a:p>
        </p:txBody>
      </p:sp>
    </p:spTree>
    <p:extLst>
      <p:ext uri="{BB962C8B-B14F-4D97-AF65-F5344CB8AC3E}">
        <p14:creationId xmlns:p14="http://schemas.microsoft.com/office/powerpoint/2010/main" val="3056319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0B3086-5BAA-4A68-A831-611AD79C8219}"/>
              </a:ext>
            </a:extLst>
          </p:cNvPr>
          <p:cNvSpPr txBox="1">
            <a:spLocks noGrp="1"/>
          </p:cNvSpPr>
          <p:nvPr>
            <p:ph type="title"/>
          </p:nvPr>
        </p:nvSpPr>
        <p:spPr>
          <a:xfrm>
            <a:off x="682627" y="457200"/>
            <a:ext cx="3194054" cy="1600200"/>
          </a:xfrm>
        </p:spPr>
        <p:txBody>
          <a:bodyPr anchor="b"/>
          <a:lstStyle>
            <a:lvl1pPr>
              <a:defRPr sz="3200"/>
            </a:lvl1pPr>
          </a:lstStyle>
          <a:p>
            <a:pPr lvl="0"/>
            <a:r>
              <a:rPr lang="ru-RU"/>
              <a:t>Образец заголовка</a:t>
            </a:r>
          </a:p>
        </p:txBody>
      </p:sp>
      <p:sp>
        <p:nvSpPr>
          <p:cNvPr id="3" name="Рисунок 2">
            <a:extLst>
              <a:ext uri="{FF2B5EF4-FFF2-40B4-BE49-F238E27FC236}">
                <a16:creationId xmlns:a16="http://schemas.microsoft.com/office/drawing/2014/main" id="{B05B8C58-0A0C-4CF7-837D-AC1C60CEE537}"/>
              </a:ext>
            </a:extLst>
          </p:cNvPr>
          <p:cNvSpPr txBox="1">
            <a:spLocks noGrp="1"/>
          </p:cNvSpPr>
          <p:nvPr>
            <p:ph type="pic" idx="1"/>
          </p:nvPr>
        </p:nvSpPr>
        <p:spPr>
          <a:xfrm>
            <a:off x="4211634" y="987423"/>
            <a:ext cx="5014907" cy="4873623"/>
          </a:xfrm>
        </p:spPr>
        <p:txBody>
          <a:bodyPr/>
          <a:lstStyle>
            <a:lvl1pPr>
              <a:defRPr sz="3200"/>
            </a:lvl1pPr>
          </a:lstStyle>
          <a:p>
            <a:pPr lvl="0"/>
            <a:endParaRPr lang="ru-RU"/>
          </a:p>
        </p:txBody>
      </p:sp>
      <p:sp>
        <p:nvSpPr>
          <p:cNvPr id="4" name="Текст 3">
            <a:extLst>
              <a:ext uri="{FF2B5EF4-FFF2-40B4-BE49-F238E27FC236}">
                <a16:creationId xmlns:a16="http://schemas.microsoft.com/office/drawing/2014/main" id="{715FD48C-9F96-4707-B62B-ED37D4AE3F06}"/>
              </a:ext>
            </a:extLst>
          </p:cNvPr>
          <p:cNvSpPr txBox="1">
            <a:spLocks noGrp="1"/>
          </p:cNvSpPr>
          <p:nvPr>
            <p:ph type="body" idx="2"/>
          </p:nvPr>
        </p:nvSpPr>
        <p:spPr>
          <a:xfrm>
            <a:off x="682627" y="2057400"/>
            <a:ext cx="3194054" cy="3811584"/>
          </a:xfrm>
        </p:spPr>
        <p:txBody>
          <a:bodyPr/>
          <a:lstStyle>
            <a:lvl1pPr>
              <a:defRPr sz="1600"/>
            </a:lvl1pPr>
          </a:lstStyle>
          <a:p>
            <a:pPr lvl="0"/>
            <a:r>
              <a:rPr lang="ru-RU"/>
              <a:t>Образец текста</a:t>
            </a:r>
          </a:p>
        </p:txBody>
      </p:sp>
    </p:spTree>
    <p:extLst>
      <p:ext uri="{BB962C8B-B14F-4D97-AF65-F5344CB8AC3E}">
        <p14:creationId xmlns:p14="http://schemas.microsoft.com/office/powerpoint/2010/main" val="2870209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Google Shape;16;p13">
            <a:extLst>
              <a:ext uri="{FF2B5EF4-FFF2-40B4-BE49-F238E27FC236}">
                <a16:creationId xmlns:a16="http://schemas.microsoft.com/office/drawing/2014/main" id="{252E24B3-ADFE-487D-B072-5140DBCB7E2B}"/>
              </a:ext>
            </a:extLst>
          </p:cNvPr>
          <p:cNvSpPr txBox="1">
            <a:spLocks noGrp="1"/>
          </p:cNvSpPr>
          <p:nvPr>
            <p:ph type="title"/>
          </p:nvPr>
        </p:nvSpPr>
        <p:spPr>
          <a:xfrm>
            <a:off x="495001" y="273597"/>
            <a:ext cx="8914677" cy="1144435"/>
          </a:xfrm>
          <a:prstGeom prst="rect">
            <a:avLst/>
          </a:prstGeom>
          <a:noFill/>
          <a:ln>
            <a:noFill/>
          </a:ln>
        </p:spPr>
        <p:txBody>
          <a:bodyPr vert="horz" wrap="square" lIns="0" tIns="0" rIns="0" bIns="0" anchor="ctr" anchorCtr="0" compatLnSpc="1">
            <a:noAutofit/>
          </a:bodyPr>
          <a:lstStyle/>
          <a:p>
            <a:pPr lvl="0"/>
            <a:r>
              <a:rPr lang="ru-RU"/>
              <a:t>Для правки текста заголовка щелкните мышью</a:t>
            </a:r>
          </a:p>
        </p:txBody>
      </p:sp>
      <p:sp>
        <p:nvSpPr>
          <p:cNvPr id="3" name="Текст 2">
            <a:extLst>
              <a:ext uri="{FF2B5EF4-FFF2-40B4-BE49-F238E27FC236}">
                <a16:creationId xmlns:a16="http://schemas.microsoft.com/office/drawing/2014/main" id="{3BD06DD2-8361-4973-A267-A3CF1DC6B977}"/>
              </a:ext>
            </a:extLst>
          </p:cNvPr>
          <p:cNvSpPr txBox="1">
            <a:spLocks noGrp="1"/>
          </p:cNvSpPr>
          <p:nvPr>
            <p:ph type="body" idx="1"/>
          </p:nvPr>
        </p:nvSpPr>
        <p:spPr>
          <a:xfrm>
            <a:off x="495001" y="1604515"/>
            <a:ext cx="8915043" cy="4525923"/>
          </a:xfrm>
          <a:prstGeom prst="rect">
            <a:avLst/>
          </a:prstGeom>
          <a:noFill/>
          <a:ln>
            <a:noFill/>
          </a:ln>
        </p:spPr>
        <p:txBody>
          <a:bodyPr vert="horz" wrap="square" lIns="0" tIns="0" rIns="0" bIns="0" anchor="t" anchorCtr="0" compatLnSpc="1">
            <a:no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0">
        <a:lnSpc>
          <a:spcPct val="100000"/>
        </a:lnSpc>
        <a:spcBef>
          <a:spcPts val="0"/>
        </a:spcBef>
        <a:spcAft>
          <a:spcPts val="0"/>
        </a:spcAft>
        <a:buNone/>
        <a:tabLst/>
        <a:defRPr lang="ru-RU" sz="1400" b="0" i="0" u="none" strike="noStrike" kern="1200" cap="none" spc="0" baseline="0">
          <a:solidFill>
            <a:srgbClr val="000000"/>
          </a:solidFill>
          <a:uFillTx/>
          <a:latin typeface="Arial" pitchFamily="18"/>
          <a:ea typeface="Arial" pitchFamily="2"/>
          <a:cs typeface="Arial" pitchFamily="2"/>
        </a:defRPr>
      </a:lvl1pPr>
    </p:titleStyle>
    <p:bodyStyle>
      <a:lvl1pPr marL="0" marR="0" lvl="0" indent="0" algn="l" defTabSz="914400" rtl="0" fontAlgn="auto" hangingPunct="0">
        <a:lnSpc>
          <a:spcPct val="100000"/>
        </a:lnSpc>
        <a:spcBef>
          <a:spcPts val="0"/>
        </a:spcBef>
        <a:spcAft>
          <a:spcPts val="1415"/>
        </a:spcAft>
        <a:buNone/>
        <a:tabLst/>
        <a:defRPr lang="ru-RU" sz="1400" b="0" i="0" u="none" strike="noStrike" kern="1200" cap="none" spc="0" baseline="0">
          <a:solidFill>
            <a:srgbClr val="000000"/>
          </a:solidFill>
          <a:uFillTx/>
          <a:latin typeface="Arial" pitchFamily="18"/>
          <a:cs typeface="Arial" pitchFamily="2"/>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ru-RU"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ru-RU"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ru-RU"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ru-RU"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E0830A-EA2D-484F-A7CD-FB4AA2BFC8A4}"/>
              </a:ext>
            </a:extLst>
          </p:cNvPr>
          <p:cNvSpPr txBox="1">
            <a:spLocks noGrp="1"/>
          </p:cNvSpPr>
          <p:nvPr>
            <p:ph type="title"/>
          </p:nvPr>
        </p:nvSpPr>
        <p:spPr>
          <a:xfrm>
            <a:off x="495001" y="273597"/>
            <a:ext cx="8915043" cy="1144801"/>
          </a:xfrm>
          <a:prstGeom prst="rect">
            <a:avLst/>
          </a:prstGeom>
          <a:noFill/>
          <a:ln>
            <a:noFill/>
          </a:ln>
        </p:spPr>
        <p:txBody>
          <a:bodyPr vert="horz" wrap="square" lIns="0" tIns="0" rIns="0" bIns="0" anchor="ctr" anchorCtr="0" compatLnSpc="1">
            <a:noAutofit/>
          </a:bodyPr>
          <a:lstStyle/>
          <a:p>
            <a:pPr lvl="0"/>
            <a:endParaRPr lang="ru-RU"/>
          </a:p>
        </p:txBody>
      </p:sp>
      <p:sp>
        <p:nvSpPr>
          <p:cNvPr id="3" name="Текст 2">
            <a:extLst>
              <a:ext uri="{FF2B5EF4-FFF2-40B4-BE49-F238E27FC236}">
                <a16:creationId xmlns:a16="http://schemas.microsoft.com/office/drawing/2014/main" id="{642AC20C-3A86-4029-BD04-5F600AD5E525}"/>
              </a:ext>
            </a:extLst>
          </p:cNvPr>
          <p:cNvSpPr txBox="1">
            <a:spLocks noGrp="1"/>
          </p:cNvSpPr>
          <p:nvPr>
            <p:ph type="body" idx="1"/>
          </p:nvPr>
        </p:nvSpPr>
        <p:spPr>
          <a:xfrm>
            <a:off x="495001" y="1604515"/>
            <a:ext cx="8915043" cy="4525923"/>
          </a:xfrm>
          <a:prstGeom prst="rect">
            <a:avLst/>
          </a:prstGeom>
          <a:noFill/>
          <a:ln>
            <a:noFill/>
          </a:ln>
        </p:spPr>
        <p:txBody>
          <a:bodyPr vert="horz" wrap="square" lIns="0" tIns="0" rIns="0" bIns="0" anchor="t" anchorCtr="0" compatLnSpc="1">
            <a:no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marR="0" lvl="0" indent="0" algn="l" defTabSz="914400" rtl="0" fontAlgn="auto" hangingPunct="0">
        <a:lnSpc>
          <a:spcPct val="100000"/>
        </a:lnSpc>
        <a:spcBef>
          <a:spcPts val="0"/>
        </a:spcBef>
        <a:spcAft>
          <a:spcPts val="0"/>
        </a:spcAft>
        <a:buNone/>
        <a:tabLst/>
        <a:defRPr lang="ru-RU" sz="1400" b="0" i="0" u="none" strike="noStrike" kern="1200" cap="none" spc="0" baseline="0">
          <a:solidFill>
            <a:srgbClr val="000000"/>
          </a:solidFill>
          <a:uFillTx/>
          <a:latin typeface="Arial" pitchFamily="18"/>
          <a:cs typeface="Arial" pitchFamily="2"/>
        </a:defRPr>
      </a:lvl1pPr>
    </p:titleStyle>
    <p:bodyStyle>
      <a:lvl1pPr marL="0" marR="0" lvl="0" indent="0" algn="l" defTabSz="914400" rtl="0" fontAlgn="auto" hangingPunct="0">
        <a:lnSpc>
          <a:spcPct val="100000"/>
        </a:lnSpc>
        <a:spcBef>
          <a:spcPts val="0"/>
        </a:spcBef>
        <a:spcAft>
          <a:spcPts val="1415"/>
        </a:spcAft>
        <a:buNone/>
        <a:tabLst/>
        <a:defRPr lang="ru-RU" sz="1400" b="0" i="0" u="none" strike="noStrike" kern="1200" cap="none" spc="0" baseline="0">
          <a:solidFill>
            <a:srgbClr val="000000"/>
          </a:solidFill>
          <a:uFillTx/>
          <a:latin typeface="Arial" pitchFamily="18"/>
          <a:cs typeface="Arial" pitchFamily="2"/>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ru-RU"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ru-RU"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ru-RU"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ru-RU"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8.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Google Shape;68;p1">
            <a:extLst>
              <a:ext uri="{FF2B5EF4-FFF2-40B4-BE49-F238E27FC236}">
                <a16:creationId xmlns:a16="http://schemas.microsoft.com/office/drawing/2014/main" id="{D181E227-363D-45ED-9152-8A27162C594D}"/>
              </a:ext>
            </a:extLst>
          </p:cNvPr>
          <p:cNvSpPr/>
          <p:nvPr/>
        </p:nvSpPr>
        <p:spPr>
          <a:xfrm flipH="1">
            <a:off x="-4315" y="2640604"/>
            <a:ext cx="3078720" cy="1754415"/>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gradFill>
            <a:gsLst>
              <a:gs pos="0">
                <a:srgbClr val="770000"/>
              </a:gs>
              <a:gs pos="100000">
                <a:srgbClr val="CE0000"/>
              </a:gs>
            </a:gsLst>
            <a:lin ang="0"/>
          </a:gradFill>
          <a:ln cap="flat">
            <a:noFill/>
            <a:prstDash val="solid"/>
          </a:ln>
        </p:spPr>
        <p:txBody>
          <a:bodyPr vert="horz" wrap="square" lIns="91440" tIns="91440" rIns="91440" bIns="91440"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a:solidFill>
                <a:srgbClr val="000000"/>
              </a:solidFill>
              <a:uFillTx/>
              <a:latin typeface="Arial" pitchFamily="18"/>
              <a:ea typeface="Microsoft YaHei" pitchFamily="2"/>
              <a:cs typeface="Arial" pitchFamily="2"/>
            </a:endParaRPr>
          </a:p>
        </p:txBody>
      </p:sp>
      <p:sp>
        <p:nvSpPr>
          <p:cNvPr id="3" name="Google Shape;69;p1">
            <a:extLst>
              <a:ext uri="{FF2B5EF4-FFF2-40B4-BE49-F238E27FC236}">
                <a16:creationId xmlns:a16="http://schemas.microsoft.com/office/drawing/2014/main" id="{8577E0F5-6998-4386-842E-5C89FDC73ED5}"/>
              </a:ext>
            </a:extLst>
          </p:cNvPr>
          <p:cNvSpPr/>
          <p:nvPr/>
        </p:nvSpPr>
        <p:spPr>
          <a:xfrm>
            <a:off x="3363726" y="2528709"/>
            <a:ext cx="6308281" cy="1978203"/>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2400" b="0" i="0" u="none" strike="noStrike" kern="1200" cap="none" spc="0" baseline="0" dirty="0">
                <a:solidFill>
                  <a:srgbClr val="000000"/>
                </a:solidFill>
                <a:uFillTx/>
                <a:latin typeface="Times New Roman" pitchFamily="18"/>
                <a:ea typeface="Tahoma" pitchFamily="2"/>
                <a:cs typeface="Tahoma" pitchFamily="2"/>
              </a:rPr>
              <a:t>НАУЧНО-ИССЛЕДОВАТЕЛЬСКАЯ РАБОТА</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2400" dirty="0">
                <a:solidFill>
                  <a:srgbClr val="000000"/>
                </a:solidFill>
                <a:latin typeface="Times New Roman" pitchFamily="18"/>
                <a:ea typeface="Tahoma" pitchFamily="2"/>
                <a:cs typeface="Tahoma" pitchFamily="2"/>
              </a:rPr>
              <a:t>на тему</a:t>
            </a:r>
            <a:r>
              <a:rPr lang="ru-RU" sz="2400" b="0" i="0" u="none" strike="noStrike" kern="1200" cap="none" spc="0" baseline="0" dirty="0">
                <a:solidFill>
                  <a:srgbClr val="000000"/>
                </a:solidFill>
                <a:uFillTx/>
                <a:latin typeface="Times New Roman" pitchFamily="18"/>
                <a:ea typeface="Tahoma" pitchFamily="2"/>
                <a:cs typeface="Tahoma" pitchFamily="2"/>
              </a:rPr>
              <a:t>:</a:t>
            </a:r>
          </a:p>
          <a:p>
            <a:pPr hangingPunct="0">
              <a:defRPr sz="1800" b="0" i="0" u="none" strike="noStrike" kern="0" cap="none" spc="0" baseline="0">
                <a:solidFill>
                  <a:srgbClr val="000000"/>
                </a:solidFill>
                <a:uFillTx/>
              </a:defRPr>
            </a:pPr>
            <a:r>
              <a:rPr lang="ru-RU" sz="2400" b="1" i="0" u="none" strike="noStrike" kern="1200" cap="none" spc="0" baseline="0" dirty="0">
                <a:solidFill>
                  <a:srgbClr val="000000"/>
                </a:solidFill>
                <a:uFillTx/>
                <a:latin typeface="Times New Roman" pitchFamily="18"/>
                <a:ea typeface="Tahoma" pitchFamily="2"/>
                <a:cs typeface="Tahoma" pitchFamily="2"/>
              </a:rPr>
              <a:t>  </a:t>
            </a:r>
            <a:r>
              <a:rPr lang="ru-RU" sz="2400" b="0" i="0" u="none" strike="noStrike" kern="1200" cap="none" spc="0" baseline="0" dirty="0">
                <a:solidFill>
                  <a:srgbClr val="000000"/>
                </a:solidFill>
                <a:uFillTx/>
                <a:latin typeface="Times New Roman" pitchFamily="18"/>
                <a:ea typeface="Tahoma" pitchFamily="2"/>
                <a:cs typeface="Tahoma" pitchFamily="2"/>
              </a:rPr>
              <a:t>«</a:t>
            </a:r>
            <a:r>
              <a:rPr lang="ru-RU" dirty="0"/>
              <a:t>«</a:t>
            </a:r>
            <a:r>
              <a:rPr lang="ru-RU" sz="2400" dirty="0"/>
              <a:t>Роль и сущность инвестиций в рыночной экономике. Детерминанты инвестиционного поведения в России</a:t>
            </a:r>
            <a:r>
              <a:rPr lang="ru-RU" sz="2400" b="0" i="0" u="none" strike="noStrike" kern="1200" cap="none" spc="0" baseline="0" dirty="0">
                <a:solidFill>
                  <a:srgbClr val="000000"/>
                </a:solidFill>
                <a:uFillTx/>
                <a:latin typeface="Times New Roman" pitchFamily="18"/>
                <a:ea typeface="Tahoma" pitchFamily="2"/>
                <a:cs typeface="Tahoma" pitchFamily="2"/>
              </a:rPr>
              <a:t>»</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2400" b="0" i="0" u="none" strike="noStrike" kern="1200" cap="none" spc="0" baseline="0" dirty="0">
                <a:solidFill>
                  <a:srgbClr val="000000"/>
                </a:solidFill>
                <a:uFillTx/>
                <a:latin typeface="Times New Roman" pitchFamily="18"/>
                <a:ea typeface="Arial" pitchFamily="2"/>
                <a:cs typeface="Arial"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1200" b="0" i="0" u="none" strike="noStrike" kern="1200" cap="none" spc="0" baseline="0" dirty="0">
                <a:solidFill>
                  <a:srgbClr val="000000"/>
                </a:solidFill>
                <a:uFillTx/>
                <a:latin typeface="Arial" pitchFamily="18"/>
                <a:ea typeface="Arial" pitchFamily="2"/>
                <a:cs typeface="Arial" pitchFamily="2"/>
              </a:rPr>
              <a:t>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400" b="0" i="0" u="none" strike="noStrike" kern="1200" cap="none" spc="0" baseline="0" dirty="0">
              <a:solidFill>
                <a:srgbClr val="000000"/>
              </a:solidFill>
              <a:uFillTx/>
              <a:latin typeface="Arial" pitchFamily="18"/>
              <a:ea typeface="Arial" pitchFamily="2"/>
              <a:cs typeface="Arial" pitchFamily="2"/>
            </a:endParaRPr>
          </a:p>
        </p:txBody>
      </p:sp>
      <p:sp>
        <p:nvSpPr>
          <p:cNvPr id="4" name="Google Shape;70;p1">
            <a:extLst>
              <a:ext uri="{FF2B5EF4-FFF2-40B4-BE49-F238E27FC236}">
                <a16:creationId xmlns:a16="http://schemas.microsoft.com/office/drawing/2014/main" id="{C2D5780C-85AC-4BC7-A9D6-1A3EC04B0F60}"/>
              </a:ext>
            </a:extLst>
          </p:cNvPr>
          <p:cNvSpPr/>
          <p:nvPr/>
        </p:nvSpPr>
        <p:spPr>
          <a:xfrm>
            <a:off x="192956" y="5582521"/>
            <a:ext cx="4342677" cy="1002603"/>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1200" b="0" i="0" u="none" strike="noStrike" kern="1200" cap="none" spc="0" baseline="0" dirty="0">
                <a:solidFill>
                  <a:srgbClr val="000000"/>
                </a:solidFill>
                <a:uFillTx/>
                <a:latin typeface="Tahoma" pitchFamily="18"/>
                <a:ea typeface="Tahoma" pitchFamily="2"/>
                <a:cs typeface="Tahoma" pitchFamily="2"/>
              </a:rPr>
              <a:t>Руководитель НИР: Полбин Андрей Владимирович, заведующий научно-исследовательской лаборатории математического моделирования экономических процессов</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1200" b="0" i="0" u="none" strike="noStrike" kern="1200" cap="none" spc="0" baseline="0" dirty="0">
                <a:solidFill>
                  <a:srgbClr val="000000"/>
                </a:solidFill>
                <a:uFillTx/>
                <a:latin typeface="Tahoma" pitchFamily="18"/>
                <a:ea typeface="Tahoma" pitchFamily="2"/>
                <a:cs typeface="Tahoma" pitchFamily="2"/>
              </a:rPr>
              <a:t>Докладчик: </a:t>
            </a:r>
            <a:r>
              <a:rPr lang="ru-RU" sz="1200" b="0" i="0" u="none" strike="noStrike" kern="0" cap="none" spc="0" baseline="0" dirty="0">
                <a:solidFill>
                  <a:srgbClr val="000000"/>
                </a:solidFill>
                <a:uFillTx/>
                <a:latin typeface="Tahoma" pitchFamily="18"/>
                <a:ea typeface="Tahoma" pitchFamily="2"/>
                <a:cs typeface="Tahoma" pitchFamily="2"/>
              </a:rPr>
              <a:t>Федосеев Роман Сергеевич</a:t>
            </a:r>
            <a:endParaRPr lang="ru-RU" sz="1200" b="0" i="0" u="none" strike="noStrike" kern="1200" cap="none" spc="0" baseline="0" dirty="0">
              <a:solidFill>
                <a:srgbClr val="000000"/>
              </a:solidFill>
              <a:uFillTx/>
              <a:latin typeface="Tahoma" pitchFamily="18"/>
              <a:ea typeface="Tahoma" pitchFamily="2"/>
              <a:cs typeface="Tahoma" pitchFamily="2"/>
            </a:endParaRPr>
          </a:p>
        </p:txBody>
      </p:sp>
      <p:sp>
        <p:nvSpPr>
          <p:cNvPr id="5" name="Google Shape;71;p1">
            <a:extLst>
              <a:ext uri="{FF2B5EF4-FFF2-40B4-BE49-F238E27FC236}">
                <a16:creationId xmlns:a16="http://schemas.microsoft.com/office/drawing/2014/main" id="{D88BFC76-D304-4143-B62A-AB858A7F65E7}"/>
              </a:ext>
            </a:extLst>
          </p:cNvPr>
          <p:cNvSpPr/>
          <p:nvPr/>
        </p:nvSpPr>
        <p:spPr>
          <a:xfrm>
            <a:off x="6062398" y="1018797"/>
            <a:ext cx="2793235" cy="1002603"/>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1200" b="0" i="0" u="none" strike="noStrike" kern="1200" cap="none" spc="0" baseline="0" dirty="0">
                <a:solidFill>
                  <a:srgbClr val="000000"/>
                </a:solidFill>
                <a:uFillTx/>
                <a:latin typeface="Tahoma" pitchFamily="18"/>
                <a:ea typeface="Tahoma" pitchFamily="2"/>
                <a:cs typeface="Tahoma" pitchFamily="2"/>
              </a:rPr>
              <a:t>Институт экономики, математики и информационных технологий (ИЭМИТ)</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400" b="0" i="0" u="none" strike="noStrike" kern="1200" cap="none" spc="0" baseline="0" dirty="0">
              <a:solidFill>
                <a:srgbClr val="000000"/>
              </a:solidFill>
              <a:uFillTx/>
              <a:latin typeface="Arial" pitchFamily="18"/>
              <a:ea typeface="Arial" pitchFamily="2"/>
              <a:cs typeface="Arial" pitchFamily="2"/>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400" b="0" i="0" u="none" strike="noStrike" kern="1200" cap="none" spc="0" baseline="0" dirty="0">
              <a:solidFill>
                <a:srgbClr val="000000"/>
              </a:solidFill>
              <a:uFillTx/>
              <a:latin typeface="Arial" pitchFamily="18"/>
              <a:ea typeface="Arial" pitchFamily="2"/>
              <a:cs typeface="Arial" pitchFamily="2"/>
            </a:endParaRPr>
          </a:p>
        </p:txBody>
      </p:sp>
      <p:pic>
        <p:nvPicPr>
          <p:cNvPr id="7" name="Google Shape;73;p1">
            <a:extLst>
              <a:ext uri="{FF2B5EF4-FFF2-40B4-BE49-F238E27FC236}">
                <a16:creationId xmlns:a16="http://schemas.microsoft.com/office/drawing/2014/main" id="{FEDE0A07-6E53-4EEC-9C3E-A75E06952C53}"/>
              </a:ext>
            </a:extLst>
          </p:cNvPr>
          <p:cNvPicPr>
            <a:picLocks noChangeAspect="1"/>
          </p:cNvPicPr>
          <p:nvPr/>
        </p:nvPicPr>
        <p:blipFill>
          <a:blip r:embed="rId3">
            <a:lum/>
            <a:alphaModFix/>
          </a:blip>
          <a:srcRect/>
          <a:stretch>
            <a:fillRect/>
          </a:stretch>
        </p:blipFill>
        <p:spPr>
          <a:xfrm>
            <a:off x="996119" y="1223997"/>
            <a:ext cx="2078284" cy="791641"/>
          </a:xfrm>
          <a:prstGeom prst="rect">
            <a:avLst/>
          </a:prstGeom>
          <a:noFill/>
          <a:ln cap="flat">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18;p5">
            <a:extLst>
              <a:ext uri="{FF2B5EF4-FFF2-40B4-BE49-F238E27FC236}">
                <a16:creationId xmlns:a16="http://schemas.microsoft.com/office/drawing/2014/main" id="{8F9B4A96-0878-41D7-AE4D-FEAF1A9AA7CA}"/>
              </a:ext>
            </a:extLst>
          </p:cNvPr>
          <p:cNvPicPr>
            <a:picLocks noChangeAspect="1"/>
          </p:cNvPicPr>
          <p:nvPr/>
        </p:nvPicPr>
        <p:blipFill>
          <a:blip r:embed="rId3">
            <a:lum/>
            <a:alphaModFix/>
          </a:blip>
          <a:srcRect/>
          <a:stretch>
            <a:fillRect/>
          </a:stretch>
        </p:blipFill>
        <p:spPr>
          <a:xfrm>
            <a:off x="929158" y="431276"/>
            <a:ext cx="1163519" cy="361800"/>
          </a:xfrm>
          <a:prstGeom prst="rect">
            <a:avLst/>
          </a:prstGeom>
          <a:noFill/>
          <a:ln cap="flat">
            <a:noFill/>
          </a:ln>
        </p:spPr>
      </p:pic>
      <p:sp>
        <p:nvSpPr>
          <p:cNvPr id="3" name="Google Shape;119;p5">
            <a:extLst>
              <a:ext uri="{FF2B5EF4-FFF2-40B4-BE49-F238E27FC236}">
                <a16:creationId xmlns:a16="http://schemas.microsoft.com/office/drawing/2014/main" id="{A04C4D9D-E0D4-4E31-BBF9-1F23DA13A0B3}"/>
              </a:ext>
            </a:extLst>
          </p:cNvPr>
          <p:cNvSpPr/>
          <p:nvPr/>
        </p:nvSpPr>
        <p:spPr>
          <a:xfrm>
            <a:off x="0" y="1196638"/>
            <a:ext cx="9324355" cy="1100423"/>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gradFill>
            <a:gsLst>
              <a:gs pos="0">
                <a:srgbClr val="770000"/>
              </a:gs>
              <a:gs pos="100000">
                <a:srgbClr val="CE0000"/>
              </a:gs>
            </a:gsLst>
            <a:lin ang="0"/>
          </a:gradFill>
          <a:ln cap="flat">
            <a:noFill/>
            <a:prstDash val="solid"/>
          </a:ln>
        </p:spPr>
        <p:txBody>
          <a:bodyPr vert="horz" wrap="square" lIns="91440" tIns="91440" rIns="91440" bIns="91440"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dirty="0">
              <a:solidFill>
                <a:srgbClr val="000000"/>
              </a:solidFill>
              <a:uFillTx/>
              <a:latin typeface="Arial" pitchFamily="18"/>
              <a:ea typeface="Microsoft YaHei" pitchFamily="2"/>
              <a:cs typeface="Arial" pitchFamily="2"/>
            </a:endParaRPr>
          </a:p>
        </p:txBody>
      </p:sp>
      <p:sp>
        <p:nvSpPr>
          <p:cNvPr id="4" name="Google Shape;120;p5">
            <a:extLst>
              <a:ext uri="{FF2B5EF4-FFF2-40B4-BE49-F238E27FC236}">
                <a16:creationId xmlns:a16="http://schemas.microsoft.com/office/drawing/2014/main" id="{B3AF166F-2425-4046-8803-5D5833A634FC}"/>
              </a:ext>
            </a:extLst>
          </p:cNvPr>
          <p:cNvSpPr/>
          <p:nvPr/>
        </p:nvSpPr>
        <p:spPr>
          <a:xfrm>
            <a:off x="0" y="1293482"/>
            <a:ext cx="9324356" cy="455764"/>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2400" dirty="0">
                <a:solidFill>
                  <a:srgbClr val="FFFFFF"/>
                </a:solidFill>
                <a:latin typeface="Times New Roman" pitchFamily="18"/>
                <a:ea typeface="Tahoma" pitchFamily="2"/>
                <a:cs typeface="Tahoma" pitchFamily="2"/>
              </a:rPr>
              <a:t>Обзор литературы</a:t>
            </a:r>
            <a:r>
              <a:rPr lang="ru-RU" sz="2400" b="0" i="0" u="none" strike="noStrike" kern="1200" cap="none" spc="0" baseline="0" dirty="0">
                <a:solidFill>
                  <a:srgbClr val="FFFFFF"/>
                </a:solidFill>
                <a:uFillTx/>
                <a:latin typeface="Times New Roman" pitchFamily="18"/>
                <a:ea typeface="Tahoma" pitchFamily="2"/>
                <a:cs typeface="Tahoma" pitchFamily="2"/>
              </a:rPr>
              <a:t> </a:t>
            </a:r>
          </a:p>
        </p:txBody>
      </p:sp>
      <p:sp>
        <p:nvSpPr>
          <p:cNvPr id="6" name="Google Shape;122;p5">
            <a:extLst>
              <a:ext uri="{FF2B5EF4-FFF2-40B4-BE49-F238E27FC236}">
                <a16:creationId xmlns:a16="http://schemas.microsoft.com/office/drawing/2014/main" id="{25A2DA45-7B8C-4687-8DDD-8A32D4845526}"/>
              </a:ext>
            </a:extLst>
          </p:cNvPr>
          <p:cNvSpPr/>
          <p:nvPr/>
        </p:nvSpPr>
        <p:spPr>
          <a:xfrm>
            <a:off x="6531120" y="431276"/>
            <a:ext cx="2793235" cy="637556"/>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1200" b="0" i="0" u="none" strike="noStrike" kern="1200" cap="none" spc="0" baseline="0">
                <a:solidFill>
                  <a:srgbClr val="000000"/>
                </a:solidFill>
                <a:uFillTx/>
                <a:latin typeface="Tahoma" pitchFamily="18"/>
                <a:ea typeface="Tahoma" pitchFamily="2"/>
                <a:cs typeface="Tahoma" pitchFamily="2"/>
              </a:rPr>
              <a:t>Институт экономики, математики и информационных технологий (ИЭМИТ)</a:t>
            </a:r>
          </a:p>
        </p:txBody>
      </p:sp>
      <p:sp>
        <p:nvSpPr>
          <p:cNvPr id="7" name="Google Shape;123;p5">
            <a:extLst>
              <a:ext uri="{FF2B5EF4-FFF2-40B4-BE49-F238E27FC236}">
                <a16:creationId xmlns:a16="http://schemas.microsoft.com/office/drawing/2014/main" id="{7A18B9E4-5D7A-429F-89C5-B0362672D6DC}"/>
              </a:ext>
            </a:extLst>
          </p:cNvPr>
          <p:cNvSpPr/>
          <p:nvPr/>
        </p:nvSpPr>
        <p:spPr>
          <a:xfrm>
            <a:off x="7056004" y="6047997"/>
            <a:ext cx="2063160" cy="45647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a:solidFill>
                <a:srgbClr val="000000"/>
              </a:solidFill>
              <a:uFillTx/>
              <a:latin typeface="Arial" pitchFamily="18"/>
              <a:ea typeface="Microsoft YaHei" pitchFamily="2"/>
              <a:cs typeface="Arial" pitchFamily="2"/>
            </a:endParaRPr>
          </a:p>
        </p:txBody>
      </p:sp>
      <p:sp>
        <p:nvSpPr>
          <p:cNvPr id="10" name="TextBox 9">
            <a:extLst>
              <a:ext uri="{FF2B5EF4-FFF2-40B4-BE49-F238E27FC236}">
                <a16:creationId xmlns:a16="http://schemas.microsoft.com/office/drawing/2014/main" id="{21CDA43E-1BB5-41FE-83A3-219AF6820FA3}"/>
              </a:ext>
            </a:extLst>
          </p:cNvPr>
          <p:cNvSpPr txBox="1"/>
          <p:nvPr/>
        </p:nvSpPr>
        <p:spPr>
          <a:xfrm>
            <a:off x="42266" y="1650730"/>
            <a:ext cx="7885471" cy="646331"/>
          </a:xfrm>
          <a:prstGeom prst="rect">
            <a:avLst/>
          </a:prstGeom>
          <a:noFill/>
        </p:spPr>
        <p:txBody>
          <a:bodyPr wrap="square" rtlCol="0">
            <a:spAutoFit/>
          </a:bodyPr>
          <a:lstStyle/>
          <a:p>
            <a:r>
              <a:rPr lang="ru-RU" dirty="0">
                <a:solidFill>
                  <a:schemeClr val="bg1"/>
                </a:solidFill>
              </a:rPr>
              <a:t>Детерминанты инвестиционного поведения компаний формирующихся рынков Анкудинов А.Б. , Дашкин Р.М. , Дашкин Э.М. 2, Хасанов Т.И. </a:t>
            </a:r>
          </a:p>
        </p:txBody>
      </p:sp>
      <p:sp>
        <p:nvSpPr>
          <p:cNvPr id="8" name="TextBox 7">
            <a:extLst>
              <a:ext uri="{FF2B5EF4-FFF2-40B4-BE49-F238E27FC236}">
                <a16:creationId xmlns:a16="http://schemas.microsoft.com/office/drawing/2014/main" id="{F2C908ED-7331-40D5-B10F-986CB17BF03E}"/>
              </a:ext>
            </a:extLst>
          </p:cNvPr>
          <p:cNvSpPr txBox="1"/>
          <p:nvPr/>
        </p:nvSpPr>
        <p:spPr>
          <a:xfrm>
            <a:off x="42265" y="2424866"/>
            <a:ext cx="9863735" cy="1200329"/>
          </a:xfrm>
          <a:prstGeom prst="rect">
            <a:avLst/>
          </a:prstGeom>
          <a:noFill/>
        </p:spPr>
        <p:txBody>
          <a:bodyPr wrap="square" rtlCol="0">
            <a:spAutoFit/>
          </a:bodyPr>
          <a:lstStyle/>
          <a:p>
            <a:r>
              <a:rPr lang="ru-RU" dirty="0"/>
              <a:t>Чтобы определить степень влияния макроэкономических факторов и факторов финансового развития представленных в первых двух гипотезах на зависимую переменную, которая оценивает инвестиционную активность, нужно оценить параметры следующей модели: </a:t>
            </a:r>
          </a:p>
          <a:p>
            <a:endParaRPr lang="ru-RU" dirty="0"/>
          </a:p>
        </p:txBody>
      </p:sp>
      <p:pic>
        <p:nvPicPr>
          <p:cNvPr id="5" name="Рисунок 4">
            <a:extLst>
              <a:ext uri="{FF2B5EF4-FFF2-40B4-BE49-F238E27FC236}">
                <a16:creationId xmlns:a16="http://schemas.microsoft.com/office/drawing/2014/main" id="{9148EC1A-D65A-4D09-9661-D975C6B73FDE}"/>
              </a:ext>
            </a:extLst>
          </p:cNvPr>
          <p:cNvPicPr>
            <a:picLocks noChangeAspect="1"/>
          </p:cNvPicPr>
          <p:nvPr/>
        </p:nvPicPr>
        <p:blipFill>
          <a:blip r:embed="rId4"/>
          <a:stretch>
            <a:fillRect/>
          </a:stretch>
        </p:blipFill>
        <p:spPr>
          <a:xfrm>
            <a:off x="960823" y="3467136"/>
            <a:ext cx="7542857" cy="761905"/>
          </a:xfrm>
          <a:prstGeom prst="rect">
            <a:avLst/>
          </a:prstGeom>
        </p:spPr>
      </p:pic>
      <p:sp>
        <p:nvSpPr>
          <p:cNvPr id="11" name="TextBox 10">
            <a:extLst>
              <a:ext uri="{FF2B5EF4-FFF2-40B4-BE49-F238E27FC236}">
                <a16:creationId xmlns:a16="http://schemas.microsoft.com/office/drawing/2014/main" id="{EEB00DAD-CD31-4865-AE5E-355C7F77795A}"/>
              </a:ext>
            </a:extLst>
          </p:cNvPr>
          <p:cNvSpPr txBox="1"/>
          <p:nvPr/>
        </p:nvSpPr>
        <p:spPr>
          <a:xfrm>
            <a:off x="42265" y="4330107"/>
            <a:ext cx="9379975" cy="1754326"/>
          </a:xfrm>
          <a:prstGeom prst="rect">
            <a:avLst/>
          </a:prstGeom>
          <a:noFill/>
        </p:spPr>
        <p:txBody>
          <a:bodyPr wrap="square" rtlCol="0">
            <a:spAutoFit/>
          </a:bodyPr>
          <a:lstStyle/>
          <a:p>
            <a:r>
              <a:rPr lang="en-US" dirty="0"/>
              <a:t>Inv </a:t>
            </a:r>
            <a:r>
              <a:rPr lang="ru-RU" dirty="0"/>
              <a:t> – средний уровень изменения основных средств компаний данной страны, </a:t>
            </a:r>
            <a:r>
              <a:rPr lang="en-US" dirty="0"/>
              <a:t>a0 </a:t>
            </a:r>
            <a:r>
              <a:rPr lang="ru-RU" dirty="0"/>
              <a:t>– свободный член уравнения, </a:t>
            </a:r>
            <a:r>
              <a:rPr lang="en-US" dirty="0"/>
              <a:t> bi </a:t>
            </a:r>
            <a:r>
              <a:rPr lang="ru-RU" dirty="0"/>
              <a:t>– регрессионные коэффициенты,</a:t>
            </a:r>
            <a:r>
              <a:rPr lang="en-US" b="1" dirty="0"/>
              <a:t> </a:t>
            </a:r>
            <a:r>
              <a:rPr lang="el-GR" dirty="0"/>
              <a:t>ε</a:t>
            </a:r>
            <a:r>
              <a:rPr lang="ru-RU" dirty="0"/>
              <a:t> – случайная ошибка, </a:t>
            </a:r>
            <a:endParaRPr lang="en-US" dirty="0"/>
          </a:p>
          <a:p>
            <a:r>
              <a:rPr lang="en-US" dirty="0" err="1"/>
              <a:t>MarketCap</a:t>
            </a:r>
            <a:r>
              <a:rPr lang="en-US" dirty="0"/>
              <a:t> </a:t>
            </a:r>
            <a:r>
              <a:rPr lang="ru-RU" dirty="0"/>
              <a:t>– отношение капитализации фондового рынка страны к ВВП,</a:t>
            </a:r>
            <a:r>
              <a:rPr lang="en-US" dirty="0"/>
              <a:t> </a:t>
            </a:r>
            <a:r>
              <a:rPr lang="en-US" dirty="0" err="1"/>
              <a:t>BondCap</a:t>
            </a:r>
            <a:r>
              <a:rPr lang="ru-RU" dirty="0"/>
              <a:t> – капитализация долгового рынка к ВВП, </a:t>
            </a:r>
            <a:r>
              <a:rPr lang="en-US" dirty="0"/>
              <a:t>Credit </a:t>
            </a:r>
            <a:r>
              <a:rPr lang="ru-RU" dirty="0"/>
              <a:t>– кредит, предоставленный частному сектору со стороны коммерческих банков, по отношению к ВВП,</a:t>
            </a:r>
            <a:r>
              <a:rPr lang="en-US" dirty="0"/>
              <a:t> </a:t>
            </a:r>
            <a:r>
              <a:rPr lang="en-US" dirty="0" err="1"/>
              <a:t>Infl</a:t>
            </a:r>
            <a:r>
              <a:rPr lang="en-US" dirty="0"/>
              <a:t> </a:t>
            </a:r>
            <a:r>
              <a:rPr lang="ru-RU" dirty="0"/>
              <a:t>– показатель дефлятора ВВП, </a:t>
            </a:r>
            <a:endParaRPr lang="en-US" dirty="0"/>
          </a:p>
          <a:p>
            <a:r>
              <a:rPr lang="en-US" dirty="0" err="1"/>
              <a:t>GrowGDP</a:t>
            </a:r>
            <a:r>
              <a:rPr lang="en-US" dirty="0"/>
              <a:t> </a:t>
            </a:r>
            <a:r>
              <a:rPr lang="ru-RU" dirty="0"/>
              <a:t>– темпы экономического роста страны.</a:t>
            </a:r>
          </a:p>
        </p:txBody>
      </p:sp>
    </p:spTree>
    <p:extLst>
      <p:ext uri="{BB962C8B-B14F-4D97-AF65-F5344CB8AC3E}">
        <p14:creationId xmlns:p14="http://schemas.microsoft.com/office/powerpoint/2010/main" val="4054831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18;p5">
            <a:extLst>
              <a:ext uri="{FF2B5EF4-FFF2-40B4-BE49-F238E27FC236}">
                <a16:creationId xmlns:a16="http://schemas.microsoft.com/office/drawing/2014/main" id="{8F9B4A96-0878-41D7-AE4D-FEAF1A9AA7CA}"/>
              </a:ext>
            </a:extLst>
          </p:cNvPr>
          <p:cNvPicPr>
            <a:picLocks noChangeAspect="1"/>
          </p:cNvPicPr>
          <p:nvPr/>
        </p:nvPicPr>
        <p:blipFill>
          <a:blip r:embed="rId3">
            <a:lum/>
            <a:alphaModFix/>
          </a:blip>
          <a:srcRect/>
          <a:stretch>
            <a:fillRect/>
          </a:stretch>
        </p:blipFill>
        <p:spPr>
          <a:xfrm>
            <a:off x="929158" y="431276"/>
            <a:ext cx="1163519" cy="361800"/>
          </a:xfrm>
          <a:prstGeom prst="rect">
            <a:avLst/>
          </a:prstGeom>
          <a:noFill/>
          <a:ln cap="flat">
            <a:noFill/>
          </a:ln>
        </p:spPr>
      </p:pic>
      <p:sp>
        <p:nvSpPr>
          <p:cNvPr id="3" name="Google Shape;119;p5">
            <a:extLst>
              <a:ext uri="{FF2B5EF4-FFF2-40B4-BE49-F238E27FC236}">
                <a16:creationId xmlns:a16="http://schemas.microsoft.com/office/drawing/2014/main" id="{A04C4D9D-E0D4-4E31-BBF9-1F23DA13A0B3}"/>
              </a:ext>
            </a:extLst>
          </p:cNvPr>
          <p:cNvSpPr/>
          <p:nvPr/>
        </p:nvSpPr>
        <p:spPr>
          <a:xfrm>
            <a:off x="0" y="1196638"/>
            <a:ext cx="9324355" cy="1100423"/>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gradFill>
            <a:gsLst>
              <a:gs pos="0">
                <a:srgbClr val="770000"/>
              </a:gs>
              <a:gs pos="100000">
                <a:srgbClr val="CE0000"/>
              </a:gs>
            </a:gsLst>
            <a:lin ang="0"/>
          </a:gradFill>
          <a:ln cap="flat">
            <a:noFill/>
            <a:prstDash val="solid"/>
          </a:ln>
        </p:spPr>
        <p:txBody>
          <a:bodyPr vert="horz" wrap="square" lIns="91440" tIns="91440" rIns="91440" bIns="91440"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dirty="0">
              <a:solidFill>
                <a:srgbClr val="000000"/>
              </a:solidFill>
              <a:uFillTx/>
              <a:latin typeface="Arial" pitchFamily="18"/>
              <a:ea typeface="Microsoft YaHei" pitchFamily="2"/>
              <a:cs typeface="Arial" pitchFamily="2"/>
            </a:endParaRPr>
          </a:p>
        </p:txBody>
      </p:sp>
      <p:sp>
        <p:nvSpPr>
          <p:cNvPr id="4" name="Google Shape;120;p5">
            <a:extLst>
              <a:ext uri="{FF2B5EF4-FFF2-40B4-BE49-F238E27FC236}">
                <a16:creationId xmlns:a16="http://schemas.microsoft.com/office/drawing/2014/main" id="{B3AF166F-2425-4046-8803-5D5833A634FC}"/>
              </a:ext>
            </a:extLst>
          </p:cNvPr>
          <p:cNvSpPr/>
          <p:nvPr/>
        </p:nvSpPr>
        <p:spPr>
          <a:xfrm>
            <a:off x="0" y="1293482"/>
            <a:ext cx="9324356" cy="455764"/>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2400" dirty="0">
                <a:solidFill>
                  <a:srgbClr val="FFFFFF"/>
                </a:solidFill>
                <a:latin typeface="Times New Roman" pitchFamily="18"/>
                <a:ea typeface="Tahoma" pitchFamily="2"/>
                <a:cs typeface="Tahoma" pitchFamily="2"/>
              </a:rPr>
              <a:t>Обзор литературы</a:t>
            </a:r>
            <a:r>
              <a:rPr lang="ru-RU" sz="2400" b="0" i="0" u="none" strike="noStrike" kern="1200" cap="none" spc="0" baseline="0" dirty="0">
                <a:solidFill>
                  <a:srgbClr val="FFFFFF"/>
                </a:solidFill>
                <a:uFillTx/>
                <a:latin typeface="Times New Roman" pitchFamily="18"/>
                <a:ea typeface="Tahoma" pitchFamily="2"/>
                <a:cs typeface="Tahoma" pitchFamily="2"/>
              </a:rPr>
              <a:t> </a:t>
            </a:r>
          </a:p>
        </p:txBody>
      </p:sp>
      <p:sp>
        <p:nvSpPr>
          <p:cNvPr id="6" name="Google Shape;122;p5">
            <a:extLst>
              <a:ext uri="{FF2B5EF4-FFF2-40B4-BE49-F238E27FC236}">
                <a16:creationId xmlns:a16="http://schemas.microsoft.com/office/drawing/2014/main" id="{25A2DA45-7B8C-4687-8DDD-8A32D4845526}"/>
              </a:ext>
            </a:extLst>
          </p:cNvPr>
          <p:cNvSpPr/>
          <p:nvPr/>
        </p:nvSpPr>
        <p:spPr>
          <a:xfrm>
            <a:off x="6531120" y="431276"/>
            <a:ext cx="2793235" cy="637556"/>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1200" b="0" i="0" u="none" strike="noStrike" kern="1200" cap="none" spc="0" baseline="0">
                <a:solidFill>
                  <a:srgbClr val="000000"/>
                </a:solidFill>
                <a:uFillTx/>
                <a:latin typeface="Tahoma" pitchFamily="18"/>
                <a:ea typeface="Tahoma" pitchFamily="2"/>
                <a:cs typeface="Tahoma" pitchFamily="2"/>
              </a:rPr>
              <a:t>Институт экономики, математики и информационных технологий (ИЭМИТ)</a:t>
            </a:r>
          </a:p>
        </p:txBody>
      </p:sp>
      <p:sp>
        <p:nvSpPr>
          <p:cNvPr id="7" name="Google Shape;123;p5">
            <a:extLst>
              <a:ext uri="{FF2B5EF4-FFF2-40B4-BE49-F238E27FC236}">
                <a16:creationId xmlns:a16="http://schemas.microsoft.com/office/drawing/2014/main" id="{7A18B9E4-5D7A-429F-89C5-B0362672D6DC}"/>
              </a:ext>
            </a:extLst>
          </p:cNvPr>
          <p:cNvSpPr/>
          <p:nvPr/>
        </p:nvSpPr>
        <p:spPr>
          <a:xfrm>
            <a:off x="7056004" y="6047997"/>
            <a:ext cx="2063160" cy="45647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a:solidFill>
                <a:srgbClr val="000000"/>
              </a:solidFill>
              <a:uFillTx/>
              <a:latin typeface="Arial" pitchFamily="18"/>
              <a:ea typeface="Microsoft YaHei" pitchFamily="2"/>
              <a:cs typeface="Arial" pitchFamily="2"/>
            </a:endParaRPr>
          </a:p>
        </p:txBody>
      </p:sp>
      <p:sp>
        <p:nvSpPr>
          <p:cNvPr id="10" name="TextBox 9">
            <a:extLst>
              <a:ext uri="{FF2B5EF4-FFF2-40B4-BE49-F238E27FC236}">
                <a16:creationId xmlns:a16="http://schemas.microsoft.com/office/drawing/2014/main" id="{21CDA43E-1BB5-41FE-83A3-219AF6820FA3}"/>
              </a:ext>
            </a:extLst>
          </p:cNvPr>
          <p:cNvSpPr txBox="1"/>
          <p:nvPr/>
        </p:nvSpPr>
        <p:spPr>
          <a:xfrm>
            <a:off x="42266" y="1650730"/>
            <a:ext cx="7885471" cy="646331"/>
          </a:xfrm>
          <a:prstGeom prst="rect">
            <a:avLst/>
          </a:prstGeom>
          <a:noFill/>
        </p:spPr>
        <p:txBody>
          <a:bodyPr wrap="square" rtlCol="0">
            <a:spAutoFit/>
          </a:bodyPr>
          <a:lstStyle/>
          <a:p>
            <a:r>
              <a:rPr lang="ru-RU" dirty="0">
                <a:solidFill>
                  <a:schemeClr val="bg1"/>
                </a:solidFill>
              </a:rPr>
              <a:t>Детерминанты инвестиционного поведения компаний формирующихся рынков Анкудинов А.Б. , Дашкин Р.М. , Дашкин Э.М. 2, Хасанов Т.И. </a:t>
            </a:r>
          </a:p>
        </p:txBody>
      </p:sp>
      <p:sp>
        <p:nvSpPr>
          <p:cNvPr id="8" name="TextBox 7">
            <a:extLst>
              <a:ext uri="{FF2B5EF4-FFF2-40B4-BE49-F238E27FC236}">
                <a16:creationId xmlns:a16="http://schemas.microsoft.com/office/drawing/2014/main" id="{F2C908ED-7331-40D5-B10F-986CB17BF03E}"/>
              </a:ext>
            </a:extLst>
          </p:cNvPr>
          <p:cNvSpPr txBox="1"/>
          <p:nvPr/>
        </p:nvSpPr>
        <p:spPr>
          <a:xfrm>
            <a:off x="42265" y="2424866"/>
            <a:ext cx="9863735" cy="369332"/>
          </a:xfrm>
          <a:prstGeom prst="rect">
            <a:avLst/>
          </a:prstGeom>
          <a:noFill/>
        </p:spPr>
        <p:txBody>
          <a:bodyPr wrap="square" rtlCol="0">
            <a:spAutoFit/>
          </a:bodyPr>
          <a:lstStyle/>
          <a:p>
            <a:endParaRPr lang="ru-RU" dirty="0"/>
          </a:p>
        </p:txBody>
      </p:sp>
      <p:sp>
        <p:nvSpPr>
          <p:cNvPr id="5" name="TextBox 4">
            <a:extLst>
              <a:ext uri="{FF2B5EF4-FFF2-40B4-BE49-F238E27FC236}">
                <a16:creationId xmlns:a16="http://schemas.microsoft.com/office/drawing/2014/main" id="{A0EE1FCF-BA0D-400E-AA03-6C19186C4902}"/>
              </a:ext>
            </a:extLst>
          </p:cNvPr>
          <p:cNvSpPr txBox="1"/>
          <p:nvPr/>
        </p:nvSpPr>
        <p:spPr>
          <a:xfrm>
            <a:off x="117987" y="2469642"/>
            <a:ext cx="9517626" cy="3416320"/>
          </a:xfrm>
          <a:prstGeom prst="rect">
            <a:avLst/>
          </a:prstGeom>
          <a:noFill/>
        </p:spPr>
        <p:txBody>
          <a:bodyPr wrap="square" rtlCol="0">
            <a:spAutoFit/>
          </a:bodyPr>
          <a:lstStyle/>
          <a:p>
            <a:r>
              <a:rPr lang="ru-RU" dirty="0"/>
              <a:t>Также авторы определили модель, с помощью которой будут проверять гипотезы 3-6:</a:t>
            </a:r>
          </a:p>
          <a:p>
            <a:endParaRPr lang="ru-RU" dirty="0"/>
          </a:p>
          <a:p>
            <a:endParaRPr lang="ru-RU" dirty="0"/>
          </a:p>
          <a:p>
            <a:endParaRPr lang="ru-RU" dirty="0"/>
          </a:p>
          <a:p>
            <a:endParaRPr lang="ru-RU" dirty="0"/>
          </a:p>
          <a:p>
            <a:endParaRPr lang="ru-RU" dirty="0"/>
          </a:p>
          <a:p>
            <a:r>
              <a:rPr lang="ru-RU" dirty="0"/>
              <a:t>где </a:t>
            </a:r>
            <a:r>
              <a:rPr lang="ru-RU" b="1" dirty="0" err="1"/>
              <a:t>Inv</a:t>
            </a:r>
            <a:r>
              <a:rPr lang="ru-RU" dirty="0"/>
              <a:t> – темпы изменения основных средств компании за период, </a:t>
            </a:r>
            <a:r>
              <a:rPr lang="el-GR" b="1" dirty="0"/>
              <a:t>β</a:t>
            </a:r>
            <a:r>
              <a:rPr lang="ru-RU" b="1" dirty="0"/>
              <a:t>0</a:t>
            </a:r>
            <a:r>
              <a:rPr lang="ru-RU" dirty="0"/>
              <a:t> – свободный член,</a:t>
            </a:r>
            <a:r>
              <a:rPr lang="el-GR" b="1" dirty="0"/>
              <a:t> β</a:t>
            </a:r>
            <a:r>
              <a:rPr lang="en-US" b="1" dirty="0" err="1"/>
              <a:t>i</a:t>
            </a:r>
            <a:r>
              <a:rPr lang="ru-RU" dirty="0"/>
              <a:t> – коэффициенты при независимых переменных; </a:t>
            </a:r>
            <a:r>
              <a:rPr lang="en-US" dirty="0"/>
              <a:t>un </a:t>
            </a:r>
            <a:r>
              <a:rPr lang="ru-RU" dirty="0"/>
              <a:t>– ошибка; </a:t>
            </a:r>
            <a:r>
              <a:rPr lang="el-GR" b="1" dirty="0"/>
              <a:t>γ</a:t>
            </a:r>
            <a:r>
              <a:rPr lang="en-US" b="1" dirty="0"/>
              <a:t>n</a:t>
            </a:r>
            <a:r>
              <a:rPr lang="ru-RU" dirty="0"/>
              <a:t>– коэффициенты при бинарных регрессорах времени; </a:t>
            </a:r>
            <a:r>
              <a:rPr lang="en-US" b="1" dirty="0" err="1"/>
              <a:t>timedummy</a:t>
            </a:r>
            <a:r>
              <a:rPr lang="en-US" b="1" dirty="0"/>
              <a:t>(year)</a:t>
            </a:r>
            <a:r>
              <a:rPr lang="ru-RU" dirty="0"/>
              <a:t>– фиктивная переменная времени соответствующего года, </a:t>
            </a:r>
            <a:r>
              <a:rPr lang="ru-RU" b="1" dirty="0"/>
              <a:t>NI</a:t>
            </a:r>
            <a:r>
              <a:rPr lang="ru-RU" dirty="0"/>
              <a:t> – темпы изменения чистой прибыли компании, </a:t>
            </a:r>
            <a:r>
              <a:rPr lang="ru-RU" b="1" dirty="0"/>
              <a:t>ROCE</a:t>
            </a:r>
            <a:r>
              <a:rPr lang="ru-RU" dirty="0"/>
              <a:t> – отношение чистой прибыли за период к капиталу компании, состоящему из долга и акционерных фондов, </a:t>
            </a:r>
            <a:r>
              <a:rPr lang="ru-RU" b="1" dirty="0" err="1"/>
              <a:t>DebtEq</a:t>
            </a:r>
            <a:r>
              <a:rPr lang="ru-RU" dirty="0"/>
              <a:t> – финансовый леверидж компании,</a:t>
            </a:r>
            <a:r>
              <a:rPr lang="ru-RU" b="1" dirty="0"/>
              <a:t> </a:t>
            </a:r>
            <a:r>
              <a:rPr lang="ru-RU" b="1" dirty="0" err="1"/>
              <a:t>LnRev</a:t>
            </a:r>
            <a:r>
              <a:rPr lang="ru-RU" b="1" dirty="0"/>
              <a:t> </a:t>
            </a:r>
            <a:r>
              <a:rPr lang="ru-RU" dirty="0"/>
              <a:t>– натуральный логарифм выручки.</a:t>
            </a:r>
          </a:p>
        </p:txBody>
      </p:sp>
      <p:pic>
        <p:nvPicPr>
          <p:cNvPr id="11" name="Рисунок 10">
            <a:extLst>
              <a:ext uri="{FF2B5EF4-FFF2-40B4-BE49-F238E27FC236}">
                <a16:creationId xmlns:a16="http://schemas.microsoft.com/office/drawing/2014/main" id="{4DDF4AC6-0EE9-4FD2-8777-C77B1CFCDB5C}"/>
              </a:ext>
            </a:extLst>
          </p:cNvPr>
          <p:cNvPicPr>
            <a:picLocks noChangeAspect="1"/>
          </p:cNvPicPr>
          <p:nvPr/>
        </p:nvPicPr>
        <p:blipFill>
          <a:blip r:embed="rId4"/>
          <a:stretch>
            <a:fillRect/>
          </a:stretch>
        </p:blipFill>
        <p:spPr>
          <a:xfrm>
            <a:off x="117987" y="2892285"/>
            <a:ext cx="7138219" cy="990476"/>
          </a:xfrm>
          <a:prstGeom prst="rect">
            <a:avLst/>
          </a:prstGeom>
        </p:spPr>
      </p:pic>
    </p:spTree>
    <p:extLst>
      <p:ext uri="{BB962C8B-B14F-4D97-AF65-F5344CB8AC3E}">
        <p14:creationId xmlns:p14="http://schemas.microsoft.com/office/powerpoint/2010/main" val="1907565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18;p5">
            <a:extLst>
              <a:ext uri="{FF2B5EF4-FFF2-40B4-BE49-F238E27FC236}">
                <a16:creationId xmlns:a16="http://schemas.microsoft.com/office/drawing/2014/main" id="{8F9B4A96-0878-41D7-AE4D-FEAF1A9AA7CA}"/>
              </a:ext>
            </a:extLst>
          </p:cNvPr>
          <p:cNvPicPr>
            <a:picLocks noChangeAspect="1"/>
          </p:cNvPicPr>
          <p:nvPr/>
        </p:nvPicPr>
        <p:blipFill>
          <a:blip r:embed="rId3">
            <a:lum/>
            <a:alphaModFix/>
          </a:blip>
          <a:srcRect/>
          <a:stretch>
            <a:fillRect/>
          </a:stretch>
        </p:blipFill>
        <p:spPr>
          <a:xfrm>
            <a:off x="929158" y="431276"/>
            <a:ext cx="1163519" cy="361800"/>
          </a:xfrm>
          <a:prstGeom prst="rect">
            <a:avLst/>
          </a:prstGeom>
          <a:noFill/>
          <a:ln cap="flat">
            <a:noFill/>
          </a:ln>
        </p:spPr>
      </p:pic>
      <p:sp>
        <p:nvSpPr>
          <p:cNvPr id="3" name="Google Shape;119;p5">
            <a:extLst>
              <a:ext uri="{FF2B5EF4-FFF2-40B4-BE49-F238E27FC236}">
                <a16:creationId xmlns:a16="http://schemas.microsoft.com/office/drawing/2014/main" id="{A04C4D9D-E0D4-4E31-BBF9-1F23DA13A0B3}"/>
              </a:ext>
            </a:extLst>
          </p:cNvPr>
          <p:cNvSpPr/>
          <p:nvPr/>
        </p:nvSpPr>
        <p:spPr>
          <a:xfrm>
            <a:off x="0" y="1196638"/>
            <a:ext cx="9324355" cy="1100423"/>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gradFill>
            <a:gsLst>
              <a:gs pos="0">
                <a:srgbClr val="770000"/>
              </a:gs>
              <a:gs pos="100000">
                <a:srgbClr val="CE0000"/>
              </a:gs>
            </a:gsLst>
            <a:lin ang="0"/>
          </a:gradFill>
          <a:ln cap="flat">
            <a:noFill/>
            <a:prstDash val="solid"/>
          </a:ln>
        </p:spPr>
        <p:txBody>
          <a:bodyPr vert="horz" wrap="square" lIns="91440" tIns="91440" rIns="91440" bIns="91440"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dirty="0">
              <a:solidFill>
                <a:srgbClr val="000000"/>
              </a:solidFill>
              <a:uFillTx/>
              <a:latin typeface="Arial" pitchFamily="18"/>
              <a:ea typeface="Microsoft YaHei" pitchFamily="2"/>
              <a:cs typeface="Arial" pitchFamily="2"/>
            </a:endParaRPr>
          </a:p>
        </p:txBody>
      </p:sp>
      <p:sp>
        <p:nvSpPr>
          <p:cNvPr id="4" name="Google Shape;120;p5">
            <a:extLst>
              <a:ext uri="{FF2B5EF4-FFF2-40B4-BE49-F238E27FC236}">
                <a16:creationId xmlns:a16="http://schemas.microsoft.com/office/drawing/2014/main" id="{B3AF166F-2425-4046-8803-5D5833A634FC}"/>
              </a:ext>
            </a:extLst>
          </p:cNvPr>
          <p:cNvSpPr/>
          <p:nvPr/>
        </p:nvSpPr>
        <p:spPr>
          <a:xfrm>
            <a:off x="0" y="1293482"/>
            <a:ext cx="9324356" cy="455764"/>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2400" dirty="0">
                <a:solidFill>
                  <a:srgbClr val="FFFFFF"/>
                </a:solidFill>
                <a:latin typeface="Times New Roman" pitchFamily="18"/>
                <a:ea typeface="Tahoma" pitchFamily="2"/>
                <a:cs typeface="Tahoma" pitchFamily="2"/>
              </a:rPr>
              <a:t>Обзор литературы</a:t>
            </a:r>
            <a:r>
              <a:rPr lang="ru-RU" sz="2400" b="0" i="0" u="none" strike="noStrike" kern="1200" cap="none" spc="0" baseline="0" dirty="0">
                <a:solidFill>
                  <a:srgbClr val="FFFFFF"/>
                </a:solidFill>
                <a:uFillTx/>
                <a:latin typeface="Times New Roman" pitchFamily="18"/>
                <a:ea typeface="Tahoma" pitchFamily="2"/>
                <a:cs typeface="Tahoma" pitchFamily="2"/>
              </a:rPr>
              <a:t> </a:t>
            </a:r>
          </a:p>
        </p:txBody>
      </p:sp>
      <p:sp>
        <p:nvSpPr>
          <p:cNvPr id="6" name="Google Shape;122;p5">
            <a:extLst>
              <a:ext uri="{FF2B5EF4-FFF2-40B4-BE49-F238E27FC236}">
                <a16:creationId xmlns:a16="http://schemas.microsoft.com/office/drawing/2014/main" id="{25A2DA45-7B8C-4687-8DDD-8A32D4845526}"/>
              </a:ext>
            </a:extLst>
          </p:cNvPr>
          <p:cNvSpPr/>
          <p:nvPr/>
        </p:nvSpPr>
        <p:spPr>
          <a:xfrm>
            <a:off x="6531120" y="431276"/>
            <a:ext cx="2793235" cy="637556"/>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1200" b="0" i="0" u="none" strike="noStrike" kern="1200" cap="none" spc="0" baseline="0">
                <a:solidFill>
                  <a:srgbClr val="000000"/>
                </a:solidFill>
                <a:uFillTx/>
                <a:latin typeface="Tahoma" pitchFamily="18"/>
                <a:ea typeface="Tahoma" pitchFamily="2"/>
                <a:cs typeface="Tahoma" pitchFamily="2"/>
              </a:rPr>
              <a:t>Институт экономики, математики и информационных технологий (ИЭМИТ)</a:t>
            </a:r>
          </a:p>
        </p:txBody>
      </p:sp>
      <p:sp>
        <p:nvSpPr>
          <p:cNvPr id="7" name="Google Shape;123;p5">
            <a:extLst>
              <a:ext uri="{FF2B5EF4-FFF2-40B4-BE49-F238E27FC236}">
                <a16:creationId xmlns:a16="http://schemas.microsoft.com/office/drawing/2014/main" id="{7A18B9E4-5D7A-429F-89C5-B0362672D6DC}"/>
              </a:ext>
            </a:extLst>
          </p:cNvPr>
          <p:cNvSpPr/>
          <p:nvPr/>
        </p:nvSpPr>
        <p:spPr>
          <a:xfrm>
            <a:off x="7056004" y="6047997"/>
            <a:ext cx="2063160" cy="45647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a:solidFill>
                <a:srgbClr val="000000"/>
              </a:solidFill>
              <a:uFillTx/>
              <a:latin typeface="Arial" pitchFamily="18"/>
              <a:ea typeface="Microsoft YaHei" pitchFamily="2"/>
              <a:cs typeface="Arial" pitchFamily="2"/>
            </a:endParaRPr>
          </a:p>
        </p:txBody>
      </p:sp>
      <p:sp>
        <p:nvSpPr>
          <p:cNvPr id="10" name="TextBox 9">
            <a:extLst>
              <a:ext uri="{FF2B5EF4-FFF2-40B4-BE49-F238E27FC236}">
                <a16:creationId xmlns:a16="http://schemas.microsoft.com/office/drawing/2014/main" id="{21CDA43E-1BB5-41FE-83A3-219AF6820FA3}"/>
              </a:ext>
            </a:extLst>
          </p:cNvPr>
          <p:cNvSpPr txBox="1"/>
          <p:nvPr/>
        </p:nvSpPr>
        <p:spPr>
          <a:xfrm>
            <a:off x="42266" y="1650730"/>
            <a:ext cx="7885471" cy="646331"/>
          </a:xfrm>
          <a:prstGeom prst="rect">
            <a:avLst/>
          </a:prstGeom>
          <a:noFill/>
        </p:spPr>
        <p:txBody>
          <a:bodyPr wrap="square" rtlCol="0">
            <a:spAutoFit/>
          </a:bodyPr>
          <a:lstStyle/>
          <a:p>
            <a:r>
              <a:rPr lang="ru-RU" dirty="0">
                <a:solidFill>
                  <a:schemeClr val="bg1"/>
                </a:solidFill>
              </a:rPr>
              <a:t>Детерминанты инвестиционного поведения компаний формирующихся рынков Анкудинов А.Б. , Дашкин Р.М. , Дашкин Э.М. 2, Хасанов Т.И. </a:t>
            </a:r>
          </a:p>
        </p:txBody>
      </p:sp>
      <p:sp>
        <p:nvSpPr>
          <p:cNvPr id="8" name="TextBox 7">
            <a:extLst>
              <a:ext uri="{FF2B5EF4-FFF2-40B4-BE49-F238E27FC236}">
                <a16:creationId xmlns:a16="http://schemas.microsoft.com/office/drawing/2014/main" id="{F2C908ED-7331-40D5-B10F-986CB17BF03E}"/>
              </a:ext>
            </a:extLst>
          </p:cNvPr>
          <p:cNvSpPr txBox="1"/>
          <p:nvPr/>
        </p:nvSpPr>
        <p:spPr>
          <a:xfrm>
            <a:off x="104598" y="2508191"/>
            <a:ext cx="9863735" cy="3970318"/>
          </a:xfrm>
          <a:prstGeom prst="rect">
            <a:avLst/>
          </a:prstGeom>
          <a:noFill/>
        </p:spPr>
        <p:txBody>
          <a:bodyPr wrap="square" rtlCol="0">
            <a:spAutoFit/>
          </a:bodyPr>
          <a:lstStyle/>
          <a:p>
            <a:r>
              <a:rPr lang="ru-RU" dirty="0"/>
              <a:t>Также авторы сформировали модель с фиксированными эффектами, где зависимыми переменными являются детерминанты финансового развития и макроэкономического состояния стран. Это нужно для получения оценок обобщенного уравнения для формирующихся экономик с включением макроэкономических детерминант.</a:t>
            </a:r>
          </a:p>
          <a:p>
            <a:endParaRPr lang="ru-RU" dirty="0"/>
          </a:p>
          <a:p>
            <a:endParaRPr lang="ru-RU" dirty="0"/>
          </a:p>
          <a:p>
            <a:endParaRPr lang="ru-RU" dirty="0"/>
          </a:p>
          <a:p>
            <a:r>
              <a:rPr lang="ru-RU" dirty="0"/>
              <a:t>Тогда получилось, что ученые, для оценки влияния внешних и внутренних характеристик компаний формирующихся рынков на их инвестиционную активность, использовали три эконометрические модели:</a:t>
            </a:r>
          </a:p>
          <a:p>
            <a:r>
              <a:rPr lang="ru-RU" dirty="0"/>
              <a:t>- модель с фиксированными эффектами с включением корпоративных детерминант, </a:t>
            </a:r>
          </a:p>
          <a:p>
            <a:r>
              <a:rPr lang="ru-RU" dirty="0"/>
              <a:t>- модель с фиксированными эффектами с включением макроэкономических детерминант </a:t>
            </a:r>
          </a:p>
          <a:p>
            <a:r>
              <a:rPr lang="ru-RU" dirty="0"/>
              <a:t>- модель множественной регрессии для получения индивидуальных оценок регрессоров при макроэкономических факторах для каждого формирующегося рынка</a:t>
            </a:r>
          </a:p>
        </p:txBody>
      </p:sp>
      <p:pic>
        <p:nvPicPr>
          <p:cNvPr id="9" name="Рисунок 8">
            <a:extLst>
              <a:ext uri="{FF2B5EF4-FFF2-40B4-BE49-F238E27FC236}">
                <a16:creationId xmlns:a16="http://schemas.microsoft.com/office/drawing/2014/main" id="{BED0A9AF-BC8C-43F8-A86C-E10F75B2E3C6}"/>
              </a:ext>
            </a:extLst>
          </p:cNvPr>
          <p:cNvPicPr>
            <a:picLocks noChangeAspect="1"/>
          </p:cNvPicPr>
          <p:nvPr/>
        </p:nvPicPr>
        <p:blipFill>
          <a:blip r:embed="rId4"/>
          <a:stretch>
            <a:fillRect/>
          </a:stretch>
        </p:blipFill>
        <p:spPr>
          <a:xfrm>
            <a:off x="104598" y="3641731"/>
            <a:ext cx="6951406" cy="800000"/>
          </a:xfrm>
          <a:prstGeom prst="rect">
            <a:avLst/>
          </a:prstGeom>
        </p:spPr>
      </p:pic>
    </p:spTree>
    <p:extLst>
      <p:ext uri="{BB962C8B-B14F-4D97-AF65-F5344CB8AC3E}">
        <p14:creationId xmlns:p14="http://schemas.microsoft.com/office/powerpoint/2010/main" val="3366865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18;p5">
            <a:extLst>
              <a:ext uri="{FF2B5EF4-FFF2-40B4-BE49-F238E27FC236}">
                <a16:creationId xmlns:a16="http://schemas.microsoft.com/office/drawing/2014/main" id="{8F9B4A96-0878-41D7-AE4D-FEAF1A9AA7CA}"/>
              </a:ext>
            </a:extLst>
          </p:cNvPr>
          <p:cNvPicPr>
            <a:picLocks noChangeAspect="1"/>
          </p:cNvPicPr>
          <p:nvPr/>
        </p:nvPicPr>
        <p:blipFill>
          <a:blip r:embed="rId3">
            <a:lum/>
            <a:alphaModFix/>
          </a:blip>
          <a:srcRect/>
          <a:stretch>
            <a:fillRect/>
          </a:stretch>
        </p:blipFill>
        <p:spPr>
          <a:xfrm>
            <a:off x="929158" y="431276"/>
            <a:ext cx="1163519" cy="361800"/>
          </a:xfrm>
          <a:prstGeom prst="rect">
            <a:avLst/>
          </a:prstGeom>
          <a:noFill/>
          <a:ln cap="flat">
            <a:noFill/>
          </a:ln>
        </p:spPr>
      </p:pic>
      <p:sp>
        <p:nvSpPr>
          <p:cNvPr id="3" name="Google Shape;119;p5">
            <a:extLst>
              <a:ext uri="{FF2B5EF4-FFF2-40B4-BE49-F238E27FC236}">
                <a16:creationId xmlns:a16="http://schemas.microsoft.com/office/drawing/2014/main" id="{A04C4D9D-E0D4-4E31-BBF9-1F23DA13A0B3}"/>
              </a:ext>
            </a:extLst>
          </p:cNvPr>
          <p:cNvSpPr/>
          <p:nvPr/>
        </p:nvSpPr>
        <p:spPr>
          <a:xfrm>
            <a:off x="0" y="1196638"/>
            <a:ext cx="9324355" cy="1100423"/>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gradFill>
            <a:gsLst>
              <a:gs pos="0">
                <a:srgbClr val="770000"/>
              </a:gs>
              <a:gs pos="100000">
                <a:srgbClr val="CE0000"/>
              </a:gs>
            </a:gsLst>
            <a:lin ang="0"/>
          </a:gradFill>
          <a:ln cap="flat">
            <a:noFill/>
            <a:prstDash val="solid"/>
          </a:ln>
        </p:spPr>
        <p:txBody>
          <a:bodyPr vert="horz" wrap="square" lIns="91440" tIns="91440" rIns="91440" bIns="91440"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dirty="0">
              <a:solidFill>
                <a:srgbClr val="000000"/>
              </a:solidFill>
              <a:uFillTx/>
              <a:latin typeface="Arial" pitchFamily="18"/>
              <a:ea typeface="Microsoft YaHei" pitchFamily="2"/>
              <a:cs typeface="Arial" pitchFamily="2"/>
            </a:endParaRPr>
          </a:p>
        </p:txBody>
      </p:sp>
      <p:sp>
        <p:nvSpPr>
          <p:cNvPr id="4" name="Google Shape;120;p5">
            <a:extLst>
              <a:ext uri="{FF2B5EF4-FFF2-40B4-BE49-F238E27FC236}">
                <a16:creationId xmlns:a16="http://schemas.microsoft.com/office/drawing/2014/main" id="{B3AF166F-2425-4046-8803-5D5833A634FC}"/>
              </a:ext>
            </a:extLst>
          </p:cNvPr>
          <p:cNvSpPr/>
          <p:nvPr/>
        </p:nvSpPr>
        <p:spPr>
          <a:xfrm>
            <a:off x="0" y="1293482"/>
            <a:ext cx="9324356" cy="455764"/>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2400" dirty="0">
                <a:solidFill>
                  <a:srgbClr val="FFFFFF"/>
                </a:solidFill>
                <a:latin typeface="Times New Roman" pitchFamily="18"/>
                <a:ea typeface="Tahoma" pitchFamily="2"/>
                <a:cs typeface="Tahoma" pitchFamily="2"/>
              </a:rPr>
              <a:t>Обзор литературы</a:t>
            </a:r>
            <a:r>
              <a:rPr lang="ru-RU" sz="2400" b="0" i="0" u="none" strike="noStrike" kern="1200" cap="none" spc="0" baseline="0" dirty="0">
                <a:solidFill>
                  <a:srgbClr val="FFFFFF"/>
                </a:solidFill>
                <a:uFillTx/>
                <a:latin typeface="Times New Roman" pitchFamily="18"/>
                <a:ea typeface="Tahoma" pitchFamily="2"/>
                <a:cs typeface="Tahoma" pitchFamily="2"/>
              </a:rPr>
              <a:t> </a:t>
            </a:r>
          </a:p>
        </p:txBody>
      </p:sp>
      <p:sp>
        <p:nvSpPr>
          <p:cNvPr id="6" name="Google Shape;122;p5">
            <a:extLst>
              <a:ext uri="{FF2B5EF4-FFF2-40B4-BE49-F238E27FC236}">
                <a16:creationId xmlns:a16="http://schemas.microsoft.com/office/drawing/2014/main" id="{25A2DA45-7B8C-4687-8DDD-8A32D4845526}"/>
              </a:ext>
            </a:extLst>
          </p:cNvPr>
          <p:cNvSpPr/>
          <p:nvPr/>
        </p:nvSpPr>
        <p:spPr>
          <a:xfrm>
            <a:off x="6531120" y="431276"/>
            <a:ext cx="2793235" cy="637556"/>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1200" b="0" i="0" u="none" strike="noStrike" kern="1200" cap="none" spc="0" baseline="0">
                <a:solidFill>
                  <a:srgbClr val="000000"/>
                </a:solidFill>
                <a:uFillTx/>
                <a:latin typeface="Tahoma" pitchFamily="18"/>
                <a:ea typeface="Tahoma" pitchFamily="2"/>
                <a:cs typeface="Tahoma" pitchFamily="2"/>
              </a:rPr>
              <a:t>Институт экономики, математики и информационных технологий (ИЭМИТ)</a:t>
            </a:r>
          </a:p>
        </p:txBody>
      </p:sp>
      <p:sp>
        <p:nvSpPr>
          <p:cNvPr id="7" name="Google Shape;123;p5">
            <a:extLst>
              <a:ext uri="{FF2B5EF4-FFF2-40B4-BE49-F238E27FC236}">
                <a16:creationId xmlns:a16="http://schemas.microsoft.com/office/drawing/2014/main" id="{7A18B9E4-5D7A-429F-89C5-B0362672D6DC}"/>
              </a:ext>
            </a:extLst>
          </p:cNvPr>
          <p:cNvSpPr/>
          <p:nvPr/>
        </p:nvSpPr>
        <p:spPr>
          <a:xfrm>
            <a:off x="7056004" y="6047997"/>
            <a:ext cx="2063160" cy="45647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a:solidFill>
                <a:srgbClr val="000000"/>
              </a:solidFill>
              <a:uFillTx/>
              <a:latin typeface="Arial" pitchFamily="18"/>
              <a:ea typeface="Microsoft YaHei" pitchFamily="2"/>
              <a:cs typeface="Arial" pitchFamily="2"/>
            </a:endParaRPr>
          </a:p>
        </p:txBody>
      </p:sp>
      <p:sp>
        <p:nvSpPr>
          <p:cNvPr id="10" name="TextBox 9">
            <a:extLst>
              <a:ext uri="{FF2B5EF4-FFF2-40B4-BE49-F238E27FC236}">
                <a16:creationId xmlns:a16="http://schemas.microsoft.com/office/drawing/2014/main" id="{21CDA43E-1BB5-41FE-83A3-219AF6820FA3}"/>
              </a:ext>
            </a:extLst>
          </p:cNvPr>
          <p:cNvSpPr txBox="1"/>
          <p:nvPr/>
        </p:nvSpPr>
        <p:spPr>
          <a:xfrm>
            <a:off x="42266" y="1650730"/>
            <a:ext cx="7885471" cy="646331"/>
          </a:xfrm>
          <a:prstGeom prst="rect">
            <a:avLst/>
          </a:prstGeom>
          <a:noFill/>
        </p:spPr>
        <p:txBody>
          <a:bodyPr wrap="square" rtlCol="0">
            <a:spAutoFit/>
          </a:bodyPr>
          <a:lstStyle/>
          <a:p>
            <a:r>
              <a:rPr lang="ru-RU" dirty="0">
                <a:solidFill>
                  <a:schemeClr val="bg1"/>
                </a:solidFill>
              </a:rPr>
              <a:t>Детерминанты инвестиционного поведения компаний формирующихся рынков Анкудинов А.Б. , Дашкин Р.М. , Дашкин Э.М. 2, Хасанов Т.И. </a:t>
            </a:r>
          </a:p>
        </p:txBody>
      </p:sp>
      <p:sp>
        <p:nvSpPr>
          <p:cNvPr id="5" name="Прямоугольник 4">
            <a:extLst>
              <a:ext uri="{FF2B5EF4-FFF2-40B4-BE49-F238E27FC236}">
                <a16:creationId xmlns:a16="http://schemas.microsoft.com/office/drawing/2014/main" id="{79BC0C4A-71FF-4A7D-8CD8-E38CFBEC7424}"/>
              </a:ext>
            </a:extLst>
          </p:cNvPr>
          <p:cNvSpPr/>
          <p:nvPr/>
        </p:nvSpPr>
        <p:spPr>
          <a:xfrm>
            <a:off x="42265" y="2424867"/>
            <a:ext cx="9593347" cy="1200329"/>
          </a:xfrm>
          <a:prstGeom prst="rect">
            <a:avLst/>
          </a:prstGeom>
        </p:spPr>
        <p:txBody>
          <a:bodyPr wrap="square">
            <a:spAutoFit/>
          </a:bodyPr>
          <a:lstStyle/>
          <a:p>
            <a:r>
              <a:rPr lang="ru-RU" dirty="0"/>
              <a:t>Далее исследователи аккумулируют данные с помощью использования баз данных аналитического подразделения </a:t>
            </a:r>
            <a:r>
              <a:rPr lang="ru-RU" dirty="0" err="1"/>
              <a:t>Bureau</a:t>
            </a:r>
            <a:r>
              <a:rPr lang="ru-RU" dirty="0"/>
              <a:t> </a:t>
            </a:r>
            <a:r>
              <a:rPr lang="ru-RU" dirty="0" err="1"/>
              <a:t>Van</a:t>
            </a:r>
            <a:r>
              <a:rPr lang="ru-RU" dirty="0"/>
              <a:t> </a:t>
            </a:r>
            <a:r>
              <a:rPr lang="ru-RU" dirty="0" err="1"/>
              <a:t>Dijk</a:t>
            </a:r>
            <a:r>
              <a:rPr lang="ru-RU" dirty="0"/>
              <a:t> компании </a:t>
            </a:r>
            <a:r>
              <a:rPr lang="ru-RU" dirty="0" err="1"/>
              <a:t>Moody’s</a:t>
            </a:r>
            <a:r>
              <a:rPr lang="ru-RU" dirty="0"/>
              <a:t> </a:t>
            </a:r>
            <a:r>
              <a:rPr lang="ru-RU" dirty="0" err="1"/>
              <a:t>Analytics</a:t>
            </a:r>
            <a:r>
              <a:rPr lang="ru-RU" dirty="0"/>
              <a:t> и получают 29583 наблюдений по 3983 компаниям из 8 нефинансовых отраслей, представляющим 23 формирующиеся экономики. </a:t>
            </a:r>
          </a:p>
        </p:txBody>
      </p:sp>
      <p:pic>
        <p:nvPicPr>
          <p:cNvPr id="13" name="Рисунок 12">
            <a:extLst>
              <a:ext uri="{FF2B5EF4-FFF2-40B4-BE49-F238E27FC236}">
                <a16:creationId xmlns:a16="http://schemas.microsoft.com/office/drawing/2014/main" id="{234324CE-FB9D-440C-AB86-33E67CA03139}"/>
              </a:ext>
            </a:extLst>
          </p:cNvPr>
          <p:cNvPicPr>
            <a:picLocks noChangeAspect="1"/>
          </p:cNvPicPr>
          <p:nvPr/>
        </p:nvPicPr>
        <p:blipFill>
          <a:blip r:embed="rId4"/>
          <a:stretch>
            <a:fillRect/>
          </a:stretch>
        </p:blipFill>
        <p:spPr>
          <a:xfrm>
            <a:off x="42264" y="3653096"/>
            <a:ext cx="4795233" cy="2851378"/>
          </a:xfrm>
          <a:prstGeom prst="rect">
            <a:avLst/>
          </a:prstGeom>
        </p:spPr>
      </p:pic>
      <p:pic>
        <p:nvPicPr>
          <p:cNvPr id="15" name="Рисунок 14">
            <a:extLst>
              <a:ext uri="{FF2B5EF4-FFF2-40B4-BE49-F238E27FC236}">
                <a16:creationId xmlns:a16="http://schemas.microsoft.com/office/drawing/2014/main" id="{79DF4C8B-DC96-4CC0-A4C7-943094988389}"/>
              </a:ext>
            </a:extLst>
          </p:cNvPr>
          <p:cNvPicPr>
            <a:picLocks noChangeAspect="1"/>
          </p:cNvPicPr>
          <p:nvPr/>
        </p:nvPicPr>
        <p:blipFill>
          <a:blip r:embed="rId5"/>
          <a:stretch>
            <a:fillRect/>
          </a:stretch>
        </p:blipFill>
        <p:spPr>
          <a:xfrm>
            <a:off x="4953000" y="3681311"/>
            <a:ext cx="4682612" cy="2851378"/>
          </a:xfrm>
          <a:prstGeom prst="rect">
            <a:avLst/>
          </a:prstGeom>
        </p:spPr>
      </p:pic>
    </p:spTree>
    <p:extLst>
      <p:ext uri="{BB962C8B-B14F-4D97-AF65-F5344CB8AC3E}">
        <p14:creationId xmlns:p14="http://schemas.microsoft.com/office/powerpoint/2010/main" val="3152904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18;p5">
            <a:extLst>
              <a:ext uri="{FF2B5EF4-FFF2-40B4-BE49-F238E27FC236}">
                <a16:creationId xmlns:a16="http://schemas.microsoft.com/office/drawing/2014/main" id="{8F9B4A96-0878-41D7-AE4D-FEAF1A9AA7CA}"/>
              </a:ext>
            </a:extLst>
          </p:cNvPr>
          <p:cNvPicPr>
            <a:picLocks noChangeAspect="1"/>
          </p:cNvPicPr>
          <p:nvPr/>
        </p:nvPicPr>
        <p:blipFill>
          <a:blip r:embed="rId3">
            <a:lum/>
            <a:alphaModFix/>
          </a:blip>
          <a:srcRect/>
          <a:stretch>
            <a:fillRect/>
          </a:stretch>
        </p:blipFill>
        <p:spPr>
          <a:xfrm>
            <a:off x="929158" y="431276"/>
            <a:ext cx="1163519" cy="361800"/>
          </a:xfrm>
          <a:prstGeom prst="rect">
            <a:avLst/>
          </a:prstGeom>
          <a:noFill/>
          <a:ln cap="flat">
            <a:noFill/>
          </a:ln>
        </p:spPr>
      </p:pic>
      <p:sp>
        <p:nvSpPr>
          <p:cNvPr id="3" name="Google Shape;119;p5">
            <a:extLst>
              <a:ext uri="{FF2B5EF4-FFF2-40B4-BE49-F238E27FC236}">
                <a16:creationId xmlns:a16="http://schemas.microsoft.com/office/drawing/2014/main" id="{A04C4D9D-E0D4-4E31-BBF9-1F23DA13A0B3}"/>
              </a:ext>
            </a:extLst>
          </p:cNvPr>
          <p:cNvSpPr/>
          <p:nvPr/>
        </p:nvSpPr>
        <p:spPr>
          <a:xfrm>
            <a:off x="0" y="1196638"/>
            <a:ext cx="9324355" cy="1100423"/>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gradFill>
            <a:gsLst>
              <a:gs pos="0">
                <a:srgbClr val="770000"/>
              </a:gs>
              <a:gs pos="100000">
                <a:srgbClr val="CE0000"/>
              </a:gs>
            </a:gsLst>
            <a:lin ang="0"/>
          </a:gradFill>
          <a:ln cap="flat">
            <a:noFill/>
            <a:prstDash val="solid"/>
          </a:ln>
        </p:spPr>
        <p:txBody>
          <a:bodyPr vert="horz" wrap="square" lIns="91440" tIns="91440" rIns="91440" bIns="91440"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dirty="0">
              <a:solidFill>
                <a:srgbClr val="000000"/>
              </a:solidFill>
              <a:uFillTx/>
              <a:latin typeface="Arial" pitchFamily="18"/>
              <a:ea typeface="Microsoft YaHei" pitchFamily="2"/>
              <a:cs typeface="Arial" pitchFamily="2"/>
            </a:endParaRPr>
          </a:p>
        </p:txBody>
      </p:sp>
      <p:sp>
        <p:nvSpPr>
          <p:cNvPr id="4" name="Google Shape;120;p5">
            <a:extLst>
              <a:ext uri="{FF2B5EF4-FFF2-40B4-BE49-F238E27FC236}">
                <a16:creationId xmlns:a16="http://schemas.microsoft.com/office/drawing/2014/main" id="{B3AF166F-2425-4046-8803-5D5833A634FC}"/>
              </a:ext>
            </a:extLst>
          </p:cNvPr>
          <p:cNvSpPr/>
          <p:nvPr/>
        </p:nvSpPr>
        <p:spPr>
          <a:xfrm>
            <a:off x="0" y="1293482"/>
            <a:ext cx="9324356" cy="455764"/>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2400" dirty="0">
                <a:solidFill>
                  <a:srgbClr val="FFFFFF"/>
                </a:solidFill>
                <a:latin typeface="Times New Roman" pitchFamily="18"/>
                <a:ea typeface="Tahoma" pitchFamily="2"/>
                <a:cs typeface="Tahoma" pitchFamily="2"/>
              </a:rPr>
              <a:t>Обзор литературы</a:t>
            </a:r>
            <a:r>
              <a:rPr lang="ru-RU" sz="2400" b="0" i="0" u="none" strike="noStrike" kern="1200" cap="none" spc="0" baseline="0" dirty="0">
                <a:solidFill>
                  <a:srgbClr val="FFFFFF"/>
                </a:solidFill>
                <a:uFillTx/>
                <a:latin typeface="Times New Roman" pitchFamily="18"/>
                <a:ea typeface="Tahoma" pitchFamily="2"/>
                <a:cs typeface="Tahoma" pitchFamily="2"/>
              </a:rPr>
              <a:t> </a:t>
            </a:r>
          </a:p>
        </p:txBody>
      </p:sp>
      <p:sp>
        <p:nvSpPr>
          <p:cNvPr id="6" name="Google Shape;122;p5">
            <a:extLst>
              <a:ext uri="{FF2B5EF4-FFF2-40B4-BE49-F238E27FC236}">
                <a16:creationId xmlns:a16="http://schemas.microsoft.com/office/drawing/2014/main" id="{25A2DA45-7B8C-4687-8DDD-8A32D4845526}"/>
              </a:ext>
            </a:extLst>
          </p:cNvPr>
          <p:cNvSpPr/>
          <p:nvPr/>
        </p:nvSpPr>
        <p:spPr>
          <a:xfrm>
            <a:off x="6531120" y="431276"/>
            <a:ext cx="2793235" cy="637556"/>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1200" b="0" i="0" u="none" strike="noStrike" kern="1200" cap="none" spc="0" baseline="0">
                <a:solidFill>
                  <a:srgbClr val="000000"/>
                </a:solidFill>
                <a:uFillTx/>
                <a:latin typeface="Tahoma" pitchFamily="18"/>
                <a:ea typeface="Tahoma" pitchFamily="2"/>
                <a:cs typeface="Tahoma" pitchFamily="2"/>
              </a:rPr>
              <a:t>Институт экономики, математики и информационных технологий (ИЭМИТ)</a:t>
            </a:r>
          </a:p>
        </p:txBody>
      </p:sp>
      <p:sp>
        <p:nvSpPr>
          <p:cNvPr id="7" name="Google Shape;123;p5">
            <a:extLst>
              <a:ext uri="{FF2B5EF4-FFF2-40B4-BE49-F238E27FC236}">
                <a16:creationId xmlns:a16="http://schemas.microsoft.com/office/drawing/2014/main" id="{7A18B9E4-5D7A-429F-89C5-B0362672D6DC}"/>
              </a:ext>
            </a:extLst>
          </p:cNvPr>
          <p:cNvSpPr/>
          <p:nvPr/>
        </p:nvSpPr>
        <p:spPr>
          <a:xfrm>
            <a:off x="7056004" y="6047997"/>
            <a:ext cx="2063160" cy="45647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a:solidFill>
                <a:srgbClr val="000000"/>
              </a:solidFill>
              <a:uFillTx/>
              <a:latin typeface="Arial" pitchFamily="18"/>
              <a:ea typeface="Microsoft YaHei" pitchFamily="2"/>
              <a:cs typeface="Arial" pitchFamily="2"/>
            </a:endParaRPr>
          </a:p>
        </p:txBody>
      </p:sp>
      <p:sp>
        <p:nvSpPr>
          <p:cNvPr id="10" name="TextBox 9">
            <a:extLst>
              <a:ext uri="{FF2B5EF4-FFF2-40B4-BE49-F238E27FC236}">
                <a16:creationId xmlns:a16="http://schemas.microsoft.com/office/drawing/2014/main" id="{21CDA43E-1BB5-41FE-83A3-219AF6820FA3}"/>
              </a:ext>
            </a:extLst>
          </p:cNvPr>
          <p:cNvSpPr txBox="1"/>
          <p:nvPr/>
        </p:nvSpPr>
        <p:spPr>
          <a:xfrm>
            <a:off x="42266" y="1650730"/>
            <a:ext cx="7885471" cy="646331"/>
          </a:xfrm>
          <a:prstGeom prst="rect">
            <a:avLst/>
          </a:prstGeom>
          <a:noFill/>
        </p:spPr>
        <p:txBody>
          <a:bodyPr wrap="square" rtlCol="0">
            <a:spAutoFit/>
          </a:bodyPr>
          <a:lstStyle/>
          <a:p>
            <a:r>
              <a:rPr lang="ru-RU" dirty="0">
                <a:solidFill>
                  <a:schemeClr val="bg1"/>
                </a:solidFill>
              </a:rPr>
              <a:t>Детерминанты инвестиционного поведения компаний формирующихся рынков Анкудинов А.Б. , Дашкин Р.М. , Дашкин Э.М. 2, Хасанов Т.И. </a:t>
            </a:r>
          </a:p>
        </p:txBody>
      </p:sp>
      <p:sp>
        <p:nvSpPr>
          <p:cNvPr id="5" name="Прямоугольник 4">
            <a:extLst>
              <a:ext uri="{FF2B5EF4-FFF2-40B4-BE49-F238E27FC236}">
                <a16:creationId xmlns:a16="http://schemas.microsoft.com/office/drawing/2014/main" id="{79BC0C4A-71FF-4A7D-8CD8-E38CFBEC7424}"/>
              </a:ext>
            </a:extLst>
          </p:cNvPr>
          <p:cNvSpPr/>
          <p:nvPr/>
        </p:nvSpPr>
        <p:spPr>
          <a:xfrm>
            <a:off x="64460" y="2393905"/>
            <a:ext cx="9689139" cy="4247317"/>
          </a:xfrm>
          <a:prstGeom prst="rect">
            <a:avLst/>
          </a:prstGeom>
        </p:spPr>
        <p:txBody>
          <a:bodyPr wrap="square">
            <a:spAutoFit/>
          </a:bodyPr>
          <a:lstStyle/>
          <a:p>
            <a:r>
              <a:rPr lang="ru-RU" dirty="0"/>
              <a:t>Результаты исследования – Гипотезы 3-6 оказались достоверными, однако объяснительная способность представленной авторами модели относительно низкая (около 30</a:t>
            </a:r>
            <a:r>
              <a:rPr lang="en-US" dirty="0"/>
              <a:t>%</a:t>
            </a:r>
            <a:r>
              <a:rPr lang="ru-RU" dirty="0"/>
              <a:t>) – что с одной стороны вполне </a:t>
            </a:r>
            <a:r>
              <a:rPr lang="ru-RU" dirty="0" err="1"/>
              <a:t>объктивно</a:t>
            </a:r>
            <a:r>
              <a:rPr lang="ru-RU" dirty="0"/>
              <a:t> и в области моделирования экономических процессов это является нормальным </a:t>
            </a:r>
            <a:r>
              <a:rPr lang="ru-RU" dirty="0" err="1"/>
              <a:t>являением</a:t>
            </a:r>
            <a:r>
              <a:rPr lang="ru-RU" dirty="0"/>
              <a:t>, но с другой стороны не позволяет полностью удостовериться в правильности полученных результатов, поэтому все выводы будут трактоваться с допущением что модель описывает лишь 30</a:t>
            </a:r>
            <a:r>
              <a:rPr lang="en-US" dirty="0"/>
              <a:t>%</a:t>
            </a:r>
            <a:r>
              <a:rPr lang="ru-RU" dirty="0"/>
              <a:t> влияния на зависимый показатель.</a:t>
            </a:r>
          </a:p>
          <a:p>
            <a:endParaRPr lang="ru-RU" dirty="0"/>
          </a:p>
          <a:p>
            <a:r>
              <a:rPr lang="ru-RU" dirty="0"/>
              <a:t>Было получено подтверждение, что наличие внутренних источников финансирования инвестиционной деятельности коррелировано с показателем капитальных вложений. При увеличении темпов роста чистой прибыли компании на 10% авторы могут утверждать, что инвестиции компании увеличатся на 0,28. Поэтому Гипотеза 3 (наличие существенных внутренних источников финансирования положительно сказывается на инвестиционной активности компании. ) находит свое подтверждение в подобных результатах.</a:t>
            </a:r>
          </a:p>
          <a:p>
            <a:endParaRPr lang="ru-RU" dirty="0"/>
          </a:p>
          <a:p>
            <a:endParaRPr lang="ru-RU" dirty="0"/>
          </a:p>
        </p:txBody>
      </p:sp>
    </p:spTree>
    <p:extLst>
      <p:ext uri="{BB962C8B-B14F-4D97-AF65-F5344CB8AC3E}">
        <p14:creationId xmlns:p14="http://schemas.microsoft.com/office/powerpoint/2010/main" val="2333904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18;p5">
            <a:extLst>
              <a:ext uri="{FF2B5EF4-FFF2-40B4-BE49-F238E27FC236}">
                <a16:creationId xmlns:a16="http://schemas.microsoft.com/office/drawing/2014/main" id="{8F9B4A96-0878-41D7-AE4D-FEAF1A9AA7CA}"/>
              </a:ext>
            </a:extLst>
          </p:cNvPr>
          <p:cNvPicPr>
            <a:picLocks noChangeAspect="1"/>
          </p:cNvPicPr>
          <p:nvPr/>
        </p:nvPicPr>
        <p:blipFill>
          <a:blip r:embed="rId3">
            <a:lum/>
            <a:alphaModFix/>
          </a:blip>
          <a:srcRect/>
          <a:stretch>
            <a:fillRect/>
          </a:stretch>
        </p:blipFill>
        <p:spPr>
          <a:xfrm>
            <a:off x="929158" y="431276"/>
            <a:ext cx="1163519" cy="361800"/>
          </a:xfrm>
          <a:prstGeom prst="rect">
            <a:avLst/>
          </a:prstGeom>
          <a:noFill/>
          <a:ln cap="flat">
            <a:noFill/>
          </a:ln>
        </p:spPr>
      </p:pic>
      <p:sp>
        <p:nvSpPr>
          <p:cNvPr id="3" name="Google Shape;119;p5">
            <a:extLst>
              <a:ext uri="{FF2B5EF4-FFF2-40B4-BE49-F238E27FC236}">
                <a16:creationId xmlns:a16="http://schemas.microsoft.com/office/drawing/2014/main" id="{A04C4D9D-E0D4-4E31-BBF9-1F23DA13A0B3}"/>
              </a:ext>
            </a:extLst>
          </p:cNvPr>
          <p:cNvSpPr/>
          <p:nvPr/>
        </p:nvSpPr>
        <p:spPr>
          <a:xfrm>
            <a:off x="0" y="1196638"/>
            <a:ext cx="9324355" cy="1100423"/>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gradFill>
            <a:gsLst>
              <a:gs pos="0">
                <a:srgbClr val="770000"/>
              </a:gs>
              <a:gs pos="100000">
                <a:srgbClr val="CE0000"/>
              </a:gs>
            </a:gsLst>
            <a:lin ang="0"/>
          </a:gradFill>
          <a:ln cap="flat">
            <a:noFill/>
            <a:prstDash val="solid"/>
          </a:ln>
        </p:spPr>
        <p:txBody>
          <a:bodyPr vert="horz" wrap="square" lIns="91440" tIns="91440" rIns="91440" bIns="91440"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dirty="0">
              <a:solidFill>
                <a:srgbClr val="000000"/>
              </a:solidFill>
              <a:uFillTx/>
              <a:latin typeface="Arial" pitchFamily="18"/>
              <a:ea typeface="Microsoft YaHei" pitchFamily="2"/>
              <a:cs typeface="Arial" pitchFamily="2"/>
            </a:endParaRPr>
          </a:p>
        </p:txBody>
      </p:sp>
      <p:sp>
        <p:nvSpPr>
          <p:cNvPr id="4" name="Google Shape;120;p5">
            <a:extLst>
              <a:ext uri="{FF2B5EF4-FFF2-40B4-BE49-F238E27FC236}">
                <a16:creationId xmlns:a16="http://schemas.microsoft.com/office/drawing/2014/main" id="{B3AF166F-2425-4046-8803-5D5833A634FC}"/>
              </a:ext>
            </a:extLst>
          </p:cNvPr>
          <p:cNvSpPr/>
          <p:nvPr/>
        </p:nvSpPr>
        <p:spPr>
          <a:xfrm>
            <a:off x="0" y="1293482"/>
            <a:ext cx="9324356" cy="455764"/>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2400" dirty="0">
                <a:solidFill>
                  <a:srgbClr val="FFFFFF"/>
                </a:solidFill>
                <a:latin typeface="Times New Roman" pitchFamily="18"/>
                <a:ea typeface="Tahoma" pitchFamily="2"/>
                <a:cs typeface="Tahoma" pitchFamily="2"/>
              </a:rPr>
              <a:t>Обзор литературы</a:t>
            </a:r>
            <a:r>
              <a:rPr lang="ru-RU" sz="2400" b="0" i="0" u="none" strike="noStrike" kern="1200" cap="none" spc="0" baseline="0" dirty="0">
                <a:solidFill>
                  <a:srgbClr val="FFFFFF"/>
                </a:solidFill>
                <a:uFillTx/>
                <a:latin typeface="Times New Roman" pitchFamily="18"/>
                <a:ea typeface="Tahoma" pitchFamily="2"/>
                <a:cs typeface="Tahoma" pitchFamily="2"/>
              </a:rPr>
              <a:t> </a:t>
            </a:r>
          </a:p>
        </p:txBody>
      </p:sp>
      <p:sp>
        <p:nvSpPr>
          <p:cNvPr id="6" name="Google Shape;122;p5">
            <a:extLst>
              <a:ext uri="{FF2B5EF4-FFF2-40B4-BE49-F238E27FC236}">
                <a16:creationId xmlns:a16="http://schemas.microsoft.com/office/drawing/2014/main" id="{25A2DA45-7B8C-4687-8DDD-8A32D4845526}"/>
              </a:ext>
            </a:extLst>
          </p:cNvPr>
          <p:cNvSpPr/>
          <p:nvPr/>
        </p:nvSpPr>
        <p:spPr>
          <a:xfrm>
            <a:off x="6531120" y="431276"/>
            <a:ext cx="2793235" cy="637556"/>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1200" b="0" i="0" u="none" strike="noStrike" kern="1200" cap="none" spc="0" baseline="0">
                <a:solidFill>
                  <a:srgbClr val="000000"/>
                </a:solidFill>
                <a:uFillTx/>
                <a:latin typeface="Tahoma" pitchFamily="18"/>
                <a:ea typeface="Tahoma" pitchFamily="2"/>
                <a:cs typeface="Tahoma" pitchFamily="2"/>
              </a:rPr>
              <a:t>Институт экономики, математики и информационных технологий (ИЭМИТ)</a:t>
            </a:r>
          </a:p>
        </p:txBody>
      </p:sp>
      <p:sp>
        <p:nvSpPr>
          <p:cNvPr id="7" name="Google Shape;123;p5">
            <a:extLst>
              <a:ext uri="{FF2B5EF4-FFF2-40B4-BE49-F238E27FC236}">
                <a16:creationId xmlns:a16="http://schemas.microsoft.com/office/drawing/2014/main" id="{7A18B9E4-5D7A-429F-89C5-B0362672D6DC}"/>
              </a:ext>
            </a:extLst>
          </p:cNvPr>
          <p:cNvSpPr/>
          <p:nvPr/>
        </p:nvSpPr>
        <p:spPr>
          <a:xfrm>
            <a:off x="7056004" y="6047997"/>
            <a:ext cx="2063160" cy="45647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a:solidFill>
                <a:srgbClr val="000000"/>
              </a:solidFill>
              <a:uFillTx/>
              <a:latin typeface="Arial" pitchFamily="18"/>
              <a:ea typeface="Microsoft YaHei" pitchFamily="2"/>
              <a:cs typeface="Arial" pitchFamily="2"/>
            </a:endParaRPr>
          </a:p>
        </p:txBody>
      </p:sp>
      <p:sp>
        <p:nvSpPr>
          <p:cNvPr id="10" name="TextBox 9">
            <a:extLst>
              <a:ext uri="{FF2B5EF4-FFF2-40B4-BE49-F238E27FC236}">
                <a16:creationId xmlns:a16="http://schemas.microsoft.com/office/drawing/2014/main" id="{21CDA43E-1BB5-41FE-83A3-219AF6820FA3}"/>
              </a:ext>
            </a:extLst>
          </p:cNvPr>
          <p:cNvSpPr txBox="1"/>
          <p:nvPr/>
        </p:nvSpPr>
        <p:spPr>
          <a:xfrm>
            <a:off x="42266" y="1650730"/>
            <a:ext cx="7885471" cy="646331"/>
          </a:xfrm>
          <a:prstGeom prst="rect">
            <a:avLst/>
          </a:prstGeom>
          <a:noFill/>
        </p:spPr>
        <p:txBody>
          <a:bodyPr wrap="square" rtlCol="0">
            <a:spAutoFit/>
          </a:bodyPr>
          <a:lstStyle/>
          <a:p>
            <a:r>
              <a:rPr lang="ru-RU" dirty="0">
                <a:solidFill>
                  <a:schemeClr val="bg1"/>
                </a:solidFill>
              </a:rPr>
              <a:t>Детерминанты инвестиционного поведения компаний формирующихся рынков Анкудинов А.Б. , Дашкин Р.М. , Дашкин Э.М. 2, Хасанов Т.И. </a:t>
            </a:r>
          </a:p>
        </p:txBody>
      </p:sp>
      <p:sp>
        <p:nvSpPr>
          <p:cNvPr id="5" name="Прямоугольник 4">
            <a:extLst>
              <a:ext uri="{FF2B5EF4-FFF2-40B4-BE49-F238E27FC236}">
                <a16:creationId xmlns:a16="http://schemas.microsoft.com/office/drawing/2014/main" id="{79BC0C4A-71FF-4A7D-8CD8-E38CFBEC7424}"/>
              </a:ext>
            </a:extLst>
          </p:cNvPr>
          <p:cNvSpPr/>
          <p:nvPr/>
        </p:nvSpPr>
        <p:spPr>
          <a:xfrm>
            <a:off x="64460" y="2393905"/>
            <a:ext cx="9689139" cy="5078313"/>
          </a:xfrm>
          <a:prstGeom prst="rect">
            <a:avLst/>
          </a:prstGeom>
        </p:spPr>
        <p:txBody>
          <a:bodyPr wrap="square">
            <a:spAutoFit/>
          </a:bodyPr>
          <a:lstStyle/>
          <a:p>
            <a:r>
              <a:rPr lang="ru-RU" dirty="0"/>
              <a:t>Рост показателя эффективности используемого капитала на 10% приводит к увеличению инвестиционной активности на 2,4%. Таким образом, гипотеза 4 (эффективность использования капитала компании и ее инвестиционная активность коррелированы.) также верна.</a:t>
            </a:r>
          </a:p>
          <a:p>
            <a:endParaRPr lang="ru-RU" dirty="0"/>
          </a:p>
          <a:p>
            <a:r>
              <a:rPr lang="ru-RU" dirty="0"/>
              <a:t>Согласно гипотезе 5, компании с более высоким показателем долгового капитала в структуре пассивов более склонны к инвестициям. По результатам модели это утверждение верно – рост коэффициента долг/капитал на 10% хоть и незначительно, но положительно влияет на инвестиции и приводит к 0,18%-</a:t>
            </a:r>
            <a:r>
              <a:rPr lang="ru-RU" dirty="0" err="1"/>
              <a:t>му</a:t>
            </a:r>
            <a:r>
              <a:rPr lang="ru-RU" dirty="0"/>
              <a:t> росту капиталовложений компании.</a:t>
            </a:r>
          </a:p>
          <a:p>
            <a:endParaRPr lang="ru-RU" dirty="0"/>
          </a:p>
          <a:p>
            <a:r>
              <a:rPr lang="ru-RU" dirty="0"/>
              <a:t>Напротив, как предполагали исследователи, размеры компании негативно коррелированы с показателем инвестиций. Эмпирические результаты тестирования гипотезы 6 о данном влиянии нашли отражение в нашей модели. Результаты анализа свидетельствуют о кратном коэффициенте при переменной: рост размера компании (объемов ее выручки) на условную единицу приводит к сокращению инвестиционной активности на значение, умноженное на коэффициент -1,88. </a:t>
            </a:r>
          </a:p>
          <a:p>
            <a:endParaRPr lang="ru-RU" dirty="0"/>
          </a:p>
          <a:p>
            <a:endParaRPr lang="ru-RU" dirty="0"/>
          </a:p>
          <a:p>
            <a:endParaRPr lang="ru-RU" dirty="0"/>
          </a:p>
        </p:txBody>
      </p:sp>
    </p:spTree>
    <p:extLst>
      <p:ext uri="{BB962C8B-B14F-4D97-AF65-F5344CB8AC3E}">
        <p14:creationId xmlns:p14="http://schemas.microsoft.com/office/powerpoint/2010/main" val="2686291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18;p5">
            <a:extLst>
              <a:ext uri="{FF2B5EF4-FFF2-40B4-BE49-F238E27FC236}">
                <a16:creationId xmlns:a16="http://schemas.microsoft.com/office/drawing/2014/main" id="{8F9B4A96-0878-41D7-AE4D-FEAF1A9AA7CA}"/>
              </a:ext>
            </a:extLst>
          </p:cNvPr>
          <p:cNvPicPr>
            <a:picLocks noChangeAspect="1"/>
          </p:cNvPicPr>
          <p:nvPr/>
        </p:nvPicPr>
        <p:blipFill>
          <a:blip r:embed="rId3">
            <a:lum/>
            <a:alphaModFix/>
          </a:blip>
          <a:srcRect/>
          <a:stretch>
            <a:fillRect/>
          </a:stretch>
        </p:blipFill>
        <p:spPr>
          <a:xfrm>
            <a:off x="929158" y="431276"/>
            <a:ext cx="1163519" cy="361800"/>
          </a:xfrm>
          <a:prstGeom prst="rect">
            <a:avLst/>
          </a:prstGeom>
          <a:noFill/>
          <a:ln cap="flat">
            <a:noFill/>
          </a:ln>
        </p:spPr>
      </p:pic>
      <p:sp>
        <p:nvSpPr>
          <p:cNvPr id="3" name="Google Shape;119;p5">
            <a:extLst>
              <a:ext uri="{FF2B5EF4-FFF2-40B4-BE49-F238E27FC236}">
                <a16:creationId xmlns:a16="http://schemas.microsoft.com/office/drawing/2014/main" id="{A04C4D9D-E0D4-4E31-BBF9-1F23DA13A0B3}"/>
              </a:ext>
            </a:extLst>
          </p:cNvPr>
          <p:cNvSpPr/>
          <p:nvPr/>
        </p:nvSpPr>
        <p:spPr>
          <a:xfrm>
            <a:off x="0" y="1196638"/>
            <a:ext cx="9324355" cy="1100423"/>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gradFill>
            <a:gsLst>
              <a:gs pos="0">
                <a:srgbClr val="770000"/>
              </a:gs>
              <a:gs pos="100000">
                <a:srgbClr val="CE0000"/>
              </a:gs>
            </a:gsLst>
            <a:lin ang="0"/>
          </a:gradFill>
          <a:ln cap="flat">
            <a:noFill/>
            <a:prstDash val="solid"/>
          </a:ln>
        </p:spPr>
        <p:txBody>
          <a:bodyPr vert="horz" wrap="square" lIns="91440" tIns="91440" rIns="91440" bIns="91440"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dirty="0">
              <a:solidFill>
                <a:srgbClr val="000000"/>
              </a:solidFill>
              <a:uFillTx/>
              <a:latin typeface="Arial" pitchFamily="18"/>
              <a:ea typeface="Microsoft YaHei" pitchFamily="2"/>
              <a:cs typeface="Arial" pitchFamily="2"/>
            </a:endParaRPr>
          </a:p>
        </p:txBody>
      </p:sp>
      <p:sp>
        <p:nvSpPr>
          <p:cNvPr id="4" name="Google Shape;120;p5">
            <a:extLst>
              <a:ext uri="{FF2B5EF4-FFF2-40B4-BE49-F238E27FC236}">
                <a16:creationId xmlns:a16="http://schemas.microsoft.com/office/drawing/2014/main" id="{B3AF166F-2425-4046-8803-5D5833A634FC}"/>
              </a:ext>
            </a:extLst>
          </p:cNvPr>
          <p:cNvSpPr/>
          <p:nvPr/>
        </p:nvSpPr>
        <p:spPr>
          <a:xfrm>
            <a:off x="0" y="1293482"/>
            <a:ext cx="9324356" cy="455764"/>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2400" dirty="0">
                <a:solidFill>
                  <a:srgbClr val="FFFFFF"/>
                </a:solidFill>
                <a:latin typeface="Times New Roman" pitchFamily="18"/>
                <a:ea typeface="Tahoma" pitchFamily="2"/>
                <a:cs typeface="Tahoma" pitchFamily="2"/>
              </a:rPr>
              <a:t>Обзор литературы</a:t>
            </a:r>
            <a:r>
              <a:rPr lang="ru-RU" sz="2400" b="0" i="0" u="none" strike="noStrike" kern="1200" cap="none" spc="0" baseline="0" dirty="0">
                <a:solidFill>
                  <a:srgbClr val="FFFFFF"/>
                </a:solidFill>
                <a:uFillTx/>
                <a:latin typeface="Times New Roman" pitchFamily="18"/>
                <a:ea typeface="Tahoma" pitchFamily="2"/>
                <a:cs typeface="Tahoma" pitchFamily="2"/>
              </a:rPr>
              <a:t> </a:t>
            </a:r>
          </a:p>
        </p:txBody>
      </p:sp>
      <p:sp>
        <p:nvSpPr>
          <p:cNvPr id="6" name="Google Shape;122;p5">
            <a:extLst>
              <a:ext uri="{FF2B5EF4-FFF2-40B4-BE49-F238E27FC236}">
                <a16:creationId xmlns:a16="http://schemas.microsoft.com/office/drawing/2014/main" id="{25A2DA45-7B8C-4687-8DDD-8A32D4845526}"/>
              </a:ext>
            </a:extLst>
          </p:cNvPr>
          <p:cNvSpPr/>
          <p:nvPr/>
        </p:nvSpPr>
        <p:spPr>
          <a:xfrm>
            <a:off x="6531120" y="431276"/>
            <a:ext cx="2793235" cy="637556"/>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1200" b="0" i="0" u="none" strike="noStrike" kern="1200" cap="none" spc="0" baseline="0">
                <a:solidFill>
                  <a:srgbClr val="000000"/>
                </a:solidFill>
                <a:uFillTx/>
                <a:latin typeface="Tahoma" pitchFamily="18"/>
                <a:ea typeface="Tahoma" pitchFamily="2"/>
                <a:cs typeface="Tahoma" pitchFamily="2"/>
              </a:rPr>
              <a:t>Институт экономики, математики и информационных технологий (ИЭМИТ)</a:t>
            </a:r>
          </a:p>
        </p:txBody>
      </p:sp>
      <p:sp>
        <p:nvSpPr>
          <p:cNvPr id="7" name="Google Shape;123;p5">
            <a:extLst>
              <a:ext uri="{FF2B5EF4-FFF2-40B4-BE49-F238E27FC236}">
                <a16:creationId xmlns:a16="http://schemas.microsoft.com/office/drawing/2014/main" id="{7A18B9E4-5D7A-429F-89C5-B0362672D6DC}"/>
              </a:ext>
            </a:extLst>
          </p:cNvPr>
          <p:cNvSpPr/>
          <p:nvPr/>
        </p:nvSpPr>
        <p:spPr>
          <a:xfrm>
            <a:off x="7056004" y="6047997"/>
            <a:ext cx="2063160" cy="45647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a:solidFill>
                <a:srgbClr val="000000"/>
              </a:solidFill>
              <a:uFillTx/>
              <a:latin typeface="Arial" pitchFamily="18"/>
              <a:ea typeface="Microsoft YaHei" pitchFamily="2"/>
              <a:cs typeface="Arial" pitchFamily="2"/>
            </a:endParaRPr>
          </a:p>
        </p:txBody>
      </p:sp>
      <p:sp>
        <p:nvSpPr>
          <p:cNvPr id="10" name="TextBox 9">
            <a:extLst>
              <a:ext uri="{FF2B5EF4-FFF2-40B4-BE49-F238E27FC236}">
                <a16:creationId xmlns:a16="http://schemas.microsoft.com/office/drawing/2014/main" id="{21CDA43E-1BB5-41FE-83A3-219AF6820FA3}"/>
              </a:ext>
            </a:extLst>
          </p:cNvPr>
          <p:cNvSpPr txBox="1"/>
          <p:nvPr/>
        </p:nvSpPr>
        <p:spPr>
          <a:xfrm>
            <a:off x="42266" y="1650730"/>
            <a:ext cx="7885471" cy="646331"/>
          </a:xfrm>
          <a:prstGeom prst="rect">
            <a:avLst/>
          </a:prstGeom>
          <a:noFill/>
        </p:spPr>
        <p:txBody>
          <a:bodyPr wrap="square" rtlCol="0">
            <a:spAutoFit/>
          </a:bodyPr>
          <a:lstStyle/>
          <a:p>
            <a:r>
              <a:rPr lang="ru-RU" dirty="0">
                <a:solidFill>
                  <a:schemeClr val="bg1"/>
                </a:solidFill>
              </a:rPr>
              <a:t>Детерминанты инвестиционного поведения компаний формирующихся рынков Анкудинов А.Б. , Дашкин Р.М. , Дашкин Э.М. 2, Хасанов Т.И. </a:t>
            </a:r>
          </a:p>
        </p:txBody>
      </p:sp>
      <p:sp>
        <p:nvSpPr>
          <p:cNvPr id="5" name="Прямоугольник 4">
            <a:extLst>
              <a:ext uri="{FF2B5EF4-FFF2-40B4-BE49-F238E27FC236}">
                <a16:creationId xmlns:a16="http://schemas.microsoft.com/office/drawing/2014/main" id="{79BC0C4A-71FF-4A7D-8CD8-E38CFBEC7424}"/>
              </a:ext>
            </a:extLst>
          </p:cNvPr>
          <p:cNvSpPr/>
          <p:nvPr/>
        </p:nvSpPr>
        <p:spPr>
          <a:xfrm>
            <a:off x="64460" y="2393905"/>
            <a:ext cx="9689139" cy="4247317"/>
          </a:xfrm>
          <a:prstGeom prst="rect">
            <a:avLst/>
          </a:prstGeom>
        </p:spPr>
        <p:txBody>
          <a:bodyPr wrap="square">
            <a:spAutoFit/>
          </a:bodyPr>
          <a:lstStyle/>
          <a:p>
            <a:r>
              <a:rPr lang="ru-RU" dirty="0"/>
              <a:t>Наиболее значимой (среди внешних) переменной, взаимосвязанной с инвестиционной активностью компании, оказался показатель темпов изменения ВВП экономики. Так, с 1%-м уровнем значимости можно утверждать о том, что при увеличении ВВП на 10% зависимая переменная последует в аналогичном направлении, но с большим шагом – увеличившись на 10,5% (ранее мы предполагали, что инвестиции оказывают опережающее влияние на ВВП, так как являются его составной частью).</a:t>
            </a:r>
          </a:p>
          <a:p>
            <a:endParaRPr lang="ru-RU" dirty="0"/>
          </a:p>
          <a:p>
            <a:r>
              <a:rPr lang="ru-RU" dirty="0"/>
              <a:t>Другая макроэкономическая переменная – показатель инфляции – оказалась статистически незначимой на данной выборке компаний, но знак при коэффициенте с согласовывается с выдвинутой ранее гипотезой об отрицательном влиянии роста инфляции на инвестиционную предрасположенность компаний (однако из за того что она статистически незначима утверждать об этом нельзя). </a:t>
            </a:r>
          </a:p>
          <a:p>
            <a:endParaRPr lang="ru-RU" dirty="0"/>
          </a:p>
          <a:p>
            <a:r>
              <a:rPr lang="ru-RU" dirty="0"/>
              <a:t>Гипотеза 1 о положительном влиянии макроэкономической стабильности и развития на инвестиции компании частично нашла отражение в результатах анализа нашей модели</a:t>
            </a:r>
          </a:p>
        </p:txBody>
      </p:sp>
    </p:spTree>
    <p:extLst>
      <p:ext uri="{BB962C8B-B14F-4D97-AF65-F5344CB8AC3E}">
        <p14:creationId xmlns:p14="http://schemas.microsoft.com/office/powerpoint/2010/main" val="43898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18;p5">
            <a:extLst>
              <a:ext uri="{FF2B5EF4-FFF2-40B4-BE49-F238E27FC236}">
                <a16:creationId xmlns:a16="http://schemas.microsoft.com/office/drawing/2014/main" id="{8F9B4A96-0878-41D7-AE4D-FEAF1A9AA7CA}"/>
              </a:ext>
            </a:extLst>
          </p:cNvPr>
          <p:cNvPicPr>
            <a:picLocks noChangeAspect="1"/>
          </p:cNvPicPr>
          <p:nvPr/>
        </p:nvPicPr>
        <p:blipFill>
          <a:blip r:embed="rId3">
            <a:lum/>
            <a:alphaModFix/>
          </a:blip>
          <a:srcRect/>
          <a:stretch>
            <a:fillRect/>
          </a:stretch>
        </p:blipFill>
        <p:spPr>
          <a:xfrm>
            <a:off x="929158" y="431276"/>
            <a:ext cx="1163519" cy="361800"/>
          </a:xfrm>
          <a:prstGeom prst="rect">
            <a:avLst/>
          </a:prstGeom>
          <a:noFill/>
          <a:ln cap="flat">
            <a:noFill/>
          </a:ln>
        </p:spPr>
      </p:pic>
      <p:sp>
        <p:nvSpPr>
          <p:cNvPr id="3" name="Google Shape;119;p5">
            <a:extLst>
              <a:ext uri="{FF2B5EF4-FFF2-40B4-BE49-F238E27FC236}">
                <a16:creationId xmlns:a16="http://schemas.microsoft.com/office/drawing/2014/main" id="{A04C4D9D-E0D4-4E31-BBF9-1F23DA13A0B3}"/>
              </a:ext>
            </a:extLst>
          </p:cNvPr>
          <p:cNvSpPr/>
          <p:nvPr/>
        </p:nvSpPr>
        <p:spPr>
          <a:xfrm>
            <a:off x="0" y="1196638"/>
            <a:ext cx="9324355" cy="1100423"/>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gradFill>
            <a:gsLst>
              <a:gs pos="0">
                <a:srgbClr val="770000"/>
              </a:gs>
              <a:gs pos="100000">
                <a:srgbClr val="CE0000"/>
              </a:gs>
            </a:gsLst>
            <a:lin ang="0"/>
          </a:gradFill>
          <a:ln cap="flat">
            <a:noFill/>
            <a:prstDash val="solid"/>
          </a:ln>
        </p:spPr>
        <p:txBody>
          <a:bodyPr vert="horz" wrap="square" lIns="91440" tIns="91440" rIns="91440" bIns="91440"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dirty="0">
              <a:solidFill>
                <a:srgbClr val="000000"/>
              </a:solidFill>
              <a:uFillTx/>
              <a:latin typeface="Arial" pitchFamily="18"/>
              <a:ea typeface="Microsoft YaHei" pitchFamily="2"/>
              <a:cs typeface="Arial" pitchFamily="2"/>
            </a:endParaRPr>
          </a:p>
        </p:txBody>
      </p:sp>
      <p:sp>
        <p:nvSpPr>
          <p:cNvPr id="4" name="Google Shape;120;p5">
            <a:extLst>
              <a:ext uri="{FF2B5EF4-FFF2-40B4-BE49-F238E27FC236}">
                <a16:creationId xmlns:a16="http://schemas.microsoft.com/office/drawing/2014/main" id="{B3AF166F-2425-4046-8803-5D5833A634FC}"/>
              </a:ext>
            </a:extLst>
          </p:cNvPr>
          <p:cNvSpPr/>
          <p:nvPr/>
        </p:nvSpPr>
        <p:spPr>
          <a:xfrm>
            <a:off x="0" y="1293482"/>
            <a:ext cx="9324356" cy="455764"/>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2400" dirty="0">
                <a:solidFill>
                  <a:srgbClr val="FFFFFF"/>
                </a:solidFill>
                <a:latin typeface="Times New Roman" pitchFamily="18"/>
                <a:ea typeface="Tahoma" pitchFamily="2"/>
                <a:cs typeface="Tahoma" pitchFamily="2"/>
              </a:rPr>
              <a:t>Обзор литературы</a:t>
            </a:r>
            <a:r>
              <a:rPr lang="ru-RU" sz="2400" b="0" i="0" u="none" strike="noStrike" kern="1200" cap="none" spc="0" baseline="0" dirty="0">
                <a:solidFill>
                  <a:srgbClr val="FFFFFF"/>
                </a:solidFill>
                <a:uFillTx/>
                <a:latin typeface="Times New Roman" pitchFamily="18"/>
                <a:ea typeface="Tahoma" pitchFamily="2"/>
                <a:cs typeface="Tahoma" pitchFamily="2"/>
              </a:rPr>
              <a:t> </a:t>
            </a:r>
          </a:p>
        </p:txBody>
      </p:sp>
      <p:sp>
        <p:nvSpPr>
          <p:cNvPr id="6" name="Google Shape;122;p5">
            <a:extLst>
              <a:ext uri="{FF2B5EF4-FFF2-40B4-BE49-F238E27FC236}">
                <a16:creationId xmlns:a16="http://schemas.microsoft.com/office/drawing/2014/main" id="{25A2DA45-7B8C-4687-8DDD-8A32D4845526}"/>
              </a:ext>
            </a:extLst>
          </p:cNvPr>
          <p:cNvSpPr/>
          <p:nvPr/>
        </p:nvSpPr>
        <p:spPr>
          <a:xfrm>
            <a:off x="6531120" y="431276"/>
            <a:ext cx="2793235" cy="637556"/>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1200" b="0" i="0" u="none" strike="noStrike" kern="1200" cap="none" spc="0" baseline="0">
                <a:solidFill>
                  <a:srgbClr val="000000"/>
                </a:solidFill>
                <a:uFillTx/>
                <a:latin typeface="Tahoma" pitchFamily="18"/>
                <a:ea typeface="Tahoma" pitchFamily="2"/>
                <a:cs typeface="Tahoma" pitchFamily="2"/>
              </a:rPr>
              <a:t>Институт экономики, математики и информационных технологий (ИЭМИТ)</a:t>
            </a:r>
          </a:p>
        </p:txBody>
      </p:sp>
      <p:sp>
        <p:nvSpPr>
          <p:cNvPr id="7" name="Google Shape;123;p5">
            <a:extLst>
              <a:ext uri="{FF2B5EF4-FFF2-40B4-BE49-F238E27FC236}">
                <a16:creationId xmlns:a16="http://schemas.microsoft.com/office/drawing/2014/main" id="{7A18B9E4-5D7A-429F-89C5-B0362672D6DC}"/>
              </a:ext>
            </a:extLst>
          </p:cNvPr>
          <p:cNvSpPr/>
          <p:nvPr/>
        </p:nvSpPr>
        <p:spPr>
          <a:xfrm>
            <a:off x="7056004" y="6047997"/>
            <a:ext cx="2063160" cy="45647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a:solidFill>
                <a:srgbClr val="000000"/>
              </a:solidFill>
              <a:uFillTx/>
              <a:latin typeface="Arial" pitchFamily="18"/>
              <a:ea typeface="Microsoft YaHei" pitchFamily="2"/>
              <a:cs typeface="Arial" pitchFamily="2"/>
            </a:endParaRPr>
          </a:p>
        </p:txBody>
      </p:sp>
      <p:sp>
        <p:nvSpPr>
          <p:cNvPr id="10" name="TextBox 9">
            <a:extLst>
              <a:ext uri="{FF2B5EF4-FFF2-40B4-BE49-F238E27FC236}">
                <a16:creationId xmlns:a16="http://schemas.microsoft.com/office/drawing/2014/main" id="{21CDA43E-1BB5-41FE-83A3-219AF6820FA3}"/>
              </a:ext>
            </a:extLst>
          </p:cNvPr>
          <p:cNvSpPr txBox="1"/>
          <p:nvPr/>
        </p:nvSpPr>
        <p:spPr>
          <a:xfrm>
            <a:off x="42266" y="1650730"/>
            <a:ext cx="7885471" cy="646331"/>
          </a:xfrm>
          <a:prstGeom prst="rect">
            <a:avLst/>
          </a:prstGeom>
          <a:noFill/>
        </p:spPr>
        <p:txBody>
          <a:bodyPr wrap="square" rtlCol="0">
            <a:spAutoFit/>
          </a:bodyPr>
          <a:lstStyle/>
          <a:p>
            <a:r>
              <a:rPr lang="ru-RU" dirty="0">
                <a:solidFill>
                  <a:schemeClr val="bg1"/>
                </a:solidFill>
              </a:rPr>
              <a:t>Детерминанты инвестиционного поведения компаний формирующихся рынков Анкудинов А.Б. , Дашкин Р.М. , Дашкин Э.М. 2, Хасанов Т.И. </a:t>
            </a:r>
          </a:p>
        </p:txBody>
      </p:sp>
      <p:sp>
        <p:nvSpPr>
          <p:cNvPr id="8" name="Прямоугольник 7">
            <a:extLst>
              <a:ext uri="{FF2B5EF4-FFF2-40B4-BE49-F238E27FC236}">
                <a16:creationId xmlns:a16="http://schemas.microsoft.com/office/drawing/2014/main" id="{05D7124E-8793-4908-9663-3822CE0022C9}"/>
              </a:ext>
            </a:extLst>
          </p:cNvPr>
          <p:cNvSpPr/>
          <p:nvPr/>
        </p:nvSpPr>
        <p:spPr>
          <a:xfrm>
            <a:off x="42266" y="2523432"/>
            <a:ext cx="9957140" cy="3416320"/>
          </a:xfrm>
          <a:prstGeom prst="rect">
            <a:avLst/>
          </a:prstGeom>
        </p:spPr>
        <p:txBody>
          <a:bodyPr wrap="square">
            <a:spAutoFit/>
          </a:bodyPr>
          <a:lstStyle/>
          <a:p>
            <a:r>
              <a:rPr lang="ru-RU" dirty="0"/>
              <a:t>Гипотеза 2 строилась на предположении о том, что развитость финансовой системы положительно сказывается на инвестициях компании – поэтому показатели, характеризующие глубину финансового рынка, будут положительно коррелированы с зависимой переменной. </a:t>
            </a:r>
          </a:p>
          <a:p>
            <a:endParaRPr lang="ru-RU" dirty="0"/>
          </a:p>
          <a:p>
            <a:r>
              <a:rPr lang="ru-RU" dirty="0"/>
              <a:t>Однако статистически значимая взаимосвязь уровня инвестиций установлена только с показателем капитализации фондового рынка экономики страны – коэффициент при переменной свидетельствует о том, что рост рынка на 10% приведет к увеличению инвестиционных намерений компании на 1,3% (с достоверностью на 1%-м уровне значимости). Капитализация рынка долга согласно установленному коэффициенту также приводит к 1%-</a:t>
            </a:r>
            <a:r>
              <a:rPr lang="ru-RU" dirty="0" err="1"/>
              <a:t>му</a:t>
            </a:r>
            <a:r>
              <a:rPr lang="ru-RU" dirty="0"/>
              <a:t> росту инвестиций компании, однако утверждать об этом мы не можем.</a:t>
            </a:r>
          </a:p>
          <a:p>
            <a:endParaRPr lang="ru-RU" dirty="0"/>
          </a:p>
          <a:p>
            <a:r>
              <a:rPr lang="ru-RU" dirty="0"/>
              <a:t>Гипотеза 2 подтверждена частично.</a:t>
            </a:r>
          </a:p>
        </p:txBody>
      </p:sp>
    </p:spTree>
    <p:extLst>
      <p:ext uri="{BB962C8B-B14F-4D97-AF65-F5344CB8AC3E}">
        <p14:creationId xmlns:p14="http://schemas.microsoft.com/office/powerpoint/2010/main" val="2169638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18;p5">
            <a:extLst>
              <a:ext uri="{FF2B5EF4-FFF2-40B4-BE49-F238E27FC236}">
                <a16:creationId xmlns:a16="http://schemas.microsoft.com/office/drawing/2014/main" id="{8F9B4A96-0878-41D7-AE4D-FEAF1A9AA7CA}"/>
              </a:ext>
            </a:extLst>
          </p:cNvPr>
          <p:cNvPicPr>
            <a:picLocks noChangeAspect="1"/>
          </p:cNvPicPr>
          <p:nvPr/>
        </p:nvPicPr>
        <p:blipFill>
          <a:blip r:embed="rId3">
            <a:lum/>
            <a:alphaModFix/>
          </a:blip>
          <a:srcRect/>
          <a:stretch>
            <a:fillRect/>
          </a:stretch>
        </p:blipFill>
        <p:spPr>
          <a:xfrm>
            <a:off x="929158" y="431276"/>
            <a:ext cx="1163519" cy="361800"/>
          </a:xfrm>
          <a:prstGeom prst="rect">
            <a:avLst/>
          </a:prstGeom>
          <a:noFill/>
          <a:ln cap="flat">
            <a:noFill/>
          </a:ln>
        </p:spPr>
      </p:pic>
      <p:sp>
        <p:nvSpPr>
          <p:cNvPr id="3" name="Google Shape;119;p5">
            <a:extLst>
              <a:ext uri="{FF2B5EF4-FFF2-40B4-BE49-F238E27FC236}">
                <a16:creationId xmlns:a16="http://schemas.microsoft.com/office/drawing/2014/main" id="{A04C4D9D-E0D4-4E31-BBF9-1F23DA13A0B3}"/>
              </a:ext>
            </a:extLst>
          </p:cNvPr>
          <p:cNvSpPr/>
          <p:nvPr/>
        </p:nvSpPr>
        <p:spPr>
          <a:xfrm>
            <a:off x="0" y="1196638"/>
            <a:ext cx="9324355" cy="1100423"/>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gradFill>
            <a:gsLst>
              <a:gs pos="0">
                <a:srgbClr val="770000"/>
              </a:gs>
              <a:gs pos="100000">
                <a:srgbClr val="CE0000"/>
              </a:gs>
            </a:gsLst>
            <a:lin ang="0"/>
          </a:gradFill>
          <a:ln cap="flat">
            <a:noFill/>
            <a:prstDash val="solid"/>
          </a:ln>
        </p:spPr>
        <p:txBody>
          <a:bodyPr vert="horz" wrap="square" lIns="91440" tIns="91440" rIns="91440" bIns="91440"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dirty="0">
              <a:solidFill>
                <a:srgbClr val="000000"/>
              </a:solidFill>
              <a:uFillTx/>
              <a:latin typeface="Arial" pitchFamily="18"/>
              <a:ea typeface="Microsoft YaHei" pitchFamily="2"/>
              <a:cs typeface="Arial" pitchFamily="2"/>
            </a:endParaRPr>
          </a:p>
        </p:txBody>
      </p:sp>
      <p:sp>
        <p:nvSpPr>
          <p:cNvPr id="4" name="Google Shape;120;p5">
            <a:extLst>
              <a:ext uri="{FF2B5EF4-FFF2-40B4-BE49-F238E27FC236}">
                <a16:creationId xmlns:a16="http://schemas.microsoft.com/office/drawing/2014/main" id="{B3AF166F-2425-4046-8803-5D5833A634FC}"/>
              </a:ext>
            </a:extLst>
          </p:cNvPr>
          <p:cNvSpPr/>
          <p:nvPr/>
        </p:nvSpPr>
        <p:spPr>
          <a:xfrm>
            <a:off x="0" y="1293482"/>
            <a:ext cx="9324356" cy="455764"/>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2400" dirty="0">
                <a:solidFill>
                  <a:srgbClr val="FFFFFF"/>
                </a:solidFill>
                <a:latin typeface="Times New Roman" pitchFamily="18"/>
                <a:ea typeface="Tahoma" pitchFamily="2"/>
                <a:cs typeface="Tahoma" pitchFamily="2"/>
              </a:rPr>
              <a:t>Обзор литературы</a:t>
            </a:r>
            <a:r>
              <a:rPr lang="ru-RU" sz="2400" b="0" i="0" u="none" strike="noStrike" kern="1200" cap="none" spc="0" baseline="0" dirty="0">
                <a:solidFill>
                  <a:srgbClr val="FFFFFF"/>
                </a:solidFill>
                <a:uFillTx/>
                <a:latin typeface="Times New Roman" pitchFamily="18"/>
                <a:ea typeface="Tahoma" pitchFamily="2"/>
                <a:cs typeface="Tahoma" pitchFamily="2"/>
              </a:rPr>
              <a:t> </a:t>
            </a:r>
          </a:p>
        </p:txBody>
      </p:sp>
      <p:sp>
        <p:nvSpPr>
          <p:cNvPr id="6" name="Google Shape;122;p5">
            <a:extLst>
              <a:ext uri="{FF2B5EF4-FFF2-40B4-BE49-F238E27FC236}">
                <a16:creationId xmlns:a16="http://schemas.microsoft.com/office/drawing/2014/main" id="{25A2DA45-7B8C-4687-8DDD-8A32D4845526}"/>
              </a:ext>
            </a:extLst>
          </p:cNvPr>
          <p:cNvSpPr/>
          <p:nvPr/>
        </p:nvSpPr>
        <p:spPr>
          <a:xfrm>
            <a:off x="6531120" y="431276"/>
            <a:ext cx="2793235" cy="637556"/>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1200" b="0" i="0" u="none" strike="noStrike" kern="1200" cap="none" spc="0" baseline="0">
                <a:solidFill>
                  <a:srgbClr val="000000"/>
                </a:solidFill>
                <a:uFillTx/>
                <a:latin typeface="Tahoma" pitchFamily="18"/>
                <a:ea typeface="Tahoma" pitchFamily="2"/>
                <a:cs typeface="Tahoma" pitchFamily="2"/>
              </a:rPr>
              <a:t>Институт экономики, математики и информационных технологий (ИЭМИТ)</a:t>
            </a:r>
          </a:p>
        </p:txBody>
      </p:sp>
      <p:sp>
        <p:nvSpPr>
          <p:cNvPr id="7" name="Google Shape;123;p5">
            <a:extLst>
              <a:ext uri="{FF2B5EF4-FFF2-40B4-BE49-F238E27FC236}">
                <a16:creationId xmlns:a16="http://schemas.microsoft.com/office/drawing/2014/main" id="{7A18B9E4-5D7A-429F-89C5-B0362672D6DC}"/>
              </a:ext>
            </a:extLst>
          </p:cNvPr>
          <p:cNvSpPr/>
          <p:nvPr/>
        </p:nvSpPr>
        <p:spPr>
          <a:xfrm>
            <a:off x="7056004" y="6047997"/>
            <a:ext cx="2063160" cy="45647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a:solidFill>
                <a:srgbClr val="000000"/>
              </a:solidFill>
              <a:uFillTx/>
              <a:latin typeface="Arial" pitchFamily="18"/>
              <a:ea typeface="Microsoft YaHei" pitchFamily="2"/>
              <a:cs typeface="Arial" pitchFamily="2"/>
            </a:endParaRPr>
          </a:p>
        </p:txBody>
      </p:sp>
      <p:sp>
        <p:nvSpPr>
          <p:cNvPr id="10" name="TextBox 9">
            <a:extLst>
              <a:ext uri="{FF2B5EF4-FFF2-40B4-BE49-F238E27FC236}">
                <a16:creationId xmlns:a16="http://schemas.microsoft.com/office/drawing/2014/main" id="{21CDA43E-1BB5-41FE-83A3-219AF6820FA3}"/>
              </a:ext>
            </a:extLst>
          </p:cNvPr>
          <p:cNvSpPr txBox="1"/>
          <p:nvPr/>
        </p:nvSpPr>
        <p:spPr>
          <a:xfrm>
            <a:off x="42266" y="1650730"/>
            <a:ext cx="7885471" cy="646331"/>
          </a:xfrm>
          <a:prstGeom prst="rect">
            <a:avLst/>
          </a:prstGeom>
          <a:noFill/>
        </p:spPr>
        <p:txBody>
          <a:bodyPr wrap="square" rtlCol="0">
            <a:spAutoFit/>
          </a:bodyPr>
          <a:lstStyle/>
          <a:p>
            <a:r>
              <a:rPr lang="ru-RU" dirty="0">
                <a:solidFill>
                  <a:schemeClr val="bg1"/>
                </a:solidFill>
              </a:rPr>
              <a:t>Детерминанты инвестиционного поведения компаний формирующихся рынков Анкудинов А.Б. , Дашкин Р.М. , Дашкин Э.М. 2, Хасанов Т.И. </a:t>
            </a:r>
          </a:p>
        </p:txBody>
      </p:sp>
      <p:sp>
        <p:nvSpPr>
          <p:cNvPr id="8" name="Прямоугольник 7">
            <a:extLst>
              <a:ext uri="{FF2B5EF4-FFF2-40B4-BE49-F238E27FC236}">
                <a16:creationId xmlns:a16="http://schemas.microsoft.com/office/drawing/2014/main" id="{05D7124E-8793-4908-9663-3822CE0022C9}"/>
              </a:ext>
            </a:extLst>
          </p:cNvPr>
          <p:cNvSpPr/>
          <p:nvPr/>
        </p:nvSpPr>
        <p:spPr>
          <a:xfrm>
            <a:off x="55035" y="2800431"/>
            <a:ext cx="9957140" cy="2308324"/>
          </a:xfrm>
          <a:prstGeom prst="rect">
            <a:avLst/>
          </a:prstGeom>
        </p:spPr>
        <p:txBody>
          <a:bodyPr wrap="square">
            <a:spAutoFit/>
          </a:bodyPr>
          <a:lstStyle/>
          <a:p>
            <a:r>
              <a:rPr lang="ru-RU" dirty="0"/>
              <a:t>Наибольшее влияние среди внутренних детерминант оказывает </a:t>
            </a:r>
            <a:r>
              <a:rPr lang="ru-RU" b="1" dirty="0"/>
              <a:t>показатель прибыльности используемого капитала </a:t>
            </a:r>
            <a:r>
              <a:rPr lang="ru-RU" dirty="0"/>
              <a:t>(если не брать во внимание фактор размера компании);</a:t>
            </a:r>
          </a:p>
          <a:p>
            <a:endParaRPr lang="ru-RU" dirty="0"/>
          </a:p>
          <a:p>
            <a:r>
              <a:rPr lang="ru-RU" dirty="0"/>
              <a:t>Среди внешних факторов наиболее сильно взаимосвязанным показателем оказался </a:t>
            </a:r>
            <a:r>
              <a:rPr lang="ru-RU" b="1" dirty="0"/>
              <a:t>индикатор темпов изменения внутреннего продукта страны.</a:t>
            </a:r>
          </a:p>
          <a:p>
            <a:endParaRPr lang="ru-RU" dirty="0"/>
          </a:p>
          <a:p>
            <a:r>
              <a:rPr lang="ru-RU" dirty="0"/>
              <a:t>Также авторами установлено, что инвестиции российских компаний тесно </a:t>
            </a:r>
            <a:r>
              <a:rPr lang="ru-RU" b="1" dirty="0"/>
              <a:t>коррелированы с рынком долга.</a:t>
            </a:r>
          </a:p>
        </p:txBody>
      </p:sp>
    </p:spTree>
    <p:extLst>
      <p:ext uri="{BB962C8B-B14F-4D97-AF65-F5344CB8AC3E}">
        <p14:creationId xmlns:p14="http://schemas.microsoft.com/office/powerpoint/2010/main" val="1078642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18;p5">
            <a:extLst>
              <a:ext uri="{FF2B5EF4-FFF2-40B4-BE49-F238E27FC236}">
                <a16:creationId xmlns:a16="http://schemas.microsoft.com/office/drawing/2014/main" id="{8F9B4A96-0878-41D7-AE4D-FEAF1A9AA7CA}"/>
              </a:ext>
            </a:extLst>
          </p:cNvPr>
          <p:cNvPicPr>
            <a:picLocks noChangeAspect="1"/>
          </p:cNvPicPr>
          <p:nvPr/>
        </p:nvPicPr>
        <p:blipFill>
          <a:blip r:embed="rId3">
            <a:lum/>
            <a:alphaModFix/>
          </a:blip>
          <a:srcRect/>
          <a:stretch>
            <a:fillRect/>
          </a:stretch>
        </p:blipFill>
        <p:spPr>
          <a:xfrm>
            <a:off x="929158" y="431276"/>
            <a:ext cx="1163519" cy="361800"/>
          </a:xfrm>
          <a:prstGeom prst="rect">
            <a:avLst/>
          </a:prstGeom>
          <a:noFill/>
          <a:ln cap="flat">
            <a:noFill/>
          </a:ln>
        </p:spPr>
      </p:pic>
      <p:sp>
        <p:nvSpPr>
          <p:cNvPr id="3" name="Google Shape;119;p5">
            <a:extLst>
              <a:ext uri="{FF2B5EF4-FFF2-40B4-BE49-F238E27FC236}">
                <a16:creationId xmlns:a16="http://schemas.microsoft.com/office/drawing/2014/main" id="{A04C4D9D-E0D4-4E31-BBF9-1F23DA13A0B3}"/>
              </a:ext>
            </a:extLst>
          </p:cNvPr>
          <p:cNvSpPr/>
          <p:nvPr/>
        </p:nvSpPr>
        <p:spPr>
          <a:xfrm>
            <a:off x="0" y="1196638"/>
            <a:ext cx="9324355" cy="1100423"/>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gradFill>
            <a:gsLst>
              <a:gs pos="0">
                <a:srgbClr val="770000"/>
              </a:gs>
              <a:gs pos="100000">
                <a:srgbClr val="CE0000"/>
              </a:gs>
            </a:gsLst>
            <a:lin ang="0"/>
          </a:gradFill>
          <a:ln cap="flat">
            <a:noFill/>
            <a:prstDash val="solid"/>
          </a:ln>
        </p:spPr>
        <p:txBody>
          <a:bodyPr vert="horz" wrap="square" lIns="91440" tIns="91440" rIns="91440" bIns="91440"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dirty="0">
              <a:solidFill>
                <a:srgbClr val="000000"/>
              </a:solidFill>
              <a:uFillTx/>
              <a:latin typeface="Arial" pitchFamily="18"/>
              <a:ea typeface="Microsoft YaHei" pitchFamily="2"/>
              <a:cs typeface="Arial" pitchFamily="2"/>
            </a:endParaRPr>
          </a:p>
        </p:txBody>
      </p:sp>
      <p:sp>
        <p:nvSpPr>
          <p:cNvPr id="4" name="Google Shape;120;p5">
            <a:extLst>
              <a:ext uri="{FF2B5EF4-FFF2-40B4-BE49-F238E27FC236}">
                <a16:creationId xmlns:a16="http://schemas.microsoft.com/office/drawing/2014/main" id="{B3AF166F-2425-4046-8803-5D5833A634FC}"/>
              </a:ext>
            </a:extLst>
          </p:cNvPr>
          <p:cNvSpPr/>
          <p:nvPr/>
        </p:nvSpPr>
        <p:spPr>
          <a:xfrm>
            <a:off x="0" y="1293482"/>
            <a:ext cx="9324356" cy="455764"/>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2400" dirty="0">
                <a:solidFill>
                  <a:srgbClr val="FFFFFF"/>
                </a:solidFill>
                <a:latin typeface="Times New Roman" pitchFamily="18"/>
                <a:ea typeface="Tahoma" pitchFamily="2"/>
                <a:cs typeface="Tahoma" pitchFamily="2"/>
              </a:rPr>
              <a:t>Обзор литературы</a:t>
            </a:r>
            <a:r>
              <a:rPr lang="ru-RU" sz="2400" b="0" i="0" u="none" strike="noStrike" kern="1200" cap="none" spc="0" baseline="0" dirty="0">
                <a:solidFill>
                  <a:srgbClr val="FFFFFF"/>
                </a:solidFill>
                <a:uFillTx/>
                <a:latin typeface="Times New Roman" pitchFamily="18"/>
                <a:ea typeface="Tahoma" pitchFamily="2"/>
                <a:cs typeface="Tahoma" pitchFamily="2"/>
              </a:rPr>
              <a:t> </a:t>
            </a:r>
          </a:p>
        </p:txBody>
      </p:sp>
      <p:sp>
        <p:nvSpPr>
          <p:cNvPr id="6" name="Google Shape;122;p5">
            <a:extLst>
              <a:ext uri="{FF2B5EF4-FFF2-40B4-BE49-F238E27FC236}">
                <a16:creationId xmlns:a16="http://schemas.microsoft.com/office/drawing/2014/main" id="{25A2DA45-7B8C-4687-8DDD-8A32D4845526}"/>
              </a:ext>
            </a:extLst>
          </p:cNvPr>
          <p:cNvSpPr/>
          <p:nvPr/>
        </p:nvSpPr>
        <p:spPr>
          <a:xfrm>
            <a:off x="6531120" y="431276"/>
            <a:ext cx="2793235" cy="637556"/>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1200" b="0" i="0" u="none" strike="noStrike" kern="1200" cap="none" spc="0" baseline="0">
                <a:solidFill>
                  <a:srgbClr val="000000"/>
                </a:solidFill>
                <a:uFillTx/>
                <a:latin typeface="Tahoma" pitchFamily="18"/>
                <a:ea typeface="Tahoma" pitchFamily="2"/>
                <a:cs typeface="Tahoma" pitchFamily="2"/>
              </a:rPr>
              <a:t>Институт экономики, математики и информационных технологий (ИЭМИТ)</a:t>
            </a:r>
          </a:p>
        </p:txBody>
      </p:sp>
      <p:sp>
        <p:nvSpPr>
          <p:cNvPr id="7" name="Google Shape;123;p5">
            <a:extLst>
              <a:ext uri="{FF2B5EF4-FFF2-40B4-BE49-F238E27FC236}">
                <a16:creationId xmlns:a16="http://schemas.microsoft.com/office/drawing/2014/main" id="{7A18B9E4-5D7A-429F-89C5-B0362672D6DC}"/>
              </a:ext>
            </a:extLst>
          </p:cNvPr>
          <p:cNvSpPr/>
          <p:nvPr/>
        </p:nvSpPr>
        <p:spPr>
          <a:xfrm>
            <a:off x="7056004" y="6047997"/>
            <a:ext cx="2063160" cy="45647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a:solidFill>
                <a:srgbClr val="000000"/>
              </a:solidFill>
              <a:uFillTx/>
              <a:latin typeface="Arial" pitchFamily="18"/>
              <a:ea typeface="Microsoft YaHei" pitchFamily="2"/>
              <a:cs typeface="Arial" pitchFamily="2"/>
            </a:endParaRPr>
          </a:p>
        </p:txBody>
      </p:sp>
      <p:sp>
        <p:nvSpPr>
          <p:cNvPr id="10" name="TextBox 9">
            <a:extLst>
              <a:ext uri="{FF2B5EF4-FFF2-40B4-BE49-F238E27FC236}">
                <a16:creationId xmlns:a16="http://schemas.microsoft.com/office/drawing/2014/main" id="{21CDA43E-1BB5-41FE-83A3-219AF6820FA3}"/>
              </a:ext>
            </a:extLst>
          </p:cNvPr>
          <p:cNvSpPr txBox="1"/>
          <p:nvPr/>
        </p:nvSpPr>
        <p:spPr>
          <a:xfrm>
            <a:off x="-46006" y="1652451"/>
            <a:ext cx="9416366" cy="1200329"/>
          </a:xfrm>
          <a:prstGeom prst="rect">
            <a:avLst/>
          </a:prstGeom>
          <a:noFill/>
        </p:spPr>
        <p:txBody>
          <a:bodyPr wrap="square" rtlCol="0">
            <a:spAutoFit/>
          </a:bodyPr>
          <a:lstStyle/>
          <a:p>
            <a:pPr fontAlgn="t"/>
            <a:r>
              <a:rPr lang="ru-RU" dirty="0">
                <a:solidFill>
                  <a:schemeClr val="bg1"/>
                </a:solidFill>
              </a:rPr>
              <a:t>Детерминанты прямых иностранных инвестиций</a:t>
            </a:r>
            <a:r>
              <a:rPr lang="en-US" dirty="0">
                <a:solidFill>
                  <a:schemeClr val="bg1"/>
                </a:solidFill>
              </a:rPr>
              <a:t> </a:t>
            </a:r>
            <a:r>
              <a:rPr lang="ru-RU" dirty="0">
                <a:solidFill>
                  <a:schemeClr val="bg1"/>
                </a:solidFill>
              </a:rPr>
              <a:t>в регионы Российской Федерации: результаты экономико-математического моделирования</a:t>
            </a:r>
            <a:r>
              <a:rPr lang="en-US" dirty="0">
                <a:solidFill>
                  <a:schemeClr val="bg1"/>
                </a:solidFill>
              </a:rPr>
              <a:t> </a:t>
            </a:r>
            <a:r>
              <a:rPr lang="ru-RU" dirty="0">
                <a:solidFill>
                  <a:schemeClr val="bg1"/>
                </a:solidFill>
              </a:rPr>
              <a:t>Кожина Е</a:t>
            </a:r>
            <a:r>
              <a:rPr lang="en-US" dirty="0">
                <a:solidFill>
                  <a:schemeClr val="bg1"/>
                </a:solidFill>
              </a:rPr>
              <a:t>.</a:t>
            </a:r>
            <a:r>
              <a:rPr lang="ru-RU" dirty="0">
                <a:solidFill>
                  <a:schemeClr val="bg1"/>
                </a:solidFill>
              </a:rPr>
              <a:t>А</a:t>
            </a:r>
            <a:r>
              <a:rPr lang="en-US" dirty="0">
                <a:solidFill>
                  <a:schemeClr val="bg1"/>
                </a:solidFill>
              </a:rPr>
              <a:t>. </a:t>
            </a:r>
            <a:r>
              <a:rPr lang="ru-RU" dirty="0" err="1">
                <a:solidFill>
                  <a:schemeClr val="bg1"/>
                </a:solidFill>
              </a:rPr>
              <a:t>Лавренчук</a:t>
            </a:r>
            <a:r>
              <a:rPr lang="ru-RU" dirty="0">
                <a:solidFill>
                  <a:schemeClr val="bg1"/>
                </a:solidFill>
              </a:rPr>
              <a:t> Е</a:t>
            </a:r>
            <a:r>
              <a:rPr lang="en-US" dirty="0">
                <a:solidFill>
                  <a:schemeClr val="bg1"/>
                </a:solidFill>
              </a:rPr>
              <a:t>.</a:t>
            </a:r>
            <a:r>
              <a:rPr lang="ru-RU" dirty="0">
                <a:solidFill>
                  <a:schemeClr val="bg1"/>
                </a:solidFill>
              </a:rPr>
              <a:t>Н</a:t>
            </a:r>
            <a:r>
              <a:rPr lang="en-US" dirty="0">
                <a:solidFill>
                  <a:schemeClr val="bg1"/>
                </a:solidFill>
              </a:rPr>
              <a:t>.</a:t>
            </a:r>
            <a:endParaRPr lang="ru-RU" dirty="0">
              <a:solidFill>
                <a:schemeClr val="bg1"/>
              </a:solidFill>
            </a:endParaRPr>
          </a:p>
          <a:p>
            <a:endParaRPr lang="ru-RU" dirty="0"/>
          </a:p>
          <a:p>
            <a:endParaRPr lang="ru-RU" dirty="0">
              <a:solidFill>
                <a:schemeClr val="bg1"/>
              </a:solidFill>
            </a:endParaRPr>
          </a:p>
        </p:txBody>
      </p:sp>
      <p:sp>
        <p:nvSpPr>
          <p:cNvPr id="5" name="Прямоугольник 4">
            <a:extLst>
              <a:ext uri="{FF2B5EF4-FFF2-40B4-BE49-F238E27FC236}">
                <a16:creationId xmlns:a16="http://schemas.microsoft.com/office/drawing/2014/main" id="{24104375-7646-45CB-B370-74AE9A636DE3}"/>
              </a:ext>
            </a:extLst>
          </p:cNvPr>
          <p:cNvSpPr/>
          <p:nvPr/>
        </p:nvSpPr>
        <p:spPr>
          <a:xfrm>
            <a:off x="215080" y="2656030"/>
            <a:ext cx="9324354" cy="3693319"/>
          </a:xfrm>
          <a:prstGeom prst="rect">
            <a:avLst/>
          </a:prstGeom>
        </p:spPr>
        <p:txBody>
          <a:bodyPr wrap="square">
            <a:spAutoFit/>
          </a:bodyPr>
          <a:lstStyle/>
          <a:p>
            <a:r>
              <a:rPr lang="ru-RU" dirty="0"/>
              <a:t>Целью исследования авторов является изучение и оценка факторов, влияющих на приток прямых иностранных инвестиций в регионы Российской Федерации. </a:t>
            </a:r>
            <a:endParaRPr lang="en-US" dirty="0"/>
          </a:p>
          <a:p>
            <a:endParaRPr lang="en-US" dirty="0"/>
          </a:p>
          <a:p>
            <a:r>
              <a:rPr lang="ru-RU" dirty="0"/>
              <a:t>Россия была выбрана в качестве объекта исследования, так как она является одной из лидирующих стран с переходной экономикой по привлечению ПИИ, а также является одним из основных инвесторов в мире. </a:t>
            </a:r>
          </a:p>
          <a:p>
            <a:endParaRPr lang="ru-RU" dirty="0"/>
          </a:p>
          <a:p>
            <a:r>
              <a:rPr lang="ru-RU" dirty="0"/>
              <a:t>Стоит отметить, что присутствие иностранных фирм может оказывать как положительное, так и отрицательное воздействие на отечественного производителя. Положительное – отечественные фирмы могут перенимать технологии производства и использовать их затем у себя. Отрицательное – в присутствии более развитых иностранных производителей спрос на отечественную продукцию может снизиться.</a:t>
            </a:r>
            <a:endParaRPr lang="en-US" dirty="0"/>
          </a:p>
          <a:p>
            <a:endParaRPr lang="en-US" dirty="0"/>
          </a:p>
        </p:txBody>
      </p:sp>
    </p:spTree>
    <p:extLst>
      <p:ext uri="{BB962C8B-B14F-4D97-AF65-F5344CB8AC3E}">
        <p14:creationId xmlns:p14="http://schemas.microsoft.com/office/powerpoint/2010/main" val="1764236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pic>
        <p:nvPicPr>
          <p:cNvPr id="2" name="Google Shape;79;p2">
            <a:extLst>
              <a:ext uri="{FF2B5EF4-FFF2-40B4-BE49-F238E27FC236}">
                <a16:creationId xmlns:a16="http://schemas.microsoft.com/office/drawing/2014/main" id="{249C66D7-07DD-45AB-8FAD-3188676BEFAC}"/>
              </a:ext>
            </a:extLst>
          </p:cNvPr>
          <p:cNvPicPr>
            <a:picLocks noChangeAspect="1"/>
          </p:cNvPicPr>
          <p:nvPr/>
        </p:nvPicPr>
        <p:blipFill>
          <a:blip r:embed="rId3">
            <a:lum/>
            <a:alphaModFix/>
          </a:blip>
          <a:srcRect/>
          <a:stretch>
            <a:fillRect/>
          </a:stretch>
        </p:blipFill>
        <p:spPr>
          <a:xfrm>
            <a:off x="929158" y="382114"/>
            <a:ext cx="1163519" cy="361800"/>
          </a:xfrm>
          <a:prstGeom prst="rect">
            <a:avLst/>
          </a:prstGeom>
          <a:noFill/>
          <a:ln cap="flat">
            <a:noFill/>
          </a:ln>
        </p:spPr>
      </p:pic>
      <p:sp>
        <p:nvSpPr>
          <p:cNvPr id="3" name="Google Shape;80;p2">
            <a:extLst>
              <a:ext uri="{FF2B5EF4-FFF2-40B4-BE49-F238E27FC236}">
                <a16:creationId xmlns:a16="http://schemas.microsoft.com/office/drawing/2014/main" id="{AC231D67-CCFE-4084-887C-0CEC77CF65C1}"/>
              </a:ext>
            </a:extLst>
          </p:cNvPr>
          <p:cNvSpPr/>
          <p:nvPr/>
        </p:nvSpPr>
        <p:spPr>
          <a:xfrm>
            <a:off x="0" y="1196638"/>
            <a:ext cx="9324356" cy="599041"/>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gradFill>
            <a:gsLst>
              <a:gs pos="0">
                <a:srgbClr val="770000"/>
              </a:gs>
              <a:gs pos="100000">
                <a:srgbClr val="CE0000"/>
              </a:gs>
            </a:gsLst>
            <a:lin ang="0"/>
          </a:gradFill>
          <a:ln cap="flat">
            <a:noFill/>
            <a:prstDash val="solid"/>
          </a:ln>
        </p:spPr>
        <p:txBody>
          <a:bodyPr vert="horz" wrap="square" lIns="91440" tIns="91440" rIns="91440" bIns="91440"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a:solidFill>
                <a:srgbClr val="000000"/>
              </a:solidFill>
              <a:uFillTx/>
              <a:latin typeface="Arial" pitchFamily="18"/>
              <a:ea typeface="Microsoft YaHei" pitchFamily="2"/>
              <a:cs typeface="Arial" pitchFamily="2"/>
            </a:endParaRPr>
          </a:p>
        </p:txBody>
      </p:sp>
      <p:sp>
        <p:nvSpPr>
          <p:cNvPr id="4" name="Google Shape;81;p2">
            <a:extLst>
              <a:ext uri="{FF2B5EF4-FFF2-40B4-BE49-F238E27FC236}">
                <a16:creationId xmlns:a16="http://schemas.microsoft.com/office/drawing/2014/main" id="{5D28254E-1AC6-45A1-BE22-669911D9F898}"/>
              </a:ext>
            </a:extLst>
          </p:cNvPr>
          <p:cNvSpPr/>
          <p:nvPr/>
        </p:nvSpPr>
        <p:spPr>
          <a:xfrm>
            <a:off x="0" y="1293482"/>
            <a:ext cx="9324356" cy="455764"/>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2400" b="0" i="0" u="none" strike="noStrike" kern="1200" cap="none" spc="0" baseline="0" dirty="0">
                <a:solidFill>
                  <a:srgbClr val="FFFFFF"/>
                </a:solidFill>
                <a:uFillTx/>
                <a:latin typeface="Times New Roman" pitchFamily="18"/>
                <a:ea typeface="Tahoma" pitchFamily="2"/>
                <a:cs typeface="Tahoma" pitchFamily="2"/>
              </a:rPr>
              <a:t>Цели</a:t>
            </a:r>
          </a:p>
        </p:txBody>
      </p:sp>
      <p:sp>
        <p:nvSpPr>
          <p:cNvPr id="5" name="Google Shape;82;p2">
            <a:extLst>
              <a:ext uri="{FF2B5EF4-FFF2-40B4-BE49-F238E27FC236}">
                <a16:creationId xmlns:a16="http://schemas.microsoft.com/office/drawing/2014/main" id="{475B8740-E49A-4BE9-913C-A3FCFD861CC7}"/>
              </a:ext>
            </a:extLst>
          </p:cNvPr>
          <p:cNvSpPr/>
          <p:nvPr/>
        </p:nvSpPr>
        <p:spPr>
          <a:xfrm>
            <a:off x="138595" y="2210210"/>
            <a:ext cx="9185760" cy="394920"/>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1440" tIns="91440" rIns="91440" bIns="91440"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a:solidFill>
                <a:srgbClr val="000000"/>
              </a:solidFill>
              <a:uFillTx/>
              <a:latin typeface="Arial" pitchFamily="18"/>
              <a:ea typeface="Microsoft YaHei" pitchFamily="2"/>
              <a:cs typeface="Arial" pitchFamily="2"/>
            </a:endParaRPr>
          </a:p>
        </p:txBody>
      </p:sp>
      <p:sp>
        <p:nvSpPr>
          <p:cNvPr id="6" name="Google Shape;83;p2">
            <a:extLst>
              <a:ext uri="{FF2B5EF4-FFF2-40B4-BE49-F238E27FC236}">
                <a16:creationId xmlns:a16="http://schemas.microsoft.com/office/drawing/2014/main" id="{5AC90450-70FF-495D-BBB4-30D00CAF9AAB}"/>
              </a:ext>
            </a:extLst>
          </p:cNvPr>
          <p:cNvSpPr/>
          <p:nvPr/>
        </p:nvSpPr>
        <p:spPr>
          <a:xfrm>
            <a:off x="6531120" y="382114"/>
            <a:ext cx="2793235" cy="637556"/>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1200" b="0" i="0" u="none" strike="noStrike" kern="1200" cap="none" spc="0" baseline="0">
                <a:solidFill>
                  <a:srgbClr val="000000"/>
                </a:solidFill>
                <a:uFillTx/>
                <a:latin typeface="Tahoma" pitchFamily="18"/>
                <a:ea typeface="Tahoma" pitchFamily="2"/>
                <a:cs typeface="Tahoma" pitchFamily="2"/>
              </a:rPr>
              <a:t>Институт экономики, математики и информационных технологий (ИЭМИТ)</a:t>
            </a:r>
          </a:p>
        </p:txBody>
      </p:sp>
      <p:sp>
        <p:nvSpPr>
          <p:cNvPr id="7" name="Google Shape;84;p2">
            <a:extLst>
              <a:ext uri="{FF2B5EF4-FFF2-40B4-BE49-F238E27FC236}">
                <a16:creationId xmlns:a16="http://schemas.microsoft.com/office/drawing/2014/main" id="{2A4BC92A-7676-4B8E-968D-DF6B656333CE}"/>
              </a:ext>
            </a:extLst>
          </p:cNvPr>
          <p:cNvSpPr/>
          <p:nvPr/>
        </p:nvSpPr>
        <p:spPr>
          <a:xfrm>
            <a:off x="7099200" y="6248515"/>
            <a:ext cx="2063160" cy="45647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a:solidFill>
                <a:srgbClr val="000000"/>
              </a:solidFill>
              <a:uFillTx/>
              <a:latin typeface="Arial" pitchFamily="18"/>
              <a:ea typeface="Microsoft YaHei" pitchFamily="2"/>
              <a:cs typeface="Arial" pitchFamily="2"/>
            </a:endParaRPr>
          </a:p>
        </p:txBody>
      </p:sp>
      <p:sp>
        <p:nvSpPr>
          <p:cNvPr id="8" name="Google Shape;85;p2">
            <a:extLst>
              <a:ext uri="{FF2B5EF4-FFF2-40B4-BE49-F238E27FC236}">
                <a16:creationId xmlns:a16="http://schemas.microsoft.com/office/drawing/2014/main" id="{BFEAA82D-357A-4772-AD3A-43B3FEB5D24C}"/>
              </a:ext>
            </a:extLst>
          </p:cNvPr>
          <p:cNvSpPr/>
          <p:nvPr/>
        </p:nvSpPr>
        <p:spPr>
          <a:xfrm>
            <a:off x="202320" y="3134517"/>
            <a:ext cx="9185760" cy="78335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1440" tIns="91440" rIns="91440" bIns="91440"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a:solidFill>
                <a:srgbClr val="000000"/>
              </a:solidFill>
              <a:uFillTx/>
              <a:latin typeface="Arial" pitchFamily="18"/>
              <a:ea typeface="Microsoft YaHei" pitchFamily="2"/>
              <a:cs typeface="Arial" pitchFamily="2"/>
            </a:endParaRPr>
          </a:p>
        </p:txBody>
      </p:sp>
      <p:sp>
        <p:nvSpPr>
          <p:cNvPr id="9" name="Google Shape;86;p2">
            <a:extLst>
              <a:ext uri="{FF2B5EF4-FFF2-40B4-BE49-F238E27FC236}">
                <a16:creationId xmlns:a16="http://schemas.microsoft.com/office/drawing/2014/main" id="{794BEC7B-C871-4EE1-8650-7B2308EF1DFF}"/>
              </a:ext>
            </a:extLst>
          </p:cNvPr>
          <p:cNvSpPr/>
          <p:nvPr/>
        </p:nvSpPr>
        <p:spPr>
          <a:xfrm>
            <a:off x="71999" y="1903688"/>
            <a:ext cx="9309718" cy="1233431"/>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342900" indent="-342900" hangingPunct="0">
              <a:buSzPct val="100000"/>
              <a:buFontTx/>
              <a:buChar char="-"/>
              <a:defRPr sz="1800" b="0" i="0" u="none" strike="noStrike" kern="0" cap="none" spc="0" baseline="0">
                <a:solidFill>
                  <a:srgbClr val="000000"/>
                </a:solidFill>
                <a:uFillTx/>
              </a:defRPr>
            </a:pPr>
            <a:r>
              <a:rPr lang="ru-RU" sz="2000" dirty="0"/>
              <a:t>Изучить влияние различных факторов на динамику инвестиционного спроса в России </a:t>
            </a:r>
          </a:p>
          <a:p>
            <a:pPr marL="342900" indent="-342900" hangingPunct="0">
              <a:buSzPct val="100000"/>
              <a:buFontTx/>
              <a:buChar char="-"/>
              <a:defRPr sz="1800" b="0" i="0" u="none" strike="noStrike" kern="0" cap="none" spc="0" baseline="0">
                <a:solidFill>
                  <a:srgbClr val="000000"/>
                </a:solidFill>
                <a:uFillTx/>
              </a:defRPr>
            </a:pPr>
            <a:r>
              <a:rPr lang="ru-RU" sz="2000" dirty="0"/>
              <a:t>Выяснить, почему инвестиционный спрос в России достаточно низок </a:t>
            </a:r>
          </a:p>
          <a:p>
            <a:pPr marR="0" lvl="0" algn="l" defTabSz="914400" rtl="0" fontAlgn="auto" hangingPunct="0">
              <a:lnSpc>
                <a:spcPct val="100000"/>
              </a:lnSpc>
              <a:spcBef>
                <a:spcPts val="0"/>
              </a:spcBef>
              <a:spcAft>
                <a:spcPts val="0"/>
              </a:spcAft>
              <a:buSzPct val="100000"/>
              <a:tabLst/>
              <a:defRPr sz="1800" b="0" i="0" u="none" strike="noStrike" kern="0" cap="none" spc="0" baseline="0">
                <a:solidFill>
                  <a:srgbClr val="000000"/>
                </a:solidFill>
                <a:uFillTx/>
              </a:defRPr>
            </a:pPr>
            <a:endParaRPr lang="ru-RU" sz="2000" b="0" i="0" u="none" strike="noStrike" kern="1200" cap="none" spc="0" baseline="0" dirty="0">
              <a:solidFill>
                <a:srgbClr val="000000"/>
              </a:solidFill>
              <a:uFillTx/>
              <a:latin typeface="Times New Roman" pitchFamily="18"/>
              <a:ea typeface="Tahoma" pitchFamily="2"/>
              <a:cs typeface="Tahoma" pitchFamily="2"/>
            </a:endParaRPr>
          </a:p>
        </p:txBody>
      </p:sp>
      <p:sp>
        <p:nvSpPr>
          <p:cNvPr id="10" name="Google Shape;93;p3">
            <a:extLst>
              <a:ext uri="{FF2B5EF4-FFF2-40B4-BE49-F238E27FC236}">
                <a16:creationId xmlns:a16="http://schemas.microsoft.com/office/drawing/2014/main" id="{A4BA661E-B1B6-4B6B-B61A-0F1361BF94F2}"/>
              </a:ext>
            </a:extLst>
          </p:cNvPr>
          <p:cNvSpPr/>
          <p:nvPr/>
        </p:nvSpPr>
        <p:spPr>
          <a:xfrm>
            <a:off x="0" y="3288959"/>
            <a:ext cx="9324356" cy="599041"/>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gradFill>
            <a:gsLst>
              <a:gs pos="0">
                <a:srgbClr val="770000"/>
              </a:gs>
              <a:gs pos="100000">
                <a:srgbClr val="CE0000"/>
              </a:gs>
            </a:gsLst>
            <a:lin ang="0"/>
          </a:gradFill>
          <a:ln cap="flat">
            <a:noFill/>
            <a:prstDash val="solid"/>
          </a:ln>
        </p:spPr>
        <p:txBody>
          <a:bodyPr vert="horz" wrap="square" lIns="91440" tIns="91440" rIns="91440" bIns="91440"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a:solidFill>
                <a:srgbClr val="000000"/>
              </a:solidFill>
              <a:uFillTx/>
              <a:latin typeface="Arial" pitchFamily="18"/>
              <a:ea typeface="Microsoft YaHei" pitchFamily="2"/>
              <a:cs typeface="Arial" pitchFamily="2"/>
            </a:endParaRPr>
          </a:p>
        </p:txBody>
      </p:sp>
      <p:sp>
        <p:nvSpPr>
          <p:cNvPr id="11" name="TextBox 10">
            <a:extLst>
              <a:ext uri="{FF2B5EF4-FFF2-40B4-BE49-F238E27FC236}">
                <a16:creationId xmlns:a16="http://schemas.microsoft.com/office/drawing/2014/main" id="{A3AFCE8C-DEA4-4FF8-A76A-E641121B3B1F}"/>
              </a:ext>
            </a:extLst>
          </p:cNvPr>
          <p:cNvSpPr txBox="1"/>
          <p:nvPr/>
        </p:nvSpPr>
        <p:spPr>
          <a:xfrm>
            <a:off x="51124" y="3357722"/>
            <a:ext cx="1172882" cy="458278"/>
          </a:xfrm>
          <a:prstGeom prst="rect">
            <a:avLst/>
          </a:prstGeom>
          <a:noFill/>
          <a:ln cap="flat">
            <a:noFill/>
          </a:ln>
        </p:spPr>
        <p:txBody>
          <a:bodyPr vert="horz" wrap="non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2400" b="0" i="0" u="none" strike="noStrike" kern="1200" cap="none" spc="0" baseline="0">
                <a:solidFill>
                  <a:srgbClr val="FFFFFF"/>
                </a:solidFill>
                <a:uFillTx/>
                <a:latin typeface="Times New Roman" pitchFamily="18"/>
                <a:ea typeface="Tahoma" pitchFamily="2"/>
                <a:cs typeface="Tahoma" pitchFamily="2"/>
              </a:rPr>
              <a:t>Задачи</a:t>
            </a:r>
          </a:p>
        </p:txBody>
      </p:sp>
      <p:sp>
        <p:nvSpPr>
          <p:cNvPr id="12" name="Google Shape;99;p3">
            <a:extLst>
              <a:ext uri="{FF2B5EF4-FFF2-40B4-BE49-F238E27FC236}">
                <a16:creationId xmlns:a16="http://schemas.microsoft.com/office/drawing/2014/main" id="{12DAE72F-F5C2-4CBC-BF4D-4FF127C6BF61}"/>
              </a:ext>
            </a:extLst>
          </p:cNvPr>
          <p:cNvSpPr/>
          <p:nvPr/>
        </p:nvSpPr>
        <p:spPr>
          <a:xfrm>
            <a:off x="71999" y="4104000"/>
            <a:ext cx="7429317" cy="2376004"/>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400" b="0" i="0" u="none" strike="noStrike" kern="1200" cap="none" spc="0" baseline="0" dirty="0">
              <a:solidFill>
                <a:srgbClr val="000000"/>
              </a:solidFill>
              <a:uFillTx/>
              <a:latin typeface="Arial" pitchFamily="18"/>
              <a:ea typeface="Arial" pitchFamily="2"/>
              <a:cs typeface="Arial" pitchFamily="2"/>
            </a:endParaRPr>
          </a:p>
        </p:txBody>
      </p:sp>
      <p:sp>
        <p:nvSpPr>
          <p:cNvPr id="13" name="Прямоугольник 12">
            <a:extLst>
              <a:ext uri="{FF2B5EF4-FFF2-40B4-BE49-F238E27FC236}">
                <a16:creationId xmlns:a16="http://schemas.microsoft.com/office/drawing/2014/main" id="{C6336A4E-C53E-4BDB-9EB7-28C38352E5EC}"/>
              </a:ext>
            </a:extLst>
          </p:cNvPr>
          <p:cNvSpPr/>
          <p:nvPr/>
        </p:nvSpPr>
        <p:spPr>
          <a:xfrm>
            <a:off x="113158" y="4111585"/>
            <a:ext cx="9049202" cy="2862322"/>
          </a:xfrm>
          <a:prstGeom prst="rect">
            <a:avLst/>
          </a:prstGeom>
        </p:spPr>
        <p:txBody>
          <a:bodyPr wrap="square">
            <a:spAutoFit/>
          </a:bodyPr>
          <a:lstStyle/>
          <a:p>
            <a:pPr marL="342900" indent="-342900">
              <a:buFontTx/>
              <a:buChar char="-"/>
            </a:pPr>
            <a:r>
              <a:rPr lang="ru-RU" sz="2000" dirty="0"/>
              <a:t>Обозначить роль инвестиций в рыночной экономике</a:t>
            </a:r>
          </a:p>
          <a:p>
            <a:pPr marL="342900" indent="-342900">
              <a:buFontTx/>
              <a:buChar char="-"/>
            </a:pPr>
            <a:r>
              <a:rPr lang="ru-RU" sz="2000" dirty="0"/>
              <a:t>Выяснить, какие бывают детерминанты инвестиционного поведения и инвестиционной активности</a:t>
            </a:r>
          </a:p>
          <a:p>
            <a:pPr marL="342900" indent="-342900">
              <a:buFontTx/>
              <a:buChar char="-"/>
            </a:pPr>
            <a:r>
              <a:rPr lang="ru-RU" sz="2000" dirty="0"/>
              <a:t>Рассмотреть факторы, оказывающие влияние на инвестиционную активность фирм.</a:t>
            </a:r>
          </a:p>
          <a:p>
            <a:pPr marL="342900" indent="-342900">
              <a:buFontTx/>
              <a:buChar char="-"/>
            </a:pPr>
            <a:r>
              <a:rPr lang="ru-RU" sz="2000" dirty="0"/>
              <a:t>Проследить влияние различных детерминант на инвестиционную активность по регионам РФ</a:t>
            </a:r>
          </a:p>
          <a:p>
            <a:endParaRPr lang="ru-RU" sz="2000" dirty="0"/>
          </a:p>
          <a:p>
            <a:endParaRPr lang="ru-RU"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18;p5">
            <a:extLst>
              <a:ext uri="{FF2B5EF4-FFF2-40B4-BE49-F238E27FC236}">
                <a16:creationId xmlns:a16="http://schemas.microsoft.com/office/drawing/2014/main" id="{8F9B4A96-0878-41D7-AE4D-FEAF1A9AA7CA}"/>
              </a:ext>
            </a:extLst>
          </p:cNvPr>
          <p:cNvPicPr>
            <a:picLocks noChangeAspect="1"/>
          </p:cNvPicPr>
          <p:nvPr/>
        </p:nvPicPr>
        <p:blipFill>
          <a:blip r:embed="rId3">
            <a:lum/>
            <a:alphaModFix/>
          </a:blip>
          <a:srcRect/>
          <a:stretch>
            <a:fillRect/>
          </a:stretch>
        </p:blipFill>
        <p:spPr>
          <a:xfrm>
            <a:off x="929158" y="431276"/>
            <a:ext cx="1163519" cy="361800"/>
          </a:xfrm>
          <a:prstGeom prst="rect">
            <a:avLst/>
          </a:prstGeom>
          <a:noFill/>
          <a:ln cap="flat">
            <a:noFill/>
          </a:ln>
        </p:spPr>
      </p:pic>
      <p:sp>
        <p:nvSpPr>
          <p:cNvPr id="3" name="Google Shape;119;p5">
            <a:extLst>
              <a:ext uri="{FF2B5EF4-FFF2-40B4-BE49-F238E27FC236}">
                <a16:creationId xmlns:a16="http://schemas.microsoft.com/office/drawing/2014/main" id="{A04C4D9D-E0D4-4E31-BBF9-1F23DA13A0B3}"/>
              </a:ext>
            </a:extLst>
          </p:cNvPr>
          <p:cNvSpPr/>
          <p:nvPr/>
        </p:nvSpPr>
        <p:spPr>
          <a:xfrm>
            <a:off x="0" y="1196638"/>
            <a:ext cx="9324355" cy="1100423"/>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gradFill>
            <a:gsLst>
              <a:gs pos="0">
                <a:srgbClr val="770000"/>
              </a:gs>
              <a:gs pos="100000">
                <a:srgbClr val="CE0000"/>
              </a:gs>
            </a:gsLst>
            <a:lin ang="0"/>
          </a:gradFill>
          <a:ln cap="flat">
            <a:noFill/>
            <a:prstDash val="solid"/>
          </a:ln>
        </p:spPr>
        <p:txBody>
          <a:bodyPr vert="horz" wrap="square" lIns="91440" tIns="91440" rIns="91440" bIns="91440"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dirty="0">
              <a:solidFill>
                <a:srgbClr val="000000"/>
              </a:solidFill>
              <a:uFillTx/>
              <a:latin typeface="Arial" pitchFamily="18"/>
              <a:ea typeface="Microsoft YaHei" pitchFamily="2"/>
              <a:cs typeface="Arial" pitchFamily="2"/>
            </a:endParaRPr>
          </a:p>
        </p:txBody>
      </p:sp>
      <p:sp>
        <p:nvSpPr>
          <p:cNvPr id="4" name="Google Shape;120;p5">
            <a:extLst>
              <a:ext uri="{FF2B5EF4-FFF2-40B4-BE49-F238E27FC236}">
                <a16:creationId xmlns:a16="http://schemas.microsoft.com/office/drawing/2014/main" id="{B3AF166F-2425-4046-8803-5D5833A634FC}"/>
              </a:ext>
            </a:extLst>
          </p:cNvPr>
          <p:cNvSpPr/>
          <p:nvPr/>
        </p:nvSpPr>
        <p:spPr>
          <a:xfrm>
            <a:off x="0" y="1293482"/>
            <a:ext cx="9324356" cy="455764"/>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2400" dirty="0">
                <a:solidFill>
                  <a:srgbClr val="FFFFFF"/>
                </a:solidFill>
                <a:latin typeface="Times New Roman" pitchFamily="18"/>
                <a:ea typeface="Tahoma" pitchFamily="2"/>
                <a:cs typeface="Tahoma" pitchFamily="2"/>
              </a:rPr>
              <a:t>Обзор литературы</a:t>
            </a:r>
            <a:r>
              <a:rPr lang="ru-RU" sz="2400" b="0" i="0" u="none" strike="noStrike" kern="1200" cap="none" spc="0" baseline="0" dirty="0">
                <a:solidFill>
                  <a:srgbClr val="FFFFFF"/>
                </a:solidFill>
                <a:uFillTx/>
                <a:latin typeface="Times New Roman" pitchFamily="18"/>
                <a:ea typeface="Tahoma" pitchFamily="2"/>
                <a:cs typeface="Tahoma" pitchFamily="2"/>
              </a:rPr>
              <a:t> </a:t>
            </a:r>
          </a:p>
        </p:txBody>
      </p:sp>
      <p:sp>
        <p:nvSpPr>
          <p:cNvPr id="6" name="Google Shape;122;p5">
            <a:extLst>
              <a:ext uri="{FF2B5EF4-FFF2-40B4-BE49-F238E27FC236}">
                <a16:creationId xmlns:a16="http://schemas.microsoft.com/office/drawing/2014/main" id="{25A2DA45-7B8C-4687-8DDD-8A32D4845526}"/>
              </a:ext>
            </a:extLst>
          </p:cNvPr>
          <p:cNvSpPr/>
          <p:nvPr/>
        </p:nvSpPr>
        <p:spPr>
          <a:xfrm>
            <a:off x="6531120" y="431276"/>
            <a:ext cx="2793235" cy="637556"/>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1200" b="0" i="0" u="none" strike="noStrike" kern="1200" cap="none" spc="0" baseline="0">
                <a:solidFill>
                  <a:srgbClr val="000000"/>
                </a:solidFill>
                <a:uFillTx/>
                <a:latin typeface="Tahoma" pitchFamily="18"/>
                <a:ea typeface="Tahoma" pitchFamily="2"/>
                <a:cs typeface="Tahoma" pitchFamily="2"/>
              </a:rPr>
              <a:t>Институт экономики, математики и информационных технологий (ИЭМИТ)</a:t>
            </a:r>
          </a:p>
        </p:txBody>
      </p:sp>
      <p:sp>
        <p:nvSpPr>
          <p:cNvPr id="7" name="Google Shape;123;p5">
            <a:extLst>
              <a:ext uri="{FF2B5EF4-FFF2-40B4-BE49-F238E27FC236}">
                <a16:creationId xmlns:a16="http://schemas.microsoft.com/office/drawing/2014/main" id="{7A18B9E4-5D7A-429F-89C5-B0362672D6DC}"/>
              </a:ext>
            </a:extLst>
          </p:cNvPr>
          <p:cNvSpPr/>
          <p:nvPr/>
        </p:nvSpPr>
        <p:spPr>
          <a:xfrm>
            <a:off x="7056004" y="6047997"/>
            <a:ext cx="2063160" cy="45647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a:solidFill>
                <a:srgbClr val="000000"/>
              </a:solidFill>
              <a:uFillTx/>
              <a:latin typeface="Arial" pitchFamily="18"/>
              <a:ea typeface="Microsoft YaHei" pitchFamily="2"/>
              <a:cs typeface="Arial" pitchFamily="2"/>
            </a:endParaRPr>
          </a:p>
        </p:txBody>
      </p:sp>
      <p:sp>
        <p:nvSpPr>
          <p:cNvPr id="10" name="TextBox 9">
            <a:extLst>
              <a:ext uri="{FF2B5EF4-FFF2-40B4-BE49-F238E27FC236}">
                <a16:creationId xmlns:a16="http://schemas.microsoft.com/office/drawing/2014/main" id="{21CDA43E-1BB5-41FE-83A3-219AF6820FA3}"/>
              </a:ext>
            </a:extLst>
          </p:cNvPr>
          <p:cNvSpPr txBox="1"/>
          <p:nvPr/>
        </p:nvSpPr>
        <p:spPr>
          <a:xfrm>
            <a:off x="-46006" y="1652451"/>
            <a:ext cx="9416366" cy="1200329"/>
          </a:xfrm>
          <a:prstGeom prst="rect">
            <a:avLst/>
          </a:prstGeom>
          <a:noFill/>
        </p:spPr>
        <p:txBody>
          <a:bodyPr wrap="square" rtlCol="0">
            <a:spAutoFit/>
          </a:bodyPr>
          <a:lstStyle/>
          <a:p>
            <a:pPr fontAlgn="t"/>
            <a:r>
              <a:rPr lang="ru-RU" dirty="0">
                <a:solidFill>
                  <a:schemeClr val="bg1"/>
                </a:solidFill>
              </a:rPr>
              <a:t>Детерминанты прямых иностранных инвестиций</a:t>
            </a:r>
            <a:r>
              <a:rPr lang="en-US" dirty="0">
                <a:solidFill>
                  <a:schemeClr val="bg1"/>
                </a:solidFill>
              </a:rPr>
              <a:t> </a:t>
            </a:r>
            <a:r>
              <a:rPr lang="ru-RU" dirty="0">
                <a:solidFill>
                  <a:schemeClr val="bg1"/>
                </a:solidFill>
              </a:rPr>
              <a:t>в регионы Российской Федерации: результаты экономико-математического моделирования</a:t>
            </a:r>
            <a:r>
              <a:rPr lang="en-US" dirty="0">
                <a:solidFill>
                  <a:schemeClr val="bg1"/>
                </a:solidFill>
              </a:rPr>
              <a:t> </a:t>
            </a:r>
            <a:r>
              <a:rPr lang="ru-RU" dirty="0">
                <a:solidFill>
                  <a:schemeClr val="bg1"/>
                </a:solidFill>
              </a:rPr>
              <a:t>Кожина Е</a:t>
            </a:r>
            <a:r>
              <a:rPr lang="en-US" dirty="0">
                <a:solidFill>
                  <a:schemeClr val="bg1"/>
                </a:solidFill>
              </a:rPr>
              <a:t>.</a:t>
            </a:r>
            <a:r>
              <a:rPr lang="ru-RU" dirty="0">
                <a:solidFill>
                  <a:schemeClr val="bg1"/>
                </a:solidFill>
              </a:rPr>
              <a:t>А</a:t>
            </a:r>
            <a:r>
              <a:rPr lang="en-US" dirty="0">
                <a:solidFill>
                  <a:schemeClr val="bg1"/>
                </a:solidFill>
              </a:rPr>
              <a:t>. </a:t>
            </a:r>
            <a:r>
              <a:rPr lang="ru-RU" dirty="0" err="1">
                <a:solidFill>
                  <a:schemeClr val="bg1"/>
                </a:solidFill>
              </a:rPr>
              <a:t>Лавренчук</a:t>
            </a:r>
            <a:r>
              <a:rPr lang="ru-RU" dirty="0">
                <a:solidFill>
                  <a:schemeClr val="bg1"/>
                </a:solidFill>
              </a:rPr>
              <a:t> Е</a:t>
            </a:r>
            <a:r>
              <a:rPr lang="en-US" dirty="0">
                <a:solidFill>
                  <a:schemeClr val="bg1"/>
                </a:solidFill>
              </a:rPr>
              <a:t>.</a:t>
            </a:r>
            <a:r>
              <a:rPr lang="ru-RU" dirty="0">
                <a:solidFill>
                  <a:schemeClr val="bg1"/>
                </a:solidFill>
              </a:rPr>
              <a:t>Н</a:t>
            </a:r>
            <a:r>
              <a:rPr lang="en-US" dirty="0">
                <a:solidFill>
                  <a:schemeClr val="bg1"/>
                </a:solidFill>
              </a:rPr>
              <a:t>.</a:t>
            </a:r>
            <a:endParaRPr lang="ru-RU" dirty="0">
              <a:solidFill>
                <a:schemeClr val="bg1"/>
              </a:solidFill>
            </a:endParaRPr>
          </a:p>
          <a:p>
            <a:endParaRPr lang="ru-RU" dirty="0"/>
          </a:p>
          <a:p>
            <a:endParaRPr lang="ru-RU" dirty="0">
              <a:solidFill>
                <a:schemeClr val="bg1"/>
              </a:solidFill>
            </a:endParaRPr>
          </a:p>
        </p:txBody>
      </p:sp>
      <p:sp>
        <p:nvSpPr>
          <p:cNvPr id="5" name="Прямоугольник 4">
            <a:extLst>
              <a:ext uri="{FF2B5EF4-FFF2-40B4-BE49-F238E27FC236}">
                <a16:creationId xmlns:a16="http://schemas.microsoft.com/office/drawing/2014/main" id="{24104375-7646-45CB-B370-74AE9A636DE3}"/>
              </a:ext>
            </a:extLst>
          </p:cNvPr>
          <p:cNvSpPr/>
          <p:nvPr/>
        </p:nvSpPr>
        <p:spPr>
          <a:xfrm>
            <a:off x="342900" y="2521711"/>
            <a:ext cx="9027460" cy="369332"/>
          </a:xfrm>
          <a:prstGeom prst="rect">
            <a:avLst/>
          </a:prstGeom>
        </p:spPr>
        <p:txBody>
          <a:bodyPr wrap="square">
            <a:spAutoFit/>
          </a:bodyPr>
          <a:lstStyle/>
          <a:p>
            <a:endParaRPr lang="ru-RU" dirty="0"/>
          </a:p>
        </p:txBody>
      </p:sp>
      <p:sp>
        <p:nvSpPr>
          <p:cNvPr id="9" name="Прямоугольник 8">
            <a:extLst>
              <a:ext uri="{FF2B5EF4-FFF2-40B4-BE49-F238E27FC236}">
                <a16:creationId xmlns:a16="http://schemas.microsoft.com/office/drawing/2014/main" id="{8C84EB62-F7BC-43CA-AF96-BF26564145D6}"/>
              </a:ext>
            </a:extLst>
          </p:cNvPr>
          <p:cNvSpPr/>
          <p:nvPr/>
        </p:nvSpPr>
        <p:spPr>
          <a:xfrm>
            <a:off x="146254" y="2618506"/>
            <a:ext cx="9828572" cy="3693319"/>
          </a:xfrm>
          <a:prstGeom prst="rect">
            <a:avLst/>
          </a:prstGeom>
        </p:spPr>
        <p:txBody>
          <a:bodyPr wrap="square">
            <a:spAutoFit/>
          </a:bodyPr>
          <a:lstStyle/>
          <a:p>
            <a:r>
              <a:rPr lang="ru-RU" dirty="0">
                <a:solidFill>
                  <a:srgbClr val="242424"/>
                </a:solidFill>
                <a:latin typeface="Segoe UI Web (Cyrillic)"/>
              </a:rPr>
              <a:t>Исследователи выдвинули следующие гипотезы:</a:t>
            </a:r>
          </a:p>
          <a:p>
            <a:endParaRPr lang="ru-RU" dirty="0">
              <a:solidFill>
                <a:srgbClr val="242424"/>
              </a:solidFill>
              <a:latin typeface="Segoe UI Web (Cyrillic)"/>
            </a:endParaRPr>
          </a:p>
          <a:p>
            <a:pPr marL="342900" indent="-342900">
              <a:buAutoNum type="arabicParenR"/>
            </a:pPr>
            <a:r>
              <a:rPr lang="ru-RU" dirty="0"/>
              <a:t>плотность автомобильных дорог общего пользования с твердым покрытием (на конец года, км путей на 1000 км2 территории) увеличивает приток ПИИ.</a:t>
            </a:r>
          </a:p>
          <a:p>
            <a:pPr marL="342900" indent="-342900">
              <a:buAutoNum type="arabicParenR"/>
            </a:pPr>
            <a:endParaRPr lang="ru-RU" dirty="0"/>
          </a:p>
          <a:p>
            <a:r>
              <a:rPr lang="ru-RU" dirty="0"/>
              <a:t>2) Состояние институтов, «качество» гражданского общества, культура и структура населения влияют на решения иностранных инвесторов о вложении капитала в экономику того или иного региона.</a:t>
            </a:r>
          </a:p>
          <a:p>
            <a:endParaRPr lang="ru-RU" dirty="0"/>
          </a:p>
          <a:p>
            <a:r>
              <a:rPr lang="ru-RU" dirty="0"/>
              <a:t>3) Уровень безработицы в регионе негативно влияет на потоки ПИИ. </a:t>
            </a:r>
          </a:p>
          <a:p>
            <a:endParaRPr lang="ru-RU" dirty="0"/>
          </a:p>
          <a:p>
            <a:r>
              <a:rPr lang="ru-RU" dirty="0"/>
              <a:t>4) При выборе региона для инвестирования, потенциальный инвестор принимает во внимание географические характеристики региона.</a:t>
            </a:r>
          </a:p>
        </p:txBody>
      </p:sp>
    </p:spTree>
    <p:extLst>
      <p:ext uri="{BB962C8B-B14F-4D97-AF65-F5344CB8AC3E}">
        <p14:creationId xmlns:p14="http://schemas.microsoft.com/office/powerpoint/2010/main" val="2078240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18;p5">
            <a:extLst>
              <a:ext uri="{FF2B5EF4-FFF2-40B4-BE49-F238E27FC236}">
                <a16:creationId xmlns:a16="http://schemas.microsoft.com/office/drawing/2014/main" id="{8F9B4A96-0878-41D7-AE4D-FEAF1A9AA7CA}"/>
              </a:ext>
            </a:extLst>
          </p:cNvPr>
          <p:cNvPicPr>
            <a:picLocks noChangeAspect="1"/>
          </p:cNvPicPr>
          <p:nvPr/>
        </p:nvPicPr>
        <p:blipFill>
          <a:blip r:embed="rId3">
            <a:lum/>
            <a:alphaModFix/>
          </a:blip>
          <a:srcRect/>
          <a:stretch>
            <a:fillRect/>
          </a:stretch>
        </p:blipFill>
        <p:spPr>
          <a:xfrm>
            <a:off x="929158" y="431276"/>
            <a:ext cx="1163519" cy="361800"/>
          </a:xfrm>
          <a:prstGeom prst="rect">
            <a:avLst/>
          </a:prstGeom>
          <a:noFill/>
          <a:ln cap="flat">
            <a:noFill/>
          </a:ln>
        </p:spPr>
      </p:pic>
      <p:sp>
        <p:nvSpPr>
          <p:cNvPr id="3" name="Google Shape;119;p5">
            <a:extLst>
              <a:ext uri="{FF2B5EF4-FFF2-40B4-BE49-F238E27FC236}">
                <a16:creationId xmlns:a16="http://schemas.microsoft.com/office/drawing/2014/main" id="{A04C4D9D-E0D4-4E31-BBF9-1F23DA13A0B3}"/>
              </a:ext>
            </a:extLst>
          </p:cNvPr>
          <p:cNvSpPr/>
          <p:nvPr/>
        </p:nvSpPr>
        <p:spPr>
          <a:xfrm>
            <a:off x="0" y="1196638"/>
            <a:ext cx="9324355" cy="1100423"/>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gradFill>
            <a:gsLst>
              <a:gs pos="0">
                <a:srgbClr val="770000"/>
              </a:gs>
              <a:gs pos="100000">
                <a:srgbClr val="CE0000"/>
              </a:gs>
            </a:gsLst>
            <a:lin ang="0"/>
          </a:gradFill>
          <a:ln cap="flat">
            <a:noFill/>
            <a:prstDash val="solid"/>
          </a:ln>
        </p:spPr>
        <p:txBody>
          <a:bodyPr vert="horz" wrap="square" lIns="91440" tIns="91440" rIns="91440" bIns="91440"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dirty="0">
              <a:solidFill>
                <a:srgbClr val="000000"/>
              </a:solidFill>
              <a:uFillTx/>
              <a:latin typeface="Arial" pitchFamily="18"/>
              <a:ea typeface="Microsoft YaHei" pitchFamily="2"/>
              <a:cs typeface="Arial" pitchFamily="2"/>
            </a:endParaRPr>
          </a:p>
        </p:txBody>
      </p:sp>
      <p:sp>
        <p:nvSpPr>
          <p:cNvPr id="4" name="Google Shape;120;p5">
            <a:extLst>
              <a:ext uri="{FF2B5EF4-FFF2-40B4-BE49-F238E27FC236}">
                <a16:creationId xmlns:a16="http://schemas.microsoft.com/office/drawing/2014/main" id="{B3AF166F-2425-4046-8803-5D5833A634FC}"/>
              </a:ext>
            </a:extLst>
          </p:cNvPr>
          <p:cNvSpPr/>
          <p:nvPr/>
        </p:nvSpPr>
        <p:spPr>
          <a:xfrm>
            <a:off x="0" y="1293482"/>
            <a:ext cx="9324356" cy="455764"/>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2400" dirty="0">
                <a:solidFill>
                  <a:srgbClr val="FFFFFF"/>
                </a:solidFill>
                <a:latin typeface="Times New Roman" pitchFamily="18"/>
                <a:ea typeface="Tahoma" pitchFamily="2"/>
                <a:cs typeface="Tahoma" pitchFamily="2"/>
              </a:rPr>
              <a:t>Обзор литературы</a:t>
            </a:r>
            <a:r>
              <a:rPr lang="ru-RU" sz="2400" b="0" i="0" u="none" strike="noStrike" kern="1200" cap="none" spc="0" baseline="0" dirty="0">
                <a:solidFill>
                  <a:srgbClr val="FFFFFF"/>
                </a:solidFill>
                <a:uFillTx/>
                <a:latin typeface="Times New Roman" pitchFamily="18"/>
                <a:ea typeface="Tahoma" pitchFamily="2"/>
                <a:cs typeface="Tahoma" pitchFamily="2"/>
              </a:rPr>
              <a:t> </a:t>
            </a:r>
          </a:p>
        </p:txBody>
      </p:sp>
      <p:sp>
        <p:nvSpPr>
          <p:cNvPr id="6" name="Google Shape;122;p5">
            <a:extLst>
              <a:ext uri="{FF2B5EF4-FFF2-40B4-BE49-F238E27FC236}">
                <a16:creationId xmlns:a16="http://schemas.microsoft.com/office/drawing/2014/main" id="{25A2DA45-7B8C-4687-8DDD-8A32D4845526}"/>
              </a:ext>
            </a:extLst>
          </p:cNvPr>
          <p:cNvSpPr/>
          <p:nvPr/>
        </p:nvSpPr>
        <p:spPr>
          <a:xfrm>
            <a:off x="6531120" y="431276"/>
            <a:ext cx="2793235" cy="637556"/>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1200" b="0" i="0" u="none" strike="noStrike" kern="1200" cap="none" spc="0" baseline="0">
                <a:solidFill>
                  <a:srgbClr val="000000"/>
                </a:solidFill>
                <a:uFillTx/>
                <a:latin typeface="Tahoma" pitchFamily="18"/>
                <a:ea typeface="Tahoma" pitchFamily="2"/>
                <a:cs typeface="Tahoma" pitchFamily="2"/>
              </a:rPr>
              <a:t>Институт экономики, математики и информационных технологий (ИЭМИТ)</a:t>
            </a:r>
          </a:p>
        </p:txBody>
      </p:sp>
      <p:sp>
        <p:nvSpPr>
          <p:cNvPr id="7" name="Google Shape;123;p5">
            <a:extLst>
              <a:ext uri="{FF2B5EF4-FFF2-40B4-BE49-F238E27FC236}">
                <a16:creationId xmlns:a16="http://schemas.microsoft.com/office/drawing/2014/main" id="{7A18B9E4-5D7A-429F-89C5-B0362672D6DC}"/>
              </a:ext>
            </a:extLst>
          </p:cNvPr>
          <p:cNvSpPr/>
          <p:nvPr/>
        </p:nvSpPr>
        <p:spPr>
          <a:xfrm>
            <a:off x="7056004" y="6047997"/>
            <a:ext cx="2063160" cy="45647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a:solidFill>
                <a:srgbClr val="000000"/>
              </a:solidFill>
              <a:uFillTx/>
              <a:latin typeface="Arial" pitchFamily="18"/>
              <a:ea typeface="Microsoft YaHei" pitchFamily="2"/>
              <a:cs typeface="Arial" pitchFamily="2"/>
            </a:endParaRPr>
          </a:p>
        </p:txBody>
      </p:sp>
      <p:sp>
        <p:nvSpPr>
          <p:cNvPr id="10" name="TextBox 9">
            <a:extLst>
              <a:ext uri="{FF2B5EF4-FFF2-40B4-BE49-F238E27FC236}">
                <a16:creationId xmlns:a16="http://schemas.microsoft.com/office/drawing/2014/main" id="{21CDA43E-1BB5-41FE-83A3-219AF6820FA3}"/>
              </a:ext>
            </a:extLst>
          </p:cNvPr>
          <p:cNvSpPr txBox="1"/>
          <p:nvPr/>
        </p:nvSpPr>
        <p:spPr>
          <a:xfrm>
            <a:off x="-46006" y="1645790"/>
            <a:ext cx="9416366" cy="1200329"/>
          </a:xfrm>
          <a:prstGeom prst="rect">
            <a:avLst/>
          </a:prstGeom>
          <a:noFill/>
        </p:spPr>
        <p:txBody>
          <a:bodyPr wrap="square" rtlCol="0">
            <a:spAutoFit/>
          </a:bodyPr>
          <a:lstStyle/>
          <a:p>
            <a:pPr fontAlgn="t"/>
            <a:r>
              <a:rPr lang="ru-RU" dirty="0">
                <a:solidFill>
                  <a:schemeClr val="bg1"/>
                </a:solidFill>
              </a:rPr>
              <a:t>Детерминанты прямых иностранных инвестиций</a:t>
            </a:r>
            <a:r>
              <a:rPr lang="en-US" dirty="0">
                <a:solidFill>
                  <a:schemeClr val="bg1"/>
                </a:solidFill>
              </a:rPr>
              <a:t> </a:t>
            </a:r>
            <a:r>
              <a:rPr lang="ru-RU" dirty="0">
                <a:solidFill>
                  <a:schemeClr val="bg1"/>
                </a:solidFill>
              </a:rPr>
              <a:t>в регионы Российской Федерации: результаты экономико-математического моделирования</a:t>
            </a:r>
            <a:r>
              <a:rPr lang="en-US" dirty="0">
                <a:solidFill>
                  <a:schemeClr val="bg1"/>
                </a:solidFill>
              </a:rPr>
              <a:t> </a:t>
            </a:r>
            <a:r>
              <a:rPr lang="ru-RU" dirty="0">
                <a:solidFill>
                  <a:schemeClr val="bg1"/>
                </a:solidFill>
              </a:rPr>
              <a:t>Кожина Е</a:t>
            </a:r>
            <a:r>
              <a:rPr lang="en-US" dirty="0">
                <a:solidFill>
                  <a:schemeClr val="bg1"/>
                </a:solidFill>
              </a:rPr>
              <a:t>.</a:t>
            </a:r>
            <a:r>
              <a:rPr lang="ru-RU" dirty="0">
                <a:solidFill>
                  <a:schemeClr val="bg1"/>
                </a:solidFill>
              </a:rPr>
              <a:t>А</a:t>
            </a:r>
            <a:r>
              <a:rPr lang="en-US" dirty="0">
                <a:solidFill>
                  <a:schemeClr val="bg1"/>
                </a:solidFill>
              </a:rPr>
              <a:t>. </a:t>
            </a:r>
            <a:r>
              <a:rPr lang="ru-RU" dirty="0" err="1">
                <a:solidFill>
                  <a:schemeClr val="bg1"/>
                </a:solidFill>
              </a:rPr>
              <a:t>Лавренчук</a:t>
            </a:r>
            <a:r>
              <a:rPr lang="ru-RU" dirty="0">
                <a:solidFill>
                  <a:schemeClr val="bg1"/>
                </a:solidFill>
              </a:rPr>
              <a:t> Е</a:t>
            </a:r>
            <a:r>
              <a:rPr lang="en-US" dirty="0">
                <a:solidFill>
                  <a:schemeClr val="bg1"/>
                </a:solidFill>
              </a:rPr>
              <a:t>.</a:t>
            </a:r>
            <a:r>
              <a:rPr lang="ru-RU" dirty="0">
                <a:solidFill>
                  <a:schemeClr val="bg1"/>
                </a:solidFill>
              </a:rPr>
              <a:t>Н</a:t>
            </a:r>
            <a:r>
              <a:rPr lang="en-US" dirty="0">
                <a:solidFill>
                  <a:schemeClr val="bg1"/>
                </a:solidFill>
              </a:rPr>
              <a:t>.</a:t>
            </a:r>
            <a:endParaRPr lang="ru-RU" dirty="0">
              <a:solidFill>
                <a:schemeClr val="bg1"/>
              </a:solidFill>
            </a:endParaRPr>
          </a:p>
          <a:p>
            <a:endParaRPr lang="ru-RU" dirty="0"/>
          </a:p>
          <a:p>
            <a:endParaRPr lang="ru-RU" dirty="0">
              <a:solidFill>
                <a:schemeClr val="bg1"/>
              </a:solidFill>
            </a:endParaRPr>
          </a:p>
        </p:txBody>
      </p:sp>
      <p:sp>
        <p:nvSpPr>
          <p:cNvPr id="5" name="Прямоугольник 4">
            <a:extLst>
              <a:ext uri="{FF2B5EF4-FFF2-40B4-BE49-F238E27FC236}">
                <a16:creationId xmlns:a16="http://schemas.microsoft.com/office/drawing/2014/main" id="{24104375-7646-45CB-B370-74AE9A636DE3}"/>
              </a:ext>
            </a:extLst>
          </p:cNvPr>
          <p:cNvSpPr/>
          <p:nvPr/>
        </p:nvSpPr>
        <p:spPr>
          <a:xfrm>
            <a:off x="342900" y="2521711"/>
            <a:ext cx="9027460" cy="369332"/>
          </a:xfrm>
          <a:prstGeom prst="rect">
            <a:avLst/>
          </a:prstGeom>
        </p:spPr>
        <p:txBody>
          <a:bodyPr wrap="square">
            <a:spAutoFit/>
          </a:bodyPr>
          <a:lstStyle/>
          <a:p>
            <a:endParaRPr lang="ru-RU" dirty="0"/>
          </a:p>
        </p:txBody>
      </p:sp>
      <p:sp>
        <p:nvSpPr>
          <p:cNvPr id="8" name="Прямоугольник 7">
            <a:extLst>
              <a:ext uri="{FF2B5EF4-FFF2-40B4-BE49-F238E27FC236}">
                <a16:creationId xmlns:a16="http://schemas.microsoft.com/office/drawing/2014/main" id="{3C9C1A82-2242-4608-98F7-09D13F076DCA}"/>
              </a:ext>
            </a:extLst>
          </p:cNvPr>
          <p:cNvSpPr/>
          <p:nvPr/>
        </p:nvSpPr>
        <p:spPr>
          <a:xfrm>
            <a:off x="0" y="2442631"/>
            <a:ext cx="9027459" cy="3693319"/>
          </a:xfrm>
          <a:prstGeom prst="rect">
            <a:avLst/>
          </a:prstGeom>
        </p:spPr>
        <p:txBody>
          <a:bodyPr wrap="square">
            <a:spAutoFit/>
          </a:bodyPr>
          <a:lstStyle/>
          <a:p>
            <a:r>
              <a:rPr lang="ru-RU" dirty="0"/>
              <a:t>Экономическая модель влияния рассмотренных факторов на объем ПИИ в регионах России состоит из 7 обобщенных групп и выглядит следующим образом: </a:t>
            </a:r>
          </a:p>
          <a:p>
            <a:endParaRPr lang="ru-RU" dirty="0"/>
          </a:p>
          <a:p>
            <a:r>
              <a:rPr lang="ru-RU" dirty="0"/>
              <a:t>𝐹𝐷𝐼 = 𝑓(𝐸𝑐𝑜𝑛𝑜𝑚𝑖𝑐 𝑐ℎ𝑎𝑟𝑎𝑐𝑡𝑒𝑟𝑖𝑠𝑡𝑖𝑐𝑠; 𝐼𝑛𝑓𝑟𝑎𝑠𝑡𝑟𝑢𝑐𝑡𝑢𝑟𝑒; 𝑃𝑜𝑙𝑖𝑐𝑦; 𝐶𝑖𝑣𝑖𝑙 𝑠𝑜𝑐𝑖𝑒𝑡𝑦; 𝐺𝑒𝑜𝑔𝑟𝑎𝑝ℎ𝑖𝑐𝑎𝑙 𝑐ℎ𝑎𝑟𝑎𝑐𝑡𝑒𝑟𝑖𝑠𝑡𝑖𝑐𝑠; 𝐸𝑐𝑜𝑙𝑜𝑔𝑦; 𝐼𝑛𝑑𝑢𝑠𝑡𝑟𝑖𝑎𝑙) </a:t>
            </a:r>
          </a:p>
          <a:p>
            <a:endParaRPr lang="ru-RU" dirty="0"/>
          </a:p>
          <a:p>
            <a:r>
              <a:rPr lang="ru-RU" dirty="0" err="1"/>
              <a:t>Economic</a:t>
            </a:r>
            <a:r>
              <a:rPr lang="ru-RU" dirty="0"/>
              <a:t> </a:t>
            </a:r>
            <a:r>
              <a:rPr lang="ru-RU" dirty="0" err="1"/>
              <a:t>characteristics</a:t>
            </a:r>
            <a:r>
              <a:rPr lang="ru-RU" dirty="0"/>
              <a:t> – экономические характеристики региона (размер рынка, квалифицированный труд, миграция населения, налоговые льготы, тех. инновации, убыточные предприятия, уровень з</a:t>
            </a:r>
            <a:r>
              <a:rPr lang="en-US" dirty="0"/>
              <a:t>/</a:t>
            </a:r>
            <a:r>
              <a:rPr lang="ru-RU" dirty="0"/>
              <a:t>п) </a:t>
            </a:r>
          </a:p>
          <a:p>
            <a:endParaRPr lang="ru-RU" dirty="0"/>
          </a:p>
          <a:p>
            <a:r>
              <a:rPr lang="en-US" dirty="0"/>
              <a:t>Infrastructure – </a:t>
            </a:r>
            <a:r>
              <a:rPr lang="ru-RU" dirty="0"/>
              <a:t>инфраструктура региона (асфальтированные дороги)</a:t>
            </a:r>
          </a:p>
          <a:p>
            <a:endParaRPr lang="ru-RU" dirty="0"/>
          </a:p>
          <a:p>
            <a:r>
              <a:rPr lang="en-US" dirty="0"/>
              <a:t>Policy – </a:t>
            </a:r>
            <a:r>
              <a:rPr lang="ru-RU" dirty="0"/>
              <a:t>политические факторы (инвестиционный риск, открытость для внешней торговли)</a:t>
            </a:r>
          </a:p>
        </p:txBody>
      </p:sp>
    </p:spTree>
    <p:extLst>
      <p:ext uri="{BB962C8B-B14F-4D97-AF65-F5344CB8AC3E}">
        <p14:creationId xmlns:p14="http://schemas.microsoft.com/office/powerpoint/2010/main" val="277530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18;p5">
            <a:extLst>
              <a:ext uri="{FF2B5EF4-FFF2-40B4-BE49-F238E27FC236}">
                <a16:creationId xmlns:a16="http://schemas.microsoft.com/office/drawing/2014/main" id="{8F9B4A96-0878-41D7-AE4D-FEAF1A9AA7CA}"/>
              </a:ext>
            </a:extLst>
          </p:cNvPr>
          <p:cNvPicPr>
            <a:picLocks noChangeAspect="1"/>
          </p:cNvPicPr>
          <p:nvPr/>
        </p:nvPicPr>
        <p:blipFill>
          <a:blip r:embed="rId3">
            <a:lum/>
            <a:alphaModFix/>
          </a:blip>
          <a:srcRect/>
          <a:stretch>
            <a:fillRect/>
          </a:stretch>
        </p:blipFill>
        <p:spPr>
          <a:xfrm>
            <a:off x="929158" y="431276"/>
            <a:ext cx="1163519" cy="361800"/>
          </a:xfrm>
          <a:prstGeom prst="rect">
            <a:avLst/>
          </a:prstGeom>
          <a:noFill/>
          <a:ln cap="flat">
            <a:noFill/>
          </a:ln>
        </p:spPr>
      </p:pic>
      <p:sp>
        <p:nvSpPr>
          <p:cNvPr id="3" name="Google Shape;119;p5">
            <a:extLst>
              <a:ext uri="{FF2B5EF4-FFF2-40B4-BE49-F238E27FC236}">
                <a16:creationId xmlns:a16="http://schemas.microsoft.com/office/drawing/2014/main" id="{A04C4D9D-E0D4-4E31-BBF9-1F23DA13A0B3}"/>
              </a:ext>
            </a:extLst>
          </p:cNvPr>
          <p:cNvSpPr/>
          <p:nvPr/>
        </p:nvSpPr>
        <p:spPr>
          <a:xfrm>
            <a:off x="0" y="1196638"/>
            <a:ext cx="9324355" cy="1100423"/>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gradFill>
            <a:gsLst>
              <a:gs pos="0">
                <a:srgbClr val="770000"/>
              </a:gs>
              <a:gs pos="100000">
                <a:srgbClr val="CE0000"/>
              </a:gs>
            </a:gsLst>
            <a:lin ang="0"/>
          </a:gradFill>
          <a:ln cap="flat">
            <a:noFill/>
            <a:prstDash val="solid"/>
          </a:ln>
        </p:spPr>
        <p:txBody>
          <a:bodyPr vert="horz" wrap="square" lIns="91440" tIns="91440" rIns="91440" bIns="91440"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dirty="0">
              <a:solidFill>
                <a:srgbClr val="000000"/>
              </a:solidFill>
              <a:uFillTx/>
              <a:latin typeface="Arial" pitchFamily="18"/>
              <a:ea typeface="Microsoft YaHei" pitchFamily="2"/>
              <a:cs typeface="Arial" pitchFamily="2"/>
            </a:endParaRPr>
          </a:p>
        </p:txBody>
      </p:sp>
      <p:sp>
        <p:nvSpPr>
          <p:cNvPr id="4" name="Google Shape;120;p5">
            <a:extLst>
              <a:ext uri="{FF2B5EF4-FFF2-40B4-BE49-F238E27FC236}">
                <a16:creationId xmlns:a16="http://schemas.microsoft.com/office/drawing/2014/main" id="{B3AF166F-2425-4046-8803-5D5833A634FC}"/>
              </a:ext>
            </a:extLst>
          </p:cNvPr>
          <p:cNvSpPr/>
          <p:nvPr/>
        </p:nvSpPr>
        <p:spPr>
          <a:xfrm>
            <a:off x="0" y="1293482"/>
            <a:ext cx="9324356" cy="455764"/>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2400" dirty="0">
                <a:solidFill>
                  <a:srgbClr val="FFFFFF"/>
                </a:solidFill>
                <a:latin typeface="Times New Roman" pitchFamily="18"/>
                <a:ea typeface="Tahoma" pitchFamily="2"/>
                <a:cs typeface="Tahoma" pitchFamily="2"/>
              </a:rPr>
              <a:t>Обзор литературы</a:t>
            </a:r>
            <a:r>
              <a:rPr lang="ru-RU" sz="2400" b="0" i="0" u="none" strike="noStrike" kern="1200" cap="none" spc="0" baseline="0" dirty="0">
                <a:solidFill>
                  <a:srgbClr val="FFFFFF"/>
                </a:solidFill>
                <a:uFillTx/>
                <a:latin typeface="Times New Roman" pitchFamily="18"/>
                <a:ea typeface="Tahoma" pitchFamily="2"/>
                <a:cs typeface="Tahoma" pitchFamily="2"/>
              </a:rPr>
              <a:t> </a:t>
            </a:r>
          </a:p>
        </p:txBody>
      </p:sp>
      <p:sp>
        <p:nvSpPr>
          <p:cNvPr id="6" name="Google Shape;122;p5">
            <a:extLst>
              <a:ext uri="{FF2B5EF4-FFF2-40B4-BE49-F238E27FC236}">
                <a16:creationId xmlns:a16="http://schemas.microsoft.com/office/drawing/2014/main" id="{25A2DA45-7B8C-4687-8DDD-8A32D4845526}"/>
              </a:ext>
            </a:extLst>
          </p:cNvPr>
          <p:cNvSpPr/>
          <p:nvPr/>
        </p:nvSpPr>
        <p:spPr>
          <a:xfrm>
            <a:off x="6531120" y="431276"/>
            <a:ext cx="2793235" cy="637556"/>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1200" b="0" i="0" u="none" strike="noStrike" kern="1200" cap="none" spc="0" baseline="0">
                <a:solidFill>
                  <a:srgbClr val="000000"/>
                </a:solidFill>
                <a:uFillTx/>
                <a:latin typeface="Tahoma" pitchFamily="18"/>
                <a:ea typeface="Tahoma" pitchFamily="2"/>
                <a:cs typeface="Tahoma" pitchFamily="2"/>
              </a:rPr>
              <a:t>Институт экономики, математики и информационных технологий (ИЭМИТ)</a:t>
            </a:r>
          </a:p>
        </p:txBody>
      </p:sp>
      <p:sp>
        <p:nvSpPr>
          <p:cNvPr id="7" name="Google Shape;123;p5">
            <a:extLst>
              <a:ext uri="{FF2B5EF4-FFF2-40B4-BE49-F238E27FC236}">
                <a16:creationId xmlns:a16="http://schemas.microsoft.com/office/drawing/2014/main" id="{7A18B9E4-5D7A-429F-89C5-B0362672D6DC}"/>
              </a:ext>
            </a:extLst>
          </p:cNvPr>
          <p:cNvSpPr/>
          <p:nvPr/>
        </p:nvSpPr>
        <p:spPr>
          <a:xfrm>
            <a:off x="7056004" y="6047997"/>
            <a:ext cx="2063160" cy="45647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a:solidFill>
                <a:srgbClr val="000000"/>
              </a:solidFill>
              <a:uFillTx/>
              <a:latin typeface="Arial" pitchFamily="18"/>
              <a:ea typeface="Microsoft YaHei" pitchFamily="2"/>
              <a:cs typeface="Arial" pitchFamily="2"/>
            </a:endParaRPr>
          </a:p>
        </p:txBody>
      </p:sp>
      <p:sp>
        <p:nvSpPr>
          <p:cNvPr id="10" name="TextBox 9">
            <a:extLst>
              <a:ext uri="{FF2B5EF4-FFF2-40B4-BE49-F238E27FC236}">
                <a16:creationId xmlns:a16="http://schemas.microsoft.com/office/drawing/2014/main" id="{21CDA43E-1BB5-41FE-83A3-219AF6820FA3}"/>
              </a:ext>
            </a:extLst>
          </p:cNvPr>
          <p:cNvSpPr txBox="1"/>
          <p:nvPr/>
        </p:nvSpPr>
        <p:spPr>
          <a:xfrm>
            <a:off x="-46006" y="1621888"/>
            <a:ext cx="9416366" cy="1200329"/>
          </a:xfrm>
          <a:prstGeom prst="rect">
            <a:avLst/>
          </a:prstGeom>
          <a:noFill/>
        </p:spPr>
        <p:txBody>
          <a:bodyPr wrap="square" rtlCol="0">
            <a:spAutoFit/>
          </a:bodyPr>
          <a:lstStyle/>
          <a:p>
            <a:pPr fontAlgn="t"/>
            <a:r>
              <a:rPr lang="ru-RU" dirty="0">
                <a:solidFill>
                  <a:schemeClr val="bg1"/>
                </a:solidFill>
              </a:rPr>
              <a:t>Детерминанты прямых иностранных инвестиций</a:t>
            </a:r>
            <a:r>
              <a:rPr lang="en-US" dirty="0">
                <a:solidFill>
                  <a:schemeClr val="bg1"/>
                </a:solidFill>
              </a:rPr>
              <a:t> </a:t>
            </a:r>
            <a:r>
              <a:rPr lang="ru-RU" dirty="0">
                <a:solidFill>
                  <a:schemeClr val="bg1"/>
                </a:solidFill>
              </a:rPr>
              <a:t>в регионы Российской Федерации: результаты экономико-математического моделирования</a:t>
            </a:r>
            <a:r>
              <a:rPr lang="en-US" dirty="0">
                <a:solidFill>
                  <a:schemeClr val="bg1"/>
                </a:solidFill>
              </a:rPr>
              <a:t> </a:t>
            </a:r>
            <a:r>
              <a:rPr lang="ru-RU" dirty="0">
                <a:solidFill>
                  <a:schemeClr val="bg1"/>
                </a:solidFill>
              </a:rPr>
              <a:t>Кожина Е</a:t>
            </a:r>
            <a:r>
              <a:rPr lang="en-US" dirty="0">
                <a:solidFill>
                  <a:schemeClr val="bg1"/>
                </a:solidFill>
              </a:rPr>
              <a:t>.</a:t>
            </a:r>
            <a:r>
              <a:rPr lang="ru-RU" dirty="0">
                <a:solidFill>
                  <a:schemeClr val="bg1"/>
                </a:solidFill>
              </a:rPr>
              <a:t>А</a:t>
            </a:r>
            <a:r>
              <a:rPr lang="en-US" dirty="0">
                <a:solidFill>
                  <a:schemeClr val="bg1"/>
                </a:solidFill>
              </a:rPr>
              <a:t>. </a:t>
            </a:r>
            <a:r>
              <a:rPr lang="ru-RU" dirty="0" err="1">
                <a:solidFill>
                  <a:schemeClr val="bg1"/>
                </a:solidFill>
              </a:rPr>
              <a:t>Лавренчук</a:t>
            </a:r>
            <a:r>
              <a:rPr lang="ru-RU" dirty="0">
                <a:solidFill>
                  <a:schemeClr val="bg1"/>
                </a:solidFill>
              </a:rPr>
              <a:t> Е</a:t>
            </a:r>
            <a:r>
              <a:rPr lang="en-US" dirty="0">
                <a:solidFill>
                  <a:schemeClr val="bg1"/>
                </a:solidFill>
              </a:rPr>
              <a:t>.</a:t>
            </a:r>
            <a:r>
              <a:rPr lang="ru-RU" dirty="0">
                <a:solidFill>
                  <a:schemeClr val="bg1"/>
                </a:solidFill>
              </a:rPr>
              <a:t>Н</a:t>
            </a:r>
            <a:r>
              <a:rPr lang="en-US" dirty="0">
                <a:solidFill>
                  <a:schemeClr val="bg1"/>
                </a:solidFill>
              </a:rPr>
              <a:t>.</a:t>
            </a:r>
            <a:endParaRPr lang="ru-RU" dirty="0">
              <a:solidFill>
                <a:schemeClr val="bg1"/>
              </a:solidFill>
            </a:endParaRPr>
          </a:p>
          <a:p>
            <a:endParaRPr lang="ru-RU" dirty="0"/>
          </a:p>
          <a:p>
            <a:endParaRPr lang="ru-RU" dirty="0">
              <a:solidFill>
                <a:schemeClr val="bg1"/>
              </a:solidFill>
            </a:endParaRPr>
          </a:p>
        </p:txBody>
      </p:sp>
      <p:sp>
        <p:nvSpPr>
          <p:cNvPr id="5" name="Прямоугольник 4">
            <a:extLst>
              <a:ext uri="{FF2B5EF4-FFF2-40B4-BE49-F238E27FC236}">
                <a16:creationId xmlns:a16="http://schemas.microsoft.com/office/drawing/2014/main" id="{24104375-7646-45CB-B370-74AE9A636DE3}"/>
              </a:ext>
            </a:extLst>
          </p:cNvPr>
          <p:cNvSpPr/>
          <p:nvPr/>
        </p:nvSpPr>
        <p:spPr>
          <a:xfrm>
            <a:off x="342900" y="2521711"/>
            <a:ext cx="9027460" cy="369332"/>
          </a:xfrm>
          <a:prstGeom prst="rect">
            <a:avLst/>
          </a:prstGeom>
        </p:spPr>
        <p:txBody>
          <a:bodyPr wrap="square">
            <a:spAutoFit/>
          </a:bodyPr>
          <a:lstStyle/>
          <a:p>
            <a:endParaRPr lang="ru-RU" dirty="0"/>
          </a:p>
        </p:txBody>
      </p:sp>
      <p:sp>
        <p:nvSpPr>
          <p:cNvPr id="9" name="Прямоугольник 8">
            <a:extLst>
              <a:ext uri="{FF2B5EF4-FFF2-40B4-BE49-F238E27FC236}">
                <a16:creationId xmlns:a16="http://schemas.microsoft.com/office/drawing/2014/main" id="{7861942F-567B-42BD-9A1F-EFFE6C9A22C3}"/>
              </a:ext>
            </a:extLst>
          </p:cNvPr>
          <p:cNvSpPr/>
          <p:nvPr/>
        </p:nvSpPr>
        <p:spPr>
          <a:xfrm>
            <a:off x="207201" y="2424867"/>
            <a:ext cx="9298858" cy="3416320"/>
          </a:xfrm>
          <a:prstGeom prst="rect">
            <a:avLst/>
          </a:prstGeom>
        </p:spPr>
        <p:txBody>
          <a:bodyPr wrap="square">
            <a:spAutoFit/>
          </a:bodyPr>
          <a:lstStyle/>
          <a:p>
            <a:r>
              <a:rPr lang="ru-RU" dirty="0" err="1"/>
              <a:t>Civil</a:t>
            </a:r>
            <a:r>
              <a:rPr lang="ru-RU" dirty="0"/>
              <a:t> </a:t>
            </a:r>
            <a:r>
              <a:rPr lang="ru-RU" dirty="0" err="1"/>
              <a:t>society</a:t>
            </a:r>
            <a:r>
              <a:rPr lang="ru-RU" dirty="0"/>
              <a:t> – гражданское общество и институциональное развитие (уровень преступлений, культура населения, степень урбанизации, уровень безработицы, доля людей пенсионного возраста)</a:t>
            </a:r>
          </a:p>
          <a:p>
            <a:endParaRPr lang="ru-RU" dirty="0"/>
          </a:p>
          <a:p>
            <a:r>
              <a:rPr lang="en-US" dirty="0"/>
              <a:t>Geographical characteristics – </a:t>
            </a:r>
            <a:r>
              <a:rPr lang="ru-RU" dirty="0"/>
              <a:t>географические характеристики региона (климат, наличие порта</a:t>
            </a:r>
            <a:r>
              <a:rPr lang="en-US" dirty="0"/>
              <a:t>, </a:t>
            </a:r>
            <a:r>
              <a:rPr lang="ru-RU" dirty="0"/>
              <a:t>наличие крупных городов</a:t>
            </a:r>
            <a:r>
              <a:rPr lang="en-US" dirty="0"/>
              <a:t>;</a:t>
            </a:r>
            <a:endParaRPr lang="ru-RU" dirty="0"/>
          </a:p>
          <a:p>
            <a:endParaRPr lang="ru-RU" dirty="0"/>
          </a:p>
          <a:p>
            <a:r>
              <a:rPr lang="en-US" dirty="0"/>
              <a:t>Ecology – </a:t>
            </a:r>
            <a:r>
              <a:rPr lang="ru-RU" dirty="0"/>
              <a:t>экология региона (степень загрязнения окружающей среды) </a:t>
            </a:r>
          </a:p>
          <a:p>
            <a:r>
              <a:rPr lang="en-US" dirty="0"/>
              <a:t>Industrial – </a:t>
            </a:r>
            <a:r>
              <a:rPr lang="ru-RU" dirty="0"/>
              <a:t>производство электроэнергии</a:t>
            </a:r>
          </a:p>
          <a:p>
            <a:endParaRPr lang="ru-RU" dirty="0"/>
          </a:p>
          <a:p>
            <a:r>
              <a:rPr lang="ru-RU" dirty="0"/>
              <a:t>В качестве зависимой переменной будет взят натуральный логарифм притока ПИИ в каждый регион России за 2000– 2016 </a:t>
            </a:r>
            <a:r>
              <a:rPr lang="ru-RU" dirty="0" err="1"/>
              <a:t>гг</a:t>
            </a:r>
            <a:endParaRPr lang="ru-RU" dirty="0"/>
          </a:p>
        </p:txBody>
      </p:sp>
    </p:spTree>
    <p:extLst>
      <p:ext uri="{BB962C8B-B14F-4D97-AF65-F5344CB8AC3E}">
        <p14:creationId xmlns:p14="http://schemas.microsoft.com/office/powerpoint/2010/main" val="630270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18;p5">
            <a:extLst>
              <a:ext uri="{FF2B5EF4-FFF2-40B4-BE49-F238E27FC236}">
                <a16:creationId xmlns:a16="http://schemas.microsoft.com/office/drawing/2014/main" id="{8F9B4A96-0878-41D7-AE4D-FEAF1A9AA7CA}"/>
              </a:ext>
            </a:extLst>
          </p:cNvPr>
          <p:cNvPicPr>
            <a:picLocks noChangeAspect="1"/>
          </p:cNvPicPr>
          <p:nvPr/>
        </p:nvPicPr>
        <p:blipFill>
          <a:blip r:embed="rId3">
            <a:lum/>
            <a:alphaModFix/>
          </a:blip>
          <a:srcRect/>
          <a:stretch>
            <a:fillRect/>
          </a:stretch>
        </p:blipFill>
        <p:spPr>
          <a:xfrm>
            <a:off x="929158" y="431276"/>
            <a:ext cx="1163519" cy="361800"/>
          </a:xfrm>
          <a:prstGeom prst="rect">
            <a:avLst/>
          </a:prstGeom>
          <a:noFill/>
          <a:ln cap="flat">
            <a:noFill/>
          </a:ln>
        </p:spPr>
      </p:pic>
      <p:sp>
        <p:nvSpPr>
          <p:cNvPr id="3" name="Google Shape;119;p5">
            <a:extLst>
              <a:ext uri="{FF2B5EF4-FFF2-40B4-BE49-F238E27FC236}">
                <a16:creationId xmlns:a16="http://schemas.microsoft.com/office/drawing/2014/main" id="{A04C4D9D-E0D4-4E31-BBF9-1F23DA13A0B3}"/>
              </a:ext>
            </a:extLst>
          </p:cNvPr>
          <p:cNvSpPr/>
          <p:nvPr/>
        </p:nvSpPr>
        <p:spPr>
          <a:xfrm>
            <a:off x="0" y="1196638"/>
            <a:ext cx="9324355" cy="1100423"/>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gradFill>
            <a:gsLst>
              <a:gs pos="0">
                <a:srgbClr val="770000"/>
              </a:gs>
              <a:gs pos="100000">
                <a:srgbClr val="CE0000"/>
              </a:gs>
            </a:gsLst>
            <a:lin ang="0"/>
          </a:gradFill>
          <a:ln cap="flat">
            <a:noFill/>
            <a:prstDash val="solid"/>
          </a:ln>
        </p:spPr>
        <p:txBody>
          <a:bodyPr vert="horz" wrap="square" lIns="91440" tIns="91440" rIns="91440" bIns="91440"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dirty="0">
              <a:solidFill>
                <a:srgbClr val="000000"/>
              </a:solidFill>
              <a:uFillTx/>
              <a:latin typeface="Arial" pitchFamily="18"/>
              <a:ea typeface="Microsoft YaHei" pitchFamily="2"/>
              <a:cs typeface="Arial" pitchFamily="2"/>
            </a:endParaRPr>
          </a:p>
        </p:txBody>
      </p:sp>
      <p:sp>
        <p:nvSpPr>
          <p:cNvPr id="4" name="Google Shape;120;p5">
            <a:extLst>
              <a:ext uri="{FF2B5EF4-FFF2-40B4-BE49-F238E27FC236}">
                <a16:creationId xmlns:a16="http://schemas.microsoft.com/office/drawing/2014/main" id="{B3AF166F-2425-4046-8803-5D5833A634FC}"/>
              </a:ext>
            </a:extLst>
          </p:cNvPr>
          <p:cNvSpPr/>
          <p:nvPr/>
        </p:nvSpPr>
        <p:spPr>
          <a:xfrm>
            <a:off x="0" y="1293482"/>
            <a:ext cx="9324356" cy="455764"/>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2400" dirty="0">
                <a:solidFill>
                  <a:srgbClr val="FFFFFF"/>
                </a:solidFill>
                <a:latin typeface="Times New Roman" pitchFamily="18"/>
                <a:ea typeface="Tahoma" pitchFamily="2"/>
                <a:cs typeface="Tahoma" pitchFamily="2"/>
              </a:rPr>
              <a:t>Обзор литературы</a:t>
            </a:r>
            <a:r>
              <a:rPr lang="ru-RU" sz="2400" b="0" i="0" u="none" strike="noStrike" kern="1200" cap="none" spc="0" baseline="0" dirty="0">
                <a:solidFill>
                  <a:srgbClr val="FFFFFF"/>
                </a:solidFill>
                <a:uFillTx/>
                <a:latin typeface="Times New Roman" pitchFamily="18"/>
                <a:ea typeface="Tahoma" pitchFamily="2"/>
                <a:cs typeface="Tahoma" pitchFamily="2"/>
              </a:rPr>
              <a:t> </a:t>
            </a:r>
          </a:p>
        </p:txBody>
      </p:sp>
      <p:sp>
        <p:nvSpPr>
          <p:cNvPr id="6" name="Google Shape;122;p5">
            <a:extLst>
              <a:ext uri="{FF2B5EF4-FFF2-40B4-BE49-F238E27FC236}">
                <a16:creationId xmlns:a16="http://schemas.microsoft.com/office/drawing/2014/main" id="{25A2DA45-7B8C-4687-8DDD-8A32D4845526}"/>
              </a:ext>
            </a:extLst>
          </p:cNvPr>
          <p:cNvSpPr/>
          <p:nvPr/>
        </p:nvSpPr>
        <p:spPr>
          <a:xfrm>
            <a:off x="6531120" y="431276"/>
            <a:ext cx="2793235" cy="637556"/>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1200" b="0" i="0" u="none" strike="noStrike" kern="1200" cap="none" spc="0" baseline="0">
                <a:solidFill>
                  <a:srgbClr val="000000"/>
                </a:solidFill>
                <a:uFillTx/>
                <a:latin typeface="Tahoma" pitchFamily="18"/>
                <a:ea typeface="Tahoma" pitchFamily="2"/>
                <a:cs typeface="Tahoma" pitchFamily="2"/>
              </a:rPr>
              <a:t>Институт экономики, математики и информационных технологий (ИЭМИТ)</a:t>
            </a:r>
          </a:p>
        </p:txBody>
      </p:sp>
      <p:sp>
        <p:nvSpPr>
          <p:cNvPr id="7" name="Google Shape;123;p5">
            <a:extLst>
              <a:ext uri="{FF2B5EF4-FFF2-40B4-BE49-F238E27FC236}">
                <a16:creationId xmlns:a16="http://schemas.microsoft.com/office/drawing/2014/main" id="{7A18B9E4-5D7A-429F-89C5-B0362672D6DC}"/>
              </a:ext>
            </a:extLst>
          </p:cNvPr>
          <p:cNvSpPr/>
          <p:nvPr/>
        </p:nvSpPr>
        <p:spPr>
          <a:xfrm>
            <a:off x="7056004" y="6047997"/>
            <a:ext cx="2063160" cy="45647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a:solidFill>
                <a:srgbClr val="000000"/>
              </a:solidFill>
              <a:uFillTx/>
              <a:latin typeface="Arial" pitchFamily="18"/>
              <a:ea typeface="Microsoft YaHei" pitchFamily="2"/>
              <a:cs typeface="Arial" pitchFamily="2"/>
            </a:endParaRPr>
          </a:p>
        </p:txBody>
      </p:sp>
      <p:sp>
        <p:nvSpPr>
          <p:cNvPr id="10" name="TextBox 9">
            <a:extLst>
              <a:ext uri="{FF2B5EF4-FFF2-40B4-BE49-F238E27FC236}">
                <a16:creationId xmlns:a16="http://schemas.microsoft.com/office/drawing/2014/main" id="{21CDA43E-1BB5-41FE-83A3-219AF6820FA3}"/>
              </a:ext>
            </a:extLst>
          </p:cNvPr>
          <p:cNvSpPr txBox="1"/>
          <p:nvPr/>
        </p:nvSpPr>
        <p:spPr>
          <a:xfrm>
            <a:off x="-46006" y="1621888"/>
            <a:ext cx="9416366" cy="1200329"/>
          </a:xfrm>
          <a:prstGeom prst="rect">
            <a:avLst/>
          </a:prstGeom>
          <a:noFill/>
        </p:spPr>
        <p:txBody>
          <a:bodyPr wrap="square" rtlCol="0">
            <a:spAutoFit/>
          </a:bodyPr>
          <a:lstStyle/>
          <a:p>
            <a:pPr fontAlgn="t"/>
            <a:r>
              <a:rPr lang="ru-RU" dirty="0">
                <a:solidFill>
                  <a:schemeClr val="bg1"/>
                </a:solidFill>
              </a:rPr>
              <a:t>Детерминанты прямых иностранных инвестиций</a:t>
            </a:r>
            <a:r>
              <a:rPr lang="en-US" dirty="0">
                <a:solidFill>
                  <a:schemeClr val="bg1"/>
                </a:solidFill>
              </a:rPr>
              <a:t> </a:t>
            </a:r>
            <a:r>
              <a:rPr lang="ru-RU" dirty="0">
                <a:solidFill>
                  <a:schemeClr val="bg1"/>
                </a:solidFill>
              </a:rPr>
              <a:t>в регионы Российской Федерации: результаты экономико-математического моделирования</a:t>
            </a:r>
            <a:r>
              <a:rPr lang="en-US" dirty="0">
                <a:solidFill>
                  <a:schemeClr val="bg1"/>
                </a:solidFill>
              </a:rPr>
              <a:t> </a:t>
            </a:r>
            <a:r>
              <a:rPr lang="ru-RU" dirty="0">
                <a:solidFill>
                  <a:schemeClr val="bg1"/>
                </a:solidFill>
              </a:rPr>
              <a:t>Кожина Е</a:t>
            </a:r>
            <a:r>
              <a:rPr lang="en-US" dirty="0">
                <a:solidFill>
                  <a:schemeClr val="bg1"/>
                </a:solidFill>
              </a:rPr>
              <a:t>.</a:t>
            </a:r>
            <a:r>
              <a:rPr lang="ru-RU" dirty="0">
                <a:solidFill>
                  <a:schemeClr val="bg1"/>
                </a:solidFill>
              </a:rPr>
              <a:t>А</a:t>
            </a:r>
            <a:r>
              <a:rPr lang="en-US" dirty="0">
                <a:solidFill>
                  <a:schemeClr val="bg1"/>
                </a:solidFill>
              </a:rPr>
              <a:t>. </a:t>
            </a:r>
            <a:r>
              <a:rPr lang="ru-RU" dirty="0" err="1">
                <a:solidFill>
                  <a:schemeClr val="bg1"/>
                </a:solidFill>
              </a:rPr>
              <a:t>Лавренчук</a:t>
            </a:r>
            <a:r>
              <a:rPr lang="ru-RU" dirty="0">
                <a:solidFill>
                  <a:schemeClr val="bg1"/>
                </a:solidFill>
              </a:rPr>
              <a:t> Е</a:t>
            </a:r>
            <a:r>
              <a:rPr lang="en-US" dirty="0">
                <a:solidFill>
                  <a:schemeClr val="bg1"/>
                </a:solidFill>
              </a:rPr>
              <a:t>.</a:t>
            </a:r>
            <a:r>
              <a:rPr lang="ru-RU" dirty="0">
                <a:solidFill>
                  <a:schemeClr val="bg1"/>
                </a:solidFill>
              </a:rPr>
              <a:t>Н</a:t>
            </a:r>
            <a:r>
              <a:rPr lang="en-US" dirty="0">
                <a:solidFill>
                  <a:schemeClr val="bg1"/>
                </a:solidFill>
              </a:rPr>
              <a:t>.</a:t>
            </a:r>
            <a:endParaRPr lang="ru-RU" dirty="0">
              <a:solidFill>
                <a:schemeClr val="bg1"/>
              </a:solidFill>
            </a:endParaRPr>
          </a:p>
          <a:p>
            <a:endParaRPr lang="ru-RU" dirty="0"/>
          </a:p>
          <a:p>
            <a:endParaRPr lang="ru-RU" dirty="0">
              <a:solidFill>
                <a:schemeClr val="bg1"/>
              </a:solidFill>
            </a:endParaRPr>
          </a:p>
        </p:txBody>
      </p:sp>
      <p:sp>
        <p:nvSpPr>
          <p:cNvPr id="5" name="Прямоугольник 4">
            <a:extLst>
              <a:ext uri="{FF2B5EF4-FFF2-40B4-BE49-F238E27FC236}">
                <a16:creationId xmlns:a16="http://schemas.microsoft.com/office/drawing/2014/main" id="{24104375-7646-45CB-B370-74AE9A636DE3}"/>
              </a:ext>
            </a:extLst>
          </p:cNvPr>
          <p:cNvSpPr/>
          <p:nvPr/>
        </p:nvSpPr>
        <p:spPr>
          <a:xfrm>
            <a:off x="342900" y="2521711"/>
            <a:ext cx="9027460" cy="369332"/>
          </a:xfrm>
          <a:prstGeom prst="rect">
            <a:avLst/>
          </a:prstGeom>
        </p:spPr>
        <p:txBody>
          <a:bodyPr wrap="square">
            <a:spAutoFit/>
          </a:bodyPr>
          <a:lstStyle/>
          <a:p>
            <a:endParaRPr lang="ru-RU" dirty="0"/>
          </a:p>
        </p:txBody>
      </p:sp>
      <p:sp>
        <p:nvSpPr>
          <p:cNvPr id="9" name="Прямоугольник 8">
            <a:extLst>
              <a:ext uri="{FF2B5EF4-FFF2-40B4-BE49-F238E27FC236}">
                <a16:creationId xmlns:a16="http://schemas.microsoft.com/office/drawing/2014/main" id="{7861942F-567B-42BD-9A1F-EFFE6C9A22C3}"/>
              </a:ext>
            </a:extLst>
          </p:cNvPr>
          <p:cNvSpPr/>
          <p:nvPr/>
        </p:nvSpPr>
        <p:spPr>
          <a:xfrm>
            <a:off x="71502" y="2424867"/>
            <a:ext cx="9298858" cy="3693319"/>
          </a:xfrm>
          <a:prstGeom prst="rect">
            <a:avLst/>
          </a:prstGeom>
        </p:spPr>
        <p:txBody>
          <a:bodyPr wrap="square">
            <a:spAutoFit/>
          </a:bodyPr>
          <a:lstStyle/>
          <a:p>
            <a:r>
              <a:rPr lang="ru-RU" dirty="0"/>
              <a:t>Также стоит отметить, что все объясняющие переменные авторы приняли так, чтобы их значения на год отставали от совокупного периода зависимой переменной. </a:t>
            </a:r>
          </a:p>
          <a:p>
            <a:r>
              <a:rPr lang="ru-RU" dirty="0"/>
              <a:t>Использование лаговых объясняющих переменных помогает решать возможные проблемы </a:t>
            </a:r>
            <a:r>
              <a:rPr lang="ru-RU" dirty="0" err="1"/>
              <a:t>эндогенности</a:t>
            </a:r>
            <a:r>
              <a:rPr lang="ru-RU" dirty="0"/>
              <a:t> и относится к простой гипотезе принятия решения об инвестировании иностранным инвестором. </a:t>
            </a:r>
          </a:p>
          <a:p>
            <a:endParaRPr lang="ru-RU" dirty="0"/>
          </a:p>
          <a:p>
            <a:r>
              <a:rPr lang="ru-RU" dirty="0"/>
              <a:t>Иностранные инвесторы, как предполагается, в ходе принятия решения об инвестировании на определенный год/период, ссылаются на наблюдаемые переменные предыдущего года/периода</a:t>
            </a:r>
          </a:p>
          <a:p>
            <a:endParaRPr lang="ru-RU" dirty="0"/>
          </a:p>
          <a:p>
            <a:r>
              <a:rPr lang="ru-RU" dirty="0"/>
              <a:t>Несмотря на то что в настоящее время в России 89 субъектов, в выборку вошли только 80 , для которых оказалась доступна информация по интересующим показателям за 2000–2016 гг. </a:t>
            </a:r>
          </a:p>
        </p:txBody>
      </p:sp>
    </p:spTree>
    <p:extLst>
      <p:ext uri="{BB962C8B-B14F-4D97-AF65-F5344CB8AC3E}">
        <p14:creationId xmlns:p14="http://schemas.microsoft.com/office/powerpoint/2010/main" val="747384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18;p5">
            <a:extLst>
              <a:ext uri="{FF2B5EF4-FFF2-40B4-BE49-F238E27FC236}">
                <a16:creationId xmlns:a16="http://schemas.microsoft.com/office/drawing/2014/main" id="{8F9B4A96-0878-41D7-AE4D-FEAF1A9AA7CA}"/>
              </a:ext>
            </a:extLst>
          </p:cNvPr>
          <p:cNvPicPr>
            <a:picLocks noChangeAspect="1"/>
          </p:cNvPicPr>
          <p:nvPr/>
        </p:nvPicPr>
        <p:blipFill>
          <a:blip r:embed="rId3">
            <a:lum/>
            <a:alphaModFix/>
          </a:blip>
          <a:srcRect/>
          <a:stretch>
            <a:fillRect/>
          </a:stretch>
        </p:blipFill>
        <p:spPr>
          <a:xfrm>
            <a:off x="929158" y="431276"/>
            <a:ext cx="1163519" cy="361800"/>
          </a:xfrm>
          <a:prstGeom prst="rect">
            <a:avLst/>
          </a:prstGeom>
          <a:noFill/>
          <a:ln cap="flat">
            <a:noFill/>
          </a:ln>
        </p:spPr>
      </p:pic>
      <p:sp>
        <p:nvSpPr>
          <p:cNvPr id="3" name="Google Shape;119;p5">
            <a:extLst>
              <a:ext uri="{FF2B5EF4-FFF2-40B4-BE49-F238E27FC236}">
                <a16:creationId xmlns:a16="http://schemas.microsoft.com/office/drawing/2014/main" id="{A04C4D9D-E0D4-4E31-BBF9-1F23DA13A0B3}"/>
              </a:ext>
            </a:extLst>
          </p:cNvPr>
          <p:cNvSpPr/>
          <p:nvPr/>
        </p:nvSpPr>
        <p:spPr>
          <a:xfrm>
            <a:off x="0" y="1196638"/>
            <a:ext cx="9324355" cy="1100423"/>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gradFill>
            <a:gsLst>
              <a:gs pos="0">
                <a:srgbClr val="770000"/>
              </a:gs>
              <a:gs pos="100000">
                <a:srgbClr val="CE0000"/>
              </a:gs>
            </a:gsLst>
            <a:lin ang="0"/>
          </a:gradFill>
          <a:ln cap="flat">
            <a:noFill/>
            <a:prstDash val="solid"/>
          </a:ln>
        </p:spPr>
        <p:txBody>
          <a:bodyPr vert="horz" wrap="square" lIns="91440" tIns="91440" rIns="91440" bIns="91440"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dirty="0">
              <a:solidFill>
                <a:srgbClr val="000000"/>
              </a:solidFill>
              <a:uFillTx/>
              <a:latin typeface="Arial" pitchFamily="18"/>
              <a:ea typeface="Microsoft YaHei" pitchFamily="2"/>
              <a:cs typeface="Arial" pitchFamily="2"/>
            </a:endParaRPr>
          </a:p>
        </p:txBody>
      </p:sp>
      <p:sp>
        <p:nvSpPr>
          <p:cNvPr id="4" name="Google Shape;120;p5">
            <a:extLst>
              <a:ext uri="{FF2B5EF4-FFF2-40B4-BE49-F238E27FC236}">
                <a16:creationId xmlns:a16="http://schemas.microsoft.com/office/drawing/2014/main" id="{B3AF166F-2425-4046-8803-5D5833A634FC}"/>
              </a:ext>
            </a:extLst>
          </p:cNvPr>
          <p:cNvSpPr/>
          <p:nvPr/>
        </p:nvSpPr>
        <p:spPr>
          <a:xfrm>
            <a:off x="0" y="1293482"/>
            <a:ext cx="9324356" cy="455764"/>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2400" dirty="0">
                <a:solidFill>
                  <a:srgbClr val="FFFFFF"/>
                </a:solidFill>
                <a:latin typeface="Times New Roman" pitchFamily="18"/>
                <a:ea typeface="Tahoma" pitchFamily="2"/>
                <a:cs typeface="Tahoma" pitchFamily="2"/>
              </a:rPr>
              <a:t>Обзор литературы</a:t>
            </a:r>
            <a:r>
              <a:rPr lang="ru-RU" sz="2400" b="0" i="0" u="none" strike="noStrike" kern="1200" cap="none" spc="0" baseline="0" dirty="0">
                <a:solidFill>
                  <a:srgbClr val="FFFFFF"/>
                </a:solidFill>
                <a:uFillTx/>
                <a:latin typeface="Times New Roman" pitchFamily="18"/>
                <a:ea typeface="Tahoma" pitchFamily="2"/>
                <a:cs typeface="Tahoma" pitchFamily="2"/>
              </a:rPr>
              <a:t> </a:t>
            </a:r>
          </a:p>
        </p:txBody>
      </p:sp>
      <p:sp>
        <p:nvSpPr>
          <p:cNvPr id="6" name="Google Shape;122;p5">
            <a:extLst>
              <a:ext uri="{FF2B5EF4-FFF2-40B4-BE49-F238E27FC236}">
                <a16:creationId xmlns:a16="http://schemas.microsoft.com/office/drawing/2014/main" id="{25A2DA45-7B8C-4687-8DDD-8A32D4845526}"/>
              </a:ext>
            </a:extLst>
          </p:cNvPr>
          <p:cNvSpPr/>
          <p:nvPr/>
        </p:nvSpPr>
        <p:spPr>
          <a:xfrm>
            <a:off x="6531120" y="431276"/>
            <a:ext cx="2793235" cy="637556"/>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1200" b="0" i="0" u="none" strike="noStrike" kern="1200" cap="none" spc="0" baseline="0">
                <a:solidFill>
                  <a:srgbClr val="000000"/>
                </a:solidFill>
                <a:uFillTx/>
                <a:latin typeface="Tahoma" pitchFamily="18"/>
                <a:ea typeface="Tahoma" pitchFamily="2"/>
                <a:cs typeface="Tahoma" pitchFamily="2"/>
              </a:rPr>
              <a:t>Институт экономики, математики и информационных технологий (ИЭМИТ)</a:t>
            </a:r>
          </a:p>
        </p:txBody>
      </p:sp>
      <p:sp>
        <p:nvSpPr>
          <p:cNvPr id="7" name="Google Shape;123;p5">
            <a:extLst>
              <a:ext uri="{FF2B5EF4-FFF2-40B4-BE49-F238E27FC236}">
                <a16:creationId xmlns:a16="http://schemas.microsoft.com/office/drawing/2014/main" id="{7A18B9E4-5D7A-429F-89C5-B0362672D6DC}"/>
              </a:ext>
            </a:extLst>
          </p:cNvPr>
          <p:cNvSpPr/>
          <p:nvPr/>
        </p:nvSpPr>
        <p:spPr>
          <a:xfrm>
            <a:off x="7056004" y="6047997"/>
            <a:ext cx="2063160" cy="45647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a:solidFill>
                <a:srgbClr val="000000"/>
              </a:solidFill>
              <a:uFillTx/>
              <a:latin typeface="Arial" pitchFamily="18"/>
              <a:ea typeface="Microsoft YaHei" pitchFamily="2"/>
              <a:cs typeface="Arial" pitchFamily="2"/>
            </a:endParaRPr>
          </a:p>
        </p:txBody>
      </p:sp>
      <p:sp>
        <p:nvSpPr>
          <p:cNvPr id="10" name="TextBox 9">
            <a:extLst>
              <a:ext uri="{FF2B5EF4-FFF2-40B4-BE49-F238E27FC236}">
                <a16:creationId xmlns:a16="http://schemas.microsoft.com/office/drawing/2014/main" id="{21CDA43E-1BB5-41FE-83A3-219AF6820FA3}"/>
              </a:ext>
            </a:extLst>
          </p:cNvPr>
          <p:cNvSpPr txBox="1"/>
          <p:nvPr/>
        </p:nvSpPr>
        <p:spPr>
          <a:xfrm>
            <a:off x="-46006" y="1621888"/>
            <a:ext cx="9416366" cy="646331"/>
          </a:xfrm>
          <a:prstGeom prst="rect">
            <a:avLst/>
          </a:prstGeom>
          <a:noFill/>
        </p:spPr>
        <p:txBody>
          <a:bodyPr wrap="square" rtlCol="0">
            <a:spAutoFit/>
          </a:bodyPr>
          <a:lstStyle/>
          <a:p>
            <a:pPr fontAlgn="t"/>
            <a:r>
              <a:rPr lang="ru-RU" dirty="0">
                <a:solidFill>
                  <a:schemeClr val="bg1"/>
                </a:solidFill>
              </a:rPr>
              <a:t>Детерминанты прямых иностранных инвестиций</a:t>
            </a:r>
            <a:r>
              <a:rPr lang="en-US" dirty="0">
                <a:solidFill>
                  <a:schemeClr val="bg1"/>
                </a:solidFill>
              </a:rPr>
              <a:t> </a:t>
            </a:r>
            <a:r>
              <a:rPr lang="ru-RU" dirty="0">
                <a:solidFill>
                  <a:schemeClr val="bg1"/>
                </a:solidFill>
              </a:rPr>
              <a:t>в регионы Российской Федерации: результаты экономико-математического моделирования</a:t>
            </a:r>
            <a:r>
              <a:rPr lang="en-US" dirty="0">
                <a:solidFill>
                  <a:schemeClr val="bg1"/>
                </a:solidFill>
              </a:rPr>
              <a:t> </a:t>
            </a:r>
            <a:r>
              <a:rPr lang="ru-RU" dirty="0">
                <a:solidFill>
                  <a:schemeClr val="bg1"/>
                </a:solidFill>
              </a:rPr>
              <a:t>Кожина Е</a:t>
            </a:r>
            <a:r>
              <a:rPr lang="en-US" dirty="0">
                <a:solidFill>
                  <a:schemeClr val="bg1"/>
                </a:solidFill>
              </a:rPr>
              <a:t>.</a:t>
            </a:r>
            <a:r>
              <a:rPr lang="ru-RU" dirty="0">
                <a:solidFill>
                  <a:schemeClr val="bg1"/>
                </a:solidFill>
              </a:rPr>
              <a:t>А</a:t>
            </a:r>
            <a:r>
              <a:rPr lang="en-US" dirty="0">
                <a:solidFill>
                  <a:schemeClr val="bg1"/>
                </a:solidFill>
              </a:rPr>
              <a:t>. </a:t>
            </a:r>
            <a:r>
              <a:rPr lang="ru-RU" dirty="0" err="1">
                <a:solidFill>
                  <a:schemeClr val="bg1"/>
                </a:solidFill>
              </a:rPr>
              <a:t>Лавренчук</a:t>
            </a:r>
            <a:r>
              <a:rPr lang="ru-RU" dirty="0">
                <a:solidFill>
                  <a:schemeClr val="bg1"/>
                </a:solidFill>
              </a:rPr>
              <a:t> Е</a:t>
            </a:r>
            <a:r>
              <a:rPr lang="en-US" dirty="0">
                <a:solidFill>
                  <a:schemeClr val="bg1"/>
                </a:solidFill>
              </a:rPr>
              <a:t>.</a:t>
            </a:r>
            <a:r>
              <a:rPr lang="ru-RU" dirty="0">
                <a:solidFill>
                  <a:schemeClr val="bg1"/>
                </a:solidFill>
              </a:rPr>
              <a:t>Н</a:t>
            </a:r>
            <a:r>
              <a:rPr lang="en-US" dirty="0">
                <a:solidFill>
                  <a:schemeClr val="bg1"/>
                </a:solidFill>
              </a:rPr>
              <a:t>.</a:t>
            </a:r>
            <a:endParaRPr lang="ru-RU" dirty="0">
              <a:solidFill>
                <a:schemeClr val="bg1"/>
              </a:solidFill>
            </a:endParaRPr>
          </a:p>
        </p:txBody>
      </p:sp>
      <p:sp>
        <p:nvSpPr>
          <p:cNvPr id="5" name="Прямоугольник 4">
            <a:extLst>
              <a:ext uri="{FF2B5EF4-FFF2-40B4-BE49-F238E27FC236}">
                <a16:creationId xmlns:a16="http://schemas.microsoft.com/office/drawing/2014/main" id="{24104375-7646-45CB-B370-74AE9A636DE3}"/>
              </a:ext>
            </a:extLst>
          </p:cNvPr>
          <p:cNvSpPr/>
          <p:nvPr/>
        </p:nvSpPr>
        <p:spPr>
          <a:xfrm>
            <a:off x="342900" y="2521711"/>
            <a:ext cx="9027460" cy="646331"/>
          </a:xfrm>
          <a:prstGeom prst="rect">
            <a:avLst/>
          </a:prstGeom>
        </p:spPr>
        <p:txBody>
          <a:bodyPr wrap="square">
            <a:spAutoFit/>
          </a:bodyPr>
          <a:lstStyle/>
          <a:p>
            <a:r>
              <a:rPr lang="ru-RU" dirty="0"/>
              <a:t>Также авторы приводят вторую модель с фиксированными эффектами, спецификация которой выглядит так:</a:t>
            </a:r>
          </a:p>
        </p:txBody>
      </p:sp>
      <p:sp>
        <p:nvSpPr>
          <p:cNvPr id="8" name="Прямоугольник 7">
            <a:extLst>
              <a:ext uri="{FF2B5EF4-FFF2-40B4-BE49-F238E27FC236}">
                <a16:creationId xmlns:a16="http://schemas.microsoft.com/office/drawing/2014/main" id="{5D8420E4-CC31-47A8-BA89-8D90468C523D}"/>
              </a:ext>
            </a:extLst>
          </p:cNvPr>
          <p:cNvSpPr/>
          <p:nvPr/>
        </p:nvSpPr>
        <p:spPr>
          <a:xfrm>
            <a:off x="342900" y="3094030"/>
            <a:ext cx="9125565" cy="3693319"/>
          </a:xfrm>
          <a:prstGeom prst="rect">
            <a:avLst/>
          </a:prstGeom>
        </p:spPr>
        <p:txBody>
          <a:bodyPr wrap="square">
            <a:spAutoFit/>
          </a:bodyPr>
          <a:lstStyle/>
          <a:p>
            <a:r>
              <a:rPr lang="ru-RU" dirty="0"/>
              <a:t>где </a:t>
            </a:r>
            <a:r>
              <a:rPr lang="ru-RU" dirty="0" err="1"/>
              <a:t>xit</a:t>
            </a:r>
            <a:r>
              <a:rPr lang="ru-RU" dirty="0"/>
              <a:t> – вектор независимых переменных, не включающий константу. </a:t>
            </a:r>
          </a:p>
          <a:p>
            <a:r>
              <a:rPr lang="ru-RU" dirty="0"/>
              <a:t>Компонента αi улавливает эффекты тех переменных, которые являются специфическими для i-</a:t>
            </a:r>
            <a:r>
              <a:rPr lang="ru-RU" dirty="0" err="1"/>
              <a:t>го</a:t>
            </a:r>
            <a:r>
              <a:rPr lang="ru-RU" dirty="0"/>
              <a:t> объекта и являются постоянными во времени. </a:t>
            </a:r>
          </a:p>
          <a:p>
            <a:r>
              <a:rPr lang="ru-RU" dirty="0"/>
              <a:t>Главное условие данной модели, что все </a:t>
            </a:r>
            <a:r>
              <a:rPr lang="ru-RU" dirty="0" err="1"/>
              <a:t>εit</a:t>
            </a:r>
            <a:r>
              <a:rPr lang="ru-RU" dirty="0"/>
              <a:t> независимы от </a:t>
            </a:r>
            <a:r>
              <a:rPr lang="ru-RU" dirty="0" err="1"/>
              <a:t>xit</a:t>
            </a:r>
            <a:r>
              <a:rPr lang="ru-RU" dirty="0"/>
              <a:t>. </a:t>
            </a:r>
          </a:p>
          <a:p>
            <a:endParaRPr lang="ru-RU" dirty="0"/>
          </a:p>
          <a:p>
            <a:r>
              <a:rPr lang="ru-RU" dirty="0"/>
              <a:t>Параметры данной модели можно оценивать с помощью метода наименьших квадратов, в таком случае оценка вектора неизвестных параметров β называется оценкой МНК с фиктивными переменными. </a:t>
            </a:r>
          </a:p>
          <a:p>
            <a:r>
              <a:rPr lang="ru-RU" dirty="0"/>
              <a:t>Поскольку модель с фиксированными эффектами является простой регрессионной моделью, оценки параметров можно тестировать с помощью обычных t- и F- тестов. Такой подход справедлив, когда речь идет о регионах одной страны. В модели с фиксированными эффектами оценки получаются несмещенными, состоятельными и эффективными.</a:t>
            </a:r>
          </a:p>
        </p:txBody>
      </p:sp>
      <p:pic>
        <p:nvPicPr>
          <p:cNvPr id="9" name="Рисунок 8">
            <a:extLst>
              <a:ext uri="{FF2B5EF4-FFF2-40B4-BE49-F238E27FC236}">
                <a16:creationId xmlns:a16="http://schemas.microsoft.com/office/drawing/2014/main" id="{C710F35F-3E1E-42CC-B9B9-402DD7E4922C}"/>
              </a:ext>
            </a:extLst>
          </p:cNvPr>
          <p:cNvPicPr>
            <a:picLocks noChangeAspect="1"/>
          </p:cNvPicPr>
          <p:nvPr/>
        </p:nvPicPr>
        <p:blipFill>
          <a:blip r:embed="rId4"/>
          <a:stretch>
            <a:fillRect/>
          </a:stretch>
        </p:blipFill>
        <p:spPr>
          <a:xfrm>
            <a:off x="2642918" y="2874982"/>
            <a:ext cx="3066667" cy="219048"/>
          </a:xfrm>
          <a:prstGeom prst="rect">
            <a:avLst/>
          </a:prstGeom>
        </p:spPr>
      </p:pic>
    </p:spTree>
    <p:extLst>
      <p:ext uri="{BB962C8B-B14F-4D97-AF65-F5344CB8AC3E}">
        <p14:creationId xmlns:p14="http://schemas.microsoft.com/office/powerpoint/2010/main" val="7764252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0;p5">
            <a:extLst>
              <a:ext uri="{FF2B5EF4-FFF2-40B4-BE49-F238E27FC236}">
                <a16:creationId xmlns:a16="http://schemas.microsoft.com/office/drawing/2014/main" id="{B3AF166F-2425-4046-8803-5D5833A634FC}"/>
              </a:ext>
            </a:extLst>
          </p:cNvPr>
          <p:cNvSpPr/>
          <p:nvPr/>
        </p:nvSpPr>
        <p:spPr>
          <a:xfrm>
            <a:off x="0" y="1293482"/>
            <a:ext cx="9324356" cy="455764"/>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2400" dirty="0">
                <a:solidFill>
                  <a:srgbClr val="FFFFFF"/>
                </a:solidFill>
                <a:latin typeface="Times New Roman" pitchFamily="18"/>
                <a:ea typeface="Tahoma" pitchFamily="2"/>
                <a:cs typeface="Tahoma" pitchFamily="2"/>
              </a:rPr>
              <a:t>Обзор литературы</a:t>
            </a:r>
            <a:r>
              <a:rPr lang="ru-RU" sz="2400" b="0" i="0" u="none" strike="noStrike" kern="1200" cap="none" spc="0" baseline="0" dirty="0">
                <a:solidFill>
                  <a:srgbClr val="FFFFFF"/>
                </a:solidFill>
                <a:uFillTx/>
                <a:latin typeface="Times New Roman" pitchFamily="18"/>
                <a:ea typeface="Tahoma" pitchFamily="2"/>
                <a:cs typeface="Tahoma" pitchFamily="2"/>
              </a:rPr>
              <a:t> </a:t>
            </a:r>
          </a:p>
        </p:txBody>
      </p:sp>
      <p:sp>
        <p:nvSpPr>
          <p:cNvPr id="7" name="Google Shape;123;p5">
            <a:extLst>
              <a:ext uri="{FF2B5EF4-FFF2-40B4-BE49-F238E27FC236}">
                <a16:creationId xmlns:a16="http://schemas.microsoft.com/office/drawing/2014/main" id="{7A18B9E4-5D7A-429F-89C5-B0362672D6DC}"/>
              </a:ext>
            </a:extLst>
          </p:cNvPr>
          <p:cNvSpPr/>
          <p:nvPr/>
        </p:nvSpPr>
        <p:spPr>
          <a:xfrm>
            <a:off x="7056004" y="6047997"/>
            <a:ext cx="2063160" cy="45647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a:solidFill>
                <a:srgbClr val="000000"/>
              </a:solidFill>
              <a:uFillTx/>
              <a:latin typeface="Arial" pitchFamily="18"/>
              <a:ea typeface="Microsoft YaHei" pitchFamily="2"/>
              <a:cs typeface="Arial" pitchFamily="2"/>
            </a:endParaRPr>
          </a:p>
        </p:txBody>
      </p:sp>
      <p:sp>
        <p:nvSpPr>
          <p:cNvPr id="10" name="TextBox 9">
            <a:extLst>
              <a:ext uri="{FF2B5EF4-FFF2-40B4-BE49-F238E27FC236}">
                <a16:creationId xmlns:a16="http://schemas.microsoft.com/office/drawing/2014/main" id="{21CDA43E-1BB5-41FE-83A3-219AF6820FA3}"/>
              </a:ext>
            </a:extLst>
          </p:cNvPr>
          <p:cNvSpPr txBox="1"/>
          <p:nvPr/>
        </p:nvSpPr>
        <p:spPr>
          <a:xfrm>
            <a:off x="-46006" y="1621888"/>
            <a:ext cx="9416366" cy="1200329"/>
          </a:xfrm>
          <a:prstGeom prst="rect">
            <a:avLst/>
          </a:prstGeom>
          <a:noFill/>
        </p:spPr>
        <p:txBody>
          <a:bodyPr wrap="square" rtlCol="0">
            <a:spAutoFit/>
          </a:bodyPr>
          <a:lstStyle/>
          <a:p>
            <a:pPr fontAlgn="t"/>
            <a:r>
              <a:rPr lang="ru-RU" dirty="0">
                <a:solidFill>
                  <a:schemeClr val="bg1"/>
                </a:solidFill>
              </a:rPr>
              <a:t>Детерминанты прямых иностранных инвестиций</a:t>
            </a:r>
            <a:r>
              <a:rPr lang="en-US" dirty="0">
                <a:solidFill>
                  <a:schemeClr val="bg1"/>
                </a:solidFill>
              </a:rPr>
              <a:t> </a:t>
            </a:r>
            <a:r>
              <a:rPr lang="ru-RU" dirty="0">
                <a:solidFill>
                  <a:schemeClr val="bg1"/>
                </a:solidFill>
              </a:rPr>
              <a:t>в регионы Российской Федерации: результаты экономико-математического моделирования</a:t>
            </a:r>
            <a:r>
              <a:rPr lang="en-US" dirty="0">
                <a:solidFill>
                  <a:schemeClr val="bg1"/>
                </a:solidFill>
              </a:rPr>
              <a:t> </a:t>
            </a:r>
            <a:r>
              <a:rPr lang="ru-RU" dirty="0">
                <a:solidFill>
                  <a:schemeClr val="bg1"/>
                </a:solidFill>
              </a:rPr>
              <a:t>Кожина Е</a:t>
            </a:r>
            <a:r>
              <a:rPr lang="en-US" dirty="0">
                <a:solidFill>
                  <a:schemeClr val="bg1"/>
                </a:solidFill>
              </a:rPr>
              <a:t>.</a:t>
            </a:r>
            <a:r>
              <a:rPr lang="ru-RU" dirty="0">
                <a:solidFill>
                  <a:schemeClr val="bg1"/>
                </a:solidFill>
              </a:rPr>
              <a:t>А</a:t>
            </a:r>
            <a:r>
              <a:rPr lang="en-US" dirty="0">
                <a:solidFill>
                  <a:schemeClr val="bg1"/>
                </a:solidFill>
              </a:rPr>
              <a:t>. </a:t>
            </a:r>
            <a:r>
              <a:rPr lang="ru-RU" dirty="0" err="1">
                <a:solidFill>
                  <a:schemeClr val="bg1"/>
                </a:solidFill>
              </a:rPr>
              <a:t>Лавренчук</a:t>
            </a:r>
            <a:r>
              <a:rPr lang="ru-RU" dirty="0">
                <a:solidFill>
                  <a:schemeClr val="bg1"/>
                </a:solidFill>
              </a:rPr>
              <a:t> Е</a:t>
            </a:r>
            <a:r>
              <a:rPr lang="en-US" dirty="0">
                <a:solidFill>
                  <a:schemeClr val="bg1"/>
                </a:solidFill>
              </a:rPr>
              <a:t>.</a:t>
            </a:r>
            <a:r>
              <a:rPr lang="ru-RU" dirty="0">
                <a:solidFill>
                  <a:schemeClr val="bg1"/>
                </a:solidFill>
              </a:rPr>
              <a:t>Н</a:t>
            </a:r>
            <a:r>
              <a:rPr lang="en-US" dirty="0">
                <a:solidFill>
                  <a:schemeClr val="bg1"/>
                </a:solidFill>
              </a:rPr>
              <a:t>.</a:t>
            </a:r>
            <a:endParaRPr lang="ru-RU" dirty="0">
              <a:solidFill>
                <a:schemeClr val="bg1"/>
              </a:solidFill>
            </a:endParaRPr>
          </a:p>
          <a:p>
            <a:endParaRPr lang="ru-RU" dirty="0"/>
          </a:p>
          <a:p>
            <a:endParaRPr lang="ru-RU" dirty="0">
              <a:solidFill>
                <a:schemeClr val="bg1"/>
              </a:solidFill>
            </a:endParaRPr>
          </a:p>
        </p:txBody>
      </p:sp>
      <p:sp>
        <p:nvSpPr>
          <p:cNvPr id="5" name="Прямоугольник 4">
            <a:extLst>
              <a:ext uri="{FF2B5EF4-FFF2-40B4-BE49-F238E27FC236}">
                <a16:creationId xmlns:a16="http://schemas.microsoft.com/office/drawing/2014/main" id="{24104375-7646-45CB-B370-74AE9A636DE3}"/>
              </a:ext>
            </a:extLst>
          </p:cNvPr>
          <p:cNvSpPr/>
          <p:nvPr/>
        </p:nvSpPr>
        <p:spPr>
          <a:xfrm>
            <a:off x="342900" y="2521711"/>
            <a:ext cx="9027460" cy="369332"/>
          </a:xfrm>
          <a:prstGeom prst="rect">
            <a:avLst/>
          </a:prstGeom>
        </p:spPr>
        <p:txBody>
          <a:bodyPr wrap="square">
            <a:spAutoFit/>
          </a:bodyPr>
          <a:lstStyle/>
          <a:p>
            <a:endParaRPr lang="ru-RU" dirty="0"/>
          </a:p>
        </p:txBody>
      </p:sp>
      <p:pic>
        <p:nvPicPr>
          <p:cNvPr id="8" name="Рисунок 7">
            <a:extLst>
              <a:ext uri="{FF2B5EF4-FFF2-40B4-BE49-F238E27FC236}">
                <a16:creationId xmlns:a16="http://schemas.microsoft.com/office/drawing/2014/main" id="{26EE3219-184B-4F60-AC1D-E9A3357E94FE}"/>
              </a:ext>
            </a:extLst>
          </p:cNvPr>
          <p:cNvPicPr>
            <a:picLocks noChangeAspect="1"/>
          </p:cNvPicPr>
          <p:nvPr/>
        </p:nvPicPr>
        <p:blipFill>
          <a:blip r:embed="rId3"/>
          <a:stretch>
            <a:fillRect/>
          </a:stretch>
        </p:blipFill>
        <p:spPr>
          <a:xfrm>
            <a:off x="0" y="224550"/>
            <a:ext cx="5233183" cy="6051685"/>
          </a:xfrm>
          <a:prstGeom prst="rect">
            <a:avLst/>
          </a:prstGeom>
        </p:spPr>
      </p:pic>
      <p:pic>
        <p:nvPicPr>
          <p:cNvPr id="9" name="Рисунок 8">
            <a:extLst>
              <a:ext uri="{FF2B5EF4-FFF2-40B4-BE49-F238E27FC236}">
                <a16:creationId xmlns:a16="http://schemas.microsoft.com/office/drawing/2014/main" id="{B41AF973-DECE-4135-A99E-AC13DA42C466}"/>
              </a:ext>
            </a:extLst>
          </p:cNvPr>
          <p:cNvPicPr>
            <a:picLocks noChangeAspect="1"/>
          </p:cNvPicPr>
          <p:nvPr/>
        </p:nvPicPr>
        <p:blipFill>
          <a:blip r:embed="rId4"/>
          <a:stretch>
            <a:fillRect/>
          </a:stretch>
        </p:blipFill>
        <p:spPr>
          <a:xfrm>
            <a:off x="5209820" y="302609"/>
            <a:ext cx="4696180" cy="5973626"/>
          </a:xfrm>
          <a:prstGeom prst="rect">
            <a:avLst/>
          </a:prstGeom>
        </p:spPr>
      </p:pic>
    </p:spTree>
    <p:extLst>
      <p:ext uri="{BB962C8B-B14F-4D97-AF65-F5344CB8AC3E}">
        <p14:creationId xmlns:p14="http://schemas.microsoft.com/office/powerpoint/2010/main" val="9930909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18;p5">
            <a:extLst>
              <a:ext uri="{FF2B5EF4-FFF2-40B4-BE49-F238E27FC236}">
                <a16:creationId xmlns:a16="http://schemas.microsoft.com/office/drawing/2014/main" id="{8F9B4A96-0878-41D7-AE4D-FEAF1A9AA7CA}"/>
              </a:ext>
            </a:extLst>
          </p:cNvPr>
          <p:cNvPicPr>
            <a:picLocks noChangeAspect="1"/>
          </p:cNvPicPr>
          <p:nvPr/>
        </p:nvPicPr>
        <p:blipFill>
          <a:blip r:embed="rId3">
            <a:lum/>
            <a:alphaModFix/>
          </a:blip>
          <a:srcRect/>
          <a:stretch>
            <a:fillRect/>
          </a:stretch>
        </p:blipFill>
        <p:spPr>
          <a:xfrm>
            <a:off x="929158" y="431276"/>
            <a:ext cx="1163519" cy="361800"/>
          </a:xfrm>
          <a:prstGeom prst="rect">
            <a:avLst/>
          </a:prstGeom>
          <a:noFill/>
          <a:ln cap="flat">
            <a:noFill/>
          </a:ln>
        </p:spPr>
      </p:pic>
      <p:sp>
        <p:nvSpPr>
          <p:cNvPr id="3" name="Google Shape;119;p5">
            <a:extLst>
              <a:ext uri="{FF2B5EF4-FFF2-40B4-BE49-F238E27FC236}">
                <a16:creationId xmlns:a16="http://schemas.microsoft.com/office/drawing/2014/main" id="{A04C4D9D-E0D4-4E31-BBF9-1F23DA13A0B3}"/>
              </a:ext>
            </a:extLst>
          </p:cNvPr>
          <p:cNvSpPr/>
          <p:nvPr/>
        </p:nvSpPr>
        <p:spPr>
          <a:xfrm>
            <a:off x="0" y="1196638"/>
            <a:ext cx="9324355" cy="1100423"/>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gradFill>
            <a:gsLst>
              <a:gs pos="0">
                <a:srgbClr val="770000"/>
              </a:gs>
              <a:gs pos="100000">
                <a:srgbClr val="CE0000"/>
              </a:gs>
            </a:gsLst>
            <a:lin ang="0"/>
          </a:gradFill>
          <a:ln cap="flat">
            <a:noFill/>
            <a:prstDash val="solid"/>
          </a:ln>
        </p:spPr>
        <p:txBody>
          <a:bodyPr vert="horz" wrap="square" lIns="91440" tIns="91440" rIns="91440" bIns="91440"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dirty="0">
              <a:solidFill>
                <a:srgbClr val="000000"/>
              </a:solidFill>
              <a:uFillTx/>
              <a:latin typeface="Arial" pitchFamily="18"/>
              <a:ea typeface="Microsoft YaHei" pitchFamily="2"/>
              <a:cs typeface="Arial" pitchFamily="2"/>
            </a:endParaRPr>
          </a:p>
        </p:txBody>
      </p:sp>
      <p:sp>
        <p:nvSpPr>
          <p:cNvPr id="4" name="Google Shape;120;p5">
            <a:extLst>
              <a:ext uri="{FF2B5EF4-FFF2-40B4-BE49-F238E27FC236}">
                <a16:creationId xmlns:a16="http://schemas.microsoft.com/office/drawing/2014/main" id="{B3AF166F-2425-4046-8803-5D5833A634FC}"/>
              </a:ext>
            </a:extLst>
          </p:cNvPr>
          <p:cNvSpPr/>
          <p:nvPr/>
        </p:nvSpPr>
        <p:spPr>
          <a:xfrm>
            <a:off x="0" y="1293482"/>
            <a:ext cx="9324356" cy="455764"/>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2400" dirty="0">
                <a:solidFill>
                  <a:srgbClr val="FFFFFF"/>
                </a:solidFill>
                <a:latin typeface="Times New Roman" pitchFamily="18"/>
                <a:ea typeface="Tahoma" pitchFamily="2"/>
                <a:cs typeface="Tahoma" pitchFamily="2"/>
              </a:rPr>
              <a:t>Обзор литературы</a:t>
            </a:r>
            <a:r>
              <a:rPr lang="ru-RU" sz="2400" b="0" i="0" u="none" strike="noStrike" kern="1200" cap="none" spc="0" baseline="0" dirty="0">
                <a:solidFill>
                  <a:srgbClr val="FFFFFF"/>
                </a:solidFill>
                <a:uFillTx/>
                <a:latin typeface="Times New Roman" pitchFamily="18"/>
                <a:ea typeface="Tahoma" pitchFamily="2"/>
                <a:cs typeface="Tahoma" pitchFamily="2"/>
              </a:rPr>
              <a:t> </a:t>
            </a:r>
          </a:p>
        </p:txBody>
      </p:sp>
      <p:sp>
        <p:nvSpPr>
          <p:cNvPr id="6" name="Google Shape;122;p5">
            <a:extLst>
              <a:ext uri="{FF2B5EF4-FFF2-40B4-BE49-F238E27FC236}">
                <a16:creationId xmlns:a16="http://schemas.microsoft.com/office/drawing/2014/main" id="{25A2DA45-7B8C-4687-8DDD-8A32D4845526}"/>
              </a:ext>
            </a:extLst>
          </p:cNvPr>
          <p:cNvSpPr/>
          <p:nvPr/>
        </p:nvSpPr>
        <p:spPr>
          <a:xfrm>
            <a:off x="6531120" y="431276"/>
            <a:ext cx="2793235" cy="637556"/>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1200" b="0" i="0" u="none" strike="noStrike" kern="1200" cap="none" spc="0" baseline="0">
                <a:solidFill>
                  <a:srgbClr val="000000"/>
                </a:solidFill>
                <a:uFillTx/>
                <a:latin typeface="Tahoma" pitchFamily="18"/>
                <a:ea typeface="Tahoma" pitchFamily="2"/>
                <a:cs typeface="Tahoma" pitchFamily="2"/>
              </a:rPr>
              <a:t>Институт экономики, математики и информационных технологий (ИЭМИТ)</a:t>
            </a:r>
          </a:p>
        </p:txBody>
      </p:sp>
      <p:sp>
        <p:nvSpPr>
          <p:cNvPr id="7" name="Google Shape;123;p5">
            <a:extLst>
              <a:ext uri="{FF2B5EF4-FFF2-40B4-BE49-F238E27FC236}">
                <a16:creationId xmlns:a16="http://schemas.microsoft.com/office/drawing/2014/main" id="{7A18B9E4-5D7A-429F-89C5-B0362672D6DC}"/>
              </a:ext>
            </a:extLst>
          </p:cNvPr>
          <p:cNvSpPr/>
          <p:nvPr/>
        </p:nvSpPr>
        <p:spPr>
          <a:xfrm>
            <a:off x="7056004" y="6047997"/>
            <a:ext cx="2063160" cy="45647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a:solidFill>
                <a:srgbClr val="000000"/>
              </a:solidFill>
              <a:uFillTx/>
              <a:latin typeface="Arial" pitchFamily="18"/>
              <a:ea typeface="Microsoft YaHei" pitchFamily="2"/>
              <a:cs typeface="Arial" pitchFamily="2"/>
            </a:endParaRPr>
          </a:p>
        </p:txBody>
      </p:sp>
      <p:sp>
        <p:nvSpPr>
          <p:cNvPr id="10" name="TextBox 9">
            <a:extLst>
              <a:ext uri="{FF2B5EF4-FFF2-40B4-BE49-F238E27FC236}">
                <a16:creationId xmlns:a16="http://schemas.microsoft.com/office/drawing/2014/main" id="{21CDA43E-1BB5-41FE-83A3-219AF6820FA3}"/>
              </a:ext>
            </a:extLst>
          </p:cNvPr>
          <p:cNvSpPr txBox="1"/>
          <p:nvPr/>
        </p:nvSpPr>
        <p:spPr>
          <a:xfrm>
            <a:off x="-46006" y="1621888"/>
            <a:ext cx="9416366" cy="1200329"/>
          </a:xfrm>
          <a:prstGeom prst="rect">
            <a:avLst/>
          </a:prstGeom>
          <a:noFill/>
        </p:spPr>
        <p:txBody>
          <a:bodyPr wrap="square" rtlCol="0">
            <a:spAutoFit/>
          </a:bodyPr>
          <a:lstStyle/>
          <a:p>
            <a:pPr fontAlgn="t"/>
            <a:r>
              <a:rPr lang="ru-RU" dirty="0">
                <a:solidFill>
                  <a:schemeClr val="bg1"/>
                </a:solidFill>
              </a:rPr>
              <a:t>Детерминанты прямых иностранных инвестиций</a:t>
            </a:r>
            <a:r>
              <a:rPr lang="en-US" dirty="0">
                <a:solidFill>
                  <a:schemeClr val="bg1"/>
                </a:solidFill>
              </a:rPr>
              <a:t> </a:t>
            </a:r>
            <a:r>
              <a:rPr lang="ru-RU" dirty="0">
                <a:solidFill>
                  <a:schemeClr val="bg1"/>
                </a:solidFill>
              </a:rPr>
              <a:t>в регионы Российской Федерации: результаты экономико-математического моделирования</a:t>
            </a:r>
            <a:r>
              <a:rPr lang="en-US" dirty="0">
                <a:solidFill>
                  <a:schemeClr val="bg1"/>
                </a:solidFill>
              </a:rPr>
              <a:t> </a:t>
            </a:r>
            <a:r>
              <a:rPr lang="ru-RU" dirty="0">
                <a:solidFill>
                  <a:schemeClr val="bg1"/>
                </a:solidFill>
              </a:rPr>
              <a:t>Кожина Е</a:t>
            </a:r>
            <a:r>
              <a:rPr lang="en-US" dirty="0">
                <a:solidFill>
                  <a:schemeClr val="bg1"/>
                </a:solidFill>
              </a:rPr>
              <a:t>.</a:t>
            </a:r>
            <a:r>
              <a:rPr lang="ru-RU" dirty="0">
                <a:solidFill>
                  <a:schemeClr val="bg1"/>
                </a:solidFill>
              </a:rPr>
              <a:t>А</a:t>
            </a:r>
            <a:r>
              <a:rPr lang="en-US" dirty="0">
                <a:solidFill>
                  <a:schemeClr val="bg1"/>
                </a:solidFill>
              </a:rPr>
              <a:t>. </a:t>
            </a:r>
            <a:r>
              <a:rPr lang="ru-RU" dirty="0" err="1">
                <a:solidFill>
                  <a:schemeClr val="bg1"/>
                </a:solidFill>
              </a:rPr>
              <a:t>Лавренчук</a:t>
            </a:r>
            <a:r>
              <a:rPr lang="ru-RU" dirty="0">
                <a:solidFill>
                  <a:schemeClr val="bg1"/>
                </a:solidFill>
              </a:rPr>
              <a:t> Е</a:t>
            </a:r>
            <a:r>
              <a:rPr lang="en-US" dirty="0">
                <a:solidFill>
                  <a:schemeClr val="bg1"/>
                </a:solidFill>
              </a:rPr>
              <a:t>.</a:t>
            </a:r>
            <a:r>
              <a:rPr lang="ru-RU" dirty="0">
                <a:solidFill>
                  <a:schemeClr val="bg1"/>
                </a:solidFill>
              </a:rPr>
              <a:t>Н</a:t>
            </a:r>
            <a:r>
              <a:rPr lang="en-US" dirty="0">
                <a:solidFill>
                  <a:schemeClr val="bg1"/>
                </a:solidFill>
              </a:rPr>
              <a:t>.</a:t>
            </a:r>
            <a:endParaRPr lang="ru-RU" dirty="0">
              <a:solidFill>
                <a:schemeClr val="bg1"/>
              </a:solidFill>
            </a:endParaRPr>
          </a:p>
          <a:p>
            <a:endParaRPr lang="ru-RU" dirty="0">
              <a:solidFill>
                <a:schemeClr val="bg1"/>
              </a:solidFill>
            </a:endParaRPr>
          </a:p>
          <a:p>
            <a:endParaRPr lang="ru-RU" dirty="0">
              <a:solidFill>
                <a:schemeClr val="bg1"/>
              </a:solidFill>
            </a:endParaRPr>
          </a:p>
        </p:txBody>
      </p:sp>
      <p:sp>
        <p:nvSpPr>
          <p:cNvPr id="8" name="Прямоугольник 7">
            <a:extLst>
              <a:ext uri="{FF2B5EF4-FFF2-40B4-BE49-F238E27FC236}">
                <a16:creationId xmlns:a16="http://schemas.microsoft.com/office/drawing/2014/main" id="{87B21427-B880-48EE-B21E-DE0EEFFC61E0}"/>
              </a:ext>
            </a:extLst>
          </p:cNvPr>
          <p:cNvSpPr/>
          <p:nvPr/>
        </p:nvSpPr>
        <p:spPr>
          <a:xfrm>
            <a:off x="0" y="2328963"/>
            <a:ext cx="9763432" cy="3693319"/>
          </a:xfrm>
          <a:prstGeom prst="rect">
            <a:avLst/>
          </a:prstGeom>
        </p:spPr>
        <p:txBody>
          <a:bodyPr wrap="square">
            <a:spAutoFit/>
          </a:bodyPr>
          <a:lstStyle/>
          <a:p>
            <a:endParaRPr lang="ru-RU" dirty="0"/>
          </a:p>
          <a:p>
            <a:r>
              <a:rPr lang="ru-RU" dirty="0"/>
              <a:t>И еще пару слов: в исследовании упоминается третья модель – она такая же как и первая, но отличие состоит в том, что модель 3 включает </a:t>
            </a:r>
            <a:r>
              <a:rPr lang="ru-RU" dirty="0" err="1"/>
              <a:t>дамми</a:t>
            </a:r>
            <a:r>
              <a:rPr lang="ru-RU" dirty="0"/>
              <a:t>-переменные, характеризующие период времени (Period_01, Period_02). </a:t>
            </a:r>
          </a:p>
          <a:p>
            <a:endParaRPr lang="ru-RU" dirty="0"/>
          </a:p>
          <a:p>
            <a:r>
              <a:rPr lang="ru-RU" dirty="0"/>
              <a:t>Модель 1 и модель 3 включают переменные, которые были доступны за весь рассматриваемый период (2001-2016), модель 2 содержит меньшее кол-во наблюдений – она строится на ограниченном временном периоде 2007– 2016 гг., так как включает переменную «налоговые льготы (TAХ)», результаты которой не доступны ранее. </a:t>
            </a:r>
          </a:p>
          <a:p>
            <a:endParaRPr lang="ru-RU" dirty="0"/>
          </a:p>
          <a:p>
            <a:r>
              <a:rPr lang="ru-RU" dirty="0"/>
              <a:t>Коэффициенты детерминации у трёх моделей высокие и составляют 0.64 – для первой, 0.77 – для второй, 0.62 – для третьей, что говорит о качестве полученных моделей.</a:t>
            </a:r>
          </a:p>
          <a:p>
            <a:r>
              <a:rPr lang="ru-RU" dirty="0"/>
              <a:t> </a:t>
            </a:r>
          </a:p>
        </p:txBody>
      </p:sp>
    </p:spTree>
    <p:extLst>
      <p:ext uri="{BB962C8B-B14F-4D97-AF65-F5344CB8AC3E}">
        <p14:creationId xmlns:p14="http://schemas.microsoft.com/office/powerpoint/2010/main" val="12672981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18;p5">
            <a:extLst>
              <a:ext uri="{FF2B5EF4-FFF2-40B4-BE49-F238E27FC236}">
                <a16:creationId xmlns:a16="http://schemas.microsoft.com/office/drawing/2014/main" id="{8F9B4A96-0878-41D7-AE4D-FEAF1A9AA7CA}"/>
              </a:ext>
            </a:extLst>
          </p:cNvPr>
          <p:cNvPicPr>
            <a:picLocks noChangeAspect="1"/>
          </p:cNvPicPr>
          <p:nvPr/>
        </p:nvPicPr>
        <p:blipFill>
          <a:blip r:embed="rId3">
            <a:lum/>
            <a:alphaModFix/>
          </a:blip>
          <a:srcRect/>
          <a:stretch>
            <a:fillRect/>
          </a:stretch>
        </p:blipFill>
        <p:spPr>
          <a:xfrm>
            <a:off x="929158" y="431276"/>
            <a:ext cx="1163519" cy="361800"/>
          </a:xfrm>
          <a:prstGeom prst="rect">
            <a:avLst/>
          </a:prstGeom>
          <a:noFill/>
          <a:ln cap="flat">
            <a:noFill/>
          </a:ln>
        </p:spPr>
      </p:pic>
      <p:sp>
        <p:nvSpPr>
          <p:cNvPr id="3" name="Google Shape;119;p5">
            <a:extLst>
              <a:ext uri="{FF2B5EF4-FFF2-40B4-BE49-F238E27FC236}">
                <a16:creationId xmlns:a16="http://schemas.microsoft.com/office/drawing/2014/main" id="{A04C4D9D-E0D4-4E31-BBF9-1F23DA13A0B3}"/>
              </a:ext>
            </a:extLst>
          </p:cNvPr>
          <p:cNvSpPr/>
          <p:nvPr/>
        </p:nvSpPr>
        <p:spPr>
          <a:xfrm>
            <a:off x="0" y="1196638"/>
            <a:ext cx="9324355" cy="1100423"/>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gradFill>
            <a:gsLst>
              <a:gs pos="0">
                <a:srgbClr val="770000"/>
              </a:gs>
              <a:gs pos="100000">
                <a:srgbClr val="CE0000"/>
              </a:gs>
            </a:gsLst>
            <a:lin ang="0"/>
          </a:gradFill>
          <a:ln cap="flat">
            <a:noFill/>
            <a:prstDash val="solid"/>
          </a:ln>
        </p:spPr>
        <p:txBody>
          <a:bodyPr vert="horz" wrap="square" lIns="91440" tIns="91440" rIns="91440" bIns="91440"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dirty="0">
              <a:solidFill>
                <a:srgbClr val="000000"/>
              </a:solidFill>
              <a:uFillTx/>
              <a:latin typeface="Arial" pitchFamily="18"/>
              <a:ea typeface="Microsoft YaHei" pitchFamily="2"/>
              <a:cs typeface="Arial" pitchFamily="2"/>
            </a:endParaRPr>
          </a:p>
        </p:txBody>
      </p:sp>
      <p:sp>
        <p:nvSpPr>
          <p:cNvPr id="4" name="Google Shape;120;p5">
            <a:extLst>
              <a:ext uri="{FF2B5EF4-FFF2-40B4-BE49-F238E27FC236}">
                <a16:creationId xmlns:a16="http://schemas.microsoft.com/office/drawing/2014/main" id="{B3AF166F-2425-4046-8803-5D5833A634FC}"/>
              </a:ext>
            </a:extLst>
          </p:cNvPr>
          <p:cNvSpPr/>
          <p:nvPr/>
        </p:nvSpPr>
        <p:spPr>
          <a:xfrm>
            <a:off x="0" y="1293482"/>
            <a:ext cx="9324356" cy="455764"/>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2400" dirty="0">
                <a:solidFill>
                  <a:srgbClr val="FFFFFF"/>
                </a:solidFill>
                <a:latin typeface="Times New Roman" pitchFamily="18"/>
                <a:ea typeface="Tahoma" pitchFamily="2"/>
                <a:cs typeface="Tahoma" pitchFamily="2"/>
              </a:rPr>
              <a:t>Обзор литературы</a:t>
            </a:r>
            <a:r>
              <a:rPr lang="ru-RU" sz="2400" b="0" i="0" u="none" strike="noStrike" kern="1200" cap="none" spc="0" baseline="0" dirty="0">
                <a:solidFill>
                  <a:srgbClr val="FFFFFF"/>
                </a:solidFill>
                <a:uFillTx/>
                <a:latin typeface="Times New Roman" pitchFamily="18"/>
                <a:ea typeface="Tahoma" pitchFamily="2"/>
                <a:cs typeface="Tahoma" pitchFamily="2"/>
              </a:rPr>
              <a:t> </a:t>
            </a:r>
          </a:p>
        </p:txBody>
      </p:sp>
      <p:sp>
        <p:nvSpPr>
          <p:cNvPr id="6" name="Google Shape;122;p5">
            <a:extLst>
              <a:ext uri="{FF2B5EF4-FFF2-40B4-BE49-F238E27FC236}">
                <a16:creationId xmlns:a16="http://schemas.microsoft.com/office/drawing/2014/main" id="{25A2DA45-7B8C-4687-8DDD-8A32D4845526}"/>
              </a:ext>
            </a:extLst>
          </p:cNvPr>
          <p:cNvSpPr/>
          <p:nvPr/>
        </p:nvSpPr>
        <p:spPr>
          <a:xfrm>
            <a:off x="6531120" y="431276"/>
            <a:ext cx="2793235" cy="637556"/>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1200" b="0" i="0" u="none" strike="noStrike" kern="1200" cap="none" spc="0" baseline="0">
                <a:solidFill>
                  <a:srgbClr val="000000"/>
                </a:solidFill>
                <a:uFillTx/>
                <a:latin typeface="Tahoma" pitchFamily="18"/>
                <a:ea typeface="Tahoma" pitchFamily="2"/>
                <a:cs typeface="Tahoma" pitchFamily="2"/>
              </a:rPr>
              <a:t>Институт экономики, математики и информационных технологий (ИЭМИТ)</a:t>
            </a:r>
          </a:p>
        </p:txBody>
      </p:sp>
      <p:sp>
        <p:nvSpPr>
          <p:cNvPr id="7" name="Google Shape;123;p5">
            <a:extLst>
              <a:ext uri="{FF2B5EF4-FFF2-40B4-BE49-F238E27FC236}">
                <a16:creationId xmlns:a16="http://schemas.microsoft.com/office/drawing/2014/main" id="{7A18B9E4-5D7A-429F-89C5-B0362672D6DC}"/>
              </a:ext>
            </a:extLst>
          </p:cNvPr>
          <p:cNvSpPr/>
          <p:nvPr/>
        </p:nvSpPr>
        <p:spPr>
          <a:xfrm>
            <a:off x="7056004" y="6047997"/>
            <a:ext cx="2063160" cy="45647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a:solidFill>
                <a:srgbClr val="000000"/>
              </a:solidFill>
              <a:uFillTx/>
              <a:latin typeface="Arial" pitchFamily="18"/>
              <a:ea typeface="Microsoft YaHei" pitchFamily="2"/>
              <a:cs typeface="Arial" pitchFamily="2"/>
            </a:endParaRPr>
          </a:p>
        </p:txBody>
      </p:sp>
      <p:sp>
        <p:nvSpPr>
          <p:cNvPr id="10" name="TextBox 9">
            <a:extLst>
              <a:ext uri="{FF2B5EF4-FFF2-40B4-BE49-F238E27FC236}">
                <a16:creationId xmlns:a16="http://schemas.microsoft.com/office/drawing/2014/main" id="{21CDA43E-1BB5-41FE-83A3-219AF6820FA3}"/>
              </a:ext>
            </a:extLst>
          </p:cNvPr>
          <p:cNvSpPr txBox="1"/>
          <p:nvPr/>
        </p:nvSpPr>
        <p:spPr>
          <a:xfrm>
            <a:off x="-46006" y="1621888"/>
            <a:ext cx="9416366" cy="1200329"/>
          </a:xfrm>
          <a:prstGeom prst="rect">
            <a:avLst/>
          </a:prstGeom>
          <a:noFill/>
        </p:spPr>
        <p:txBody>
          <a:bodyPr wrap="square" rtlCol="0">
            <a:spAutoFit/>
          </a:bodyPr>
          <a:lstStyle/>
          <a:p>
            <a:pPr fontAlgn="t"/>
            <a:r>
              <a:rPr lang="ru-RU" dirty="0">
                <a:solidFill>
                  <a:schemeClr val="bg1"/>
                </a:solidFill>
              </a:rPr>
              <a:t>Детерминанты прямых иностранных инвестиций</a:t>
            </a:r>
            <a:r>
              <a:rPr lang="en-US" dirty="0">
                <a:solidFill>
                  <a:schemeClr val="bg1"/>
                </a:solidFill>
              </a:rPr>
              <a:t> </a:t>
            </a:r>
            <a:r>
              <a:rPr lang="ru-RU" dirty="0">
                <a:solidFill>
                  <a:schemeClr val="bg1"/>
                </a:solidFill>
              </a:rPr>
              <a:t>в регионы Российской Федерации: результаты экономико-математического моделирования</a:t>
            </a:r>
            <a:r>
              <a:rPr lang="en-US" dirty="0">
                <a:solidFill>
                  <a:schemeClr val="bg1"/>
                </a:solidFill>
              </a:rPr>
              <a:t> </a:t>
            </a:r>
            <a:r>
              <a:rPr lang="ru-RU" dirty="0">
                <a:solidFill>
                  <a:schemeClr val="bg1"/>
                </a:solidFill>
              </a:rPr>
              <a:t>Кожина Е</a:t>
            </a:r>
            <a:r>
              <a:rPr lang="en-US" dirty="0">
                <a:solidFill>
                  <a:schemeClr val="bg1"/>
                </a:solidFill>
              </a:rPr>
              <a:t>.</a:t>
            </a:r>
            <a:r>
              <a:rPr lang="ru-RU" dirty="0">
                <a:solidFill>
                  <a:schemeClr val="bg1"/>
                </a:solidFill>
              </a:rPr>
              <a:t>А</a:t>
            </a:r>
            <a:r>
              <a:rPr lang="en-US" dirty="0">
                <a:solidFill>
                  <a:schemeClr val="bg1"/>
                </a:solidFill>
              </a:rPr>
              <a:t>. </a:t>
            </a:r>
            <a:r>
              <a:rPr lang="ru-RU" dirty="0" err="1">
                <a:solidFill>
                  <a:schemeClr val="bg1"/>
                </a:solidFill>
              </a:rPr>
              <a:t>Лавренчук</a:t>
            </a:r>
            <a:r>
              <a:rPr lang="ru-RU" dirty="0">
                <a:solidFill>
                  <a:schemeClr val="bg1"/>
                </a:solidFill>
              </a:rPr>
              <a:t> Е</a:t>
            </a:r>
            <a:r>
              <a:rPr lang="en-US" dirty="0">
                <a:solidFill>
                  <a:schemeClr val="bg1"/>
                </a:solidFill>
              </a:rPr>
              <a:t>.</a:t>
            </a:r>
            <a:r>
              <a:rPr lang="ru-RU" dirty="0">
                <a:solidFill>
                  <a:schemeClr val="bg1"/>
                </a:solidFill>
              </a:rPr>
              <a:t>Н</a:t>
            </a:r>
            <a:r>
              <a:rPr lang="en-US" dirty="0">
                <a:solidFill>
                  <a:schemeClr val="bg1"/>
                </a:solidFill>
              </a:rPr>
              <a:t>.</a:t>
            </a:r>
            <a:endParaRPr lang="ru-RU" dirty="0">
              <a:solidFill>
                <a:schemeClr val="bg1"/>
              </a:solidFill>
            </a:endParaRPr>
          </a:p>
          <a:p>
            <a:endParaRPr lang="ru-RU" dirty="0"/>
          </a:p>
          <a:p>
            <a:endParaRPr lang="ru-RU" dirty="0">
              <a:solidFill>
                <a:schemeClr val="bg1"/>
              </a:solidFill>
            </a:endParaRPr>
          </a:p>
        </p:txBody>
      </p:sp>
      <p:sp>
        <p:nvSpPr>
          <p:cNvPr id="5" name="Прямоугольник 4">
            <a:extLst>
              <a:ext uri="{FF2B5EF4-FFF2-40B4-BE49-F238E27FC236}">
                <a16:creationId xmlns:a16="http://schemas.microsoft.com/office/drawing/2014/main" id="{24104375-7646-45CB-B370-74AE9A636DE3}"/>
              </a:ext>
            </a:extLst>
          </p:cNvPr>
          <p:cNvSpPr/>
          <p:nvPr/>
        </p:nvSpPr>
        <p:spPr>
          <a:xfrm>
            <a:off x="342900" y="2521711"/>
            <a:ext cx="9027460" cy="369332"/>
          </a:xfrm>
          <a:prstGeom prst="rect">
            <a:avLst/>
          </a:prstGeom>
        </p:spPr>
        <p:txBody>
          <a:bodyPr wrap="square">
            <a:spAutoFit/>
          </a:bodyPr>
          <a:lstStyle/>
          <a:p>
            <a:endParaRPr lang="ru-RU" dirty="0"/>
          </a:p>
        </p:txBody>
      </p:sp>
      <p:sp>
        <p:nvSpPr>
          <p:cNvPr id="9" name="TextBox 8">
            <a:extLst>
              <a:ext uri="{FF2B5EF4-FFF2-40B4-BE49-F238E27FC236}">
                <a16:creationId xmlns:a16="http://schemas.microsoft.com/office/drawing/2014/main" id="{83E0E41A-CE36-443F-8A03-E275D1533168}"/>
              </a:ext>
            </a:extLst>
          </p:cNvPr>
          <p:cNvSpPr txBox="1"/>
          <p:nvPr/>
        </p:nvSpPr>
        <p:spPr>
          <a:xfrm>
            <a:off x="148447" y="2297061"/>
            <a:ext cx="9416366" cy="4801314"/>
          </a:xfrm>
          <a:prstGeom prst="rect">
            <a:avLst/>
          </a:prstGeom>
          <a:noFill/>
        </p:spPr>
        <p:txBody>
          <a:bodyPr wrap="square" rtlCol="0">
            <a:spAutoFit/>
          </a:bodyPr>
          <a:lstStyle/>
          <a:p>
            <a:r>
              <a:rPr lang="ru-RU" dirty="0"/>
              <a:t>Авторы получили следующие результаты: </a:t>
            </a:r>
          </a:p>
          <a:p>
            <a:endParaRPr lang="ru-RU" dirty="0"/>
          </a:p>
          <a:p>
            <a:r>
              <a:rPr lang="ru-RU" dirty="0"/>
              <a:t>Гипотеза 1 подтвердилась:</a:t>
            </a:r>
          </a:p>
          <a:p>
            <a:r>
              <a:rPr lang="ru-RU" dirty="0"/>
              <a:t>Если протяженность асфальтированных дорог в регионе увеличится на 1%, то объем ПИИ увеличится на 0,19%. </a:t>
            </a:r>
          </a:p>
          <a:p>
            <a:endParaRPr lang="ru-RU" dirty="0"/>
          </a:p>
          <a:p>
            <a:r>
              <a:rPr lang="ru-RU" dirty="0"/>
              <a:t>Гипотезу 2 подтверждают следующие результаты:</a:t>
            </a:r>
          </a:p>
          <a:p>
            <a:r>
              <a:rPr lang="ru-RU" dirty="0"/>
              <a:t> - с увеличением доли людей, интересующихся культурой (в данном случае посещающих музеи), на 1% объем ПИИ в регион увеличится на 0,53%</a:t>
            </a:r>
          </a:p>
          <a:p>
            <a:pPr marL="285750" indent="-285750">
              <a:buFontTx/>
              <a:buChar char="-"/>
            </a:pPr>
            <a:r>
              <a:rPr lang="ru-RU" dirty="0"/>
              <a:t>Если степень урбанизации увеличится на 1%, то объем ПИИ увеличится на 1,41%</a:t>
            </a:r>
          </a:p>
          <a:p>
            <a:pPr marL="285750" indent="-285750">
              <a:buFontTx/>
              <a:buChar char="-"/>
            </a:pPr>
            <a:endParaRPr lang="ru-RU" dirty="0"/>
          </a:p>
          <a:p>
            <a:r>
              <a:rPr lang="ru-RU" dirty="0"/>
              <a:t>Однако здесь стоит отметить, что исследователи получили положительную взаимосвязь между объемом ПИИ и уровнем преступности – это объясняется тем, что в крупных регионах, с большим количеством населения, уровень преступности на 100 тыс. человек будет значительно выше, нежели в регионах, где количество населения невелико</a:t>
            </a:r>
          </a:p>
          <a:p>
            <a:pPr marL="285750" indent="-285750">
              <a:buFontTx/>
              <a:buChar char="-"/>
            </a:pPr>
            <a:endParaRPr lang="ru-RU" dirty="0"/>
          </a:p>
          <a:p>
            <a:endParaRPr lang="ru-RU" dirty="0"/>
          </a:p>
        </p:txBody>
      </p:sp>
    </p:spTree>
    <p:extLst>
      <p:ext uri="{BB962C8B-B14F-4D97-AF65-F5344CB8AC3E}">
        <p14:creationId xmlns:p14="http://schemas.microsoft.com/office/powerpoint/2010/main" val="16157762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18;p5">
            <a:extLst>
              <a:ext uri="{FF2B5EF4-FFF2-40B4-BE49-F238E27FC236}">
                <a16:creationId xmlns:a16="http://schemas.microsoft.com/office/drawing/2014/main" id="{8F9B4A96-0878-41D7-AE4D-FEAF1A9AA7CA}"/>
              </a:ext>
            </a:extLst>
          </p:cNvPr>
          <p:cNvPicPr>
            <a:picLocks noChangeAspect="1"/>
          </p:cNvPicPr>
          <p:nvPr/>
        </p:nvPicPr>
        <p:blipFill>
          <a:blip r:embed="rId3">
            <a:lum/>
            <a:alphaModFix/>
          </a:blip>
          <a:srcRect/>
          <a:stretch>
            <a:fillRect/>
          </a:stretch>
        </p:blipFill>
        <p:spPr>
          <a:xfrm>
            <a:off x="929158" y="431276"/>
            <a:ext cx="1163519" cy="361800"/>
          </a:xfrm>
          <a:prstGeom prst="rect">
            <a:avLst/>
          </a:prstGeom>
          <a:noFill/>
          <a:ln cap="flat">
            <a:noFill/>
          </a:ln>
        </p:spPr>
      </p:pic>
      <p:sp>
        <p:nvSpPr>
          <p:cNvPr id="3" name="Google Shape;119;p5">
            <a:extLst>
              <a:ext uri="{FF2B5EF4-FFF2-40B4-BE49-F238E27FC236}">
                <a16:creationId xmlns:a16="http://schemas.microsoft.com/office/drawing/2014/main" id="{A04C4D9D-E0D4-4E31-BBF9-1F23DA13A0B3}"/>
              </a:ext>
            </a:extLst>
          </p:cNvPr>
          <p:cNvSpPr/>
          <p:nvPr/>
        </p:nvSpPr>
        <p:spPr>
          <a:xfrm>
            <a:off x="0" y="1196638"/>
            <a:ext cx="9324355" cy="1100423"/>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gradFill>
            <a:gsLst>
              <a:gs pos="0">
                <a:srgbClr val="770000"/>
              </a:gs>
              <a:gs pos="100000">
                <a:srgbClr val="CE0000"/>
              </a:gs>
            </a:gsLst>
            <a:lin ang="0"/>
          </a:gradFill>
          <a:ln cap="flat">
            <a:noFill/>
            <a:prstDash val="solid"/>
          </a:ln>
        </p:spPr>
        <p:txBody>
          <a:bodyPr vert="horz" wrap="square" lIns="91440" tIns="91440" rIns="91440" bIns="91440"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dirty="0">
              <a:solidFill>
                <a:srgbClr val="000000"/>
              </a:solidFill>
              <a:uFillTx/>
              <a:latin typeface="Arial" pitchFamily="18"/>
              <a:ea typeface="Microsoft YaHei" pitchFamily="2"/>
              <a:cs typeface="Arial" pitchFamily="2"/>
            </a:endParaRPr>
          </a:p>
        </p:txBody>
      </p:sp>
      <p:sp>
        <p:nvSpPr>
          <p:cNvPr id="4" name="Google Shape;120;p5">
            <a:extLst>
              <a:ext uri="{FF2B5EF4-FFF2-40B4-BE49-F238E27FC236}">
                <a16:creationId xmlns:a16="http://schemas.microsoft.com/office/drawing/2014/main" id="{B3AF166F-2425-4046-8803-5D5833A634FC}"/>
              </a:ext>
            </a:extLst>
          </p:cNvPr>
          <p:cNvSpPr/>
          <p:nvPr/>
        </p:nvSpPr>
        <p:spPr>
          <a:xfrm>
            <a:off x="0" y="1293482"/>
            <a:ext cx="9324356" cy="455764"/>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2400" dirty="0">
                <a:solidFill>
                  <a:srgbClr val="FFFFFF"/>
                </a:solidFill>
                <a:latin typeface="Times New Roman" pitchFamily="18"/>
                <a:ea typeface="Tahoma" pitchFamily="2"/>
                <a:cs typeface="Tahoma" pitchFamily="2"/>
              </a:rPr>
              <a:t>Обзор литературы</a:t>
            </a:r>
            <a:r>
              <a:rPr lang="ru-RU" sz="2400" b="0" i="0" u="none" strike="noStrike" kern="1200" cap="none" spc="0" baseline="0" dirty="0">
                <a:solidFill>
                  <a:srgbClr val="FFFFFF"/>
                </a:solidFill>
                <a:uFillTx/>
                <a:latin typeface="Times New Roman" pitchFamily="18"/>
                <a:ea typeface="Tahoma" pitchFamily="2"/>
                <a:cs typeface="Tahoma" pitchFamily="2"/>
              </a:rPr>
              <a:t> </a:t>
            </a:r>
          </a:p>
        </p:txBody>
      </p:sp>
      <p:sp>
        <p:nvSpPr>
          <p:cNvPr id="6" name="Google Shape;122;p5">
            <a:extLst>
              <a:ext uri="{FF2B5EF4-FFF2-40B4-BE49-F238E27FC236}">
                <a16:creationId xmlns:a16="http://schemas.microsoft.com/office/drawing/2014/main" id="{25A2DA45-7B8C-4687-8DDD-8A32D4845526}"/>
              </a:ext>
            </a:extLst>
          </p:cNvPr>
          <p:cNvSpPr/>
          <p:nvPr/>
        </p:nvSpPr>
        <p:spPr>
          <a:xfrm>
            <a:off x="6531120" y="431276"/>
            <a:ext cx="2793235" cy="637556"/>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1200" b="0" i="0" u="none" strike="noStrike" kern="1200" cap="none" spc="0" baseline="0">
                <a:solidFill>
                  <a:srgbClr val="000000"/>
                </a:solidFill>
                <a:uFillTx/>
                <a:latin typeface="Tahoma" pitchFamily="18"/>
                <a:ea typeface="Tahoma" pitchFamily="2"/>
                <a:cs typeface="Tahoma" pitchFamily="2"/>
              </a:rPr>
              <a:t>Институт экономики, математики и информационных технологий (ИЭМИТ)</a:t>
            </a:r>
          </a:p>
        </p:txBody>
      </p:sp>
      <p:sp>
        <p:nvSpPr>
          <p:cNvPr id="7" name="Google Shape;123;p5">
            <a:extLst>
              <a:ext uri="{FF2B5EF4-FFF2-40B4-BE49-F238E27FC236}">
                <a16:creationId xmlns:a16="http://schemas.microsoft.com/office/drawing/2014/main" id="{7A18B9E4-5D7A-429F-89C5-B0362672D6DC}"/>
              </a:ext>
            </a:extLst>
          </p:cNvPr>
          <p:cNvSpPr/>
          <p:nvPr/>
        </p:nvSpPr>
        <p:spPr>
          <a:xfrm>
            <a:off x="7056004" y="6047997"/>
            <a:ext cx="2063160" cy="45647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a:solidFill>
                <a:srgbClr val="000000"/>
              </a:solidFill>
              <a:uFillTx/>
              <a:latin typeface="Arial" pitchFamily="18"/>
              <a:ea typeface="Microsoft YaHei" pitchFamily="2"/>
              <a:cs typeface="Arial" pitchFamily="2"/>
            </a:endParaRPr>
          </a:p>
        </p:txBody>
      </p:sp>
      <p:sp>
        <p:nvSpPr>
          <p:cNvPr id="10" name="TextBox 9">
            <a:extLst>
              <a:ext uri="{FF2B5EF4-FFF2-40B4-BE49-F238E27FC236}">
                <a16:creationId xmlns:a16="http://schemas.microsoft.com/office/drawing/2014/main" id="{21CDA43E-1BB5-41FE-83A3-219AF6820FA3}"/>
              </a:ext>
            </a:extLst>
          </p:cNvPr>
          <p:cNvSpPr txBox="1"/>
          <p:nvPr/>
        </p:nvSpPr>
        <p:spPr>
          <a:xfrm>
            <a:off x="-46006" y="1621888"/>
            <a:ext cx="9416366" cy="1200329"/>
          </a:xfrm>
          <a:prstGeom prst="rect">
            <a:avLst/>
          </a:prstGeom>
          <a:noFill/>
        </p:spPr>
        <p:txBody>
          <a:bodyPr wrap="square" rtlCol="0">
            <a:spAutoFit/>
          </a:bodyPr>
          <a:lstStyle/>
          <a:p>
            <a:pPr fontAlgn="t"/>
            <a:r>
              <a:rPr lang="ru-RU" dirty="0">
                <a:solidFill>
                  <a:schemeClr val="bg1"/>
                </a:solidFill>
              </a:rPr>
              <a:t>Детерминанты прямых иностранных инвестиций</a:t>
            </a:r>
            <a:r>
              <a:rPr lang="en-US" dirty="0">
                <a:solidFill>
                  <a:schemeClr val="bg1"/>
                </a:solidFill>
              </a:rPr>
              <a:t> </a:t>
            </a:r>
            <a:r>
              <a:rPr lang="ru-RU" dirty="0">
                <a:solidFill>
                  <a:schemeClr val="bg1"/>
                </a:solidFill>
              </a:rPr>
              <a:t>в регионы Российской Федерации: результаты экономико-математического моделирования</a:t>
            </a:r>
            <a:r>
              <a:rPr lang="en-US" dirty="0">
                <a:solidFill>
                  <a:schemeClr val="bg1"/>
                </a:solidFill>
              </a:rPr>
              <a:t> </a:t>
            </a:r>
            <a:r>
              <a:rPr lang="ru-RU" dirty="0">
                <a:solidFill>
                  <a:schemeClr val="bg1"/>
                </a:solidFill>
              </a:rPr>
              <a:t>Кожина Е</a:t>
            </a:r>
            <a:r>
              <a:rPr lang="en-US" dirty="0">
                <a:solidFill>
                  <a:schemeClr val="bg1"/>
                </a:solidFill>
              </a:rPr>
              <a:t>.</a:t>
            </a:r>
            <a:r>
              <a:rPr lang="ru-RU" dirty="0">
                <a:solidFill>
                  <a:schemeClr val="bg1"/>
                </a:solidFill>
              </a:rPr>
              <a:t>А</a:t>
            </a:r>
            <a:r>
              <a:rPr lang="en-US" dirty="0">
                <a:solidFill>
                  <a:schemeClr val="bg1"/>
                </a:solidFill>
              </a:rPr>
              <a:t>. </a:t>
            </a:r>
            <a:r>
              <a:rPr lang="ru-RU" dirty="0" err="1">
                <a:solidFill>
                  <a:schemeClr val="bg1"/>
                </a:solidFill>
              </a:rPr>
              <a:t>Лавренчук</a:t>
            </a:r>
            <a:r>
              <a:rPr lang="ru-RU" dirty="0">
                <a:solidFill>
                  <a:schemeClr val="bg1"/>
                </a:solidFill>
              </a:rPr>
              <a:t> Е</a:t>
            </a:r>
            <a:r>
              <a:rPr lang="en-US" dirty="0">
                <a:solidFill>
                  <a:schemeClr val="bg1"/>
                </a:solidFill>
              </a:rPr>
              <a:t>.</a:t>
            </a:r>
            <a:r>
              <a:rPr lang="ru-RU" dirty="0">
                <a:solidFill>
                  <a:schemeClr val="bg1"/>
                </a:solidFill>
              </a:rPr>
              <a:t>Н</a:t>
            </a:r>
            <a:r>
              <a:rPr lang="en-US" dirty="0">
                <a:solidFill>
                  <a:schemeClr val="bg1"/>
                </a:solidFill>
              </a:rPr>
              <a:t>.</a:t>
            </a:r>
            <a:endParaRPr lang="ru-RU" dirty="0">
              <a:solidFill>
                <a:schemeClr val="bg1"/>
              </a:solidFill>
            </a:endParaRPr>
          </a:p>
          <a:p>
            <a:endParaRPr lang="ru-RU" dirty="0"/>
          </a:p>
          <a:p>
            <a:endParaRPr lang="ru-RU" dirty="0">
              <a:solidFill>
                <a:schemeClr val="bg1"/>
              </a:solidFill>
            </a:endParaRPr>
          </a:p>
        </p:txBody>
      </p:sp>
      <p:sp>
        <p:nvSpPr>
          <p:cNvPr id="5" name="Прямоугольник 4">
            <a:extLst>
              <a:ext uri="{FF2B5EF4-FFF2-40B4-BE49-F238E27FC236}">
                <a16:creationId xmlns:a16="http://schemas.microsoft.com/office/drawing/2014/main" id="{24104375-7646-45CB-B370-74AE9A636DE3}"/>
              </a:ext>
            </a:extLst>
          </p:cNvPr>
          <p:cNvSpPr/>
          <p:nvPr/>
        </p:nvSpPr>
        <p:spPr>
          <a:xfrm>
            <a:off x="342900" y="2521711"/>
            <a:ext cx="9027460" cy="369332"/>
          </a:xfrm>
          <a:prstGeom prst="rect">
            <a:avLst/>
          </a:prstGeom>
        </p:spPr>
        <p:txBody>
          <a:bodyPr wrap="square">
            <a:spAutoFit/>
          </a:bodyPr>
          <a:lstStyle/>
          <a:p>
            <a:endParaRPr lang="ru-RU" dirty="0"/>
          </a:p>
        </p:txBody>
      </p:sp>
      <p:sp>
        <p:nvSpPr>
          <p:cNvPr id="9" name="TextBox 8">
            <a:extLst>
              <a:ext uri="{FF2B5EF4-FFF2-40B4-BE49-F238E27FC236}">
                <a16:creationId xmlns:a16="http://schemas.microsoft.com/office/drawing/2014/main" id="{83E0E41A-CE36-443F-8A03-E275D1533168}"/>
              </a:ext>
            </a:extLst>
          </p:cNvPr>
          <p:cNvSpPr txBox="1"/>
          <p:nvPr/>
        </p:nvSpPr>
        <p:spPr>
          <a:xfrm>
            <a:off x="148447" y="2297061"/>
            <a:ext cx="9416366" cy="4247317"/>
          </a:xfrm>
          <a:prstGeom prst="rect">
            <a:avLst/>
          </a:prstGeom>
          <a:noFill/>
        </p:spPr>
        <p:txBody>
          <a:bodyPr wrap="square" rtlCol="0">
            <a:spAutoFit/>
          </a:bodyPr>
          <a:lstStyle/>
          <a:p>
            <a:r>
              <a:rPr lang="ru-RU" dirty="0"/>
              <a:t>Гипотеза 3 подтвердилась:</a:t>
            </a:r>
          </a:p>
          <a:p>
            <a:pPr marL="285750" indent="-285750">
              <a:buFontTx/>
              <a:buChar char="-"/>
            </a:pPr>
            <a:r>
              <a:rPr lang="ru-RU" dirty="0"/>
              <a:t>Если доля безработных, которые не могут найти работу в регионе 12 месяцев и более, увеличится на 1%, то объем прямых иностранных инвестиций в регион уменьшится на 0,49%.</a:t>
            </a:r>
          </a:p>
          <a:p>
            <a:pPr marL="285750" indent="-285750">
              <a:buFontTx/>
              <a:buChar char="-"/>
            </a:pPr>
            <a:endParaRPr lang="ru-RU" dirty="0"/>
          </a:p>
          <a:p>
            <a:r>
              <a:rPr lang="ru-RU" dirty="0"/>
              <a:t>Гипотеза 4 подтвердилась:</a:t>
            </a:r>
          </a:p>
          <a:p>
            <a:pPr marL="285750" indent="-285750">
              <a:buFontTx/>
              <a:buChar char="-"/>
            </a:pPr>
            <a:r>
              <a:rPr lang="ru-RU" dirty="0"/>
              <a:t>Наличие порта положительно влияет на приток ПИИ, и если в регионе есть порт, то при прочих равных условиях ожидаемый объем ПИИ у этого региона на 0,51% больше, нежели в регионе, где порта нет. </a:t>
            </a:r>
          </a:p>
          <a:p>
            <a:pPr marL="285750" indent="-285750">
              <a:buFontTx/>
              <a:buChar char="-"/>
            </a:pPr>
            <a:r>
              <a:rPr lang="ru-RU" dirty="0"/>
              <a:t>Если в регионе выбросы в атмосферу увеличились на 1%, то ПИИ увеличатся на 0,105%. По сравнению с другими факторами это доля небольшая, что можно объяснить тем, что выбросы в атмосферу поступают из различных источников (предприятия, автомобили)</a:t>
            </a:r>
          </a:p>
          <a:p>
            <a:pPr marL="285750" indent="-285750">
              <a:buFontTx/>
              <a:buChar char="-"/>
            </a:pPr>
            <a:endParaRPr lang="ru-RU" dirty="0"/>
          </a:p>
          <a:p>
            <a:pPr marL="285750" indent="-285750">
              <a:buFontTx/>
              <a:buChar char="-"/>
            </a:pPr>
            <a:endParaRPr lang="ru-RU" dirty="0"/>
          </a:p>
          <a:p>
            <a:endParaRPr lang="ru-RU" dirty="0"/>
          </a:p>
        </p:txBody>
      </p:sp>
    </p:spTree>
    <p:extLst>
      <p:ext uri="{BB962C8B-B14F-4D97-AF65-F5344CB8AC3E}">
        <p14:creationId xmlns:p14="http://schemas.microsoft.com/office/powerpoint/2010/main" val="1273478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18;p5">
            <a:extLst>
              <a:ext uri="{FF2B5EF4-FFF2-40B4-BE49-F238E27FC236}">
                <a16:creationId xmlns:a16="http://schemas.microsoft.com/office/drawing/2014/main" id="{8F9B4A96-0878-41D7-AE4D-FEAF1A9AA7CA}"/>
              </a:ext>
            </a:extLst>
          </p:cNvPr>
          <p:cNvPicPr>
            <a:picLocks noChangeAspect="1"/>
          </p:cNvPicPr>
          <p:nvPr/>
        </p:nvPicPr>
        <p:blipFill>
          <a:blip r:embed="rId3">
            <a:lum/>
            <a:alphaModFix/>
          </a:blip>
          <a:srcRect/>
          <a:stretch>
            <a:fillRect/>
          </a:stretch>
        </p:blipFill>
        <p:spPr>
          <a:xfrm>
            <a:off x="929158" y="431276"/>
            <a:ext cx="1163519" cy="361800"/>
          </a:xfrm>
          <a:prstGeom prst="rect">
            <a:avLst/>
          </a:prstGeom>
          <a:noFill/>
          <a:ln cap="flat">
            <a:noFill/>
          </a:ln>
        </p:spPr>
      </p:pic>
      <p:sp>
        <p:nvSpPr>
          <p:cNvPr id="3" name="Google Shape;119;p5">
            <a:extLst>
              <a:ext uri="{FF2B5EF4-FFF2-40B4-BE49-F238E27FC236}">
                <a16:creationId xmlns:a16="http://schemas.microsoft.com/office/drawing/2014/main" id="{A04C4D9D-E0D4-4E31-BBF9-1F23DA13A0B3}"/>
              </a:ext>
            </a:extLst>
          </p:cNvPr>
          <p:cNvSpPr/>
          <p:nvPr/>
        </p:nvSpPr>
        <p:spPr>
          <a:xfrm>
            <a:off x="0" y="1196638"/>
            <a:ext cx="9324355" cy="1100423"/>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gradFill>
            <a:gsLst>
              <a:gs pos="0">
                <a:srgbClr val="770000"/>
              </a:gs>
              <a:gs pos="100000">
                <a:srgbClr val="CE0000"/>
              </a:gs>
            </a:gsLst>
            <a:lin ang="0"/>
          </a:gradFill>
          <a:ln cap="flat">
            <a:noFill/>
            <a:prstDash val="solid"/>
          </a:ln>
        </p:spPr>
        <p:txBody>
          <a:bodyPr vert="horz" wrap="square" lIns="91440" tIns="91440" rIns="91440" bIns="91440"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dirty="0">
              <a:solidFill>
                <a:srgbClr val="000000"/>
              </a:solidFill>
              <a:uFillTx/>
              <a:latin typeface="Arial" pitchFamily="18"/>
              <a:ea typeface="Microsoft YaHei" pitchFamily="2"/>
              <a:cs typeface="Arial" pitchFamily="2"/>
            </a:endParaRPr>
          </a:p>
        </p:txBody>
      </p:sp>
      <p:sp>
        <p:nvSpPr>
          <p:cNvPr id="4" name="Google Shape;120;p5">
            <a:extLst>
              <a:ext uri="{FF2B5EF4-FFF2-40B4-BE49-F238E27FC236}">
                <a16:creationId xmlns:a16="http://schemas.microsoft.com/office/drawing/2014/main" id="{B3AF166F-2425-4046-8803-5D5833A634FC}"/>
              </a:ext>
            </a:extLst>
          </p:cNvPr>
          <p:cNvSpPr/>
          <p:nvPr/>
        </p:nvSpPr>
        <p:spPr>
          <a:xfrm>
            <a:off x="0" y="1293482"/>
            <a:ext cx="9324356" cy="455764"/>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2400" dirty="0">
                <a:solidFill>
                  <a:srgbClr val="FFFFFF"/>
                </a:solidFill>
                <a:latin typeface="Times New Roman" pitchFamily="18"/>
                <a:ea typeface="Tahoma" pitchFamily="2"/>
                <a:cs typeface="Tahoma" pitchFamily="2"/>
              </a:rPr>
              <a:t>Обзор литературы</a:t>
            </a:r>
            <a:r>
              <a:rPr lang="ru-RU" sz="2400" b="0" i="0" u="none" strike="noStrike" kern="1200" cap="none" spc="0" baseline="0" dirty="0">
                <a:solidFill>
                  <a:srgbClr val="FFFFFF"/>
                </a:solidFill>
                <a:uFillTx/>
                <a:latin typeface="Times New Roman" pitchFamily="18"/>
                <a:ea typeface="Tahoma" pitchFamily="2"/>
                <a:cs typeface="Tahoma" pitchFamily="2"/>
              </a:rPr>
              <a:t> </a:t>
            </a:r>
          </a:p>
        </p:txBody>
      </p:sp>
      <p:sp>
        <p:nvSpPr>
          <p:cNvPr id="6" name="Google Shape;122;p5">
            <a:extLst>
              <a:ext uri="{FF2B5EF4-FFF2-40B4-BE49-F238E27FC236}">
                <a16:creationId xmlns:a16="http://schemas.microsoft.com/office/drawing/2014/main" id="{25A2DA45-7B8C-4687-8DDD-8A32D4845526}"/>
              </a:ext>
            </a:extLst>
          </p:cNvPr>
          <p:cNvSpPr/>
          <p:nvPr/>
        </p:nvSpPr>
        <p:spPr>
          <a:xfrm>
            <a:off x="6531120" y="431276"/>
            <a:ext cx="2793235" cy="637556"/>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1200" b="0" i="0" u="none" strike="noStrike" kern="1200" cap="none" spc="0" baseline="0">
                <a:solidFill>
                  <a:srgbClr val="000000"/>
                </a:solidFill>
                <a:uFillTx/>
                <a:latin typeface="Tahoma" pitchFamily="18"/>
                <a:ea typeface="Tahoma" pitchFamily="2"/>
                <a:cs typeface="Tahoma" pitchFamily="2"/>
              </a:rPr>
              <a:t>Институт экономики, математики и информационных технологий (ИЭМИТ)</a:t>
            </a:r>
          </a:p>
        </p:txBody>
      </p:sp>
      <p:sp>
        <p:nvSpPr>
          <p:cNvPr id="7" name="Google Shape;123;p5">
            <a:extLst>
              <a:ext uri="{FF2B5EF4-FFF2-40B4-BE49-F238E27FC236}">
                <a16:creationId xmlns:a16="http://schemas.microsoft.com/office/drawing/2014/main" id="{7A18B9E4-5D7A-429F-89C5-B0362672D6DC}"/>
              </a:ext>
            </a:extLst>
          </p:cNvPr>
          <p:cNvSpPr/>
          <p:nvPr/>
        </p:nvSpPr>
        <p:spPr>
          <a:xfrm>
            <a:off x="7056004" y="6047997"/>
            <a:ext cx="2063160" cy="45647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a:solidFill>
                <a:srgbClr val="000000"/>
              </a:solidFill>
              <a:uFillTx/>
              <a:latin typeface="Arial" pitchFamily="18"/>
              <a:ea typeface="Microsoft YaHei" pitchFamily="2"/>
              <a:cs typeface="Arial" pitchFamily="2"/>
            </a:endParaRPr>
          </a:p>
        </p:txBody>
      </p:sp>
      <p:sp>
        <p:nvSpPr>
          <p:cNvPr id="10" name="TextBox 9">
            <a:extLst>
              <a:ext uri="{FF2B5EF4-FFF2-40B4-BE49-F238E27FC236}">
                <a16:creationId xmlns:a16="http://schemas.microsoft.com/office/drawing/2014/main" id="{21CDA43E-1BB5-41FE-83A3-219AF6820FA3}"/>
              </a:ext>
            </a:extLst>
          </p:cNvPr>
          <p:cNvSpPr txBox="1"/>
          <p:nvPr/>
        </p:nvSpPr>
        <p:spPr>
          <a:xfrm>
            <a:off x="-46006" y="1621888"/>
            <a:ext cx="9416366" cy="1200329"/>
          </a:xfrm>
          <a:prstGeom prst="rect">
            <a:avLst/>
          </a:prstGeom>
          <a:noFill/>
        </p:spPr>
        <p:txBody>
          <a:bodyPr wrap="square" rtlCol="0">
            <a:spAutoFit/>
          </a:bodyPr>
          <a:lstStyle/>
          <a:p>
            <a:pPr fontAlgn="t"/>
            <a:r>
              <a:rPr lang="ru-RU" dirty="0">
                <a:solidFill>
                  <a:schemeClr val="bg1"/>
                </a:solidFill>
              </a:rPr>
              <a:t>Детерминанты прямых иностранных инвестиций</a:t>
            </a:r>
            <a:r>
              <a:rPr lang="en-US" dirty="0">
                <a:solidFill>
                  <a:schemeClr val="bg1"/>
                </a:solidFill>
              </a:rPr>
              <a:t> </a:t>
            </a:r>
            <a:r>
              <a:rPr lang="ru-RU" dirty="0">
                <a:solidFill>
                  <a:schemeClr val="bg1"/>
                </a:solidFill>
              </a:rPr>
              <a:t>в регионы Российской Федерации: результаты экономико-математического моделирования</a:t>
            </a:r>
            <a:r>
              <a:rPr lang="en-US" dirty="0">
                <a:solidFill>
                  <a:schemeClr val="bg1"/>
                </a:solidFill>
              </a:rPr>
              <a:t> </a:t>
            </a:r>
            <a:r>
              <a:rPr lang="ru-RU" dirty="0">
                <a:solidFill>
                  <a:schemeClr val="bg1"/>
                </a:solidFill>
              </a:rPr>
              <a:t>Кожина Е</a:t>
            </a:r>
            <a:r>
              <a:rPr lang="en-US" dirty="0">
                <a:solidFill>
                  <a:schemeClr val="bg1"/>
                </a:solidFill>
              </a:rPr>
              <a:t>.</a:t>
            </a:r>
            <a:r>
              <a:rPr lang="ru-RU" dirty="0">
                <a:solidFill>
                  <a:schemeClr val="bg1"/>
                </a:solidFill>
              </a:rPr>
              <a:t>А</a:t>
            </a:r>
            <a:r>
              <a:rPr lang="en-US" dirty="0">
                <a:solidFill>
                  <a:schemeClr val="bg1"/>
                </a:solidFill>
              </a:rPr>
              <a:t>. </a:t>
            </a:r>
            <a:r>
              <a:rPr lang="ru-RU" dirty="0" err="1">
                <a:solidFill>
                  <a:schemeClr val="bg1"/>
                </a:solidFill>
              </a:rPr>
              <a:t>Лавренчук</a:t>
            </a:r>
            <a:r>
              <a:rPr lang="ru-RU" dirty="0">
                <a:solidFill>
                  <a:schemeClr val="bg1"/>
                </a:solidFill>
              </a:rPr>
              <a:t> Е</a:t>
            </a:r>
            <a:r>
              <a:rPr lang="en-US" dirty="0">
                <a:solidFill>
                  <a:schemeClr val="bg1"/>
                </a:solidFill>
              </a:rPr>
              <a:t>.</a:t>
            </a:r>
            <a:r>
              <a:rPr lang="ru-RU" dirty="0">
                <a:solidFill>
                  <a:schemeClr val="bg1"/>
                </a:solidFill>
              </a:rPr>
              <a:t>Н</a:t>
            </a:r>
            <a:r>
              <a:rPr lang="en-US" dirty="0">
                <a:solidFill>
                  <a:schemeClr val="bg1"/>
                </a:solidFill>
              </a:rPr>
              <a:t>.</a:t>
            </a:r>
            <a:endParaRPr lang="ru-RU" dirty="0">
              <a:solidFill>
                <a:schemeClr val="bg1"/>
              </a:solidFill>
            </a:endParaRPr>
          </a:p>
          <a:p>
            <a:endParaRPr lang="ru-RU" dirty="0"/>
          </a:p>
          <a:p>
            <a:endParaRPr lang="ru-RU" dirty="0">
              <a:solidFill>
                <a:schemeClr val="bg1"/>
              </a:solidFill>
            </a:endParaRPr>
          </a:p>
        </p:txBody>
      </p:sp>
      <p:sp>
        <p:nvSpPr>
          <p:cNvPr id="5" name="Прямоугольник 4">
            <a:extLst>
              <a:ext uri="{FF2B5EF4-FFF2-40B4-BE49-F238E27FC236}">
                <a16:creationId xmlns:a16="http://schemas.microsoft.com/office/drawing/2014/main" id="{24104375-7646-45CB-B370-74AE9A636DE3}"/>
              </a:ext>
            </a:extLst>
          </p:cNvPr>
          <p:cNvSpPr/>
          <p:nvPr/>
        </p:nvSpPr>
        <p:spPr>
          <a:xfrm>
            <a:off x="342900" y="2521711"/>
            <a:ext cx="9027460" cy="369332"/>
          </a:xfrm>
          <a:prstGeom prst="rect">
            <a:avLst/>
          </a:prstGeom>
        </p:spPr>
        <p:txBody>
          <a:bodyPr wrap="square">
            <a:spAutoFit/>
          </a:bodyPr>
          <a:lstStyle/>
          <a:p>
            <a:endParaRPr lang="ru-RU" dirty="0"/>
          </a:p>
        </p:txBody>
      </p:sp>
      <p:sp>
        <p:nvSpPr>
          <p:cNvPr id="9" name="TextBox 8">
            <a:extLst>
              <a:ext uri="{FF2B5EF4-FFF2-40B4-BE49-F238E27FC236}">
                <a16:creationId xmlns:a16="http://schemas.microsoft.com/office/drawing/2014/main" id="{83E0E41A-CE36-443F-8A03-E275D1533168}"/>
              </a:ext>
            </a:extLst>
          </p:cNvPr>
          <p:cNvSpPr txBox="1"/>
          <p:nvPr/>
        </p:nvSpPr>
        <p:spPr>
          <a:xfrm>
            <a:off x="148447" y="2297061"/>
            <a:ext cx="9416366" cy="3416320"/>
          </a:xfrm>
          <a:prstGeom prst="rect">
            <a:avLst/>
          </a:prstGeom>
          <a:noFill/>
        </p:spPr>
        <p:txBody>
          <a:bodyPr wrap="square" rtlCol="0">
            <a:spAutoFit/>
          </a:bodyPr>
          <a:lstStyle/>
          <a:p>
            <a:r>
              <a:rPr lang="ru-RU" dirty="0"/>
              <a:t>Другие результаты: </a:t>
            </a:r>
          </a:p>
          <a:p>
            <a:endParaRPr lang="ru-RU" dirty="0"/>
          </a:p>
          <a:p>
            <a:r>
              <a:rPr lang="ru-RU" dirty="0"/>
              <a:t>С ростом ВРП региона на 1% (или размера рынка на единицу) объем ПИИ в регион увеличится на 0,94%</a:t>
            </a:r>
          </a:p>
          <a:p>
            <a:endParaRPr lang="ru-RU" dirty="0"/>
          </a:p>
          <a:p>
            <a:r>
              <a:rPr lang="ru-RU" dirty="0"/>
              <a:t>С ростом на 1% объема ПИИ, полученных регионом в прошлом году, объем ПИИ в настоящем году растет на 0,56%.</a:t>
            </a:r>
          </a:p>
          <a:p>
            <a:endParaRPr lang="ru-RU" dirty="0"/>
          </a:p>
          <a:p>
            <a:r>
              <a:rPr lang="ru-RU" dirty="0"/>
              <a:t>Если в регионе при прочих равных условиях средняя заработная плата увеличится на 1%, то объем ПИИ увеличится на 0,99%. </a:t>
            </a:r>
          </a:p>
          <a:p>
            <a:pPr marL="285750" indent="-285750">
              <a:buFontTx/>
              <a:buChar char="-"/>
            </a:pPr>
            <a:endParaRPr lang="ru-RU" dirty="0"/>
          </a:p>
          <a:p>
            <a:endParaRPr lang="ru-RU" dirty="0"/>
          </a:p>
        </p:txBody>
      </p:sp>
    </p:spTree>
    <p:extLst>
      <p:ext uri="{BB962C8B-B14F-4D97-AF65-F5344CB8AC3E}">
        <p14:creationId xmlns:p14="http://schemas.microsoft.com/office/powerpoint/2010/main" val="475610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18;p5">
            <a:extLst>
              <a:ext uri="{FF2B5EF4-FFF2-40B4-BE49-F238E27FC236}">
                <a16:creationId xmlns:a16="http://schemas.microsoft.com/office/drawing/2014/main" id="{8F9B4A96-0878-41D7-AE4D-FEAF1A9AA7CA}"/>
              </a:ext>
            </a:extLst>
          </p:cNvPr>
          <p:cNvPicPr>
            <a:picLocks noChangeAspect="1"/>
          </p:cNvPicPr>
          <p:nvPr/>
        </p:nvPicPr>
        <p:blipFill>
          <a:blip r:embed="rId3">
            <a:lum/>
            <a:alphaModFix/>
          </a:blip>
          <a:srcRect/>
          <a:stretch>
            <a:fillRect/>
          </a:stretch>
        </p:blipFill>
        <p:spPr>
          <a:xfrm>
            <a:off x="929158" y="431276"/>
            <a:ext cx="1163519" cy="361800"/>
          </a:xfrm>
          <a:prstGeom prst="rect">
            <a:avLst/>
          </a:prstGeom>
          <a:noFill/>
          <a:ln cap="flat">
            <a:noFill/>
          </a:ln>
        </p:spPr>
      </p:pic>
      <p:sp>
        <p:nvSpPr>
          <p:cNvPr id="3" name="Google Shape;119;p5">
            <a:extLst>
              <a:ext uri="{FF2B5EF4-FFF2-40B4-BE49-F238E27FC236}">
                <a16:creationId xmlns:a16="http://schemas.microsoft.com/office/drawing/2014/main" id="{A04C4D9D-E0D4-4E31-BBF9-1F23DA13A0B3}"/>
              </a:ext>
            </a:extLst>
          </p:cNvPr>
          <p:cNvSpPr/>
          <p:nvPr/>
        </p:nvSpPr>
        <p:spPr>
          <a:xfrm>
            <a:off x="0" y="1196638"/>
            <a:ext cx="9324356" cy="599041"/>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gradFill>
            <a:gsLst>
              <a:gs pos="0">
                <a:srgbClr val="770000"/>
              </a:gs>
              <a:gs pos="100000">
                <a:srgbClr val="CE0000"/>
              </a:gs>
            </a:gsLst>
            <a:lin ang="0"/>
          </a:gradFill>
          <a:ln cap="flat">
            <a:noFill/>
            <a:prstDash val="solid"/>
          </a:ln>
        </p:spPr>
        <p:txBody>
          <a:bodyPr vert="horz" wrap="square" lIns="91440" tIns="91440" rIns="91440" bIns="91440"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a:solidFill>
                <a:srgbClr val="000000"/>
              </a:solidFill>
              <a:uFillTx/>
              <a:latin typeface="Arial" pitchFamily="18"/>
              <a:ea typeface="Microsoft YaHei" pitchFamily="2"/>
              <a:cs typeface="Arial" pitchFamily="2"/>
            </a:endParaRPr>
          </a:p>
        </p:txBody>
      </p:sp>
      <p:sp>
        <p:nvSpPr>
          <p:cNvPr id="4" name="Google Shape;120;p5">
            <a:extLst>
              <a:ext uri="{FF2B5EF4-FFF2-40B4-BE49-F238E27FC236}">
                <a16:creationId xmlns:a16="http://schemas.microsoft.com/office/drawing/2014/main" id="{B3AF166F-2425-4046-8803-5D5833A634FC}"/>
              </a:ext>
            </a:extLst>
          </p:cNvPr>
          <p:cNvSpPr/>
          <p:nvPr/>
        </p:nvSpPr>
        <p:spPr>
          <a:xfrm>
            <a:off x="0" y="1293482"/>
            <a:ext cx="9324356" cy="455764"/>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2400" b="0" i="0" u="none" strike="noStrike" kern="1200" cap="none" spc="0" baseline="0">
                <a:solidFill>
                  <a:srgbClr val="FFFFFF"/>
                </a:solidFill>
                <a:uFillTx/>
                <a:latin typeface="Times New Roman" pitchFamily="18"/>
                <a:ea typeface="Tahoma" pitchFamily="2"/>
                <a:cs typeface="Tahoma" pitchFamily="2"/>
              </a:rPr>
              <a:t>Актуальность</a:t>
            </a:r>
          </a:p>
        </p:txBody>
      </p:sp>
      <p:sp>
        <p:nvSpPr>
          <p:cNvPr id="5" name="Google Shape;121;p5">
            <a:extLst>
              <a:ext uri="{FF2B5EF4-FFF2-40B4-BE49-F238E27FC236}">
                <a16:creationId xmlns:a16="http://schemas.microsoft.com/office/drawing/2014/main" id="{853F21CC-F0EC-47A8-A886-0FC091BA432E}"/>
              </a:ext>
            </a:extLst>
          </p:cNvPr>
          <p:cNvSpPr/>
          <p:nvPr/>
        </p:nvSpPr>
        <p:spPr>
          <a:xfrm>
            <a:off x="202320" y="2277446"/>
            <a:ext cx="9122036" cy="4412155"/>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lvl="0" hangingPunct="0">
              <a:buClr>
                <a:srgbClr val="C00000"/>
              </a:buClr>
              <a:buSzPct val="100000"/>
              <a:buFont typeface="Noto Sans Symbols" pitchFamily="32"/>
              <a:buChar char="●"/>
              <a:defRPr sz="1800" b="0" i="0" u="none" strike="noStrike" kern="0" cap="none" spc="0" baseline="0">
                <a:solidFill>
                  <a:srgbClr val="000000"/>
                </a:solidFill>
                <a:uFillTx/>
              </a:defRPr>
            </a:pPr>
            <a:r>
              <a:rPr lang="ru-RU" sz="2000" dirty="0"/>
              <a:t>Исследование роли инвестиций в рыночной экономике позволяет понять, каким образом инвестиционная активность влияет на рост ВВП, уровень занятости и общее благосостояние населения. </a:t>
            </a:r>
          </a:p>
          <a:p>
            <a:pPr lvl="0" hangingPunct="0">
              <a:buClr>
                <a:srgbClr val="C00000"/>
              </a:buClr>
              <a:buSzPct val="100000"/>
              <a:buFont typeface="Noto Sans Symbols" pitchFamily="32"/>
              <a:buChar char="●"/>
              <a:defRPr sz="1800" b="0" i="0" u="none" strike="noStrike" kern="0" cap="none" spc="0" baseline="0">
                <a:solidFill>
                  <a:srgbClr val="000000"/>
                </a:solidFill>
                <a:uFillTx/>
              </a:defRPr>
            </a:pPr>
            <a:endParaRPr lang="ru-RU" sz="2000" dirty="0"/>
          </a:p>
          <a:p>
            <a:pPr lvl="0" hangingPunct="0">
              <a:buClr>
                <a:srgbClr val="C00000"/>
              </a:buClr>
              <a:buSzPct val="100000"/>
              <a:buFont typeface="Noto Sans Symbols" pitchFamily="32"/>
              <a:buChar char="●"/>
              <a:defRPr sz="1800" b="0" i="0" u="none" strike="noStrike" kern="0" cap="none" spc="0" baseline="0">
                <a:solidFill>
                  <a:srgbClr val="000000"/>
                </a:solidFill>
                <a:uFillTx/>
              </a:defRPr>
            </a:pPr>
            <a:r>
              <a:rPr lang="ru-RU" sz="2000" dirty="0"/>
              <a:t>Россия сталкивается с современными экономическими вызовами, такими как нестабильность цен на энергоносители, санкции, инфляция и внешние экономические факторы. Исследование инвестиционного спроса может помочь разработать стратегии для преодоления этих вызовов.</a:t>
            </a:r>
          </a:p>
          <a:p>
            <a:pPr lvl="0" hangingPunct="0">
              <a:buClr>
                <a:srgbClr val="C00000"/>
              </a:buClr>
              <a:buSzPct val="100000"/>
              <a:defRPr sz="1800" b="0" i="0" u="none" strike="noStrike" kern="0" cap="none" spc="0" baseline="0">
                <a:solidFill>
                  <a:srgbClr val="000000"/>
                </a:solidFill>
                <a:uFillTx/>
              </a:defRPr>
            </a:pPr>
            <a:endParaRPr lang="ru-RU" sz="2000" dirty="0"/>
          </a:p>
          <a:p>
            <a:pPr lvl="0" hangingPunct="0">
              <a:buClr>
                <a:srgbClr val="C00000"/>
              </a:buClr>
              <a:buSzPct val="100000"/>
              <a:buFont typeface="Noto Sans Symbols" pitchFamily="32"/>
              <a:buChar char="●"/>
              <a:defRPr sz="1800" b="0" i="0" u="none" strike="noStrike" kern="0" cap="none" spc="0" baseline="0">
                <a:solidFill>
                  <a:srgbClr val="000000"/>
                </a:solidFill>
                <a:uFillTx/>
              </a:defRPr>
            </a:pPr>
            <a:r>
              <a:rPr lang="ru-RU" sz="2000" dirty="0"/>
              <a:t>Россия стремится снизить зависимость от нефтяных и газовых доходов и развивать другие секторы экономики. Для этого необходимо стимулировать инвестиции в </a:t>
            </a:r>
            <a:r>
              <a:rPr lang="ru-RU" sz="2000" dirty="0" err="1"/>
              <a:t>нересурсные</a:t>
            </a:r>
            <a:r>
              <a:rPr lang="ru-RU" sz="2000" dirty="0"/>
              <a:t> отрасли, улучшать инвестиционный климат.</a:t>
            </a:r>
            <a:endParaRPr lang="ru-RU" sz="2400" dirty="0"/>
          </a:p>
          <a:p>
            <a:pPr lvl="0" hangingPunct="0">
              <a:buClr>
                <a:srgbClr val="C00000"/>
              </a:buClr>
              <a:buSzPct val="100000"/>
              <a:buFont typeface="Noto Sans Symbols" pitchFamily="32"/>
              <a:buChar char="●"/>
              <a:defRPr sz="1800" b="0" i="0" u="none" strike="noStrike" kern="0" cap="none" spc="0" baseline="0">
                <a:solidFill>
                  <a:srgbClr val="000000"/>
                </a:solidFill>
                <a:uFillTx/>
              </a:defRPr>
            </a:pPr>
            <a:endParaRPr lang="ru-RU" sz="2000" dirty="0"/>
          </a:p>
          <a:p>
            <a:pPr lvl="0" hangingPunct="0">
              <a:buClr>
                <a:srgbClr val="C00000"/>
              </a:buClr>
              <a:buSzPct val="100000"/>
              <a:defRPr sz="1800" b="0" i="0" u="none" strike="noStrike" kern="0" cap="none" spc="0" baseline="0">
                <a:solidFill>
                  <a:srgbClr val="000000"/>
                </a:solidFill>
                <a:uFillTx/>
              </a:defRPr>
            </a:pPr>
            <a:endParaRPr lang="ru-RU" sz="1400" b="0" i="0" u="none" strike="noStrike" kern="1200" cap="none" spc="0" baseline="0" dirty="0">
              <a:solidFill>
                <a:srgbClr val="000000"/>
              </a:solidFill>
              <a:uFillTx/>
              <a:latin typeface="Arial" pitchFamily="18"/>
              <a:ea typeface="Arial" pitchFamily="2"/>
              <a:cs typeface="Arial" pitchFamily="2"/>
            </a:endParaRPr>
          </a:p>
          <a:p>
            <a:pPr lvl="0" hangingPunct="0">
              <a:buClr>
                <a:srgbClr val="C00000"/>
              </a:buClr>
              <a:buSzPct val="100000"/>
              <a:defRPr sz="1800" b="0" i="0" u="none" strike="noStrike" kern="0" cap="none" spc="0" baseline="0">
                <a:solidFill>
                  <a:srgbClr val="000000"/>
                </a:solidFill>
                <a:uFillTx/>
              </a:defRPr>
            </a:pPr>
            <a:endParaRPr lang="ru-RU" sz="2000" b="0" i="0" u="none" strike="noStrike" kern="1200" cap="none" spc="0" baseline="0" dirty="0">
              <a:solidFill>
                <a:srgbClr val="000000"/>
              </a:solidFill>
              <a:uFillTx/>
              <a:ea typeface="Arial" pitchFamily="2"/>
              <a:cs typeface="Arial" pitchFamily="2"/>
            </a:endParaRPr>
          </a:p>
        </p:txBody>
      </p:sp>
      <p:sp>
        <p:nvSpPr>
          <p:cNvPr id="6" name="Google Shape;122;p5">
            <a:extLst>
              <a:ext uri="{FF2B5EF4-FFF2-40B4-BE49-F238E27FC236}">
                <a16:creationId xmlns:a16="http://schemas.microsoft.com/office/drawing/2014/main" id="{25A2DA45-7B8C-4687-8DDD-8A32D4845526}"/>
              </a:ext>
            </a:extLst>
          </p:cNvPr>
          <p:cNvSpPr/>
          <p:nvPr/>
        </p:nvSpPr>
        <p:spPr>
          <a:xfrm>
            <a:off x="6531120" y="431276"/>
            <a:ext cx="2793235" cy="637556"/>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1200" b="0" i="0" u="none" strike="noStrike" kern="1200" cap="none" spc="0" baseline="0">
                <a:solidFill>
                  <a:srgbClr val="000000"/>
                </a:solidFill>
                <a:uFillTx/>
                <a:latin typeface="Tahoma" pitchFamily="18"/>
                <a:ea typeface="Tahoma" pitchFamily="2"/>
                <a:cs typeface="Tahoma" pitchFamily="2"/>
              </a:rPr>
              <a:t>Институт экономики, математики и информационных технологий (ИЭМИТ)</a:t>
            </a:r>
          </a:p>
        </p:txBody>
      </p:sp>
      <p:sp>
        <p:nvSpPr>
          <p:cNvPr id="7" name="Google Shape;123;p5">
            <a:extLst>
              <a:ext uri="{FF2B5EF4-FFF2-40B4-BE49-F238E27FC236}">
                <a16:creationId xmlns:a16="http://schemas.microsoft.com/office/drawing/2014/main" id="{7A18B9E4-5D7A-429F-89C5-B0362672D6DC}"/>
              </a:ext>
            </a:extLst>
          </p:cNvPr>
          <p:cNvSpPr/>
          <p:nvPr/>
        </p:nvSpPr>
        <p:spPr>
          <a:xfrm>
            <a:off x="7056004" y="6047997"/>
            <a:ext cx="2063160" cy="45647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a:solidFill>
                <a:srgbClr val="000000"/>
              </a:solidFill>
              <a:uFillTx/>
              <a:latin typeface="Arial" pitchFamily="18"/>
              <a:ea typeface="Microsoft YaHei" pitchFamily="2"/>
              <a:cs typeface="Arial" pitchFamily="2"/>
            </a:endParaRPr>
          </a:p>
        </p:txBody>
      </p:sp>
      <p:sp>
        <p:nvSpPr>
          <p:cNvPr id="8" name="Google Shape;124;p5">
            <a:extLst>
              <a:ext uri="{FF2B5EF4-FFF2-40B4-BE49-F238E27FC236}">
                <a16:creationId xmlns:a16="http://schemas.microsoft.com/office/drawing/2014/main" id="{BCC7410E-E29B-48D5-8D58-627EC91DDE26}"/>
              </a:ext>
            </a:extLst>
          </p:cNvPr>
          <p:cNvSpPr/>
          <p:nvPr/>
        </p:nvSpPr>
        <p:spPr>
          <a:xfrm>
            <a:off x="202320" y="3134517"/>
            <a:ext cx="9185760" cy="78335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1440" tIns="91440" rIns="91440" bIns="91440"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a:solidFill>
                <a:srgbClr val="000000"/>
              </a:solidFill>
              <a:uFillTx/>
              <a:latin typeface="Arial" pitchFamily="18"/>
              <a:ea typeface="Microsoft YaHei" pitchFamily="2"/>
              <a:cs typeface="Arial" pitchFamily="2"/>
            </a:endParaRPr>
          </a:p>
        </p:txBody>
      </p:sp>
    </p:spTree>
    <p:extLst>
      <p:ext uri="{BB962C8B-B14F-4D97-AF65-F5344CB8AC3E}">
        <p14:creationId xmlns:p14="http://schemas.microsoft.com/office/powerpoint/2010/main" val="28726539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18;p5">
            <a:extLst>
              <a:ext uri="{FF2B5EF4-FFF2-40B4-BE49-F238E27FC236}">
                <a16:creationId xmlns:a16="http://schemas.microsoft.com/office/drawing/2014/main" id="{8F9B4A96-0878-41D7-AE4D-FEAF1A9AA7CA}"/>
              </a:ext>
            </a:extLst>
          </p:cNvPr>
          <p:cNvPicPr>
            <a:picLocks noChangeAspect="1"/>
          </p:cNvPicPr>
          <p:nvPr/>
        </p:nvPicPr>
        <p:blipFill>
          <a:blip r:embed="rId3">
            <a:lum/>
            <a:alphaModFix/>
          </a:blip>
          <a:srcRect/>
          <a:stretch>
            <a:fillRect/>
          </a:stretch>
        </p:blipFill>
        <p:spPr>
          <a:xfrm>
            <a:off x="929158" y="431276"/>
            <a:ext cx="1163519" cy="361800"/>
          </a:xfrm>
          <a:prstGeom prst="rect">
            <a:avLst/>
          </a:prstGeom>
          <a:noFill/>
          <a:ln cap="flat">
            <a:noFill/>
          </a:ln>
        </p:spPr>
      </p:pic>
      <p:sp>
        <p:nvSpPr>
          <p:cNvPr id="3" name="Google Shape;119;p5">
            <a:extLst>
              <a:ext uri="{FF2B5EF4-FFF2-40B4-BE49-F238E27FC236}">
                <a16:creationId xmlns:a16="http://schemas.microsoft.com/office/drawing/2014/main" id="{A04C4D9D-E0D4-4E31-BBF9-1F23DA13A0B3}"/>
              </a:ext>
            </a:extLst>
          </p:cNvPr>
          <p:cNvSpPr/>
          <p:nvPr/>
        </p:nvSpPr>
        <p:spPr>
          <a:xfrm>
            <a:off x="0" y="1196638"/>
            <a:ext cx="9324356" cy="599041"/>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gradFill>
            <a:gsLst>
              <a:gs pos="0">
                <a:srgbClr val="770000"/>
              </a:gs>
              <a:gs pos="100000">
                <a:srgbClr val="CE0000"/>
              </a:gs>
            </a:gsLst>
            <a:lin ang="0"/>
          </a:gradFill>
          <a:ln cap="flat">
            <a:noFill/>
            <a:prstDash val="solid"/>
          </a:ln>
        </p:spPr>
        <p:txBody>
          <a:bodyPr vert="horz" wrap="square" lIns="91440" tIns="91440" rIns="91440" bIns="91440"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2000" b="0" i="0" u="none" strike="noStrike" kern="1200" cap="none" spc="0" baseline="0" dirty="0">
                <a:solidFill>
                  <a:schemeClr val="bg1"/>
                </a:solidFill>
                <a:uFillTx/>
                <a:latin typeface="Arial" pitchFamily="18"/>
                <a:ea typeface="Microsoft YaHei" pitchFamily="2"/>
                <a:cs typeface="Arial" pitchFamily="2"/>
              </a:rPr>
              <a:t>Список использованной литературы</a:t>
            </a:r>
            <a:r>
              <a:rPr lang="ru-RU" sz="1800" b="0" i="0" u="none" strike="noStrike" kern="1200" cap="none" spc="0" baseline="0" dirty="0">
                <a:solidFill>
                  <a:schemeClr val="bg1"/>
                </a:solidFill>
                <a:uFillTx/>
                <a:latin typeface="Arial" pitchFamily="18"/>
                <a:ea typeface="Microsoft YaHei" pitchFamily="2"/>
                <a:cs typeface="Arial" pitchFamily="2"/>
              </a:rPr>
              <a:t>:</a:t>
            </a:r>
          </a:p>
        </p:txBody>
      </p:sp>
      <p:sp>
        <p:nvSpPr>
          <p:cNvPr id="4" name="Google Shape;120;p5">
            <a:extLst>
              <a:ext uri="{FF2B5EF4-FFF2-40B4-BE49-F238E27FC236}">
                <a16:creationId xmlns:a16="http://schemas.microsoft.com/office/drawing/2014/main" id="{B3AF166F-2425-4046-8803-5D5833A634FC}"/>
              </a:ext>
            </a:extLst>
          </p:cNvPr>
          <p:cNvSpPr/>
          <p:nvPr/>
        </p:nvSpPr>
        <p:spPr>
          <a:xfrm>
            <a:off x="0" y="1293482"/>
            <a:ext cx="9324356" cy="455764"/>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2400" b="0" i="0" u="none" strike="noStrike" kern="1200" cap="none" spc="0" baseline="0" dirty="0">
              <a:solidFill>
                <a:srgbClr val="FFFFFF"/>
              </a:solidFill>
              <a:uFillTx/>
              <a:latin typeface="Times New Roman" pitchFamily="18"/>
              <a:ea typeface="Tahoma" pitchFamily="2"/>
              <a:cs typeface="Tahoma" pitchFamily="2"/>
            </a:endParaRPr>
          </a:p>
        </p:txBody>
      </p:sp>
      <p:sp>
        <p:nvSpPr>
          <p:cNvPr id="5" name="Google Shape;121;p5">
            <a:extLst>
              <a:ext uri="{FF2B5EF4-FFF2-40B4-BE49-F238E27FC236}">
                <a16:creationId xmlns:a16="http://schemas.microsoft.com/office/drawing/2014/main" id="{853F21CC-F0EC-47A8-A886-0FC091BA432E}"/>
              </a:ext>
            </a:extLst>
          </p:cNvPr>
          <p:cNvSpPr/>
          <p:nvPr/>
        </p:nvSpPr>
        <p:spPr>
          <a:xfrm>
            <a:off x="202319" y="2092319"/>
            <a:ext cx="9122035" cy="412166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lvl="0" hangingPunct="0">
              <a:buClr>
                <a:srgbClr val="C00000"/>
              </a:buClr>
              <a:buSzPct val="100000"/>
              <a:buFont typeface="Noto Sans Symbols" pitchFamily="32"/>
              <a:buChar char="●"/>
              <a:defRPr sz="1800" b="0" i="0" u="none" strike="noStrike" kern="0" cap="none" spc="0" baseline="0">
                <a:solidFill>
                  <a:srgbClr val="000000"/>
                </a:solidFill>
                <a:uFillTx/>
              </a:defRPr>
            </a:pPr>
            <a:endParaRPr lang="ru-RU" sz="1400" b="0" i="0" u="none" strike="noStrike" kern="1200" cap="none" spc="0" baseline="0" dirty="0">
              <a:solidFill>
                <a:srgbClr val="000000"/>
              </a:solidFill>
              <a:uFillTx/>
              <a:latin typeface="Arial" pitchFamily="18"/>
              <a:ea typeface="Arial" pitchFamily="2"/>
              <a:cs typeface="Arial" pitchFamily="2"/>
            </a:endParaRPr>
          </a:p>
        </p:txBody>
      </p:sp>
      <p:sp>
        <p:nvSpPr>
          <p:cNvPr id="6" name="Google Shape;122;p5">
            <a:extLst>
              <a:ext uri="{FF2B5EF4-FFF2-40B4-BE49-F238E27FC236}">
                <a16:creationId xmlns:a16="http://schemas.microsoft.com/office/drawing/2014/main" id="{25A2DA45-7B8C-4687-8DDD-8A32D4845526}"/>
              </a:ext>
            </a:extLst>
          </p:cNvPr>
          <p:cNvSpPr/>
          <p:nvPr/>
        </p:nvSpPr>
        <p:spPr>
          <a:xfrm>
            <a:off x="6531120" y="431276"/>
            <a:ext cx="2793235" cy="637556"/>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1200" b="0" i="0" u="none" strike="noStrike" kern="1200" cap="none" spc="0" baseline="0">
                <a:solidFill>
                  <a:srgbClr val="000000"/>
                </a:solidFill>
                <a:uFillTx/>
                <a:latin typeface="Tahoma" pitchFamily="18"/>
                <a:ea typeface="Tahoma" pitchFamily="2"/>
                <a:cs typeface="Tahoma" pitchFamily="2"/>
              </a:rPr>
              <a:t>Институт экономики, математики и информационных технологий (ИЭМИТ)</a:t>
            </a:r>
          </a:p>
        </p:txBody>
      </p:sp>
      <p:sp>
        <p:nvSpPr>
          <p:cNvPr id="7" name="Google Shape;123;p5">
            <a:extLst>
              <a:ext uri="{FF2B5EF4-FFF2-40B4-BE49-F238E27FC236}">
                <a16:creationId xmlns:a16="http://schemas.microsoft.com/office/drawing/2014/main" id="{7A18B9E4-5D7A-429F-89C5-B0362672D6DC}"/>
              </a:ext>
            </a:extLst>
          </p:cNvPr>
          <p:cNvSpPr/>
          <p:nvPr/>
        </p:nvSpPr>
        <p:spPr>
          <a:xfrm>
            <a:off x="7056004" y="6047997"/>
            <a:ext cx="2063160" cy="45647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a:solidFill>
                <a:srgbClr val="000000"/>
              </a:solidFill>
              <a:uFillTx/>
              <a:latin typeface="Arial" pitchFamily="18"/>
              <a:ea typeface="Microsoft YaHei" pitchFamily="2"/>
              <a:cs typeface="Arial" pitchFamily="2"/>
            </a:endParaRPr>
          </a:p>
        </p:txBody>
      </p:sp>
      <p:sp>
        <p:nvSpPr>
          <p:cNvPr id="8" name="Google Shape;124;p5">
            <a:extLst>
              <a:ext uri="{FF2B5EF4-FFF2-40B4-BE49-F238E27FC236}">
                <a16:creationId xmlns:a16="http://schemas.microsoft.com/office/drawing/2014/main" id="{BCC7410E-E29B-48D5-8D58-627EC91DDE26}"/>
              </a:ext>
            </a:extLst>
          </p:cNvPr>
          <p:cNvSpPr/>
          <p:nvPr/>
        </p:nvSpPr>
        <p:spPr>
          <a:xfrm>
            <a:off x="202320" y="3134517"/>
            <a:ext cx="9185760" cy="78335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1440" tIns="91440" rIns="91440" bIns="91440"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a:solidFill>
                <a:srgbClr val="000000"/>
              </a:solidFill>
              <a:uFillTx/>
              <a:latin typeface="Arial" pitchFamily="18"/>
              <a:ea typeface="Microsoft YaHei" pitchFamily="2"/>
              <a:cs typeface="Arial" pitchFamily="2"/>
            </a:endParaRPr>
          </a:p>
        </p:txBody>
      </p:sp>
      <p:sp>
        <p:nvSpPr>
          <p:cNvPr id="9" name="Прямоугольник 8">
            <a:extLst>
              <a:ext uri="{FF2B5EF4-FFF2-40B4-BE49-F238E27FC236}">
                <a16:creationId xmlns:a16="http://schemas.microsoft.com/office/drawing/2014/main" id="{15201627-B58F-4439-804F-60126EDB0C1E}"/>
              </a:ext>
            </a:extLst>
          </p:cNvPr>
          <p:cNvSpPr/>
          <p:nvPr/>
        </p:nvSpPr>
        <p:spPr>
          <a:xfrm>
            <a:off x="0" y="1892036"/>
            <a:ext cx="9787740" cy="5078313"/>
          </a:xfrm>
          <a:prstGeom prst="rect">
            <a:avLst/>
          </a:prstGeom>
        </p:spPr>
        <p:txBody>
          <a:bodyPr wrap="square">
            <a:spAutoFit/>
          </a:bodyPr>
          <a:lstStyle/>
          <a:p>
            <a:pPr marL="342900" indent="-342900">
              <a:buAutoNum type="arabicParenR"/>
            </a:pPr>
            <a:r>
              <a:rPr lang="ru-RU" dirty="0"/>
              <a:t>Федеральный закон от 25.02.1999 N 39-ФЗ (ред. от 28.12.2022) </a:t>
            </a:r>
            <a:r>
              <a:rPr lang="en-US" dirty="0"/>
              <a:t>“</a:t>
            </a:r>
            <a:r>
              <a:rPr lang="ru-RU" dirty="0"/>
              <a:t>Об инвестиционной деятельности в Российской Федерации, осуществляемой в форме капитальных вложений</a:t>
            </a:r>
            <a:r>
              <a:rPr lang="en-US" dirty="0"/>
              <a:t>”</a:t>
            </a:r>
            <a:r>
              <a:rPr lang="ru-RU" dirty="0"/>
              <a:t> </a:t>
            </a:r>
            <a:r>
              <a:rPr lang="en-US" dirty="0"/>
              <a:t>// </a:t>
            </a:r>
            <a:r>
              <a:rPr lang="ru-RU" dirty="0"/>
              <a:t>СЗ РФ</a:t>
            </a:r>
            <a:r>
              <a:rPr lang="en-US" dirty="0"/>
              <a:t>. – 1999 –</a:t>
            </a:r>
            <a:r>
              <a:rPr lang="en-US" b="1" dirty="0"/>
              <a:t> </a:t>
            </a:r>
            <a:r>
              <a:rPr lang="ru-RU" dirty="0"/>
              <a:t>№</a:t>
            </a:r>
            <a:r>
              <a:rPr lang="en-US" dirty="0"/>
              <a:t>9. – </a:t>
            </a:r>
            <a:r>
              <a:rPr lang="ru-RU" dirty="0" err="1"/>
              <a:t>Ст</a:t>
            </a:r>
            <a:r>
              <a:rPr lang="en-US" dirty="0"/>
              <a:t>. 1096.</a:t>
            </a:r>
            <a:endParaRPr lang="ru-RU" dirty="0"/>
          </a:p>
          <a:p>
            <a:pPr marL="342900" indent="-342900">
              <a:buAutoNum type="arabicParenR"/>
            </a:pPr>
            <a:r>
              <a:rPr lang="ru-RU" dirty="0" err="1"/>
              <a:t>Юзвович</a:t>
            </a:r>
            <a:r>
              <a:rPr lang="ru-RU" dirty="0"/>
              <a:t> Л.И. Экономическая природа и роль инвестиций в национальной экономической системе // Финансы и кредит. 2010. №9 (393). URL: https://cyberleninka.ru/article/n/ekonomicheskaya-priroda-i-rol-investitsiy-v-natsionalnoy-ekonomicheskoy-sisteme (дата обращения: 19.10.2023).</a:t>
            </a:r>
          </a:p>
          <a:p>
            <a:pPr marL="342900" indent="-342900">
              <a:buAutoNum type="arabicParenR"/>
            </a:pPr>
            <a:r>
              <a:rPr lang="ru-RU" dirty="0"/>
              <a:t>Сивакова С.Ю. Формирование инвестиционного климата с целью привлечения иностранных инвестиций (На примере Смоленской области) [Текст]: </a:t>
            </a:r>
            <a:r>
              <a:rPr lang="ru-RU" dirty="0" err="1"/>
              <a:t>дис</a:t>
            </a:r>
            <a:r>
              <a:rPr lang="ru-RU" dirty="0"/>
              <a:t>. ... канд. </a:t>
            </a:r>
            <a:r>
              <a:rPr lang="ru-RU" dirty="0" err="1"/>
              <a:t>экон</a:t>
            </a:r>
            <a:r>
              <a:rPr lang="ru-RU" dirty="0"/>
              <a:t>. наук: 08.00.05 - Санкт-Петербург, 2014 - с. 22. </a:t>
            </a:r>
          </a:p>
          <a:p>
            <a:pPr marL="342900" indent="-342900">
              <a:buAutoNum type="arabicParenR"/>
            </a:pPr>
            <a:r>
              <a:rPr lang="ru-RU" dirty="0"/>
              <a:t>Анкудинов А. Б. и др. Детерминанты инвестиционного поведения компаний формирующихся рынков //Экономические отношения. – 2020. – Т. 10. – №. 2. – С. 341-362.</a:t>
            </a:r>
            <a:endParaRPr lang="en-US" dirty="0"/>
          </a:p>
          <a:p>
            <a:pPr marL="342900" indent="-342900">
              <a:buAutoNum type="arabicParenR"/>
            </a:pPr>
            <a:r>
              <a:rPr lang="ru-RU" dirty="0"/>
              <a:t>Кожина Екатерина Андреевна, </a:t>
            </a:r>
            <a:r>
              <a:rPr lang="ru-RU" dirty="0" err="1"/>
              <a:t>Лавренчук</a:t>
            </a:r>
            <a:r>
              <a:rPr lang="ru-RU" dirty="0"/>
              <a:t> Елена Николаевна Детерминанты прямых иностранных инвестиций в регионы Российской Федерации: результаты экономико- математического моделирования // Вестник ПГУ. Серия: Экономика. 2017. №3. URL: https://cyberleninka.ru/article/n/determinanty-pryamyh-inostrannyh-investitsiyv-regiony-rossiyskoy-federatsii-rezultaty-ekonomiko-matematicheskogo-modelirovaniya (дата обращения: 02.11.2023).</a:t>
            </a:r>
          </a:p>
        </p:txBody>
      </p:sp>
    </p:spTree>
    <p:extLst>
      <p:ext uri="{BB962C8B-B14F-4D97-AF65-F5344CB8AC3E}">
        <p14:creationId xmlns:p14="http://schemas.microsoft.com/office/powerpoint/2010/main" val="4909615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Google Shape;205;p11">
            <a:extLst>
              <a:ext uri="{FF2B5EF4-FFF2-40B4-BE49-F238E27FC236}">
                <a16:creationId xmlns:a16="http://schemas.microsoft.com/office/drawing/2014/main" id="{D387E213-9A84-47E9-97AA-4F3A2B208B62}"/>
              </a:ext>
            </a:extLst>
          </p:cNvPr>
          <p:cNvSpPr/>
          <p:nvPr/>
        </p:nvSpPr>
        <p:spPr>
          <a:xfrm>
            <a:off x="4680155" y="-98323"/>
            <a:ext cx="5329084" cy="7030065"/>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gradFill>
            <a:gsLst>
              <a:gs pos="0">
                <a:srgbClr val="770000"/>
              </a:gs>
              <a:gs pos="100000">
                <a:srgbClr val="CE0000"/>
              </a:gs>
            </a:gsLst>
            <a:lin ang="0"/>
          </a:gradFill>
          <a:ln cap="flat">
            <a:noFill/>
            <a:prstDash val="solid"/>
          </a:ln>
        </p:spPr>
        <p:txBody>
          <a:bodyPr vert="horz" wrap="square" lIns="91440" tIns="91440" rIns="91440" bIns="91440"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a:solidFill>
                <a:srgbClr val="000000"/>
              </a:solidFill>
              <a:uFillTx/>
              <a:latin typeface="Arial" pitchFamily="18"/>
              <a:ea typeface="Microsoft YaHei" pitchFamily="2"/>
              <a:cs typeface="Arial" pitchFamily="2"/>
            </a:endParaRPr>
          </a:p>
        </p:txBody>
      </p:sp>
      <p:sp>
        <p:nvSpPr>
          <p:cNvPr id="3" name="Google Shape;206;p11">
            <a:extLst>
              <a:ext uri="{FF2B5EF4-FFF2-40B4-BE49-F238E27FC236}">
                <a16:creationId xmlns:a16="http://schemas.microsoft.com/office/drawing/2014/main" id="{638E3442-F9DD-4587-998B-A2D7DF2F215A}"/>
              </a:ext>
            </a:extLst>
          </p:cNvPr>
          <p:cNvSpPr/>
          <p:nvPr/>
        </p:nvSpPr>
        <p:spPr>
          <a:xfrm>
            <a:off x="5357346" y="2607658"/>
            <a:ext cx="5226481" cy="516599"/>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2800" b="0" i="0" u="none" strike="noStrike" kern="1200" cap="none" spc="0" baseline="0" dirty="0">
                <a:solidFill>
                  <a:schemeClr val="bg1"/>
                </a:solidFill>
                <a:uFillTx/>
                <a:latin typeface="Tahoma" pitchFamily="18"/>
                <a:ea typeface="Tahoma" pitchFamily="2"/>
                <a:cs typeface="Tahoma" pitchFamily="2"/>
              </a:rPr>
              <a:t>Спасибо за </a:t>
            </a:r>
            <a:r>
              <a:rPr lang="ru-RU" sz="2800" i="0" u="none" strike="noStrike" kern="1200" cap="none" spc="0" baseline="0" dirty="0">
                <a:solidFill>
                  <a:schemeClr val="bg1"/>
                </a:solidFill>
                <a:uFillTx/>
                <a:latin typeface="Tahoma" pitchFamily="18"/>
                <a:ea typeface="Tahoma" pitchFamily="2"/>
                <a:cs typeface="Tahoma" pitchFamily="2"/>
              </a:rPr>
              <a:t>внимание</a:t>
            </a:r>
            <a:r>
              <a:rPr lang="ru-RU" sz="2800" b="0" i="0" u="none" strike="noStrike" kern="1200" cap="none" spc="0" baseline="0" dirty="0">
                <a:solidFill>
                  <a:schemeClr val="bg1"/>
                </a:solidFill>
                <a:uFillTx/>
                <a:latin typeface="Tahoma" pitchFamily="18"/>
                <a:ea typeface="Tahoma" pitchFamily="2"/>
                <a:cs typeface="Tahoma" pitchFamily="2"/>
              </a:rPr>
              <a:t>!</a:t>
            </a:r>
          </a:p>
        </p:txBody>
      </p:sp>
      <p:pic>
        <p:nvPicPr>
          <p:cNvPr id="5" name="Google Shape;208;p11">
            <a:extLst>
              <a:ext uri="{FF2B5EF4-FFF2-40B4-BE49-F238E27FC236}">
                <a16:creationId xmlns:a16="http://schemas.microsoft.com/office/drawing/2014/main" id="{152901C2-E000-4992-9048-8031B14EAF3C}"/>
              </a:ext>
            </a:extLst>
          </p:cNvPr>
          <p:cNvPicPr>
            <a:picLocks noChangeAspect="1"/>
          </p:cNvPicPr>
          <p:nvPr/>
        </p:nvPicPr>
        <p:blipFill>
          <a:blip r:embed="rId3">
            <a:lum/>
            <a:alphaModFix/>
          </a:blip>
          <a:srcRect/>
          <a:stretch>
            <a:fillRect/>
          </a:stretch>
        </p:blipFill>
        <p:spPr>
          <a:xfrm>
            <a:off x="825488" y="2794819"/>
            <a:ext cx="2730422" cy="1268361"/>
          </a:xfrm>
          <a:prstGeom prst="rect">
            <a:avLst/>
          </a:prstGeom>
          <a:noFill/>
          <a:ln cap="flat">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18;p5">
            <a:extLst>
              <a:ext uri="{FF2B5EF4-FFF2-40B4-BE49-F238E27FC236}">
                <a16:creationId xmlns:a16="http://schemas.microsoft.com/office/drawing/2014/main" id="{8F9B4A96-0878-41D7-AE4D-FEAF1A9AA7CA}"/>
              </a:ext>
            </a:extLst>
          </p:cNvPr>
          <p:cNvPicPr>
            <a:picLocks noChangeAspect="1"/>
          </p:cNvPicPr>
          <p:nvPr/>
        </p:nvPicPr>
        <p:blipFill>
          <a:blip r:embed="rId3">
            <a:lum/>
            <a:alphaModFix/>
          </a:blip>
          <a:srcRect/>
          <a:stretch>
            <a:fillRect/>
          </a:stretch>
        </p:blipFill>
        <p:spPr>
          <a:xfrm>
            <a:off x="929158" y="431276"/>
            <a:ext cx="1163519" cy="361800"/>
          </a:xfrm>
          <a:prstGeom prst="rect">
            <a:avLst/>
          </a:prstGeom>
          <a:noFill/>
          <a:ln cap="flat">
            <a:noFill/>
          </a:ln>
        </p:spPr>
      </p:pic>
      <p:sp>
        <p:nvSpPr>
          <p:cNvPr id="3" name="Google Shape;119;p5">
            <a:extLst>
              <a:ext uri="{FF2B5EF4-FFF2-40B4-BE49-F238E27FC236}">
                <a16:creationId xmlns:a16="http://schemas.microsoft.com/office/drawing/2014/main" id="{A04C4D9D-E0D4-4E31-BBF9-1F23DA13A0B3}"/>
              </a:ext>
            </a:extLst>
          </p:cNvPr>
          <p:cNvSpPr/>
          <p:nvPr/>
        </p:nvSpPr>
        <p:spPr>
          <a:xfrm>
            <a:off x="0" y="1196638"/>
            <a:ext cx="9324356" cy="599041"/>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gradFill>
            <a:gsLst>
              <a:gs pos="0">
                <a:srgbClr val="770000"/>
              </a:gs>
              <a:gs pos="100000">
                <a:srgbClr val="CE0000"/>
              </a:gs>
            </a:gsLst>
            <a:lin ang="0"/>
          </a:gradFill>
          <a:ln cap="flat">
            <a:noFill/>
            <a:prstDash val="solid"/>
          </a:ln>
        </p:spPr>
        <p:txBody>
          <a:bodyPr vert="horz" wrap="square" lIns="91440" tIns="91440" rIns="91440" bIns="91440"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a:solidFill>
                <a:srgbClr val="000000"/>
              </a:solidFill>
              <a:uFillTx/>
              <a:latin typeface="Arial" pitchFamily="18"/>
              <a:ea typeface="Microsoft YaHei" pitchFamily="2"/>
              <a:cs typeface="Arial" pitchFamily="2"/>
            </a:endParaRPr>
          </a:p>
        </p:txBody>
      </p:sp>
      <p:sp>
        <p:nvSpPr>
          <p:cNvPr id="4" name="Google Shape;120;p5">
            <a:extLst>
              <a:ext uri="{FF2B5EF4-FFF2-40B4-BE49-F238E27FC236}">
                <a16:creationId xmlns:a16="http://schemas.microsoft.com/office/drawing/2014/main" id="{B3AF166F-2425-4046-8803-5D5833A634FC}"/>
              </a:ext>
            </a:extLst>
          </p:cNvPr>
          <p:cNvSpPr/>
          <p:nvPr/>
        </p:nvSpPr>
        <p:spPr>
          <a:xfrm>
            <a:off x="0" y="1293482"/>
            <a:ext cx="9324356" cy="455764"/>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2400" b="0" i="0" u="none" strike="noStrike" kern="1200" cap="none" spc="0" baseline="0" dirty="0">
                <a:solidFill>
                  <a:srgbClr val="FFFFFF"/>
                </a:solidFill>
                <a:uFillTx/>
                <a:latin typeface="Times New Roman" pitchFamily="18"/>
                <a:ea typeface="Tahoma" pitchFamily="2"/>
                <a:cs typeface="Tahoma" pitchFamily="2"/>
              </a:rPr>
              <a:t>Необходимые макроэкономические понятия </a:t>
            </a:r>
          </a:p>
        </p:txBody>
      </p:sp>
      <p:sp>
        <p:nvSpPr>
          <p:cNvPr id="5" name="Google Shape;121;p5">
            <a:extLst>
              <a:ext uri="{FF2B5EF4-FFF2-40B4-BE49-F238E27FC236}">
                <a16:creationId xmlns:a16="http://schemas.microsoft.com/office/drawing/2014/main" id="{853F21CC-F0EC-47A8-A886-0FC091BA432E}"/>
              </a:ext>
            </a:extLst>
          </p:cNvPr>
          <p:cNvSpPr/>
          <p:nvPr/>
        </p:nvSpPr>
        <p:spPr>
          <a:xfrm>
            <a:off x="101160" y="2014569"/>
            <a:ext cx="9122036" cy="4412155"/>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285750" indent="-285750" hangingPunct="0">
              <a:buClr>
                <a:srgbClr val="C00000"/>
              </a:buClr>
              <a:buSzPct val="100000"/>
              <a:buFontTx/>
              <a:buChar char="-"/>
              <a:defRPr sz="1800" b="0" i="0" u="none" strike="noStrike" kern="0" cap="none" spc="0" baseline="0">
                <a:solidFill>
                  <a:srgbClr val="000000"/>
                </a:solidFill>
                <a:uFillTx/>
              </a:defRPr>
            </a:pPr>
            <a:r>
              <a:rPr lang="ru-RU" b="1" dirty="0">
                <a:solidFill>
                  <a:srgbClr val="000000"/>
                </a:solidFill>
                <a:ea typeface="Arial" pitchFamily="2"/>
                <a:cs typeface="Arial" pitchFamily="2"/>
              </a:rPr>
              <a:t>ВВП</a:t>
            </a:r>
            <a:r>
              <a:rPr lang="ru-RU" dirty="0">
                <a:solidFill>
                  <a:srgbClr val="000000"/>
                </a:solidFill>
                <a:ea typeface="Arial" pitchFamily="2"/>
                <a:cs typeface="Arial" pitchFamily="2"/>
              </a:rPr>
              <a:t> – конечная рыночная стоимость товаров и услуг, произведенных на территории данной страны за определенный промежуток времени. </a:t>
            </a:r>
          </a:p>
          <a:p>
            <a:pPr marL="285750" lvl="0" indent="-285750" hangingPunct="0">
              <a:buClr>
                <a:srgbClr val="C00000"/>
              </a:buClr>
              <a:buSzPct val="100000"/>
              <a:buFontTx/>
              <a:buChar char="-"/>
              <a:defRPr sz="1800" b="0" i="0" u="none" strike="noStrike" kern="0" cap="none" spc="0" baseline="0">
                <a:solidFill>
                  <a:srgbClr val="000000"/>
                </a:solidFill>
                <a:uFillTx/>
              </a:defRPr>
            </a:pPr>
            <a:r>
              <a:rPr lang="ru-RU" b="1" dirty="0"/>
              <a:t>Инвестиционная активность </a:t>
            </a:r>
            <a:r>
              <a:rPr lang="ru-RU" dirty="0"/>
              <a:t>- это совокупность действий и операций, связанных с вложением капитала (финансовых ресурсов) в различные виды активов, такие как ценные бумаги, недвижимость, предприятия, проекты или другие инвестиционные объекты с целью получения дохода, роста капитала или достижения других финансовых целей.</a:t>
            </a:r>
          </a:p>
          <a:p>
            <a:pPr marL="285750" lvl="0" indent="-285750" hangingPunct="0">
              <a:buClr>
                <a:srgbClr val="C00000"/>
              </a:buClr>
              <a:buSzPct val="100000"/>
              <a:buFontTx/>
              <a:buChar char="-"/>
              <a:defRPr sz="1800" b="0" i="0" u="none" strike="noStrike" kern="0" cap="none" spc="0" baseline="0">
                <a:solidFill>
                  <a:srgbClr val="000000"/>
                </a:solidFill>
                <a:uFillTx/>
              </a:defRPr>
            </a:pPr>
            <a:r>
              <a:rPr lang="ru-RU" b="1" dirty="0"/>
              <a:t>Инвестиционный климат </a:t>
            </a:r>
            <a:r>
              <a:rPr lang="ru-RU" dirty="0"/>
              <a:t>- это совокупность отношений, характеризующих состояние и потенциал среды вложения капитала, а также риски ведения бизнеса на определенной территории при определенных политических, нормативно-законодательных и социально-экономических условиях» [2].</a:t>
            </a:r>
          </a:p>
          <a:p>
            <a:pPr marL="285750" indent="-285750" hangingPunct="0">
              <a:buClr>
                <a:srgbClr val="C00000"/>
              </a:buClr>
              <a:buSzPct val="100000"/>
              <a:buFontTx/>
              <a:buChar char="-"/>
              <a:defRPr sz="1800" b="0" i="0" u="none" strike="noStrike" kern="0" cap="none" spc="0" baseline="0">
                <a:solidFill>
                  <a:srgbClr val="000000"/>
                </a:solidFill>
                <a:uFillTx/>
              </a:defRPr>
            </a:pPr>
            <a:r>
              <a:rPr lang="ru-RU" b="1" dirty="0"/>
              <a:t>Экономический рост </a:t>
            </a:r>
            <a:r>
              <a:rPr lang="ru-RU" dirty="0"/>
              <a:t>- это устойчивое увеличение объема производства товаров и услуг в экономике страны в течение определенного временного периода. </a:t>
            </a:r>
          </a:p>
          <a:p>
            <a:pPr marL="285750" indent="-285750" hangingPunct="0">
              <a:buClr>
                <a:srgbClr val="C00000"/>
              </a:buClr>
              <a:buSzPct val="100000"/>
              <a:buFontTx/>
              <a:buChar char="-"/>
              <a:defRPr sz="1800" b="0" i="0" u="none" strike="noStrike" kern="0" cap="none" spc="0" baseline="0">
                <a:solidFill>
                  <a:srgbClr val="000000"/>
                </a:solidFill>
                <a:uFillTx/>
              </a:defRPr>
            </a:pPr>
            <a:endParaRPr lang="ru-RU" dirty="0">
              <a:solidFill>
                <a:srgbClr val="000000"/>
              </a:solidFill>
              <a:ea typeface="Arial" pitchFamily="2"/>
              <a:cs typeface="Arial" pitchFamily="2"/>
            </a:endParaRPr>
          </a:p>
          <a:p>
            <a:pPr marL="285750" lvl="0" indent="-285750" hangingPunct="0">
              <a:buClr>
                <a:srgbClr val="C00000"/>
              </a:buClr>
              <a:buSzPct val="100000"/>
              <a:buFontTx/>
              <a:buChar char="-"/>
              <a:defRPr sz="1800" b="0" i="0" u="none" strike="noStrike" kern="0" cap="none" spc="0" baseline="0">
                <a:solidFill>
                  <a:srgbClr val="000000"/>
                </a:solidFill>
                <a:uFillTx/>
              </a:defRPr>
            </a:pPr>
            <a:endParaRPr lang="ru-RU" dirty="0"/>
          </a:p>
          <a:p>
            <a:pPr marL="285750" lvl="0" indent="-285750" hangingPunct="0">
              <a:buClr>
                <a:srgbClr val="C00000"/>
              </a:buClr>
              <a:buSzPct val="100000"/>
              <a:buFontTx/>
              <a:buChar char="-"/>
              <a:defRPr sz="1800" b="0" i="0" u="none" strike="noStrike" kern="0" cap="none" spc="0" baseline="0">
                <a:solidFill>
                  <a:srgbClr val="000000"/>
                </a:solidFill>
                <a:uFillTx/>
              </a:defRPr>
            </a:pPr>
            <a:endParaRPr lang="ru-RU" dirty="0"/>
          </a:p>
          <a:p>
            <a:pPr lvl="0" hangingPunct="0">
              <a:buClr>
                <a:srgbClr val="C00000"/>
              </a:buClr>
              <a:buSzPct val="100000"/>
              <a:defRPr sz="1800" b="0" i="0" u="none" strike="noStrike" kern="0" cap="none" spc="0" baseline="0">
                <a:solidFill>
                  <a:srgbClr val="000000"/>
                </a:solidFill>
                <a:uFillTx/>
              </a:defRPr>
            </a:pPr>
            <a:endParaRPr lang="ru-RU" b="0" i="0" u="none" strike="noStrike" kern="1200" cap="none" spc="0" baseline="0" dirty="0">
              <a:solidFill>
                <a:srgbClr val="000000"/>
              </a:solidFill>
              <a:uFillTx/>
              <a:ea typeface="Arial" pitchFamily="2"/>
              <a:cs typeface="Arial" pitchFamily="2"/>
            </a:endParaRPr>
          </a:p>
        </p:txBody>
      </p:sp>
      <p:sp>
        <p:nvSpPr>
          <p:cNvPr id="6" name="Google Shape;122;p5">
            <a:extLst>
              <a:ext uri="{FF2B5EF4-FFF2-40B4-BE49-F238E27FC236}">
                <a16:creationId xmlns:a16="http://schemas.microsoft.com/office/drawing/2014/main" id="{25A2DA45-7B8C-4687-8DDD-8A32D4845526}"/>
              </a:ext>
            </a:extLst>
          </p:cNvPr>
          <p:cNvSpPr/>
          <p:nvPr/>
        </p:nvSpPr>
        <p:spPr>
          <a:xfrm>
            <a:off x="6531120" y="431276"/>
            <a:ext cx="2793235" cy="637556"/>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1200" b="0" i="0" u="none" strike="noStrike" kern="1200" cap="none" spc="0" baseline="0">
                <a:solidFill>
                  <a:srgbClr val="000000"/>
                </a:solidFill>
                <a:uFillTx/>
                <a:latin typeface="Tahoma" pitchFamily="18"/>
                <a:ea typeface="Tahoma" pitchFamily="2"/>
                <a:cs typeface="Tahoma" pitchFamily="2"/>
              </a:rPr>
              <a:t>Институт экономики, математики и информационных технологий (ИЭМИТ)</a:t>
            </a:r>
          </a:p>
        </p:txBody>
      </p:sp>
      <p:sp>
        <p:nvSpPr>
          <p:cNvPr id="7" name="Google Shape;123;p5">
            <a:extLst>
              <a:ext uri="{FF2B5EF4-FFF2-40B4-BE49-F238E27FC236}">
                <a16:creationId xmlns:a16="http://schemas.microsoft.com/office/drawing/2014/main" id="{7A18B9E4-5D7A-429F-89C5-B0362672D6DC}"/>
              </a:ext>
            </a:extLst>
          </p:cNvPr>
          <p:cNvSpPr/>
          <p:nvPr/>
        </p:nvSpPr>
        <p:spPr>
          <a:xfrm>
            <a:off x="7056004" y="6047997"/>
            <a:ext cx="2063160" cy="45647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a:solidFill>
                <a:srgbClr val="000000"/>
              </a:solidFill>
              <a:uFillTx/>
              <a:latin typeface="Arial" pitchFamily="18"/>
              <a:ea typeface="Microsoft YaHei" pitchFamily="2"/>
              <a:cs typeface="Arial" pitchFamily="2"/>
            </a:endParaRPr>
          </a:p>
        </p:txBody>
      </p:sp>
      <p:sp>
        <p:nvSpPr>
          <p:cNvPr id="8" name="Google Shape;124;p5">
            <a:extLst>
              <a:ext uri="{FF2B5EF4-FFF2-40B4-BE49-F238E27FC236}">
                <a16:creationId xmlns:a16="http://schemas.microsoft.com/office/drawing/2014/main" id="{BCC7410E-E29B-48D5-8D58-627EC91DDE26}"/>
              </a:ext>
            </a:extLst>
          </p:cNvPr>
          <p:cNvSpPr/>
          <p:nvPr/>
        </p:nvSpPr>
        <p:spPr>
          <a:xfrm>
            <a:off x="202320" y="3134517"/>
            <a:ext cx="9185760" cy="78335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1440" tIns="91440" rIns="91440" bIns="91440"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a:solidFill>
                <a:srgbClr val="000000"/>
              </a:solidFill>
              <a:uFillTx/>
              <a:latin typeface="Arial" pitchFamily="18"/>
              <a:ea typeface="Microsoft YaHei" pitchFamily="2"/>
              <a:cs typeface="Arial" pitchFamily="2"/>
            </a:endParaRPr>
          </a:p>
        </p:txBody>
      </p:sp>
    </p:spTree>
    <p:extLst>
      <p:ext uri="{BB962C8B-B14F-4D97-AF65-F5344CB8AC3E}">
        <p14:creationId xmlns:p14="http://schemas.microsoft.com/office/powerpoint/2010/main" val="1045639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18;p5">
            <a:extLst>
              <a:ext uri="{FF2B5EF4-FFF2-40B4-BE49-F238E27FC236}">
                <a16:creationId xmlns:a16="http://schemas.microsoft.com/office/drawing/2014/main" id="{8F9B4A96-0878-41D7-AE4D-FEAF1A9AA7CA}"/>
              </a:ext>
            </a:extLst>
          </p:cNvPr>
          <p:cNvPicPr>
            <a:picLocks noChangeAspect="1"/>
          </p:cNvPicPr>
          <p:nvPr/>
        </p:nvPicPr>
        <p:blipFill>
          <a:blip r:embed="rId3">
            <a:lum/>
            <a:alphaModFix/>
          </a:blip>
          <a:srcRect/>
          <a:stretch>
            <a:fillRect/>
          </a:stretch>
        </p:blipFill>
        <p:spPr>
          <a:xfrm>
            <a:off x="929158" y="431276"/>
            <a:ext cx="1163519" cy="361800"/>
          </a:xfrm>
          <a:prstGeom prst="rect">
            <a:avLst/>
          </a:prstGeom>
          <a:noFill/>
          <a:ln cap="flat">
            <a:noFill/>
          </a:ln>
        </p:spPr>
      </p:pic>
      <p:sp>
        <p:nvSpPr>
          <p:cNvPr id="3" name="Google Shape;119;p5">
            <a:extLst>
              <a:ext uri="{FF2B5EF4-FFF2-40B4-BE49-F238E27FC236}">
                <a16:creationId xmlns:a16="http://schemas.microsoft.com/office/drawing/2014/main" id="{A04C4D9D-E0D4-4E31-BBF9-1F23DA13A0B3}"/>
              </a:ext>
            </a:extLst>
          </p:cNvPr>
          <p:cNvSpPr/>
          <p:nvPr/>
        </p:nvSpPr>
        <p:spPr>
          <a:xfrm>
            <a:off x="0" y="1196638"/>
            <a:ext cx="9324356" cy="599041"/>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gradFill>
            <a:gsLst>
              <a:gs pos="0">
                <a:srgbClr val="770000"/>
              </a:gs>
              <a:gs pos="100000">
                <a:srgbClr val="CE0000"/>
              </a:gs>
            </a:gsLst>
            <a:lin ang="0"/>
          </a:gradFill>
          <a:ln cap="flat">
            <a:noFill/>
            <a:prstDash val="solid"/>
          </a:ln>
        </p:spPr>
        <p:txBody>
          <a:bodyPr vert="horz" wrap="square" lIns="91440" tIns="91440" rIns="91440" bIns="91440"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a:solidFill>
                <a:srgbClr val="000000"/>
              </a:solidFill>
              <a:uFillTx/>
              <a:latin typeface="Arial" pitchFamily="18"/>
              <a:ea typeface="Microsoft YaHei" pitchFamily="2"/>
              <a:cs typeface="Arial" pitchFamily="2"/>
            </a:endParaRPr>
          </a:p>
        </p:txBody>
      </p:sp>
      <p:sp>
        <p:nvSpPr>
          <p:cNvPr id="4" name="Google Shape;120;p5">
            <a:extLst>
              <a:ext uri="{FF2B5EF4-FFF2-40B4-BE49-F238E27FC236}">
                <a16:creationId xmlns:a16="http://schemas.microsoft.com/office/drawing/2014/main" id="{B3AF166F-2425-4046-8803-5D5833A634FC}"/>
              </a:ext>
            </a:extLst>
          </p:cNvPr>
          <p:cNvSpPr/>
          <p:nvPr/>
        </p:nvSpPr>
        <p:spPr>
          <a:xfrm>
            <a:off x="0" y="1293482"/>
            <a:ext cx="9324356" cy="455764"/>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2400" dirty="0">
                <a:solidFill>
                  <a:srgbClr val="FFFFFF"/>
                </a:solidFill>
                <a:latin typeface="Times New Roman" pitchFamily="18"/>
                <a:ea typeface="Tahoma" pitchFamily="2"/>
                <a:cs typeface="Tahoma" pitchFamily="2"/>
              </a:rPr>
              <a:t>Определение</a:t>
            </a:r>
            <a:r>
              <a:rPr lang="ru-RU" sz="2400" b="0" i="0" u="none" strike="noStrike" kern="1200" cap="none" spc="0" baseline="0" dirty="0">
                <a:solidFill>
                  <a:srgbClr val="FFFFFF"/>
                </a:solidFill>
                <a:uFillTx/>
                <a:latin typeface="Times New Roman" pitchFamily="18"/>
                <a:ea typeface="Tahoma" pitchFamily="2"/>
                <a:cs typeface="Tahoma" pitchFamily="2"/>
              </a:rPr>
              <a:t> инвестиций</a:t>
            </a:r>
          </a:p>
        </p:txBody>
      </p:sp>
      <p:sp>
        <p:nvSpPr>
          <p:cNvPr id="5" name="Google Shape;121;p5">
            <a:extLst>
              <a:ext uri="{FF2B5EF4-FFF2-40B4-BE49-F238E27FC236}">
                <a16:creationId xmlns:a16="http://schemas.microsoft.com/office/drawing/2014/main" id="{853F21CC-F0EC-47A8-A886-0FC091BA432E}"/>
              </a:ext>
            </a:extLst>
          </p:cNvPr>
          <p:cNvSpPr/>
          <p:nvPr/>
        </p:nvSpPr>
        <p:spPr>
          <a:xfrm>
            <a:off x="202319" y="2445845"/>
            <a:ext cx="9122036" cy="4412155"/>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lvl="0" hangingPunct="0">
              <a:buClr>
                <a:srgbClr val="C00000"/>
              </a:buClr>
              <a:buSzPct val="100000"/>
              <a:buFont typeface="Noto Sans Symbols" pitchFamily="32"/>
              <a:buChar char="●"/>
              <a:defRPr sz="1800" b="0" i="0" u="none" strike="noStrike" kern="0" cap="none" spc="0" baseline="0">
                <a:solidFill>
                  <a:srgbClr val="000000"/>
                </a:solidFill>
                <a:uFillTx/>
              </a:defRPr>
            </a:pPr>
            <a:endParaRPr lang="ru-RU" sz="1400" b="0" i="0" u="none" strike="noStrike" kern="1200" cap="none" spc="0" baseline="0" dirty="0">
              <a:solidFill>
                <a:srgbClr val="000000"/>
              </a:solidFill>
              <a:uFillTx/>
              <a:latin typeface="Arial" pitchFamily="18"/>
              <a:ea typeface="Arial" pitchFamily="2"/>
              <a:cs typeface="Arial" pitchFamily="2"/>
            </a:endParaRPr>
          </a:p>
        </p:txBody>
      </p:sp>
      <p:sp>
        <p:nvSpPr>
          <p:cNvPr id="6" name="Google Shape;122;p5">
            <a:extLst>
              <a:ext uri="{FF2B5EF4-FFF2-40B4-BE49-F238E27FC236}">
                <a16:creationId xmlns:a16="http://schemas.microsoft.com/office/drawing/2014/main" id="{25A2DA45-7B8C-4687-8DDD-8A32D4845526}"/>
              </a:ext>
            </a:extLst>
          </p:cNvPr>
          <p:cNvSpPr/>
          <p:nvPr/>
        </p:nvSpPr>
        <p:spPr>
          <a:xfrm>
            <a:off x="6531120" y="431276"/>
            <a:ext cx="2793235" cy="637556"/>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1200" b="0" i="0" u="none" strike="noStrike" kern="1200" cap="none" spc="0" baseline="0">
                <a:solidFill>
                  <a:srgbClr val="000000"/>
                </a:solidFill>
                <a:uFillTx/>
                <a:latin typeface="Tahoma" pitchFamily="18"/>
                <a:ea typeface="Tahoma" pitchFamily="2"/>
                <a:cs typeface="Tahoma" pitchFamily="2"/>
              </a:rPr>
              <a:t>Институт экономики, математики и информационных технологий (ИЭМИТ)</a:t>
            </a:r>
          </a:p>
        </p:txBody>
      </p:sp>
      <p:sp>
        <p:nvSpPr>
          <p:cNvPr id="7" name="Google Shape;123;p5">
            <a:extLst>
              <a:ext uri="{FF2B5EF4-FFF2-40B4-BE49-F238E27FC236}">
                <a16:creationId xmlns:a16="http://schemas.microsoft.com/office/drawing/2014/main" id="{7A18B9E4-5D7A-429F-89C5-B0362672D6DC}"/>
              </a:ext>
            </a:extLst>
          </p:cNvPr>
          <p:cNvSpPr/>
          <p:nvPr/>
        </p:nvSpPr>
        <p:spPr>
          <a:xfrm>
            <a:off x="7056004" y="6047997"/>
            <a:ext cx="2063160" cy="45647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a:solidFill>
                <a:srgbClr val="000000"/>
              </a:solidFill>
              <a:uFillTx/>
              <a:latin typeface="Arial" pitchFamily="18"/>
              <a:ea typeface="Microsoft YaHei" pitchFamily="2"/>
              <a:cs typeface="Arial" pitchFamily="2"/>
            </a:endParaRPr>
          </a:p>
        </p:txBody>
      </p:sp>
      <p:sp>
        <p:nvSpPr>
          <p:cNvPr id="8" name="Google Shape;124;p5">
            <a:extLst>
              <a:ext uri="{FF2B5EF4-FFF2-40B4-BE49-F238E27FC236}">
                <a16:creationId xmlns:a16="http://schemas.microsoft.com/office/drawing/2014/main" id="{BCC7410E-E29B-48D5-8D58-627EC91DDE26}"/>
              </a:ext>
            </a:extLst>
          </p:cNvPr>
          <p:cNvSpPr/>
          <p:nvPr/>
        </p:nvSpPr>
        <p:spPr>
          <a:xfrm>
            <a:off x="202320" y="3134517"/>
            <a:ext cx="9185760" cy="78335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1440" tIns="91440" rIns="91440" bIns="91440"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a:solidFill>
                <a:srgbClr val="000000"/>
              </a:solidFill>
              <a:uFillTx/>
              <a:latin typeface="Arial" pitchFamily="18"/>
              <a:ea typeface="Microsoft YaHei" pitchFamily="2"/>
              <a:cs typeface="Arial" pitchFamily="2"/>
            </a:endParaRPr>
          </a:p>
        </p:txBody>
      </p:sp>
      <p:sp>
        <p:nvSpPr>
          <p:cNvPr id="9" name="Прямоугольник 8">
            <a:extLst>
              <a:ext uri="{FF2B5EF4-FFF2-40B4-BE49-F238E27FC236}">
                <a16:creationId xmlns:a16="http://schemas.microsoft.com/office/drawing/2014/main" id="{DB8230A1-8682-4D9C-8DB9-20DB1ADA2345}"/>
              </a:ext>
            </a:extLst>
          </p:cNvPr>
          <p:cNvSpPr/>
          <p:nvPr/>
        </p:nvSpPr>
        <p:spPr>
          <a:xfrm>
            <a:off x="202318" y="2213803"/>
            <a:ext cx="8823695" cy="3785652"/>
          </a:xfrm>
          <a:prstGeom prst="rect">
            <a:avLst/>
          </a:prstGeom>
        </p:spPr>
        <p:txBody>
          <a:bodyPr wrap="square">
            <a:spAutoFit/>
          </a:bodyPr>
          <a:lstStyle/>
          <a:p>
            <a:r>
              <a:rPr lang="ru-RU" sz="2000" dirty="0"/>
              <a:t>В Федеральном законе «Об инвестиционной деятельности в Российской Федерации, осуществляемой в форме капитальных вложений» от 25 февраля 1999 г. № 39-Ф3 дается следующее определение инвестициям: «инвестиции - денежные средства, ценные бумаги, иное имущество, в том числе имущественные права, иные права, имеющие денежную оценку, вкладываемые в объекты предпринимательской и (или) иной деятельности в целях получения прибыли и (или) достижения иного полезного эффекта».</a:t>
            </a:r>
            <a:r>
              <a:rPr lang="en-US" sz="2000" dirty="0"/>
              <a:t>[1]</a:t>
            </a:r>
            <a:endParaRPr lang="ru-RU" sz="2000" dirty="0"/>
          </a:p>
          <a:p>
            <a:endParaRPr lang="ru-RU" sz="2000" dirty="0"/>
          </a:p>
          <a:p>
            <a:r>
              <a:rPr lang="ru-RU" sz="2000" dirty="0"/>
              <a:t>Они представляют собой ключевой элемент экономического роста и развития, поскольку способствуют накоплению капитала, совершенствованию технологий и увеличению производительности труда.</a:t>
            </a:r>
          </a:p>
          <a:p>
            <a:endParaRPr lang="ru-RU" sz="2000" dirty="0"/>
          </a:p>
        </p:txBody>
      </p:sp>
    </p:spTree>
    <p:extLst>
      <p:ext uri="{BB962C8B-B14F-4D97-AF65-F5344CB8AC3E}">
        <p14:creationId xmlns:p14="http://schemas.microsoft.com/office/powerpoint/2010/main" val="1676226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18;p5">
            <a:extLst>
              <a:ext uri="{FF2B5EF4-FFF2-40B4-BE49-F238E27FC236}">
                <a16:creationId xmlns:a16="http://schemas.microsoft.com/office/drawing/2014/main" id="{8F9B4A96-0878-41D7-AE4D-FEAF1A9AA7CA}"/>
              </a:ext>
            </a:extLst>
          </p:cNvPr>
          <p:cNvPicPr>
            <a:picLocks noChangeAspect="1"/>
          </p:cNvPicPr>
          <p:nvPr/>
        </p:nvPicPr>
        <p:blipFill>
          <a:blip r:embed="rId3">
            <a:lum/>
            <a:alphaModFix/>
          </a:blip>
          <a:srcRect/>
          <a:stretch>
            <a:fillRect/>
          </a:stretch>
        </p:blipFill>
        <p:spPr>
          <a:xfrm>
            <a:off x="929158" y="431276"/>
            <a:ext cx="1163519" cy="361800"/>
          </a:xfrm>
          <a:prstGeom prst="rect">
            <a:avLst/>
          </a:prstGeom>
          <a:noFill/>
          <a:ln cap="flat">
            <a:noFill/>
          </a:ln>
        </p:spPr>
      </p:pic>
      <p:sp>
        <p:nvSpPr>
          <p:cNvPr id="3" name="Google Shape;119;p5">
            <a:extLst>
              <a:ext uri="{FF2B5EF4-FFF2-40B4-BE49-F238E27FC236}">
                <a16:creationId xmlns:a16="http://schemas.microsoft.com/office/drawing/2014/main" id="{A04C4D9D-E0D4-4E31-BBF9-1F23DA13A0B3}"/>
              </a:ext>
            </a:extLst>
          </p:cNvPr>
          <p:cNvSpPr/>
          <p:nvPr/>
        </p:nvSpPr>
        <p:spPr>
          <a:xfrm>
            <a:off x="0" y="1196638"/>
            <a:ext cx="9324356" cy="599041"/>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gradFill>
            <a:gsLst>
              <a:gs pos="0">
                <a:srgbClr val="770000"/>
              </a:gs>
              <a:gs pos="100000">
                <a:srgbClr val="CE0000"/>
              </a:gs>
            </a:gsLst>
            <a:lin ang="0"/>
          </a:gradFill>
          <a:ln cap="flat">
            <a:noFill/>
            <a:prstDash val="solid"/>
          </a:ln>
        </p:spPr>
        <p:txBody>
          <a:bodyPr vert="horz" wrap="square" lIns="91440" tIns="91440" rIns="91440" bIns="91440"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dirty="0">
              <a:solidFill>
                <a:srgbClr val="000000"/>
              </a:solidFill>
              <a:uFillTx/>
              <a:latin typeface="Arial" pitchFamily="18"/>
              <a:ea typeface="Microsoft YaHei" pitchFamily="2"/>
              <a:cs typeface="Arial" pitchFamily="2"/>
            </a:endParaRPr>
          </a:p>
        </p:txBody>
      </p:sp>
      <p:sp>
        <p:nvSpPr>
          <p:cNvPr id="4" name="Google Shape;120;p5">
            <a:extLst>
              <a:ext uri="{FF2B5EF4-FFF2-40B4-BE49-F238E27FC236}">
                <a16:creationId xmlns:a16="http://schemas.microsoft.com/office/drawing/2014/main" id="{B3AF166F-2425-4046-8803-5D5833A634FC}"/>
              </a:ext>
            </a:extLst>
          </p:cNvPr>
          <p:cNvSpPr/>
          <p:nvPr/>
        </p:nvSpPr>
        <p:spPr>
          <a:xfrm>
            <a:off x="0" y="1293482"/>
            <a:ext cx="9324356" cy="455764"/>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2400" b="0" i="0" u="none" strike="noStrike" kern="1200" cap="none" spc="0" baseline="0" dirty="0">
                <a:solidFill>
                  <a:srgbClr val="FFFFFF"/>
                </a:solidFill>
                <a:uFillTx/>
                <a:latin typeface="Times New Roman" pitchFamily="18"/>
                <a:ea typeface="Tahoma" pitchFamily="2"/>
                <a:cs typeface="Tahoma" pitchFamily="2"/>
              </a:rPr>
              <a:t>Понятие детерминантов инвестиционной активности </a:t>
            </a:r>
          </a:p>
        </p:txBody>
      </p:sp>
      <p:sp>
        <p:nvSpPr>
          <p:cNvPr id="6" name="Google Shape;122;p5">
            <a:extLst>
              <a:ext uri="{FF2B5EF4-FFF2-40B4-BE49-F238E27FC236}">
                <a16:creationId xmlns:a16="http://schemas.microsoft.com/office/drawing/2014/main" id="{25A2DA45-7B8C-4687-8DDD-8A32D4845526}"/>
              </a:ext>
            </a:extLst>
          </p:cNvPr>
          <p:cNvSpPr/>
          <p:nvPr/>
        </p:nvSpPr>
        <p:spPr>
          <a:xfrm>
            <a:off x="6531120" y="431276"/>
            <a:ext cx="2793235" cy="637556"/>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1200" b="0" i="0" u="none" strike="noStrike" kern="1200" cap="none" spc="0" baseline="0">
                <a:solidFill>
                  <a:srgbClr val="000000"/>
                </a:solidFill>
                <a:uFillTx/>
                <a:latin typeface="Tahoma" pitchFamily="18"/>
                <a:ea typeface="Tahoma" pitchFamily="2"/>
                <a:cs typeface="Tahoma" pitchFamily="2"/>
              </a:rPr>
              <a:t>Институт экономики, математики и информационных технологий (ИЭМИТ)</a:t>
            </a:r>
          </a:p>
        </p:txBody>
      </p:sp>
      <p:sp>
        <p:nvSpPr>
          <p:cNvPr id="7" name="Google Shape;123;p5">
            <a:extLst>
              <a:ext uri="{FF2B5EF4-FFF2-40B4-BE49-F238E27FC236}">
                <a16:creationId xmlns:a16="http://schemas.microsoft.com/office/drawing/2014/main" id="{7A18B9E4-5D7A-429F-89C5-B0362672D6DC}"/>
              </a:ext>
            </a:extLst>
          </p:cNvPr>
          <p:cNvSpPr/>
          <p:nvPr/>
        </p:nvSpPr>
        <p:spPr>
          <a:xfrm>
            <a:off x="7056004" y="6047997"/>
            <a:ext cx="2063160" cy="45647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a:solidFill>
                <a:srgbClr val="000000"/>
              </a:solidFill>
              <a:uFillTx/>
              <a:latin typeface="Arial" pitchFamily="18"/>
              <a:ea typeface="Microsoft YaHei" pitchFamily="2"/>
              <a:cs typeface="Arial" pitchFamily="2"/>
            </a:endParaRPr>
          </a:p>
        </p:txBody>
      </p:sp>
      <p:sp>
        <p:nvSpPr>
          <p:cNvPr id="10" name="TextBox 9">
            <a:extLst>
              <a:ext uri="{FF2B5EF4-FFF2-40B4-BE49-F238E27FC236}">
                <a16:creationId xmlns:a16="http://schemas.microsoft.com/office/drawing/2014/main" id="{21CDA43E-1BB5-41FE-83A3-219AF6820FA3}"/>
              </a:ext>
            </a:extLst>
          </p:cNvPr>
          <p:cNvSpPr txBox="1"/>
          <p:nvPr/>
        </p:nvSpPr>
        <p:spPr>
          <a:xfrm>
            <a:off x="71284" y="2031246"/>
            <a:ext cx="9763432" cy="4708981"/>
          </a:xfrm>
          <a:prstGeom prst="rect">
            <a:avLst/>
          </a:prstGeom>
          <a:noFill/>
        </p:spPr>
        <p:txBody>
          <a:bodyPr wrap="square" rtlCol="0">
            <a:spAutoFit/>
          </a:bodyPr>
          <a:lstStyle/>
          <a:p>
            <a:r>
              <a:rPr lang="ru-RU" sz="2000" dirty="0"/>
              <a:t>Сначала разберёмся, что подразумевает собой понятие детерминантов инвестиционной активности. </a:t>
            </a:r>
          </a:p>
          <a:p>
            <a:endParaRPr lang="ru-RU" sz="2000" dirty="0"/>
          </a:p>
          <a:p>
            <a:r>
              <a:rPr lang="ru-RU" sz="2000" dirty="0"/>
              <a:t>Детерминанты инвестиционной активности – это различные факторы и переменные, которые оказывают влияние на решение компаний и индивидуальных инвесторов о вложении денежных средств в различные активы (оборудование, ценные бумаги, недвижимость и др.)</a:t>
            </a:r>
          </a:p>
          <a:p>
            <a:endParaRPr lang="ru-RU" sz="2000" dirty="0"/>
          </a:p>
          <a:p>
            <a:r>
              <a:rPr lang="ru-RU" sz="2000" dirty="0"/>
              <a:t>К ним относятся: </a:t>
            </a:r>
          </a:p>
          <a:p>
            <a:pPr marL="342900" indent="-342900">
              <a:buAutoNum type="arabicParenR"/>
            </a:pPr>
            <a:r>
              <a:rPr lang="ru-RU" sz="2000" dirty="0"/>
              <a:t>Экономическая конъюнктура: Состояние экономики - уровень инфляции, процентная ставка, уровень безработицы и рост ВВП</a:t>
            </a:r>
          </a:p>
          <a:p>
            <a:pPr marL="342900" indent="-342900">
              <a:buAutoNum type="arabicParenR"/>
            </a:pPr>
            <a:r>
              <a:rPr lang="ru-RU" sz="2000" dirty="0"/>
              <a:t>Ожидания инвесторов</a:t>
            </a:r>
          </a:p>
          <a:p>
            <a:pPr marL="342900" indent="-342900">
              <a:buAutoNum type="arabicParenR"/>
            </a:pPr>
            <a:r>
              <a:rPr lang="ru-RU" sz="2000" dirty="0"/>
              <a:t>Политическая стабильность </a:t>
            </a:r>
          </a:p>
          <a:p>
            <a:pPr marL="342900" indent="-342900">
              <a:buAutoNum type="arabicParenR"/>
            </a:pPr>
            <a:r>
              <a:rPr lang="ru-RU" sz="2000" dirty="0"/>
              <a:t>Финансовая доступность заемных средств </a:t>
            </a:r>
          </a:p>
          <a:p>
            <a:pPr marL="342900" indent="-342900">
              <a:buAutoNum type="arabicParenR"/>
            </a:pPr>
            <a:r>
              <a:rPr lang="ru-RU" sz="2000" dirty="0"/>
              <a:t>Законодательство и др.</a:t>
            </a:r>
          </a:p>
        </p:txBody>
      </p:sp>
    </p:spTree>
    <p:extLst>
      <p:ext uri="{BB962C8B-B14F-4D97-AF65-F5344CB8AC3E}">
        <p14:creationId xmlns:p14="http://schemas.microsoft.com/office/powerpoint/2010/main" val="2237794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18;p5">
            <a:extLst>
              <a:ext uri="{FF2B5EF4-FFF2-40B4-BE49-F238E27FC236}">
                <a16:creationId xmlns:a16="http://schemas.microsoft.com/office/drawing/2014/main" id="{8F9B4A96-0878-41D7-AE4D-FEAF1A9AA7CA}"/>
              </a:ext>
            </a:extLst>
          </p:cNvPr>
          <p:cNvPicPr>
            <a:picLocks noChangeAspect="1"/>
          </p:cNvPicPr>
          <p:nvPr/>
        </p:nvPicPr>
        <p:blipFill>
          <a:blip r:embed="rId3">
            <a:lum/>
            <a:alphaModFix/>
          </a:blip>
          <a:srcRect/>
          <a:stretch>
            <a:fillRect/>
          </a:stretch>
        </p:blipFill>
        <p:spPr>
          <a:xfrm>
            <a:off x="929158" y="431276"/>
            <a:ext cx="1163519" cy="361800"/>
          </a:xfrm>
          <a:prstGeom prst="rect">
            <a:avLst/>
          </a:prstGeom>
          <a:noFill/>
          <a:ln cap="flat">
            <a:noFill/>
          </a:ln>
        </p:spPr>
      </p:pic>
      <p:sp>
        <p:nvSpPr>
          <p:cNvPr id="3" name="Google Shape;119;p5">
            <a:extLst>
              <a:ext uri="{FF2B5EF4-FFF2-40B4-BE49-F238E27FC236}">
                <a16:creationId xmlns:a16="http://schemas.microsoft.com/office/drawing/2014/main" id="{A04C4D9D-E0D4-4E31-BBF9-1F23DA13A0B3}"/>
              </a:ext>
            </a:extLst>
          </p:cNvPr>
          <p:cNvSpPr/>
          <p:nvPr/>
        </p:nvSpPr>
        <p:spPr>
          <a:xfrm>
            <a:off x="0" y="1196638"/>
            <a:ext cx="9324355" cy="1100423"/>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gradFill>
            <a:gsLst>
              <a:gs pos="0">
                <a:srgbClr val="770000"/>
              </a:gs>
              <a:gs pos="100000">
                <a:srgbClr val="CE0000"/>
              </a:gs>
            </a:gsLst>
            <a:lin ang="0"/>
          </a:gradFill>
          <a:ln cap="flat">
            <a:noFill/>
            <a:prstDash val="solid"/>
          </a:ln>
        </p:spPr>
        <p:txBody>
          <a:bodyPr vert="horz" wrap="square" lIns="91440" tIns="91440" rIns="91440" bIns="91440"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dirty="0">
              <a:solidFill>
                <a:srgbClr val="000000"/>
              </a:solidFill>
              <a:uFillTx/>
              <a:latin typeface="Arial" pitchFamily="18"/>
              <a:ea typeface="Microsoft YaHei" pitchFamily="2"/>
              <a:cs typeface="Arial" pitchFamily="2"/>
            </a:endParaRPr>
          </a:p>
        </p:txBody>
      </p:sp>
      <p:sp>
        <p:nvSpPr>
          <p:cNvPr id="4" name="Google Shape;120;p5">
            <a:extLst>
              <a:ext uri="{FF2B5EF4-FFF2-40B4-BE49-F238E27FC236}">
                <a16:creationId xmlns:a16="http://schemas.microsoft.com/office/drawing/2014/main" id="{B3AF166F-2425-4046-8803-5D5833A634FC}"/>
              </a:ext>
            </a:extLst>
          </p:cNvPr>
          <p:cNvSpPr/>
          <p:nvPr/>
        </p:nvSpPr>
        <p:spPr>
          <a:xfrm>
            <a:off x="0" y="1293482"/>
            <a:ext cx="9324356" cy="455764"/>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2400" dirty="0">
                <a:solidFill>
                  <a:srgbClr val="FFFFFF"/>
                </a:solidFill>
                <a:latin typeface="Times New Roman" pitchFamily="18"/>
                <a:ea typeface="Tahoma" pitchFamily="2"/>
                <a:cs typeface="Tahoma" pitchFamily="2"/>
              </a:rPr>
              <a:t>Обзор литературы</a:t>
            </a:r>
            <a:r>
              <a:rPr lang="ru-RU" sz="2400" b="0" i="0" u="none" strike="noStrike" kern="1200" cap="none" spc="0" baseline="0" dirty="0">
                <a:solidFill>
                  <a:srgbClr val="FFFFFF"/>
                </a:solidFill>
                <a:uFillTx/>
                <a:latin typeface="Times New Roman" pitchFamily="18"/>
                <a:ea typeface="Tahoma" pitchFamily="2"/>
                <a:cs typeface="Tahoma" pitchFamily="2"/>
              </a:rPr>
              <a:t> </a:t>
            </a:r>
          </a:p>
        </p:txBody>
      </p:sp>
      <p:sp>
        <p:nvSpPr>
          <p:cNvPr id="6" name="Google Shape;122;p5">
            <a:extLst>
              <a:ext uri="{FF2B5EF4-FFF2-40B4-BE49-F238E27FC236}">
                <a16:creationId xmlns:a16="http://schemas.microsoft.com/office/drawing/2014/main" id="{25A2DA45-7B8C-4687-8DDD-8A32D4845526}"/>
              </a:ext>
            </a:extLst>
          </p:cNvPr>
          <p:cNvSpPr/>
          <p:nvPr/>
        </p:nvSpPr>
        <p:spPr>
          <a:xfrm>
            <a:off x="6531120" y="431276"/>
            <a:ext cx="2793235" cy="637556"/>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1200" b="0" i="0" u="none" strike="noStrike" kern="1200" cap="none" spc="0" baseline="0">
                <a:solidFill>
                  <a:srgbClr val="000000"/>
                </a:solidFill>
                <a:uFillTx/>
                <a:latin typeface="Tahoma" pitchFamily="18"/>
                <a:ea typeface="Tahoma" pitchFamily="2"/>
                <a:cs typeface="Tahoma" pitchFamily="2"/>
              </a:rPr>
              <a:t>Институт экономики, математики и информационных технологий (ИЭМИТ)</a:t>
            </a:r>
          </a:p>
        </p:txBody>
      </p:sp>
      <p:sp>
        <p:nvSpPr>
          <p:cNvPr id="7" name="Google Shape;123;p5">
            <a:extLst>
              <a:ext uri="{FF2B5EF4-FFF2-40B4-BE49-F238E27FC236}">
                <a16:creationId xmlns:a16="http://schemas.microsoft.com/office/drawing/2014/main" id="{7A18B9E4-5D7A-429F-89C5-B0362672D6DC}"/>
              </a:ext>
            </a:extLst>
          </p:cNvPr>
          <p:cNvSpPr/>
          <p:nvPr/>
        </p:nvSpPr>
        <p:spPr>
          <a:xfrm>
            <a:off x="7056004" y="6047997"/>
            <a:ext cx="2063160" cy="45647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a:solidFill>
                <a:srgbClr val="000000"/>
              </a:solidFill>
              <a:uFillTx/>
              <a:latin typeface="Arial" pitchFamily="18"/>
              <a:ea typeface="Microsoft YaHei" pitchFamily="2"/>
              <a:cs typeface="Arial" pitchFamily="2"/>
            </a:endParaRPr>
          </a:p>
        </p:txBody>
      </p:sp>
      <p:sp>
        <p:nvSpPr>
          <p:cNvPr id="10" name="TextBox 9">
            <a:extLst>
              <a:ext uri="{FF2B5EF4-FFF2-40B4-BE49-F238E27FC236}">
                <a16:creationId xmlns:a16="http://schemas.microsoft.com/office/drawing/2014/main" id="{21CDA43E-1BB5-41FE-83A3-219AF6820FA3}"/>
              </a:ext>
            </a:extLst>
          </p:cNvPr>
          <p:cNvSpPr txBox="1"/>
          <p:nvPr/>
        </p:nvSpPr>
        <p:spPr>
          <a:xfrm>
            <a:off x="42266" y="1650730"/>
            <a:ext cx="7885471" cy="646331"/>
          </a:xfrm>
          <a:prstGeom prst="rect">
            <a:avLst/>
          </a:prstGeom>
          <a:noFill/>
        </p:spPr>
        <p:txBody>
          <a:bodyPr wrap="square" rtlCol="0">
            <a:spAutoFit/>
          </a:bodyPr>
          <a:lstStyle/>
          <a:p>
            <a:r>
              <a:rPr lang="ru-RU" dirty="0">
                <a:solidFill>
                  <a:schemeClr val="bg1"/>
                </a:solidFill>
              </a:rPr>
              <a:t>Детерминанты инвестиционного поведения компаний формирующихся рынков Анкудинов А.Б. , Дашкин Р.М. , Дашкин Э.М. 2, Хасанов Т.И. </a:t>
            </a:r>
          </a:p>
        </p:txBody>
      </p:sp>
      <p:sp>
        <p:nvSpPr>
          <p:cNvPr id="19" name="TextBox 18">
            <a:extLst>
              <a:ext uri="{FF2B5EF4-FFF2-40B4-BE49-F238E27FC236}">
                <a16:creationId xmlns:a16="http://schemas.microsoft.com/office/drawing/2014/main" id="{9F9815EF-DE60-4142-936B-A13DD72479A5}"/>
              </a:ext>
            </a:extLst>
          </p:cNvPr>
          <p:cNvSpPr txBox="1"/>
          <p:nvPr/>
        </p:nvSpPr>
        <p:spPr>
          <a:xfrm>
            <a:off x="396664" y="2700623"/>
            <a:ext cx="8927691" cy="3785652"/>
          </a:xfrm>
          <a:prstGeom prst="rect">
            <a:avLst/>
          </a:prstGeom>
          <a:noFill/>
        </p:spPr>
        <p:txBody>
          <a:bodyPr wrap="square" rtlCol="0">
            <a:spAutoFit/>
          </a:bodyPr>
          <a:lstStyle/>
          <a:p>
            <a:r>
              <a:rPr lang="ru-RU" sz="2000" dirty="0"/>
              <a:t>Цель исследования авторов - определение детерминант инвестиционной активности компаний формирующихся рынков. </a:t>
            </a:r>
          </a:p>
          <a:p>
            <a:endParaRPr lang="ru-RU" sz="2000" dirty="0"/>
          </a:p>
          <a:p>
            <a:r>
              <a:rPr lang="ru-RU" sz="2000" dirty="0"/>
              <a:t>Помимо этого в исследовании рассматривается зависимость инвестиционной активности компаний от финансового и макроэкономического развития страны, в которой компания находится.</a:t>
            </a:r>
          </a:p>
          <a:p>
            <a:endParaRPr lang="ru-RU" sz="2000" dirty="0"/>
          </a:p>
          <a:p>
            <a:r>
              <a:rPr lang="ru-RU" sz="2000" dirty="0"/>
              <a:t>Российский рынок также можно отнести к формирующемуся по ряду причин: переход к рыночной экономике и недостаточное её разнообразие  (зависимость от сырьевых ресурсов и, как следствие, уязвимость к изменениям мировых цен на сырье), влияние геополитических факторов (санкции, создающие дополнительные риски для инвесторов) и др.</a:t>
            </a:r>
          </a:p>
        </p:txBody>
      </p:sp>
    </p:spTree>
    <p:extLst>
      <p:ext uri="{BB962C8B-B14F-4D97-AF65-F5344CB8AC3E}">
        <p14:creationId xmlns:p14="http://schemas.microsoft.com/office/powerpoint/2010/main" val="3306740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18;p5">
            <a:extLst>
              <a:ext uri="{FF2B5EF4-FFF2-40B4-BE49-F238E27FC236}">
                <a16:creationId xmlns:a16="http://schemas.microsoft.com/office/drawing/2014/main" id="{8F9B4A96-0878-41D7-AE4D-FEAF1A9AA7CA}"/>
              </a:ext>
            </a:extLst>
          </p:cNvPr>
          <p:cNvPicPr>
            <a:picLocks noChangeAspect="1"/>
          </p:cNvPicPr>
          <p:nvPr/>
        </p:nvPicPr>
        <p:blipFill>
          <a:blip r:embed="rId3">
            <a:lum/>
            <a:alphaModFix/>
          </a:blip>
          <a:srcRect/>
          <a:stretch>
            <a:fillRect/>
          </a:stretch>
        </p:blipFill>
        <p:spPr>
          <a:xfrm>
            <a:off x="929158" y="431276"/>
            <a:ext cx="1163519" cy="361800"/>
          </a:xfrm>
          <a:prstGeom prst="rect">
            <a:avLst/>
          </a:prstGeom>
          <a:noFill/>
          <a:ln cap="flat">
            <a:noFill/>
          </a:ln>
        </p:spPr>
      </p:pic>
      <p:sp>
        <p:nvSpPr>
          <p:cNvPr id="3" name="Google Shape;119;p5">
            <a:extLst>
              <a:ext uri="{FF2B5EF4-FFF2-40B4-BE49-F238E27FC236}">
                <a16:creationId xmlns:a16="http://schemas.microsoft.com/office/drawing/2014/main" id="{A04C4D9D-E0D4-4E31-BBF9-1F23DA13A0B3}"/>
              </a:ext>
            </a:extLst>
          </p:cNvPr>
          <p:cNvSpPr/>
          <p:nvPr/>
        </p:nvSpPr>
        <p:spPr>
          <a:xfrm>
            <a:off x="0" y="1196638"/>
            <a:ext cx="9324355" cy="1100423"/>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gradFill>
            <a:gsLst>
              <a:gs pos="0">
                <a:srgbClr val="770000"/>
              </a:gs>
              <a:gs pos="100000">
                <a:srgbClr val="CE0000"/>
              </a:gs>
            </a:gsLst>
            <a:lin ang="0"/>
          </a:gradFill>
          <a:ln cap="flat">
            <a:noFill/>
            <a:prstDash val="solid"/>
          </a:ln>
        </p:spPr>
        <p:txBody>
          <a:bodyPr vert="horz" wrap="square" lIns="91440" tIns="91440" rIns="91440" bIns="91440"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dirty="0">
              <a:solidFill>
                <a:srgbClr val="000000"/>
              </a:solidFill>
              <a:uFillTx/>
              <a:latin typeface="Arial" pitchFamily="18"/>
              <a:ea typeface="Microsoft YaHei" pitchFamily="2"/>
              <a:cs typeface="Arial" pitchFamily="2"/>
            </a:endParaRPr>
          </a:p>
        </p:txBody>
      </p:sp>
      <p:sp>
        <p:nvSpPr>
          <p:cNvPr id="4" name="Google Shape;120;p5">
            <a:extLst>
              <a:ext uri="{FF2B5EF4-FFF2-40B4-BE49-F238E27FC236}">
                <a16:creationId xmlns:a16="http://schemas.microsoft.com/office/drawing/2014/main" id="{B3AF166F-2425-4046-8803-5D5833A634FC}"/>
              </a:ext>
            </a:extLst>
          </p:cNvPr>
          <p:cNvSpPr/>
          <p:nvPr/>
        </p:nvSpPr>
        <p:spPr>
          <a:xfrm>
            <a:off x="0" y="1293482"/>
            <a:ext cx="9324356" cy="455764"/>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2400" dirty="0">
                <a:solidFill>
                  <a:srgbClr val="FFFFFF"/>
                </a:solidFill>
                <a:latin typeface="Times New Roman" pitchFamily="18"/>
                <a:ea typeface="Tahoma" pitchFamily="2"/>
                <a:cs typeface="Tahoma" pitchFamily="2"/>
              </a:rPr>
              <a:t>Обзор литературы</a:t>
            </a:r>
            <a:r>
              <a:rPr lang="ru-RU" sz="2400" b="0" i="0" u="none" strike="noStrike" kern="1200" cap="none" spc="0" baseline="0" dirty="0">
                <a:solidFill>
                  <a:srgbClr val="FFFFFF"/>
                </a:solidFill>
                <a:uFillTx/>
                <a:latin typeface="Times New Roman" pitchFamily="18"/>
                <a:ea typeface="Tahoma" pitchFamily="2"/>
                <a:cs typeface="Tahoma" pitchFamily="2"/>
              </a:rPr>
              <a:t> </a:t>
            </a:r>
          </a:p>
        </p:txBody>
      </p:sp>
      <p:sp>
        <p:nvSpPr>
          <p:cNvPr id="6" name="Google Shape;122;p5">
            <a:extLst>
              <a:ext uri="{FF2B5EF4-FFF2-40B4-BE49-F238E27FC236}">
                <a16:creationId xmlns:a16="http://schemas.microsoft.com/office/drawing/2014/main" id="{25A2DA45-7B8C-4687-8DDD-8A32D4845526}"/>
              </a:ext>
            </a:extLst>
          </p:cNvPr>
          <p:cNvSpPr/>
          <p:nvPr/>
        </p:nvSpPr>
        <p:spPr>
          <a:xfrm>
            <a:off x="6531120" y="431276"/>
            <a:ext cx="2793235" cy="637556"/>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1200" b="0" i="0" u="none" strike="noStrike" kern="1200" cap="none" spc="0" baseline="0">
                <a:solidFill>
                  <a:srgbClr val="000000"/>
                </a:solidFill>
                <a:uFillTx/>
                <a:latin typeface="Tahoma" pitchFamily="18"/>
                <a:ea typeface="Tahoma" pitchFamily="2"/>
                <a:cs typeface="Tahoma" pitchFamily="2"/>
              </a:rPr>
              <a:t>Институт экономики, математики и информационных технологий (ИЭМИТ)</a:t>
            </a:r>
          </a:p>
        </p:txBody>
      </p:sp>
      <p:sp>
        <p:nvSpPr>
          <p:cNvPr id="7" name="Google Shape;123;p5">
            <a:extLst>
              <a:ext uri="{FF2B5EF4-FFF2-40B4-BE49-F238E27FC236}">
                <a16:creationId xmlns:a16="http://schemas.microsoft.com/office/drawing/2014/main" id="{7A18B9E4-5D7A-429F-89C5-B0362672D6DC}"/>
              </a:ext>
            </a:extLst>
          </p:cNvPr>
          <p:cNvSpPr/>
          <p:nvPr/>
        </p:nvSpPr>
        <p:spPr>
          <a:xfrm>
            <a:off x="7056004" y="6047997"/>
            <a:ext cx="2063160" cy="45647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a:solidFill>
                <a:srgbClr val="000000"/>
              </a:solidFill>
              <a:uFillTx/>
              <a:latin typeface="Arial" pitchFamily="18"/>
              <a:ea typeface="Microsoft YaHei" pitchFamily="2"/>
              <a:cs typeface="Arial" pitchFamily="2"/>
            </a:endParaRPr>
          </a:p>
        </p:txBody>
      </p:sp>
      <p:sp>
        <p:nvSpPr>
          <p:cNvPr id="10" name="TextBox 9">
            <a:extLst>
              <a:ext uri="{FF2B5EF4-FFF2-40B4-BE49-F238E27FC236}">
                <a16:creationId xmlns:a16="http://schemas.microsoft.com/office/drawing/2014/main" id="{21CDA43E-1BB5-41FE-83A3-219AF6820FA3}"/>
              </a:ext>
            </a:extLst>
          </p:cNvPr>
          <p:cNvSpPr txBox="1"/>
          <p:nvPr/>
        </p:nvSpPr>
        <p:spPr>
          <a:xfrm>
            <a:off x="42266" y="1650730"/>
            <a:ext cx="7885471" cy="646331"/>
          </a:xfrm>
          <a:prstGeom prst="rect">
            <a:avLst/>
          </a:prstGeom>
          <a:noFill/>
        </p:spPr>
        <p:txBody>
          <a:bodyPr wrap="square" rtlCol="0">
            <a:spAutoFit/>
          </a:bodyPr>
          <a:lstStyle/>
          <a:p>
            <a:r>
              <a:rPr lang="ru-RU" dirty="0">
                <a:solidFill>
                  <a:schemeClr val="bg1"/>
                </a:solidFill>
              </a:rPr>
              <a:t>Детерминанты инвестиционного поведения компаний формирующихся рынков Анкудинов А.Б. , Дашкин Р.М. , Дашкин Э.М. 2, Хасанов Т.И. </a:t>
            </a:r>
          </a:p>
        </p:txBody>
      </p:sp>
      <p:sp>
        <p:nvSpPr>
          <p:cNvPr id="19" name="TextBox 18">
            <a:extLst>
              <a:ext uri="{FF2B5EF4-FFF2-40B4-BE49-F238E27FC236}">
                <a16:creationId xmlns:a16="http://schemas.microsoft.com/office/drawing/2014/main" id="{9F9815EF-DE60-4142-936B-A13DD72479A5}"/>
              </a:ext>
            </a:extLst>
          </p:cNvPr>
          <p:cNvSpPr txBox="1"/>
          <p:nvPr/>
        </p:nvSpPr>
        <p:spPr>
          <a:xfrm>
            <a:off x="21133" y="2501646"/>
            <a:ext cx="9863734" cy="3785652"/>
          </a:xfrm>
          <a:prstGeom prst="rect">
            <a:avLst/>
          </a:prstGeom>
          <a:noFill/>
        </p:spPr>
        <p:txBody>
          <a:bodyPr wrap="square" rtlCol="0">
            <a:spAutoFit/>
          </a:bodyPr>
          <a:lstStyle/>
          <a:p>
            <a:r>
              <a:rPr lang="ru-RU" sz="2000" dirty="0"/>
              <a:t>Исследователи выдвинули следующие гипотезы: </a:t>
            </a:r>
          </a:p>
          <a:p>
            <a:r>
              <a:rPr lang="ru-RU" sz="2000" b="1" dirty="0"/>
              <a:t>H1</a:t>
            </a:r>
            <a:r>
              <a:rPr lang="ru-RU" sz="2000" dirty="0"/>
              <a:t>: развитость финансового рынка страны положительно влияет на инвестиционную активность компании, оперирующей в данной стране. </a:t>
            </a:r>
          </a:p>
          <a:p>
            <a:r>
              <a:rPr lang="ru-RU" sz="2000" b="1" dirty="0"/>
              <a:t>H2</a:t>
            </a:r>
            <a:r>
              <a:rPr lang="ru-RU" sz="2000" dirty="0"/>
              <a:t>: инфляционная стабильность и экономический рост страны положительно сказываются на намерениях компаний к инвестированию. </a:t>
            </a:r>
          </a:p>
          <a:p>
            <a:r>
              <a:rPr lang="ru-RU" sz="2000" b="1" dirty="0"/>
              <a:t>H3</a:t>
            </a:r>
            <a:r>
              <a:rPr lang="ru-RU" sz="2000" dirty="0"/>
              <a:t>: наличие существенных внутренних источников финансирования положительно сказывается на инвестиционной активности компании. </a:t>
            </a:r>
          </a:p>
          <a:p>
            <a:r>
              <a:rPr lang="ru-RU" sz="2000" b="1" dirty="0"/>
              <a:t>H4</a:t>
            </a:r>
            <a:r>
              <a:rPr lang="ru-RU" sz="2000" dirty="0"/>
              <a:t>: эффективность использования капитала компании и ее инвестиционная активность коррелированы. </a:t>
            </a:r>
          </a:p>
          <a:p>
            <a:r>
              <a:rPr lang="ru-RU" sz="2000" b="1" dirty="0"/>
              <a:t>H5</a:t>
            </a:r>
            <a:r>
              <a:rPr lang="ru-RU" sz="2000" dirty="0"/>
              <a:t>: компании, использующие долговое финансирование, обладают более высокими намерениями к осуществлению инвестиций. </a:t>
            </a:r>
          </a:p>
          <a:p>
            <a:r>
              <a:rPr lang="ru-RU" sz="2000" b="1" dirty="0"/>
              <a:t>H6</a:t>
            </a:r>
            <a:r>
              <a:rPr lang="ru-RU" sz="2000" dirty="0"/>
              <a:t>: размер компании имеет обратную корреляцию с инвестиционной активностью.</a:t>
            </a:r>
          </a:p>
        </p:txBody>
      </p:sp>
    </p:spTree>
    <p:extLst>
      <p:ext uri="{BB962C8B-B14F-4D97-AF65-F5344CB8AC3E}">
        <p14:creationId xmlns:p14="http://schemas.microsoft.com/office/powerpoint/2010/main" val="3997440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18;p5">
            <a:extLst>
              <a:ext uri="{FF2B5EF4-FFF2-40B4-BE49-F238E27FC236}">
                <a16:creationId xmlns:a16="http://schemas.microsoft.com/office/drawing/2014/main" id="{8F9B4A96-0878-41D7-AE4D-FEAF1A9AA7CA}"/>
              </a:ext>
            </a:extLst>
          </p:cNvPr>
          <p:cNvPicPr>
            <a:picLocks noChangeAspect="1"/>
          </p:cNvPicPr>
          <p:nvPr/>
        </p:nvPicPr>
        <p:blipFill>
          <a:blip r:embed="rId3">
            <a:lum/>
            <a:alphaModFix/>
          </a:blip>
          <a:srcRect/>
          <a:stretch>
            <a:fillRect/>
          </a:stretch>
        </p:blipFill>
        <p:spPr>
          <a:xfrm>
            <a:off x="929158" y="431276"/>
            <a:ext cx="1163519" cy="361800"/>
          </a:xfrm>
          <a:prstGeom prst="rect">
            <a:avLst/>
          </a:prstGeom>
          <a:noFill/>
          <a:ln cap="flat">
            <a:noFill/>
          </a:ln>
        </p:spPr>
      </p:pic>
      <p:sp>
        <p:nvSpPr>
          <p:cNvPr id="3" name="Google Shape;119;p5">
            <a:extLst>
              <a:ext uri="{FF2B5EF4-FFF2-40B4-BE49-F238E27FC236}">
                <a16:creationId xmlns:a16="http://schemas.microsoft.com/office/drawing/2014/main" id="{A04C4D9D-E0D4-4E31-BBF9-1F23DA13A0B3}"/>
              </a:ext>
            </a:extLst>
          </p:cNvPr>
          <p:cNvSpPr/>
          <p:nvPr/>
        </p:nvSpPr>
        <p:spPr>
          <a:xfrm>
            <a:off x="0" y="1196638"/>
            <a:ext cx="9324355" cy="1100423"/>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gradFill>
            <a:gsLst>
              <a:gs pos="0">
                <a:srgbClr val="770000"/>
              </a:gs>
              <a:gs pos="100000">
                <a:srgbClr val="CE0000"/>
              </a:gs>
            </a:gsLst>
            <a:lin ang="0"/>
          </a:gradFill>
          <a:ln cap="flat">
            <a:noFill/>
            <a:prstDash val="solid"/>
          </a:ln>
        </p:spPr>
        <p:txBody>
          <a:bodyPr vert="horz" wrap="square" lIns="91440" tIns="91440" rIns="91440" bIns="91440"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dirty="0">
              <a:solidFill>
                <a:srgbClr val="000000"/>
              </a:solidFill>
              <a:uFillTx/>
              <a:latin typeface="Arial" pitchFamily="18"/>
              <a:ea typeface="Microsoft YaHei" pitchFamily="2"/>
              <a:cs typeface="Arial" pitchFamily="2"/>
            </a:endParaRPr>
          </a:p>
        </p:txBody>
      </p:sp>
      <p:sp>
        <p:nvSpPr>
          <p:cNvPr id="4" name="Google Shape;120;p5">
            <a:extLst>
              <a:ext uri="{FF2B5EF4-FFF2-40B4-BE49-F238E27FC236}">
                <a16:creationId xmlns:a16="http://schemas.microsoft.com/office/drawing/2014/main" id="{B3AF166F-2425-4046-8803-5D5833A634FC}"/>
              </a:ext>
            </a:extLst>
          </p:cNvPr>
          <p:cNvSpPr/>
          <p:nvPr/>
        </p:nvSpPr>
        <p:spPr>
          <a:xfrm>
            <a:off x="0" y="1293482"/>
            <a:ext cx="9324356" cy="455764"/>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2400" dirty="0">
                <a:solidFill>
                  <a:srgbClr val="FFFFFF"/>
                </a:solidFill>
                <a:latin typeface="Times New Roman" pitchFamily="18"/>
                <a:ea typeface="Tahoma" pitchFamily="2"/>
                <a:cs typeface="Tahoma" pitchFamily="2"/>
              </a:rPr>
              <a:t>Обзор литературы</a:t>
            </a:r>
            <a:r>
              <a:rPr lang="ru-RU" sz="2400" b="0" i="0" u="none" strike="noStrike" kern="1200" cap="none" spc="0" baseline="0" dirty="0">
                <a:solidFill>
                  <a:srgbClr val="FFFFFF"/>
                </a:solidFill>
                <a:uFillTx/>
                <a:latin typeface="Times New Roman" pitchFamily="18"/>
                <a:ea typeface="Tahoma" pitchFamily="2"/>
                <a:cs typeface="Tahoma" pitchFamily="2"/>
              </a:rPr>
              <a:t> </a:t>
            </a:r>
          </a:p>
        </p:txBody>
      </p:sp>
      <p:sp>
        <p:nvSpPr>
          <p:cNvPr id="6" name="Google Shape;122;p5">
            <a:extLst>
              <a:ext uri="{FF2B5EF4-FFF2-40B4-BE49-F238E27FC236}">
                <a16:creationId xmlns:a16="http://schemas.microsoft.com/office/drawing/2014/main" id="{25A2DA45-7B8C-4687-8DDD-8A32D4845526}"/>
              </a:ext>
            </a:extLst>
          </p:cNvPr>
          <p:cNvSpPr/>
          <p:nvPr/>
        </p:nvSpPr>
        <p:spPr>
          <a:xfrm>
            <a:off x="6531120" y="431276"/>
            <a:ext cx="2793235" cy="637556"/>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ru-RU" sz="1200" b="0" i="0" u="none" strike="noStrike" kern="1200" cap="none" spc="0" baseline="0">
                <a:solidFill>
                  <a:srgbClr val="000000"/>
                </a:solidFill>
                <a:uFillTx/>
                <a:latin typeface="Tahoma" pitchFamily="18"/>
                <a:ea typeface="Tahoma" pitchFamily="2"/>
                <a:cs typeface="Tahoma" pitchFamily="2"/>
              </a:rPr>
              <a:t>Институт экономики, математики и информационных технологий (ИЭМИТ)</a:t>
            </a:r>
          </a:p>
        </p:txBody>
      </p:sp>
      <p:sp>
        <p:nvSpPr>
          <p:cNvPr id="7" name="Google Shape;123;p5">
            <a:extLst>
              <a:ext uri="{FF2B5EF4-FFF2-40B4-BE49-F238E27FC236}">
                <a16:creationId xmlns:a16="http://schemas.microsoft.com/office/drawing/2014/main" id="{7A18B9E4-5D7A-429F-89C5-B0362672D6DC}"/>
              </a:ext>
            </a:extLst>
          </p:cNvPr>
          <p:cNvSpPr/>
          <p:nvPr/>
        </p:nvSpPr>
        <p:spPr>
          <a:xfrm>
            <a:off x="7056004" y="6047997"/>
            <a:ext cx="2063160" cy="45647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a:solidFill>
                <a:srgbClr val="000000"/>
              </a:solidFill>
              <a:uFillTx/>
              <a:latin typeface="Arial" pitchFamily="18"/>
              <a:ea typeface="Microsoft YaHei" pitchFamily="2"/>
              <a:cs typeface="Arial" pitchFamily="2"/>
            </a:endParaRPr>
          </a:p>
        </p:txBody>
      </p:sp>
      <p:sp>
        <p:nvSpPr>
          <p:cNvPr id="10" name="TextBox 9">
            <a:extLst>
              <a:ext uri="{FF2B5EF4-FFF2-40B4-BE49-F238E27FC236}">
                <a16:creationId xmlns:a16="http://schemas.microsoft.com/office/drawing/2014/main" id="{21CDA43E-1BB5-41FE-83A3-219AF6820FA3}"/>
              </a:ext>
            </a:extLst>
          </p:cNvPr>
          <p:cNvSpPr txBox="1"/>
          <p:nvPr/>
        </p:nvSpPr>
        <p:spPr>
          <a:xfrm>
            <a:off x="42266" y="1650730"/>
            <a:ext cx="7885471" cy="646331"/>
          </a:xfrm>
          <a:prstGeom prst="rect">
            <a:avLst/>
          </a:prstGeom>
          <a:noFill/>
        </p:spPr>
        <p:txBody>
          <a:bodyPr wrap="square" rtlCol="0">
            <a:spAutoFit/>
          </a:bodyPr>
          <a:lstStyle/>
          <a:p>
            <a:r>
              <a:rPr lang="ru-RU" dirty="0">
                <a:solidFill>
                  <a:schemeClr val="bg1"/>
                </a:solidFill>
              </a:rPr>
              <a:t>Детерминанты инвестиционного поведения компаний формирующихся рынков Анкудинов А.Б. , Дашкин Р.М. , Дашкин Э.М. 2, Хасанов Т.И. </a:t>
            </a:r>
          </a:p>
        </p:txBody>
      </p:sp>
      <p:sp>
        <p:nvSpPr>
          <p:cNvPr id="8" name="TextBox 7">
            <a:extLst>
              <a:ext uri="{FF2B5EF4-FFF2-40B4-BE49-F238E27FC236}">
                <a16:creationId xmlns:a16="http://schemas.microsoft.com/office/drawing/2014/main" id="{F2C908ED-7331-40D5-B10F-986CB17BF03E}"/>
              </a:ext>
            </a:extLst>
          </p:cNvPr>
          <p:cNvSpPr txBox="1"/>
          <p:nvPr/>
        </p:nvSpPr>
        <p:spPr>
          <a:xfrm>
            <a:off x="42265" y="2424866"/>
            <a:ext cx="9863735" cy="2862322"/>
          </a:xfrm>
          <a:prstGeom prst="rect">
            <a:avLst/>
          </a:prstGeom>
          <a:noFill/>
        </p:spPr>
        <p:txBody>
          <a:bodyPr wrap="square" rtlCol="0">
            <a:spAutoFit/>
          </a:bodyPr>
          <a:lstStyle/>
          <a:p>
            <a:r>
              <a:rPr lang="ru-RU" dirty="0"/>
              <a:t>Далее авторы используют уравнения множественной регрессии для определение оценки зависимости показателя инвестиционной активности от независимых переменных на уровне стран</a:t>
            </a:r>
          </a:p>
          <a:p>
            <a:endParaRPr lang="ru-RU" dirty="0"/>
          </a:p>
          <a:p>
            <a:r>
              <a:rPr lang="ru-RU" dirty="0"/>
              <a:t>Зависимой переменной будет показатель среднего уровня изменения основных средств компаний данной страны, рассчитанный как среднее значение по году отношений изменения основных средств компаний к предыдущему периоду. (</a:t>
            </a:r>
            <a:r>
              <a:rPr lang="en-US" dirty="0"/>
              <a:t>     )  )</a:t>
            </a:r>
          </a:p>
          <a:p>
            <a:endParaRPr lang="en-US" dirty="0"/>
          </a:p>
          <a:p>
            <a:r>
              <a:rPr lang="ru-RU" dirty="0"/>
              <a:t>Зависимая переменная является усредненной, так как анализ влияния макроэкономических переменных будет проводиться для общего уровня инвестиционной активности. </a:t>
            </a:r>
          </a:p>
        </p:txBody>
      </p:sp>
      <p:pic>
        <p:nvPicPr>
          <p:cNvPr id="9" name="Рисунок 8">
            <a:extLst>
              <a:ext uri="{FF2B5EF4-FFF2-40B4-BE49-F238E27FC236}">
                <a16:creationId xmlns:a16="http://schemas.microsoft.com/office/drawing/2014/main" id="{1A42BA65-399B-4ABF-862A-F8F2E7E19667}"/>
              </a:ext>
            </a:extLst>
          </p:cNvPr>
          <p:cNvPicPr>
            <a:picLocks noChangeAspect="1"/>
          </p:cNvPicPr>
          <p:nvPr/>
        </p:nvPicPr>
        <p:blipFill>
          <a:blip r:embed="rId4"/>
          <a:stretch>
            <a:fillRect/>
          </a:stretch>
        </p:blipFill>
        <p:spPr>
          <a:xfrm>
            <a:off x="5559555" y="4126338"/>
            <a:ext cx="419048" cy="257143"/>
          </a:xfrm>
          <a:prstGeom prst="rect">
            <a:avLst/>
          </a:prstGeom>
        </p:spPr>
      </p:pic>
    </p:spTree>
    <p:extLst>
      <p:ext uri="{BB962C8B-B14F-4D97-AF65-F5344CB8AC3E}">
        <p14:creationId xmlns:p14="http://schemas.microsoft.com/office/powerpoint/2010/main" val="1594103376"/>
      </p:ext>
    </p:extLst>
  </p:cSld>
  <p:clrMapOvr>
    <a:masterClrMapping/>
  </p:clrMapOvr>
</p:sld>
</file>

<file path=ppt/theme/theme1.xml><?xml version="1.0" encoding="utf-8"?>
<a:theme xmlns:a="http://schemas.openxmlformats.org/drawingml/2006/main" name="Обычный">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Обычный 1">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4504</TotalTime>
  <Words>5162</Words>
  <Application>Microsoft Office PowerPoint</Application>
  <PresentationFormat>Лист A4 (210x297 мм)</PresentationFormat>
  <Paragraphs>366</Paragraphs>
  <Slides>31</Slides>
  <Notes>31</Notes>
  <HiddenSlides>0</HiddenSlides>
  <MMClips>0</MMClips>
  <ScaleCrop>false</ScaleCrop>
  <HeadingPairs>
    <vt:vector size="6" baseType="variant">
      <vt:variant>
        <vt:lpstr>Использованные шрифты</vt:lpstr>
      </vt:variant>
      <vt:variant>
        <vt:i4>6</vt:i4>
      </vt:variant>
      <vt:variant>
        <vt:lpstr>Тема</vt:lpstr>
      </vt:variant>
      <vt:variant>
        <vt:i4>2</vt:i4>
      </vt:variant>
      <vt:variant>
        <vt:lpstr>Заголовки слайдов</vt:lpstr>
      </vt:variant>
      <vt:variant>
        <vt:i4>31</vt:i4>
      </vt:variant>
    </vt:vector>
  </HeadingPairs>
  <TitlesOfParts>
    <vt:vector size="39" baseType="lpstr">
      <vt:lpstr>Arial</vt:lpstr>
      <vt:lpstr>Calibri</vt:lpstr>
      <vt:lpstr>Noto Sans Symbols</vt:lpstr>
      <vt:lpstr>Segoe UI Web (Cyrillic)</vt:lpstr>
      <vt:lpstr>Tahoma</vt:lpstr>
      <vt:lpstr>Times New Roman</vt:lpstr>
      <vt:lpstr>Обычный</vt:lpstr>
      <vt:lpstr>Обычный 1</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MadBoss</dc:creator>
  <cp:lastModifiedBy>Федосеев Роман Сергеевич</cp:lastModifiedBy>
  <cp:revision>35</cp:revision>
  <dcterms:modified xsi:type="dcterms:W3CDTF">2023-11-16T19:13:07Z</dcterms:modified>
</cp:coreProperties>
</file>