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4" r:id="rId3"/>
    <p:sldId id="272" r:id="rId4"/>
    <p:sldId id="258" r:id="rId5"/>
    <p:sldId id="265" r:id="rId6"/>
    <p:sldId id="266" r:id="rId7"/>
    <p:sldId id="267" r:id="rId8"/>
    <p:sldId id="268" r:id="rId9"/>
    <p:sldId id="269" r:id="rId10"/>
    <p:sldId id="271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7CB1-9532-476D-9ACE-9B3AEA65BD0C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D422-F1E7-4A1B-8965-42F26E7001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9D422-F1E7-4A1B-8965-42F26E70015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9D422-F1E7-4A1B-8965-42F26E70015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9D422-F1E7-4A1B-8965-42F26E70015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tling.io/docs/gatling/reference/current/core/che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tling.io/docs/gatling/reference/current/core/session/feed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atling.io/docs/gatling/reference/current/core/session/session_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atling.io/docs/gatling/reference/current/core/session/fee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atling.io/docs/gatling/reference/current/core/session/fee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nkoff/gatling-picatinny/blob/master/src/main/java/ru/tinkoff/gatling/javaapi/Feeders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Термины и структура </a:t>
            </a:r>
            <a:r>
              <a:rPr lang="ru-RU" dirty="0" err="1" smtClean="0"/>
              <a:t>скриптов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dirty="0" smtClean="0"/>
              <a:t>Groups (</a:t>
            </a:r>
            <a:r>
              <a:rPr lang="ru-RU" dirty="0" smtClean="0"/>
              <a:t>группы)</a:t>
            </a:r>
            <a:r>
              <a:rPr lang="en-US" dirty="0" smtClean="0"/>
              <a:t>/</a:t>
            </a:r>
            <a:r>
              <a:rPr lang="ru-RU" dirty="0" smtClean="0"/>
              <a:t>транзакция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3571876"/>
            <a:ext cx="357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Как это будет выглядеть в отчете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1643050"/>
            <a:ext cx="2214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Пример:</a:t>
            </a:r>
          </a:p>
          <a:p>
            <a:r>
              <a:rPr lang="ru-RU" sz="1400" dirty="0" smtClean="0"/>
              <a:t>Объединяем два</a:t>
            </a:r>
            <a:r>
              <a:rPr lang="en-US" sz="1400" dirty="0" smtClean="0"/>
              <a:t> HTTP</a:t>
            </a:r>
            <a:r>
              <a:rPr lang="ru-RU" sz="1400" dirty="0" smtClean="0"/>
              <a:t> вызова в одну группу с названием</a:t>
            </a:r>
            <a:r>
              <a:rPr lang="en-US" sz="1400" dirty="0" smtClean="0"/>
              <a:t> “Searching”</a:t>
            </a:r>
            <a:endParaRPr lang="ru-RU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428736"/>
            <a:ext cx="5219709" cy="196529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7715304" cy="227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Прямая со стрелкой 12"/>
          <p:cNvCxnSpPr/>
          <p:nvPr/>
        </p:nvCxnSpPr>
        <p:spPr>
          <a:xfrm rot="10800000">
            <a:off x="1428728" y="542926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571736" y="5000636"/>
            <a:ext cx="857256" cy="114300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000628" y="5072074"/>
            <a:ext cx="857256" cy="114300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Checks </a:t>
            </a:r>
            <a:r>
              <a:rPr lang="ru-RU" dirty="0" smtClean="0"/>
              <a:t>(проверки)</a:t>
            </a:r>
            <a:r>
              <a:rPr lang="en-US" dirty="0" smtClean="0">
                <a:hlinkClick r:id="rId3"/>
              </a:rPr>
              <a:t> </a:t>
            </a:r>
            <a:r>
              <a:rPr lang="en-US" sz="1600" dirty="0" smtClean="0">
                <a:hlinkClick r:id="rId3"/>
              </a:rPr>
              <a:t>https://gatling.io/docs/gatling/reference/current/core/check/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1214422"/>
            <a:ext cx="635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API предоставляет выделенный DSL для объединения следующих шагов: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1500174"/>
            <a:ext cx="3500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hlinkClick r:id="rId3"/>
              </a:rPr>
              <a:t>определение типа чека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hlinkClick r:id="rId3"/>
              </a:rPr>
              <a:t>извлечение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hlinkClick r:id="rId3"/>
              </a:rPr>
              <a:t>преобразование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hlinkClick r:id="rId3"/>
              </a:rPr>
              <a:t>проверка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hlinkClick r:id="rId3"/>
              </a:rPr>
              <a:t>именование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hlinkClick r:id="rId3"/>
              </a:rPr>
              <a:t>сохранение</a:t>
            </a:r>
            <a:endParaRPr lang="ru-RU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429000"/>
            <a:ext cx="4214842" cy="128588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357290" y="2928934"/>
            <a:ext cx="635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Примеры некоторых типовых проверок</a:t>
            </a:r>
            <a:endParaRPr lang="ru-RU" sz="14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4786322"/>
            <a:ext cx="5061545" cy="151447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500694" y="4429132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Json</a:t>
            </a:r>
            <a:r>
              <a:rPr lang="en-US" sz="1400" b="1" dirty="0" smtClean="0"/>
              <a:t> path</a:t>
            </a:r>
            <a:endParaRPr lang="ru-RU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7158" y="3143248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Response time</a:t>
            </a:r>
            <a:endParaRPr lang="ru-RU" sz="1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ru-RU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85720" y="1214422"/>
            <a:ext cx="392909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 smtClean="0"/>
              <a:t>Область применения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effectLst/>
              <a:latin typeface="DM Sans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DM Sans"/>
                <a:cs typeface="Arial" pitchFamily="34" charset="0"/>
              </a:rPr>
              <a:t>Можно проверять статистику, рассчитанную по всем запросам или только по их части.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  <a:cs typeface="Arial" pitchFamily="34" charset="0"/>
              </a:rPr>
              <a:t>global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DM Sans"/>
                <a:cs typeface="Arial" pitchFamily="34" charset="0"/>
              </a:rPr>
              <a:t>: использовать статистику, рассчитанную по всем запросам.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  <a:cs typeface="Arial" pitchFamily="34" charset="0"/>
              </a:rPr>
              <a:t>forAll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DM Sans"/>
                <a:cs typeface="Arial" pitchFamily="34" charset="0"/>
              </a:rPr>
              <a:t>: использовать статистику, рассчитанную для каждого отдельного запроса.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  <a:cs typeface="Arial" pitchFamily="34" charset="0"/>
              </a:rPr>
              <a:t>details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  <a:cs typeface="Arial" pitchFamily="34" charset="0"/>
              </a:rPr>
              <a:t>path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  <a:cs typeface="Arial" pitchFamily="34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DM Sans"/>
                <a:cs typeface="Arial" pitchFamily="34" charset="0"/>
              </a:rPr>
              <a:t>: использовать статистику, рассчитанную по группе или запросу. Путь определяется как путь файловой системы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effectLst/>
                <a:latin typeface="DM Sans"/>
                <a:cs typeface="Arial" pitchFamily="34" charset="0"/>
              </a:rPr>
              <a:t>Unix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DM Sans"/>
                <a:cs typeface="Arial" pitchFamily="34" charset="0"/>
              </a:rPr>
              <a:t>.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57752" y="1214422"/>
            <a:ext cx="4143404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400" b="1" dirty="0" smtClean="0"/>
              <a:t>Что можно проверять</a:t>
            </a:r>
            <a:br>
              <a:rPr lang="ru-RU" sz="1400" b="1" dirty="0" smtClean="0"/>
            </a:br>
            <a:endParaRPr lang="ru-RU" sz="1400" b="1" dirty="0" smtClean="0"/>
          </a:p>
          <a:p>
            <a:pPr>
              <a:buFont typeface="Arial" pitchFamily="34" charset="0"/>
              <a:buChar char="•"/>
            </a:pPr>
            <a:r>
              <a:rPr lang="ru-RU" sz="1200" dirty="0" smtClean="0">
                <a:latin typeface="DM Sans"/>
                <a:cs typeface="Arial" pitchFamily="34" charset="0"/>
              </a:rPr>
              <a:t> </a:t>
            </a:r>
            <a:r>
              <a:rPr lang="ru-RU" sz="1200" b="1" dirty="0" err="1" smtClean="0">
                <a:latin typeface="DM Sans"/>
                <a:cs typeface="Arial" pitchFamily="34" charset="0"/>
              </a:rPr>
              <a:t>responseTime</a:t>
            </a:r>
            <a:r>
              <a:rPr lang="ru-RU" sz="1200" dirty="0" smtClean="0">
                <a:latin typeface="DM Sans"/>
                <a:cs typeface="Arial" pitchFamily="34" charset="0"/>
              </a:rPr>
              <a:t>: укажите время отклика в миллисекундах.</a:t>
            </a:r>
          </a:p>
          <a:p>
            <a:pPr>
              <a:buFont typeface="Arial" pitchFamily="34" charset="0"/>
              <a:buChar char="•"/>
            </a:pPr>
            <a:r>
              <a:rPr lang="ru-RU" sz="1200" dirty="0" smtClean="0">
                <a:latin typeface="DM Sans"/>
                <a:cs typeface="Arial" pitchFamily="34" charset="0"/>
              </a:rPr>
              <a:t> </a:t>
            </a:r>
            <a:r>
              <a:rPr lang="ru-RU" sz="1200" b="1" dirty="0" err="1" smtClean="0">
                <a:latin typeface="DM Sans"/>
                <a:cs typeface="Arial" pitchFamily="34" charset="0"/>
              </a:rPr>
              <a:t>allRequests</a:t>
            </a:r>
            <a:r>
              <a:rPr lang="ru-RU" sz="1200" dirty="0" smtClean="0">
                <a:latin typeface="DM Sans"/>
                <a:cs typeface="Arial" pitchFamily="34" charset="0"/>
              </a:rPr>
              <a:t>: целевое количество запросов.</a:t>
            </a:r>
          </a:p>
          <a:p>
            <a:pPr>
              <a:buFont typeface="Arial" pitchFamily="34" charset="0"/>
              <a:buChar char="•"/>
            </a:pPr>
            <a:r>
              <a:rPr lang="ru-RU" sz="1200" dirty="0" smtClean="0">
                <a:latin typeface="DM Sans"/>
                <a:cs typeface="Arial" pitchFamily="34" charset="0"/>
              </a:rPr>
              <a:t> </a:t>
            </a:r>
            <a:r>
              <a:rPr lang="ru-RU" sz="1200" b="1" dirty="0" err="1" smtClean="0">
                <a:latin typeface="DM Sans"/>
                <a:cs typeface="Arial" pitchFamily="34" charset="0"/>
              </a:rPr>
              <a:t>failedRequests</a:t>
            </a:r>
            <a:r>
              <a:rPr lang="ru-RU" sz="1200" dirty="0" smtClean="0">
                <a:latin typeface="DM Sans"/>
                <a:cs typeface="Arial" pitchFamily="34" charset="0"/>
              </a:rPr>
              <a:t>: указать количество неудачных запросов.</a:t>
            </a:r>
          </a:p>
          <a:p>
            <a:pPr>
              <a:buFont typeface="Arial" pitchFamily="34" charset="0"/>
              <a:buChar char="•"/>
            </a:pPr>
            <a:r>
              <a:rPr lang="ru-RU" sz="1200" dirty="0" smtClean="0">
                <a:latin typeface="DM Sans"/>
                <a:cs typeface="Arial" pitchFamily="34" charset="0"/>
              </a:rPr>
              <a:t> </a:t>
            </a:r>
            <a:r>
              <a:rPr lang="ru-RU" sz="1200" b="1" dirty="0" err="1" smtClean="0">
                <a:latin typeface="DM Sans"/>
                <a:cs typeface="Arial" pitchFamily="34" charset="0"/>
              </a:rPr>
              <a:t>successfulRequests</a:t>
            </a:r>
            <a:r>
              <a:rPr lang="ru-RU" sz="1200" dirty="0" smtClean="0">
                <a:latin typeface="DM Sans"/>
                <a:cs typeface="Arial" pitchFamily="34" charset="0"/>
              </a:rPr>
              <a:t>: указать количество успешных запросов.</a:t>
            </a:r>
          </a:p>
          <a:p>
            <a:pPr>
              <a:buFont typeface="Arial" pitchFamily="34" charset="0"/>
              <a:buChar char="•"/>
            </a:pPr>
            <a:r>
              <a:rPr lang="ru-RU" sz="1200" dirty="0" smtClean="0">
                <a:latin typeface="DM Sans"/>
                <a:cs typeface="Arial" pitchFamily="34" charset="0"/>
              </a:rPr>
              <a:t> </a:t>
            </a:r>
            <a:r>
              <a:rPr lang="ru-RU" sz="1200" b="1" dirty="0" err="1" smtClean="0">
                <a:latin typeface="DM Sans"/>
                <a:cs typeface="Arial" pitchFamily="34" charset="0"/>
              </a:rPr>
              <a:t>requestsPerSec</a:t>
            </a:r>
            <a:r>
              <a:rPr lang="ru-RU" sz="1200" dirty="0" smtClean="0">
                <a:latin typeface="DM Sans"/>
                <a:cs typeface="Arial" pitchFamily="34" charset="0"/>
              </a:rPr>
              <a:t>: целевая скорость запросов в секунду.</a:t>
            </a:r>
          </a:p>
          <a:p>
            <a:r>
              <a:rPr lang="ru-RU" sz="1200" dirty="0" smtClean="0"/>
              <a:t/>
            </a:r>
            <a:br>
              <a:rPr lang="ru-RU" sz="1200" dirty="0" smtClean="0"/>
            </a:br>
            <a:endParaRPr kumimoji="0" lang="ru-RU" sz="1200" b="0" i="0" u="none" strike="noStrike" cap="none" normalizeH="0" baseline="0" dirty="0" smtClean="0">
              <a:ln>
                <a:noFill/>
              </a:ln>
              <a:effectLst/>
              <a:latin typeface="DM Sans"/>
              <a:cs typeface="Arial" pitchFamily="34" charset="0"/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500438"/>
            <a:ext cx="5857916" cy="317494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dirty="0" smtClean="0"/>
              <a:t>Assertions report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000108"/>
            <a:ext cx="635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Пример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json</a:t>
            </a:r>
            <a:r>
              <a:rPr lang="ru-RU" sz="1400" b="1" dirty="0" smtClean="0"/>
              <a:t> отчета о нарушении </a:t>
            </a:r>
            <a:r>
              <a:rPr lang="en-US" sz="1400" b="1" dirty="0" smtClean="0"/>
              <a:t>assertions</a:t>
            </a:r>
            <a:endParaRPr lang="ru-RU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4500594" cy="243690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214818"/>
            <a:ext cx="7061221" cy="21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0034" y="3857628"/>
            <a:ext cx="635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Пример</a:t>
            </a:r>
            <a:r>
              <a:rPr lang="en-US" sz="1400" b="1" dirty="0" smtClean="0"/>
              <a:t> html </a:t>
            </a:r>
            <a:r>
              <a:rPr lang="ru-RU" sz="1400" b="1" dirty="0" smtClean="0"/>
              <a:t>отчета о нарушении </a:t>
            </a:r>
            <a:r>
              <a:rPr lang="en-US" sz="1400" b="1" dirty="0" smtClean="0"/>
              <a:t>assertions</a:t>
            </a:r>
            <a:endParaRPr lang="ru-RU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96"/>
          </a:xfrm>
        </p:spPr>
        <p:txBody>
          <a:bodyPr>
            <a:normAutofit/>
          </a:bodyPr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401080" cy="47117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50303"/>
                <a:gridCol w="595077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Термин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означает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Simulation</a:t>
                      </a:r>
                      <a:r>
                        <a:rPr lang="ru-RU" sz="1200" baseline="0" dirty="0" smtClean="0"/>
                        <a:t> (с</a:t>
                      </a:r>
                      <a:r>
                        <a:rPr lang="ru-RU" sz="1200" dirty="0" smtClean="0"/>
                        <a:t>имуляция)</a:t>
                      </a:r>
                      <a:br>
                        <a:rPr lang="ru-RU" sz="1200" dirty="0" smtClean="0"/>
                      </a:br>
                      <a:r>
                        <a:rPr lang="ru-RU" sz="1100" dirty="0" smtClean="0"/>
                        <a:t>Состоит из сценариев.</a:t>
                      </a:r>
                    </a:p>
                    <a:p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Моделирование нагрузки.</a:t>
                      </a:r>
                    </a:p>
                    <a:p>
                      <a:r>
                        <a:rPr lang="ru-RU" sz="1200" dirty="0" smtClean="0"/>
                        <a:t>Эта</a:t>
                      </a:r>
                      <a:r>
                        <a:rPr lang="ru-RU" sz="1200" baseline="0" dirty="0" smtClean="0"/>
                        <a:t> сущность описывает ход теста, какие в нем участвуют сценарии и с какой интенсивностью. Один генератор может выполнять в моменте только одну  симуляцию.</a:t>
                      </a:r>
                    </a:p>
                    <a:p>
                      <a:r>
                        <a:rPr lang="ru-RU" sz="1200" b="1" baseline="0" dirty="0" smtClean="0"/>
                        <a:t>Синонимы</a:t>
                      </a:r>
                      <a:r>
                        <a:rPr lang="ru-RU" sz="1200" baseline="0" dirty="0" smtClean="0"/>
                        <a:t>: тестирование, моделирование, испытание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ru-RU" sz="2800" b="1" dirty="0" smtClean="0"/>
                        <a:t>  </a:t>
                      </a:r>
                      <a:r>
                        <a:rPr lang="en-US" sz="1200" b="1" dirty="0" smtClean="0"/>
                        <a:t>Scenario</a:t>
                      </a:r>
                      <a:r>
                        <a:rPr lang="ru-RU" sz="1200" dirty="0" smtClean="0"/>
                        <a:t> (сценарий)</a:t>
                      </a:r>
                    </a:p>
                    <a:p>
                      <a:pPr lvl="0"/>
                      <a:r>
                        <a:rPr lang="ru-RU" sz="1050" dirty="0" smtClean="0"/>
                        <a:t>       Состоит из действий</a:t>
                      </a:r>
                      <a:endParaRPr lang="ru-R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Сценарий представляет собой типичное поведение пользователя. Это рабочий процесс, которому будут следовать виртуальные пользователи.</a:t>
                      </a:r>
                    </a:p>
                    <a:p>
                      <a:r>
                        <a:rPr kumimoji="0" lang="ru-RU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Синонимы:</a:t>
                      </a: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тестовый сценарий, тест-кейс, бизнес-операция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ru-RU" sz="2800" baseline="0" dirty="0" smtClean="0"/>
                        <a:t>   </a:t>
                      </a:r>
                      <a:r>
                        <a:rPr lang="ru-RU" sz="2800" dirty="0" smtClean="0"/>
                        <a:t> </a:t>
                      </a:r>
                      <a:r>
                        <a:rPr lang="en-US" sz="1200" b="1" dirty="0" smtClean="0"/>
                        <a:t>Exec</a:t>
                      </a:r>
                      <a:r>
                        <a:rPr lang="en-US" sz="1200" dirty="0" smtClean="0"/>
                        <a:t> </a:t>
                      </a:r>
                      <a:r>
                        <a:rPr lang="ru-RU" sz="1200" dirty="0" smtClean="0"/>
                        <a:t>(действие)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Действия обычно представляют собой запросы (HTTP, </a:t>
                      </a:r>
                      <a:r>
                        <a:rPr kumimoji="0" lang="ru-RU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WebSocket</a:t>
                      </a: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JMS, MQTT…), которые будут отправлены во время моделирования. Любое действие, которое будет выполнено, будет вызываться с помощью </a:t>
                      </a:r>
                      <a:r>
                        <a:rPr lang="ru-RU" sz="1200" dirty="0" err="1" smtClean="0"/>
                        <a:t>exec</a:t>
                      </a:r>
                      <a:r>
                        <a:rPr lang="ru-RU" sz="1200" dirty="0" smtClean="0"/>
                        <a:t>.</a:t>
                      </a:r>
                      <a:endParaRPr lang="en-US" sz="1200" dirty="0" smtClean="0"/>
                    </a:p>
                    <a:p>
                      <a:r>
                        <a:rPr kumimoji="0" lang="ru-RU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Синонимы: </a:t>
                      </a: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вызов, </a:t>
                      </a: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запрос</a:t>
                      </a:r>
                      <a:endParaRPr kumimoji="0" lang="ru-RU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Session</a:t>
                      </a:r>
                      <a:r>
                        <a:rPr lang="en-US" sz="1200" dirty="0" smtClean="0"/>
                        <a:t> </a:t>
                      </a:r>
                      <a:r>
                        <a:rPr lang="ru-RU" sz="1200" dirty="0" smtClean="0"/>
                        <a:t>(сессия)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Это состояние виртуального пользователя. </a:t>
                      </a:r>
                    </a:p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 сути, это </a:t>
                      </a:r>
                      <a:r>
                        <a:rPr lang="ru-RU" sz="1200" dirty="0" err="1" smtClean="0"/>
                        <a:t>Map</a:t>
                      </a:r>
                      <a:r>
                        <a:rPr lang="ru-RU" sz="1200" dirty="0" smtClean="0"/>
                        <a:t>&lt;</a:t>
                      </a:r>
                      <a:r>
                        <a:rPr lang="ru-RU" sz="1200" dirty="0" err="1" smtClean="0"/>
                        <a:t>String</a:t>
                      </a:r>
                      <a:r>
                        <a:rPr lang="ru-RU" sz="1200" dirty="0" smtClean="0"/>
                        <a:t>, </a:t>
                      </a:r>
                      <a:r>
                        <a:rPr lang="ru-RU" sz="1200" dirty="0" err="1" smtClean="0"/>
                        <a:t>Object</a:t>
                      </a:r>
                      <a:r>
                        <a:rPr lang="ru-RU" sz="1200" dirty="0" smtClean="0"/>
                        <a:t>&gt;</a:t>
                      </a: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карта с ключевыми строками. В </a:t>
                      </a:r>
                      <a:r>
                        <a:rPr kumimoji="0" lang="ru-RU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Gatling</a:t>
                      </a: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записи в этой карте называются атрибутами сеанса.</a:t>
                      </a:r>
                      <a:r>
                        <a:rPr kumimoji="0" lang="en-US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Хранятся переменные, а также состояние успешная итерация или нет.</a:t>
                      </a:r>
                      <a:endParaRPr kumimoji="0" lang="ru-RU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Groups</a:t>
                      </a:r>
                      <a:r>
                        <a:rPr lang="en-US" sz="1200" dirty="0" smtClean="0"/>
                        <a:t> (</a:t>
                      </a:r>
                      <a:r>
                        <a:rPr lang="ru-RU" sz="1200" dirty="0" smtClean="0"/>
                        <a:t>группы)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Группа запросов для моделирования процессов или запросов на одной странице. Используется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для логической группировки действий (отдельных запросов).</a:t>
                      </a:r>
                      <a:endParaRPr kumimoji="0" lang="ru-RU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baseline="0" dirty="0" smtClean="0"/>
                    </a:p>
                    <a:p>
                      <a:r>
                        <a:rPr lang="ru-RU" sz="1200" b="1" baseline="0" dirty="0" smtClean="0"/>
                        <a:t>Синонимы</a:t>
                      </a:r>
                      <a:r>
                        <a:rPr lang="ru-RU" sz="1200" baseline="0" dirty="0" smtClean="0"/>
                        <a:t>: транзакция, </a:t>
                      </a:r>
                      <a:r>
                        <a:rPr lang="ru-RU" sz="1200" baseline="0" dirty="0" smtClean="0"/>
                        <a:t>операция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96"/>
          </a:xfrm>
        </p:spPr>
        <p:txBody>
          <a:bodyPr>
            <a:normAutofit/>
          </a:bodyPr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401080" cy="439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50303"/>
                <a:gridCol w="595077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Термин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означает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Injection</a:t>
                      </a:r>
                      <a:r>
                        <a:rPr lang="en-US" sz="1200" dirty="0" smtClean="0"/>
                        <a:t> Profile</a:t>
                      </a:r>
                      <a:r>
                        <a:rPr lang="ru-RU" sz="1200" dirty="0" smtClean="0"/>
                        <a:t> (профиль</a:t>
                      </a:r>
                      <a:r>
                        <a:rPr lang="ru-RU" sz="1200" baseline="0" dirty="0" smtClean="0"/>
                        <a:t> подачи нагрузки</a:t>
                      </a:r>
                      <a:r>
                        <a:rPr lang="ru-RU" sz="1200" dirty="0" smtClean="0"/>
                        <a:t>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Способ запуска виртуальных пользователей. Как быстро разгоняться, до какого уровня и т.п.</a:t>
                      </a:r>
                    </a:p>
                    <a:p>
                      <a:r>
                        <a:rPr kumimoji="0" lang="ru-RU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Синонимы: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выход </a:t>
                      </a:r>
                      <a:r>
                        <a:rPr kumimoji="0" lang="ru-RU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 нагрузку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Virtual User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Программный поток</a:t>
                      </a:r>
                      <a:r>
                        <a:rPr lang="ru-RU" sz="1200" baseline="0" dirty="0" smtClean="0"/>
                        <a:t> - в</a:t>
                      </a:r>
                      <a:r>
                        <a:rPr lang="ru-RU" sz="1200" dirty="0" smtClean="0"/>
                        <a:t>иртуальный пользователь, который выполняет сценарий и эмулирует работу пользователя системы.</a:t>
                      </a:r>
                    </a:p>
                    <a:p>
                      <a:r>
                        <a:rPr lang="ru-RU" sz="1200" b="1" dirty="0" smtClean="0"/>
                        <a:t>Синонимы: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baseline="0" dirty="0" err="1" smtClean="0"/>
                        <a:t>тред</a:t>
                      </a:r>
                      <a:r>
                        <a:rPr lang="ru-RU" sz="1200" baseline="0" dirty="0" smtClean="0"/>
                        <a:t>, </a:t>
                      </a:r>
                      <a:r>
                        <a:rPr lang="en-US" sz="1200" baseline="0" dirty="0" smtClean="0"/>
                        <a:t>VU</a:t>
                      </a:r>
                      <a:r>
                        <a:rPr lang="ru-RU" sz="1200" baseline="0" dirty="0" smtClean="0"/>
                        <a:t>, пользователь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hlinkClick r:id="rId2"/>
                        </a:rPr>
                        <a:t>Feeder</a:t>
                      </a:r>
                      <a:r>
                        <a:rPr lang="en-US" sz="1200" baseline="0" dirty="0" smtClean="0">
                          <a:hlinkClick r:id="rId2"/>
                        </a:rPr>
                        <a:t> </a:t>
                      </a:r>
                      <a:r>
                        <a:rPr lang="ru-RU" sz="1200" baseline="0" dirty="0" smtClean="0"/>
                        <a:t>(фидер)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Это удобный API для </a:t>
                      </a:r>
                      <a:r>
                        <a:rPr kumimoji="0" lang="ru-RU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тестировщиков</a:t>
                      </a:r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позволяющий вводить данные из внешнего источника в сеансы виртуальных пользователей.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Check</a:t>
                      </a:r>
                      <a:r>
                        <a:rPr lang="en-US" sz="1200" dirty="0" smtClean="0"/>
                        <a:t> </a:t>
                      </a:r>
                      <a:r>
                        <a:rPr lang="ru-RU" sz="1200" dirty="0" smtClean="0"/>
                        <a:t>(проверка)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Чеки используются для двух вещей:</a:t>
                      </a:r>
                    </a:p>
                    <a:p>
                      <a:pPr lvl="1"/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проверка того, что ответ на запрос соответствует некоторым ожиданиям</a:t>
                      </a:r>
                    </a:p>
                    <a:p>
                      <a:pPr lvl="1"/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захват некоторых элементов в ответе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Assertions</a:t>
                      </a:r>
                      <a:r>
                        <a:rPr lang="en-US" sz="1200" b="1" baseline="0" dirty="0" smtClean="0"/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Используется для проверки того, что глобальные статистические данные, такие как время ответа или количество неудачных запросов, соответствуют ожиданиям для всей симуляции.</a:t>
                      </a:r>
                    </a:p>
                    <a:p>
                      <a:pPr lvl="0"/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нарушении таких проверок формируется отчет в формате совместимом с </a:t>
                      </a:r>
                      <a:r>
                        <a:rPr kumimoji="0" lang="en-US" sz="12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/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Статус сборки при будет </a:t>
                      </a:r>
                      <a:r>
                        <a:rPr kumimoji="0" lang="en-US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failed.</a:t>
                      </a:r>
                      <a:endParaRPr kumimoji="0" lang="ru-RU" sz="12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kumimoji="0" lang="ru-RU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Iteration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ru-RU" sz="1200" b="1" baseline="0" dirty="0" smtClean="0"/>
                        <a:t>(итерация)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ru-RU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ходе теста, сценарии будут повторять свое выполнение несколько раз.</a:t>
                      </a:r>
                    </a:p>
                    <a:p>
                      <a:pPr lvl="0"/>
                      <a:r>
                        <a:rPr kumimoji="0" lang="ru-RU" sz="12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Одно повторение сценария называется итерация.</a:t>
                      </a:r>
                      <a:endParaRPr kumimoji="0" lang="ru-RU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</a:t>
            </a:r>
            <a:r>
              <a:rPr lang="ru-RU" dirty="0" smtClean="0"/>
              <a:t> (симуляция)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95420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Моделирование представляет собой описание нагрузочного теста. </a:t>
            </a:r>
            <a:endParaRPr lang="en-US" sz="1600" dirty="0" smtClean="0"/>
          </a:p>
          <a:p>
            <a:r>
              <a:rPr lang="ru-RU" sz="1600" dirty="0" smtClean="0"/>
              <a:t>Он описывает, как будут работать, возможно, несколько разных групп</a:t>
            </a:r>
            <a:r>
              <a:rPr lang="en-US" sz="1600" dirty="0" smtClean="0"/>
              <a:t> </a:t>
            </a:r>
            <a:r>
              <a:rPr lang="ru-RU" sz="1600" dirty="0" smtClean="0"/>
              <a:t>пользователей: какой сценарий они будут выполнять и как будут вводиться новые виртуальные пользователи.</a:t>
            </a:r>
            <a:endParaRPr lang="ru-R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14686"/>
            <a:ext cx="5133989" cy="210665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</a:t>
            </a:r>
            <a:r>
              <a:rPr lang="ru-RU" dirty="0" smtClean="0"/>
              <a:t> (сценарий)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81436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Например, стандартный сценарий приложения электронной коммерции может быть следующим:</a:t>
            </a:r>
          </a:p>
          <a:p>
            <a:pPr lvl="1"/>
            <a:r>
              <a:rPr lang="ru-RU" sz="1600" dirty="0" smtClean="0"/>
              <a:t>Доступ к домашней странице</a:t>
            </a:r>
          </a:p>
          <a:p>
            <a:pPr lvl="1"/>
            <a:r>
              <a:rPr lang="ru-RU" sz="1600" dirty="0" smtClean="0"/>
              <a:t>Выберите категорию просмотра</a:t>
            </a:r>
          </a:p>
          <a:p>
            <a:pPr lvl="1"/>
            <a:r>
              <a:rPr lang="ru-RU" sz="1600" dirty="0" smtClean="0"/>
              <a:t>Сделайте поиск в этой категории</a:t>
            </a:r>
          </a:p>
          <a:p>
            <a:pPr lvl="1"/>
            <a:r>
              <a:rPr lang="ru-RU" sz="1600" dirty="0" smtClean="0"/>
              <a:t>Откройте описание продукта</a:t>
            </a:r>
          </a:p>
          <a:p>
            <a:pPr lvl="1"/>
            <a:r>
              <a:rPr lang="ru-RU" sz="1600" dirty="0" smtClean="0"/>
              <a:t>Возвращаться</a:t>
            </a:r>
          </a:p>
          <a:p>
            <a:pPr lvl="1"/>
            <a:r>
              <a:rPr lang="ru-RU" sz="1600" dirty="0" smtClean="0"/>
              <a:t>Открыть другое описание продукта</a:t>
            </a:r>
            <a:endParaRPr lang="en-US" sz="1600" dirty="0" smtClean="0"/>
          </a:p>
          <a:p>
            <a:pPr lvl="1"/>
            <a:r>
              <a:rPr lang="ru-RU" sz="1600" dirty="0" smtClean="0"/>
              <a:t>Авторизоваться</a:t>
            </a:r>
          </a:p>
          <a:p>
            <a:pPr lvl="1"/>
            <a:r>
              <a:rPr lang="ru-RU" sz="1600" dirty="0" smtClean="0"/>
              <a:t>Купить продукт</a:t>
            </a:r>
          </a:p>
          <a:p>
            <a:pPr lvl="1"/>
            <a:r>
              <a:rPr lang="ru-RU" sz="1600" dirty="0" smtClean="0"/>
              <a:t>Проверить</a:t>
            </a:r>
          </a:p>
          <a:p>
            <a:pPr lvl="1"/>
            <a:r>
              <a:rPr lang="ru-RU" sz="1600" dirty="0" smtClean="0"/>
              <a:t>Оплата</a:t>
            </a:r>
          </a:p>
          <a:p>
            <a:pPr lvl="1"/>
            <a:r>
              <a:rPr lang="ru-RU" sz="1600" dirty="0" smtClean="0"/>
              <a:t>Выйти</a:t>
            </a:r>
          </a:p>
          <a:p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5143512"/>
            <a:ext cx="5883560" cy="114300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5357826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Пример короткого сценария </a:t>
            </a:r>
            <a:br>
              <a:rPr lang="ru-RU" sz="1400" dirty="0" smtClean="0"/>
            </a:br>
            <a:r>
              <a:rPr lang="ru-RU" sz="1400" dirty="0" smtClean="0"/>
              <a:t>из двух шагов: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(</a:t>
            </a:r>
            <a:r>
              <a:rPr lang="ru-RU" dirty="0" smtClean="0"/>
              <a:t>сессия)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81436"/>
          </a:xfrm>
        </p:spPr>
        <p:txBody>
          <a:bodyPr>
            <a:normAutofit/>
          </a:bodyPr>
          <a:lstStyle/>
          <a:p>
            <a:r>
              <a:rPr lang="ru-RU" sz="1600" dirty="0" err="1" smtClean="0"/>
              <a:t>Sessions</a:t>
            </a:r>
            <a:r>
              <a:rPr lang="ru-RU" sz="1600" dirty="0" smtClean="0"/>
              <a:t> — это сообщения, которые передаются из шага в шаг в процессе выполнения сценария.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000240"/>
            <a:ext cx="1643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Пример создания переменной в сессии:</a:t>
            </a:r>
            <a:endParaRPr lang="ru-RU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85926"/>
            <a:ext cx="3430639" cy="121444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7" y="1785926"/>
            <a:ext cx="3571869" cy="121444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cxnSp>
        <p:nvCxnSpPr>
          <p:cNvPr id="11" name="Прямая со стрелкой 10"/>
          <p:cNvCxnSpPr/>
          <p:nvPr/>
        </p:nvCxnSpPr>
        <p:spPr>
          <a:xfrm rot="10800000">
            <a:off x="3357554" y="2714620"/>
            <a:ext cx="100013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6643702" y="2714620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3500438"/>
            <a:ext cx="3996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Обязательно нужно вернуть новый объект сессии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00562" y="3214686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00B050"/>
                </a:solidFill>
              </a:rPr>
              <a:t>Верно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9586" y="3214686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FF0000"/>
                </a:solidFill>
              </a:rPr>
              <a:t>Не верно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57158" y="5786454"/>
            <a:ext cx="6143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hlinkClick r:id="rId4"/>
              </a:rPr>
              <a:t>Детальнее - </a:t>
            </a:r>
            <a:r>
              <a:rPr lang="en-US" sz="1200" dirty="0" smtClean="0">
                <a:hlinkClick r:id="rId4"/>
              </a:rPr>
              <a:t>https://gatling.io/docs/gatling/reference/current/core/session/session_api/#getting-attributes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4000504"/>
            <a:ext cx="16430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Поддерживается сохранение и получение из сессии не только </a:t>
            </a:r>
            <a:r>
              <a:rPr lang="en-US" sz="1400" dirty="0" smtClean="0"/>
              <a:t>String</a:t>
            </a:r>
            <a:r>
              <a:rPr lang="ru-RU" sz="1400" dirty="0" smtClean="0"/>
              <a:t>, но и списков,</a:t>
            </a:r>
            <a:r>
              <a:rPr lang="en-US" sz="1400" dirty="0" smtClean="0"/>
              <a:t> </a:t>
            </a:r>
            <a:r>
              <a:rPr lang="ru-RU" sz="1400" dirty="0" smtClean="0"/>
              <a:t>и объектов:</a:t>
            </a:r>
            <a:endParaRPr lang="ru-RU" sz="1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4071942"/>
            <a:ext cx="4286280" cy="153866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(</a:t>
            </a:r>
            <a:r>
              <a:rPr lang="ru-RU" dirty="0" smtClean="0"/>
              <a:t>сессия)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071942"/>
            <a:ext cx="2000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Получить или изменить информацию об успешности итерации: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1643050"/>
            <a:ext cx="1643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Можно получить данные по </a:t>
            </a:r>
            <a:r>
              <a:rPr lang="en-US" sz="1400" dirty="0" smtClean="0"/>
              <a:t>Virtual User</a:t>
            </a:r>
            <a:r>
              <a:rPr lang="ru-RU" sz="1400" dirty="0" smtClean="0"/>
              <a:t>:</a:t>
            </a:r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357298"/>
            <a:ext cx="3305176" cy="161439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643314"/>
            <a:ext cx="4695830" cy="205335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Feeder </a:t>
            </a:r>
            <a:r>
              <a:rPr lang="ru-RU" dirty="0" smtClean="0"/>
              <a:t>(фидер)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407194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Возможно создание собственных фидеров: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1643050"/>
            <a:ext cx="2214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Получение тестовых данных из </a:t>
            </a:r>
            <a:r>
              <a:rPr lang="en-US" sz="1400" dirty="0" smtClean="0"/>
              <a:t>CSV</a:t>
            </a:r>
            <a:r>
              <a:rPr lang="ru-RU" sz="1400" dirty="0" smtClean="0"/>
              <a:t> файла.</a:t>
            </a:r>
            <a:br>
              <a:rPr lang="ru-RU" sz="1400" dirty="0" smtClean="0"/>
            </a:br>
            <a:endParaRPr lang="ru-RU" sz="1400" dirty="0" smtClean="0"/>
          </a:p>
          <a:p>
            <a:r>
              <a:rPr lang="ru-RU" sz="1400" dirty="0" smtClean="0"/>
              <a:t>Путь к файлу относительно папки </a:t>
            </a:r>
            <a:r>
              <a:rPr lang="en-US" sz="1400" dirty="0" err="1" smtClean="0"/>
              <a:t>src</a:t>
            </a:r>
            <a:r>
              <a:rPr lang="en-US" sz="1400" dirty="0" smtClean="0"/>
              <a:t>/main/resources</a:t>
            </a:r>
            <a:endParaRPr lang="ru-RU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000504"/>
            <a:ext cx="5314959" cy="176525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428736"/>
            <a:ext cx="5286412" cy="201338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cxnSp>
        <p:nvCxnSpPr>
          <p:cNvPr id="12" name="Прямая со стрелкой 11"/>
          <p:cNvCxnSpPr/>
          <p:nvPr/>
        </p:nvCxnSpPr>
        <p:spPr>
          <a:xfrm rot="5400000">
            <a:off x="6144430" y="228599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Feeder </a:t>
            </a:r>
            <a:r>
              <a:rPr lang="ru-RU" dirty="0" smtClean="0"/>
              <a:t>(фидер)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1785926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https://gatling.io/docs/gatling/reference/current/core/session/feeder/</a:t>
            </a:r>
            <a:endParaRPr lang="ru-RU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28868"/>
            <a:ext cx="1816335" cy="3571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643174" y="1214422"/>
            <a:ext cx="371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Существует множество готовых фидеров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6380" y="1643050"/>
            <a:ext cx="32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https://github.com/Tinkoff/gatling-picatinny/blob/master/src/main/java/ru/tinkoff/gatling/javaapi/Feeders.java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3306" y="2428868"/>
            <a:ext cx="2500330" cy="36137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CurrentDateFeeder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CustomFeeder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RandomDateFeeder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RandomDateRangeFeeder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RandomDigitFeeder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RandomJurITNFeeder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RandomKPPFeeder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RandomNatITNFeeder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RandomOGRNFeeder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RandomPANFeeder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ru-RU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429388" y="2428868"/>
            <a:ext cx="2428860" cy="36127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RandomPhoneFeeder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RandomPSRNSPFeeder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RandomRangeStringFeeder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RandomRusPassportFeeder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RandomSNILSFeeder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RandomStringFeeder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RandomUUIDFeeder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RegexFeeder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SeparatedValuesFeeder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SequentialFeeder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- </a:t>
            </a:r>
            <a:r>
              <a:rPr lang="en-US" sz="1400" dirty="0" err="1" smtClean="0"/>
              <a:t>VaultFeeder</a:t>
            </a:r>
            <a:endParaRPr lang="ru-RU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486</TotalTime>
  <Words>638</Words>
  <Application>Microsoft Office PowerPoint</Application>
  <PresentationFormat>Экран (4:3)</PresentationFormat>
  <Paragraphs>137</Paragraphs>
  <Slides>13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Начальная</vt:lpstr>
      <vt:lpstr>Термины и структура скриптов</vt:lpstr>
      <vt:lpstr>Глоссарий</vt:lpstr>
      <vt:lpstr>Глоссарий</vt:lpstr>
      <vt:lpstr>Simulation (симуляция) </vt:lpstr>
      <vt:lpstr>Scenario (сценарий) </vt:lpstr>
      <vt:lpstr>Session (сессия) </vt:lpstr>
      <vt:lpstr>Session (сессия) </vt:lpstr>
      <vt:lpstr>Feeder (фидер)</vt:lpstr>
      <vt:lpstr>Feeder (фидер)</vt:lpstr>
      <vt:lpstr>Groups (группы)/транзакция</vt:lpstr>
      <vt:lpstr>Checks (проверки) https://gatling.io/docs/gatling/reference/current/core/check/</vt:lpstr>
      <vt:lpstr>Assertions</vt:lpstr>
      <vt:lpstr>Assertions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89</cp:revision>
  <dcterms:created xsi:type="dcterms:W3CDTF">2023-07-07T07:48:44Z</dcterms:created>
  <dcterms:modified xsi:type="dcterms:W3CDTF">2023-07-13T12:50:23Z</dcterms:modified>
</cp:coreProperties>
</file>