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1" r:id="rId3"/>
    <p:sldId id="269" r:id="rId4"/>
    <p:sldId id="27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2" r:id="rId13"/>
    <p:sldId id="259" r:id="rId14"/>
    <p:sldId id="260" r:id="rId15"/>
    <p:sldId id="263" r:id="rId16"/>
    <p:sldId id="265" r:id="rId17"/>
    <p:sldId id="264" r:id="rId18"/>
    <p:sldId id="267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2D27D-52CF-4BF0-BD59-3C9966197CF5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BD09A-D56A-4925-AF5B-E4DBC1D6793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A63F9-EEC3-456E-9C91-7A4CCE923535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A94E-0EDD-4E37-9605-FBB5966EEDF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1027E9F-FA41-416A-9F2C-F465002B321A}" type="datetimeFigureOut">
              <a:rPr lang="ru-RU" smtClean="0"/>
              <a:pPr/>
              <a:t>12.07.2023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1027E9F-FA41-416A-9F2C-F465002B321A}" type="datetimeFigureOut">
              <a:rPr lang="ru-RU" smtClean="0"/>
              <a:pPr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12.07.2023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12.07.2023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12.07.2023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12.07.2023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12.07.2023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12.07.2023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027E9F-FA41-416A-9F2C-F465002B321A}" type="datetimeFigureOut">
              <a:rPr lang="ru-RU" smtClean="0"/>
              <a:pPr/>
              <a:t>12.07.2023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tling.io/docs/gatling/reference/current/core/injection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tling.io/2018/10/gatling-3-closed-workload-model-suppor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tling.io/2018/10/gatling-3-closed-workload-model-suppor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tling.io/docs/gatling/reference/current/core/injec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Управление нагрузкой </a:t>
            </a:r>
            <a:r>
              <a:rPr lang="en-US" dirty="0" smtClean="0"/>
              <a:t>Gatling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normAutofit/>
          </a:bodyPr>
          <a:lstStyle/>
          <a:p>
            <a:r>
              <a:rPr lang="ru-RU" sz="2400" i="1" dirty="0" smtClean="0"/>
              <a:t>Однократный вызов (отладка)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270329"/>
            <a:ext cx="4071966" cy="10156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 </a:t>
            </a:r>
          </a:p>
          <a:p>
            <a:endParaRPr lang="ru-RU" sz="1200" i="1" dirty="0" smtClean="0"/>
          </a:p>
          <a:p>
            <a:r>
              <a:rPr lang="ru-RU" sz="1200" i="1" dirty="0" smtClean="0"/>
              <a:t>Запуск одного пользователя на 1 </a:t>
            </a:r>
            <a:r>
              <a:rPr lang="ru-RU" sz="1200" i="1" dirty="0" smtClean="0"/>
              <a:t>итерацию</a:t>
            </a:r>
            <a:endParaRPr lang="ru-RU" sz="1200" i="1" dirty="0" smtClean="0"/>
          </a:p>
          <a:p>
            <a:endParaRPr lang="ru-RU" sz="1200" dirty="0" smtClean="0"/>
          </a:p>
          <a:p>
            <a:endParaRPr lang="ru-RU" sz="1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357298"/>
            <a:ext cx="3882867" cy="85725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786058"/>
            <a:ext cx="800735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40" y="2928934"/>
            <a:ext cx="2714644" cy="5619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1357298"/>
            <a:ext cx="2286016" cy="1714512"/>
          </a:xfrm>
          <a:prstGeom prst="rect">
            <a:avLst/>
          </a:prstGeom>
          <a:noFill/>
        </p:spPr>
      </p:pic>
      <p:pic>
        <p:nvPicPr>
          <p:cNvPr id="1028" name="Picture 4" descr="Closed model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4000504"/>
            <a:ext cx="2095515" cy="157163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Совсем коротко про </a:t>
            </a:r>
            <a:r>
              <a:rPr lang="en-US" dirty="0" smtClean="0"/>
              <a:t>open model </a:t>
            </a:r>
            <a:r>
              <a:rPr lang="ru-RU" dirty="0" smtClean="0"/>
              <a:t>и</a:t>
            </a:r>
            <a:r>
              <a:rPr lang="en-US" dirty="0" smtClean="0"/>
              <a:t> closed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71472" y="1142984"/>
            <a:ext cx="6286544" cy="499588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 model</a:t>
            </a:r>
            <a:endParaRPr lang="ru-RU" dirty="0" smtClean="0"/>
          </a:p>
          <a:p>
            <a:pPr lvl="1"/>
            <a:r>
              <a:rPr lang="ru-RU" sz="2100" dirty="0" smtClean="0"/>
              <a:t>Когда у вас нет жесткого ограничения на количество пользователей системы</a:t>
            </a:r>
          </a:p>
          <a:p>
            <a:pPr lvl="1"/>
            <a:r>
              <a:rPr lang="ru-RU" sz="2100" dirty="0" smtClean="0"/>
              <a:t>Если ваша система</a:t>
            </a:r>
            <a:r>
              <a:rPr lang="en-US" sz="2100" dirty="0" smtClean="0"/>
              <a:t> </a:t>
            </a:r>
            <a:r>
              <a:rPr lang="ru-RU" sz="2100" dirty="0" smtClean="0"/>
              <a:t>станет работать медленнее и еще не ответила на поступившие обращения, то </a:t>
            </a:r>
            <a:r>
              <a:rPr lang="en-US" sz="2100" dirty="0" err="1" smtClean="0"/>
              <a:t>gatling</a:t>
            </a:r>
            <a:r>
              <a:rPr lang="en-US" sz="2100" dirty="0" smtClean="0"/>
              <a:t> </a:t>
            </a:r>
            <a:r>
              <a:rPr lang="ru-RU" sz="2100" dirty="0" smtClean="0"/>
              <a:t>может добавить еще активных виртуальных пользователей для поддержания заданной нагрузки (</a:t>
            </a:r>
            <a:r>
              <a:rPr lang="en-US" sz="2100" dirty="0" err="1" smtClean="0"/>
              <a:t>rps</a:t>
            </a:r>
            <a:r>
              <a:rPr lang="ru-RU" sz="210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Closed model</a:t>
            </a:r>
            <a:endParaRPr lang="ru-RU" dirty="0" smtClean="0"/>
          </a:p>
          <a:p>
            <a:pPr lvl="1"/>
            <a:r>
              <a:rPr lang="ru-RU" sz="1900" dirty="0" smtClean="0"/>
              <a:t>Когда у вашей системы на входе есть ограничение на количество пользователей</a:t>
            </a:r>
            <a:endParaRPr lang="ru-RU" sz="1900" b="1" dirty="0" smtClean="0"/>
          </a:p>
          <a:p>
            <a:pPr lvl="1"/>
            <a:r>
              <a:rPr lang="ru-RU" sz="1900" dirty="0" smtClean="0"/>
              <a:t>Это может быть количество операторов в офисе или </a:t>
            </a:r>
            <a:r>
              <a:rPr lang="ru-RU" sz="1900" dirty="0" err="1" smtClean="0"/>
              <a:t>колл-центре</a:t>
            </a:r>
            <a:r>
              <a:rPr lang="ru-RU" sz="1900" dirty="0" smtClean="0"/>
              <a:t>, количество касс самообслуживания</a:t>
            </a:r>
          </a:p>
          <a:p>
            <a:pPr lvl="1"/>
            <a:r>
              <a:rPr lang="ru-RU" sz="1900" dirty="0" smtClean="0"/>
              <a:t>В случае замедления вашей системы, </a:t>
            </a:r>
            <a:r>
              <a:rPr lang="en-US" sz="1900" dirty="0" err="1" smtClean="0"/>
              <a:t>gatling</a:t>
            </a:r>
            <a:r>
              <a:rPr lang="en-US" sz="1900" dirty="0" smtClean="0"/>
              <a:t> </a:t>
            </a:r>
            <a:r>
              <a:rPr lang="ru-RU" sz="1900" dirty="0" smtClean="0"/>
              <a:t>не сможет добавить новых пользователей для поддержания нагрузки </a:t>
            </a:r>
            <a:r>
              <a:rPr lang="en-US" sz="1900" dirty="0" smtClean="0"/>
              <a:t>(</a:t>
            </a:r>
            <a:r>
              <a:rPr lang="en-US" sz="1900" dirty="0" err="1" smtClean="0"/>
              <a:t>rps</a:t>
            </a:r>
            <a:r>
              <a:rPr lang="en-US" sz="1900" dirty="0" smtClean="0"/>
              <a:t>)</a:t>
            </a:r>
            <a:r>
              <a:rPr lang="ru-RU" sz="1900" dirty="0" smtClean="0"/>
              <a:t> </a:t>
            </a:r>
            <a:endParaRPr lang="ru-RU" sz="2100" dirty="0" smtClean="0"/>
          </a:p>
          <a:p>
            <a:endParaRPr lang="ru-RU" sz="2200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43042" y="6357958"/>
            <a:ext cx="6812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hlinkClick r:id="rId4"/>
              </a:rPr>
              <a:t>Загляните на сайт </a:t>
            </a:r>
            <a:r>
              <a:rPr lang="ru-RU" sz="1400" dirty="0" err="1" smtClean="0">
                <a:hlinkClick r:id="rId4"/>
              </a:rPr>
              <a:t>вендора</a:t>
            </a:r>
            <a:r>
              <a:rPr lang="ru-RU" sz="1400" dirty="0" smtClean="0">
                <a:hlinkClick r:id="rId4"/>
              </a:rPr>
              <a:t> - </a:t>
            </a:r>
            <a:r>
              <a:rPr lang="en-US" sz="1400" dirty="0" smtClean="0">
                <a:hlinkClick r:id="rId4"/>
              </a:rPr>
              <a:t>https://gatling.io/docs/gatling/reference/current/core/injection/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Теперь детальнее (</a:t>
            </a:r>
            <a:r>
              <a:rPr lang="en-US" dirty="0" smtClean="0"/>
              <a:t>open </a:t>
            </a:r>
            <a:r>
              <a:rPr lang="en-US" dirty="0" err="1" smtClean="0"/>
              <a:t>vs</a:t>
            </a:r>
            <a:r>
              <a:rPr lang="en-US" dirty="0" smtClean="0"/>
              <a:t> closed</a:t>
            </a:r>
            <a:r>
              <a:rPr lang="ru-RU" dirty="0" smtClean="0"/>
              <a:t>)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95882"/>
          </a:xfrm>
        </p:spPr>
        <p:txBody>
          <a:bodyPr>
            <a:normAutofit fontScale="62500" lnSpcReduction="20000"/>
          </a:bodyPr>
          <a:lstStyle/>
          <a:p>
            <a:r>
              <a:rPr lang="ru-RU" b="1" u="sng" dirty="0" smtClean="0"/>
              <a:t>Открытая система </a:t>
            </a:r>
            <a:r>
              <a:rPr lang="ru-RU" dirty="0" smtClean="0"/>
              <a:t>— это система, которая не контролирует количество одновременных пользователей. Пользователи продолжают прибывать независимо от количества одновременных пользователей внутри системы. В какой-то момент, если система начнет замедляться, пользователям, которые уже находятся в системе, потребуется больше времени, чтобы завершить свое путешествие, в то время как новые пользователи будут продолжать прибывать. Пользователи будут накапливаться, возможно, в геометрической прогрессии, что в конечном итоге приведет к сбою вашей системы.</a:t>
            </a:r>
          </a:p>
          <a:p>
            <a:pPr>
              <a:buNone/>
            </a:pPr>
            <a:r>
              <a:rPr lang="ru-RU" dirty="0" smtClean="0"/>
              <a:t>	Так ведут себя большинство общедоступных </a:t>
            </a:r>
            <a:r>
              <a:rPr lang="ru-RU" dirty="0" err="1" smtClean="0"/>
              <a:t>веб-сайтов</a:t>
            </a:r>
            <a:r>
              <a:rPr lang="ru-RU" dirty="0" smtClean="0"/>
              <a:t>.</a:t>
            </a:r>
            <a:r>
              <a:rPr lang="ru-RU" sz="2200" dirty="0" smtClean="0"/>
              <a:t/>
            </a:r>
            <a:br>
              <a:rPr lang="ru-RU" sz="2200" dirty="0" smtClean="0"/>
            </a:br>
            <a:endParaRPr lang="ru-RU" sz="2200" dirty="0" smtClean="0"/>
          </a:p>
          <a:p>
            <a:r>
              <a:rPr lang="ru-RU" b="1" u="sng" dirty="0" smtClean="0"/>
              <a:t>Закрытая система</a:t>
            </a:r>
            <a:r>
              <a:rPr lang="ru-RU" dirty="0" smtClean="0"/>
              <a:t> - напротив, реализует некоторую обратную связь и систему очередей, поэтому, когда система работает на полную мощность, прибывающие пользователи помещаются в очередь и могут войти в систему только после выхода другого пользователя. так ведут себя крупные билетные платформы.</a:t>
            </a:r>
          </a:p>
          <a:p>
            <a:endParaRPr lang="ru-RU" b="1" dirty="0" smtClean="0"/>
          </a:p>
          <a:p>
            <a:r>
              <a:rPr lang="ru-RU" b="1" dirty="0" smtClean="0"/>
              <a:t>Суммируя:</a:t>
            </a:r>
          </a:p>
          <a:p>
            <a:pPr lvl="1"/>
            <a:r>
              <a:rPr lang="ru-RU" b="1" dirty="0" smtClean="0"/>
              <a:t>открытая модель рабочей нагрузки</a:t>
            </a:r>
            <a:r>
              <a:rPr lang="ru-RU" dirty="0" smtClean="0"/>
              <a:t>: вы определяете </a:t>
            </a:r>
            <a:r>
              <a:rPr lang="ru-RU" b="1" dirty="0" smtClean="0"/>
              <a:t>скорость поступления</a:t>
            </a:r>
            <a:r>
              <a:rPr lang="ru-RU" dirty="0" smtClean="0"/>
              <a:t> новых виртуальных пользователей; количество одновременных пользователей внутри системы является следствием времени отклика и продолжительности пути, и вы не можете это контролировать</a:t>
            </a:r>
          </a:p>
          <a:p>
            <a:pPr lvl="1"/>
            <a:r>
              <a:rPr lang="ru-RU" b="1" dirty="0" smtClean="0"/>
              <a:t>закрытая модель рабочей нагрузки</a:t>
            </a:r>
            <a:r>
              <a:rPr lang="ru-RU" dirty="0" smtClean="0"/>
              <a:t>: вы определяете </a:t>
            </a:r>
            <a:r>
              <a:rPr lang="ru-RU" b="1" dirty="0" smtClean="0"/>
              <a:t>количество одновременных пользователей</a:t>
            </a:r>
            <a:r>
              <a:rPr lang="ru-RU" dirty="0" smtClean="0"/>
              <a:t> внутри системы; скорость прибытия является следствием, и вы не можете его контролировать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042" y="6357958"/>
            <a:ext cx="5088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https://gatling.io/2018/10/gatling-3-closed-workload-model-support/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00034" y="4429132"/>
            <a:ext cx="4000528" cy="1928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подходящей модели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86766" cy="3495684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Если вы используете модель закрытой рабочей нагрузки для тестирования системы, которая на самом деле открыта, вы вносите искусственную погрешность. Если тестируемая система начинает замедляться, </a:t>
            </a:r>
            <a:r>
              <a:rPr lang="en-US" sz="1600" dirty="0" err="1" smtClean="0"/>
              <a:t>gatling</a:t>
            </a:r>
            <a:r>
              <a:rPr lang="en-US" sz="1600" dirty="0" smtClean="0"/>
              <a:t> </a:t>
            </a:r>
            <a:r>
              <a:rPr lang="ru-RU" sz="1600" dirty="0" smtClean="0"/>
              <a:t>генератор нагрузки снизит скорость прибытия, чтобы не допустить увеличения числа одновременных пользователей. Таким образом, </a:t>
            </a:r>
            <a:r>
              <a:rPr lang="en-US" sz="1600" dirty="0" err="1" smtClean="0"/>
              <a:t>gatling</a:t>
            </a:r>
            <a:r>
              <a:rPr lang="en-US" sz="1600" dirty="0" smtClean="0"/>
              <a:t> </a:t>
            </a:r>
            <a:r>
              <a:rPr lang="ru-RU" sz="1600" dirty="0" smtClean="0"/>
              <a:t>генератор и тестируемая система будут работать вместе, чтобы найти баланс. Но этого баланса в реальном мире не существует, и результаты вашего теста ничего не значат.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Ответьте </a:t>
            </a:r>
            <a:r>
              <a:rPr lang="ru-RU" sz="1600" b="1" dirty="0" smtClean="0"/>
              <a:t>на вопрос:</a:t>
            </a:r>
          </a:p>
          <a:p>
            <a:pPr>
              <a:buNone/>
            </a:pPr>
            <a:r>
              <a:rPr lang="ru-RU" sz="1600" dirty="0" smtClean="0"/>
              <a:t>	«Возможно ли в реальности, чтобы количество одновременных активных пользователей моей системы значительно возросло, если она замедлится?»</a:t>
            </a:r>
          </a:p>
          <a:p>
            <a:pPr>
              <a:buNone/>
            </a:pPr>
            <a:r>
              <a:rPr lang="ru-RU" sz="1600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042" y="6357958"/>
            <a:ext cx="5088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https://gatling.io/2018/10/gatling-3-closed-workload-model-support/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4572008"/>
            <a:ext cx="41434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sz="1400" b="1" dirty="0" smtClean="0"/>
              <a:t>«Да» – у вас открытая система</a:t>
            </a:r>
          </a:p>
          <a:p>
            <a:pPr algn="ctr">
              <a:buNone/>
            </a:pPr>
            <a:endParaRPr lang="ru-RU" sz="1400" b="1" dirty="0" smtClean="0"/>
          </a:p>
          <a:p>
            <a:pPr>
              <a:buNone/>
            </a:pPr>
            <a:r>
              <a:rPr lang="ru-RU" sz="1400" dirty="0" smtClean="0"/>
              <a:t>Если интернет-магазин работает медленнее обычного, новые покупатели все равно будут подключаться и пытаться им воспользоваться.</a:t>
            </a:r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r>
              <a:rPr lang="ru-RU" sz="1400" dirty="0" smtClean="0"/>
              <a:t>Количество одновременных пользователей увеличится.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43438" y="4429132"/>
            <a:ext cx="4000528" cy="1928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643438" y="4572008"/>
            <a:ext cx="40719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sz="1400" b="1" dirty="0" smtClean="0"/>
              <a:t>«Нет» – у вас закрытая система.</a:t>
            </a:r>
            <a:br>
              <a:rPr lang="ru-RU" sz="1400" b="1" dirty="0" smtClean="0"/>
            </a:br>
            <a:endParaRPr lang="ru-RU" sz="1400" b="1" dirty="0" smtClean="0"/>
          </a:p>
          <a:p>
            <a:pPr>
              <a:buNone/>
            </a:pPr>
            <a:r>
              <a:rPr lang="ru-RU" sz="1400" dirty="0" smtClean="0"/>
              <a:t>Если система для обслуживания </a:t>
            </a:r>
            <a:r>
              <a:rPr lang="ru-RU" sz="1400" dirty="0" err="1" smtClean="0"/>
              <a:t>кол-центра</a:t>
            </a:r>
            <a:r>
              <a:rPr lang="ru-RU" sz="1400" dirty="0" smtClean="0"/>
              <a:t> станет работать медленнее, то новые сотрудники в этот момент не появятся.</a:t>
            </a:r>
          </a:p>
          <a:p>
            <a:pPr>
              <a:buNone/>
            </a:pPr>
            <a:endParaRPr lang="ru-RU" sz="1400" dirty="0" smtClean="0"/>
          </a:p>
          <a:p>
            <a:r>
              <a:rPr lang="ru-RU" sz="1400" dirty="0" smtClean="0"/>
              <a:t>Количество одновременных пользователей НЕ увеличится.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отчета </a:t>
            </a:r>
            <a:r>
              <a:rPr lang="en-US" dirty="0" smtClean="0"/>
              <a:t>open</a:t>
            </a:r>
            <a:br>
              <a:rPr lang="en-US" dirty="0" smtClean="0"/>
            </a:b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scn.injectOpen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incrementUsersPerSec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(30).times(5).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eachLevelLasting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(60))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0"/>
            <a:ext cx="6207886" cy="22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786190"/>
            <a:ext cx="6162357" cy="223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отчета </a:t>
            </a:r>
            <a:r>
              <a:rPr lang="en-US" dirty="0" smtClean="0"/>
              <a:t>open</a:t>
            </a:r>
            <a:br>
              <a:rPr lang="en-US" dirty="0" smtClean="0"/>
            </a:b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scn.injectOpen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incrementUsersPerSec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(30).times(5).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eachLevelLasting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(60))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8477309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отчета </a:t>
            </a:r>
            <a:r>
              <a:rPr lang="en-US" dirty="0" smtClean="0"/>
              <a:t>closed</a:t>
            </a:r>
            <a:br>
              <a:rPr lang="en-US" dirty="0" smtClean="0"/>
            </a:b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scn.injectClosed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incrementConcurrentUsers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(30).times(5).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eachLevelLasting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(60))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14422"/>
            <a:ext cx="720725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929066"/>
            <a:ext cx="71374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отчета </a:t>
            </a:r>
            <a:r>
              <a:rPr lang="en-US" dirty="0" smtClean="0"/>
              <a:t>closed</a:t>
            </a:r>
            <a:br>
              <a:rPr lang="en-US" dirty="0" smtClean="0"/>
            </a:b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scn.injectClosed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incrementConcurrentUsers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(30).times(5).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eachLevelLasting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(60))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1500174"/>
            <a:ext cx="8398131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19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Оглавление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00034" y="1357298"/>
            <a:ext cx="821537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</a:t>
            </a:r>
            <a:r>
              <a:rPr lang="ru-RU" dirty="0" smtClean="0">
                <a:hlinkClick r:id="rId2" action="ppaction://hlinksldjump"/>
              </a:rPr>
              <a:t>Два </a:t>
            </a:r>
            <a:r>
              <a:rPr lang="ru-RU" dirty="0" smtClean="0">
                <a:hlinkClick r:id="rId2" action="ppaction://hlinksldjump"/>
              </a:rPr>
              <a:t>варианта генерации нагрузки в </a:t>
            </a:r>
            <a:r>
              <a:rPr lang="ru-RU" dirty="0" err="1" smtClean="0">
                <a:hlinkClick r:id="rId2" action="ppaction://hlinksldjump"/>
              </a:rPr>
              <a:t>Gatling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>
                <a:hlinkClick r:id="rId3" action="ppaction://hlinksldjump"/>
              </a:rPr>
              <a:t> </a:t>
            </a:r>
            <a:r>
              <a:rPr lang="ru-RU" dirty="0" err="1" smtClean="0">
                <a:hlinkClick r:id="rId3" action="ppaction://hlinksldjump"/>
              </a:rPr>
              <a:t>Open</a:t>
            </a:r>
            <a:r>
              <a:rPr lang="ru-RU" dirty="0" smtClean="0">
                <a:hlinkClick r:id="rId3" action="ppaction://hlinksldjump"/>
              </a:rPr>
              <a:t> </a:t>
            </a:r>
            <a:r>
              <a:rPr lang="ru-RU" dirty="0" err="1" smtClean="0">
                <a:hlinkClick r:id="rId3" action="ppaction://hlinksldjump"/>
              </a:rPr>
              <a:t>model</a:t>
            </a:r>
            <a:r>
              <a:rPr lang="ru-RU" dirty="0" smtClean="0">
                <a:hlinkClick r:id="rId3" action="ppaction://hlinksldjump"/>
              </a:rPr>
              <a:t>: Разные варианты выхода на нагрузку</a:t>
            </a:r>
            <a:endParaRPr lang="ru-RU" dirty="0" smtClean="0"/>
          </a:p>
          <a:p>
            <a:pPr lvl="1">
              <a:buFont typeface="Courier New" pitchFamily="49" charset="0"/>
              <a:buChar char="o"/>
            </a:pPr>
            <a:r>
              <a:rPr lang="ru-RU" dirty="0" smtClean="0"/>
              <a:t> </a:t>
            </a:r>
            <a:r>
              <a:rPr lang="ru-RU" sz="1600" dirty="0" smtClean="0"/>
              <a:t>Плавный </a:t>
            </a:r>
            <a:r>
              <a:rPr lang="ru-RU" sz="1600" dirty="0" smtClean="0"/>
              <a:t>разгон и одна полка</a:t>
            </a:r>
          </a:p>
          <a:p>
            <a:pPr lvl="1">
              <a:buFont typeface="Courier New" pitchFamily="49" charset="0"/>
              <a:buChar char="o"/>
            </a:pPr>
            <a:r>
              <a:rPr lang="ru-RU" sz="1600" dirty="0" smtClean="0"/>
              <a:t> 5 </a:t>
            </a:r>
            <a:r>
              <a:rPr lang="ru-RU" sz="1600" dirty="0" smtClean="0"/>
              <a:t>одинаковых ступеней</a:t>
            </a:r>
          </a:p>
          <a:p>
            <a:pPr lvl="1">
              <a:buFont typeface="Courier New" pitchFamily="49" charset="0"/>
              <a:buChar char="o"/>
            </a:pPr>
            <a:r>
              <a:rPr lang="ru-RU" sz="1600" dirty="0" smtClean="0"/>
              <a:t> Большая </a:t>
            </a:r>
            <a:r>
              <a:rPr lang="ru-RU" sz="1600" dirty="0" smtClean="0"/>
              <a:t>первая ступень</a:t>
            </a:r>
          </a:p>
          <a:p>
            <a:pPr lvl="1">
              <a:buFont typeface="Courier New" pitchFamily="49" charset="0"/>
              <a:buChar char="o"/>
            </a:pPr>
            <a:r>
              <a:rPr lang="ru-RU" sz="1600" dirty="0" smtClean="0"/>
              <a:t> Симуляция </a:t>
            </a:r>
            <a:r>
              <a:rPr lang="ru-RU" sz="1600" dirty="0" smtClean="0"/>
              <a:t>пиковой нагрузки</a:t>
            </a:r>
          </a:p>
          <a:p>
            <a:pPr lvl="1">
              <a:buFont typeface="Courier New" pitchFamily="49" charset="0"/>
              <a:buChar char="o"/>
            </a:pPr>
            <a:r>
              <a:rPr lang="ru-RU" sz="1600" dirty="0" smtClean="0"/>
              <a:t> Однократный </a:t>
            </a:r>
            <a:r>
              <a:rPr lang="ru-RU" sz="1600" dirty="0" smtClean="0"/>
              <a:t>вызов (отладка</a:t>
            </a:r>
            <a:r>
              <a:rPr lang="ru-RU" sz="1600" dirty="0" smtClean="0"/>
              <a:t>)</a:t>
            </a:r>
          </a:p>
          <a:p>
            <a:pPr lvl="1">
              <a:buFont typeface="Courier New" pitchFamily="49" charset="0"/>
              <a:buChar char="o"/>
            </a:pPr>
            <a:endParaRPr lang="ru-RU" sz="1600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>
                <a:hlinkClick r:id="rId4" action="ppaction://hlinksldjump"/>
              </a:rPr>
              <a:t>Приложение</a:t>
            </a:r>
            <a:endParaRPr lang="ru-RU" dirty="0" smtClean="0"/>
          </a:p>
          <a:p>
            <a:pPr lvl="1">
              <a:buFont typeface="Courier New" pitchFamily="49" charset="0"/>
              <a:buChar char="o"/>
            </a:pPr>
            <a:r>
              <a:rPr lang="ru-RU" sz="1600" dirty="0" smtClean="0"/>
              <a:t> Совсем </a:t>
            </a:r>
            <a:r>
              <a:rPr lang="ru-RU" sz="1600" dirty="0" smtClean="0"/>
              <a:t>коротко про </a:t>
            </a:r>
            <a:r>
              <a:rPr lang="ru-RU" sz="1600" dirty="0" err="1" smtClean="0"/>
              <a:t>open</a:t>
            </a:r>
            <a:r>
              <a:rPr lang="ru-RU" sz="1600" dirty="0" smtClean="0"/>
              <a:t> </a:t>
            </a:r>
            <a:r>
              <a:rPr lang="ru-RU" sz="1600" dirty="0" err="1" smtClean="0"/>
              <a:t>model</a:t>
            </a:r>
            <a:r>
              <a:rPr lang="ru-RU" sz="1600" dirty="0" smtClean="0"/>
              <a:t> и </a:t>
            </a:r>
            <a:r>
              <a:rPr lang="ru-RU" sz="1600" dirty="0" err="1" smtClean="0"/>
              <a:t>closed</a:t>
            </a:r>
            <a:endParaRPr lang="ru-RU" sz="1600" dirty="0" smtClean="0"/>
          </a:p>
          <a:p>
            <a:pPr lvl="1">
              <a:buFont typeface="Courier New" pitchFamily="49" charset="0"/>
              <a:buChar char="o"/>
            </a:pPr>
            <a:r>
              <a:rPr lang="ru-RU" sz="1600" dirty="0" smtClean="0"/>
              <a:t> Теперь </a:t>
            </a:r>
            <a:r>
              <a:rPr lang="ru-RU" sz="1600" dirty="0" smtClean="0"/>
              <a:t>детальнее (</a:t>
            </a:r>
            <a:r>
              <a:rPr lang="ru-RU" sz="1600" dirty="0" err="1" smtClean="0"/>
              <a:t>open</a:t>
            </a:r>
            <a:r>
              <a:rPr lang="ru-RU" sz="1600" dirty="0" smtClean="0"/>
              <a:t> </a:t>
            </a:r>
            <a:r>
              <a:rPr lang="ru-RU" sz="1600" dirty="0" err="1" smtClean="0"/>
              <a:t>vs</a:t>
            </a:r>
            <a:r>
              <a:rPr lang="ru-RU" sz="1600" dirty="0" smtClean="0"/>
              <a:t> </a:t>
            </a:r>
            <a:r>
              <a:rPr lang="ru-RU" sz="1600" dirty="0" err="1" smtClean="0"/>
              <a:t>closed</a:t>
            </a:r>
            <a:r>
              <a:rPr lang="ru-RU" sz="1600" dirty="0" smtClean="0"/>
              <a:t>)</a:t>
            </a:r>
          </a:p>
          <a:p>
            <a:pPr lvl="1">
              <a:buFont typeface="Courier New" pitchFamily="49" charset="0"/>
              <a:buChar char="o"/>
            </a:pPr>
            <a:r>
              <a:rPr lang="ru-RU" sz="1600" dirty="0" smtClean="0"/>
              <a:t> Выбор </a:t>
            </a:r>
            <a:r>
              <a:rPr lang="ru-RU" sz="1600" dirty="0" smtClean="0"/>
              <a:t>подходящей модели</a:t>
            </a:r>
          </a:p>
          <a:p>
            <a:pPr lvl="1">
              <a:buFont typeface="Courier New" pitchFamily="49" charset="0"/>
              <a:buChar char="o"/>
            </a:pPr>
            <a:r>
              <a:rPr lang="ru-RU" sz="1600" dirty="0" smtClean="0"/>
              <a:t> Пример </a:t>
            </a:r>
            <a:r>
              <a:rPr lang="ru-RU" sz="1600" dirty="0" smtClean="0"/>
              <a:t>отчета </a:t>
            </a:r>
            <a:r>
              <a:rPr lang="ru-RU" sz="1600" dirty="0" err="1" smtClean="0"/>
              <a:t>open</a:t>
            </a:r>
            <a:endParaRPr lang="ru-RU" sz="1600" dirty="0" smtClean="0"/>
          </a:p>
          <a:p>
            <a:pPr lvl="1">
              <a:buFont typeface="Courier New" pitchFamily="49" charset="0"/>
              <a:buChar char="o"/>
            </a:pPr>
            <a:r>
              <a:rPr lang="ru-RU" sz="1600" dirty="0" smtClean="0"/>
              <a:t> Пример </a:t>
            </a:r>
            <a:r>
              <a:rPr lang="ru-RU" sz="1600" dirty="0" smtClean="0"/>
              <a:t>отчета </a:t>
            </a:r>
            <a:r>
              <a:rPr lang="ru-RU" sz="1600" dirty="0" err="1" smtClean="0"/>
              <a:t>closed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4714884"/>
            <a:ext cx="5214974" cy="109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3000372"/>
            <a:ext cx="5000660" cy="116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варианта генерации нагрузки в </a:t>
            </a:r>
            <a:r>
              <a:rPr lang="en-US" dirty="0" smtClean="0"/>
              <a:t>Gatling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71472" y="1142984"/>
            <a:ext cx="7572428" cy="1500198"/>
          </a:xfrm>
        </p:spPr>
        <p:txBody>
          <a:bodyPr>
            <a:normAutofit/>
          </a:bodyPr>
          <a:lstStyle/>
          <a:p>
            <a:r>
              <a:rPr lang="en-US" sz="2100" dirty="0" smtClean="0"/>
              <a:t>Gatling </a:t>
            </a:r>
            <a:r>
              <a:rPr lang="ru-RU" sz="2100" dirty="0" smtClean="0"/>
              <a:t>обязывает явно указывать одну из моделей генерации нагрузки: </a:t>
            </a:r>
            <a:r>
              <a:rPr lang="en-US" sz="2100" dirty="0" smtClean="0"/>
              <a:t>open </a:t>
            </a:r>
            <a:r>
              <a:rPr lang="ru-RU" sz="2100" dirty="0" smtClean="0"/>
              <a:t>или </a:t>
            </a:r>
            <a:r>
              <a:rPr lang="en-US" sz="2100" dirty="0" smtClean="0"/>
              <a:t>closed</a:t>
            </a:r>
            <a:r>
              <a:rPr lang="ru-RU" sz="2100" dirty="0" smtClean="0"/>
              <a:t>.</a:t>
            </a:r>
          </a:p>
          <a:p>
            <a:r>
              <a:rPr lang="ru-RU" sz="2100" dirty="0" smtClean="0"/>
              <a:t>Для этого используются два разных метода:</a:t>
            </a:r>
          </a:p>
          <a:p>
            <a:endParaRPr lang="ru-RU" sz="2100" dirty="0" smtClean="0"/>
          </a:p>
          <a:p>
            <a:endParaRPr lang="ru-RU" sz="2200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43042" y="6357958"/>
            <a:ext cx="6812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hlinkClick r:id="rId4"/>
              </a:rPr>
              <a:t>Загляните на сайт </a:t>
            </a:r>
            <a:r>
              <a:rPr lang="ru-RU" sz="1400" dirty="0" err="1" smtClean="0">
                <a:hlinkClick r:id="rId4"/>
              </a:rPr>
              <a:t>вендора</a:t>
            </a:r>
            <a:r>
              <a:rPr lang="ru-RU" sz="1400" dirty="0" smtClean="0">
                <a:hlinkClick r:id="rId4"/>
              </a:rPr>
              <a:t> - </a:t>
            </a:r>
            <a:r>
              <a:rPr lang="en-US" sz="1400" dirty="0" smtClean="0">
                <a:hlinkClick r:id="rId4"/>
              </a:rPr>
              <a:t>https://gatling.io/docs/gatling/reference/current/core/injection/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4000504"/>
            <a:ext cx="645324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injectClosed</a:t>
            </a:r>
            <a:r>
              <a:rPr lang="ru-RU" dirty="0" smtClean="0"/>
              <a:t>:</a:t>
            </a:r>
            <a:r>
              <a:rPr lang="ru-RU" sz="1050" dirty="0" smtClean="0"/>
              <a:t/>
            </a:r>
            <a:br>
              <a:rPr lang="ru-RU" sz="1050" dirty="0" smtClean="0"/>
            </a:br>
            <a:r>
              <a:rPr lang="ru-RU" sz="1400" dirty="0" smtClean="0"/>
              <a:t>- В данном примере, </a:t>
            </a:r>
            <a:r>
              <a:rPr lang="en-US" sz="1400" dirty="0" smtClean="0"/>
              <a:t>RPS</a:t>
            </a:r>
            <a:r>
              <a:rPr lang="ru-RU" sz="1400" dirty="0" smtClean="0"/>
              <a:t> будет зависеть от отклика системы</a:t>
            </a:r>
          </a:p>
          <a:p>
            <a:pPr>
              <a:buFontTx/>
              <a:buChar char="-"/>
            </a:pPr>
            <a:r>
              <a:rPr lang="ru-RU" sz="1400" dirty="0" smtClean="0"/>
              <a:t> Количество </a:t>
            </a:r>
            <a:r>
              <a:rPr lang="ru-RU" sz="1400" dirty="0" err="1" smtClean="0"/>
              <a:t>тредов</a:t>
            </a:r>
            <a:r>
              <a:rPr lang="ru-RU" sz="1400" dirty="0" smtClean="0"/>
              <a:t> будет равно 5, которые выполняют сценарий без остановки</a:t>
            </a:r>
            <a:r>
              <a:rPr lang="en-US" sz="1400" dirty="0" smtClean="0"/>
              <a:t> </a:t>
            </a:r>
            <a:endParaRPr lang="ru-RU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00100" y="2214554"/>
            <a:ext cx="586051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injectOpen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ru-RU" sz="1400" i="1" dirty="0" smtClean="0"/>
              <a:t> </a:t>
            </a:r>
            <a:r>
              <a:rPr lang="ru-RU" sz="1400" dirty="0" smtClean="0"/>
              <a:t>В данном примере, </a:t>
            </a:r>
            <a:r>
              <a:rPr lang="en-US" sz="1400" dirty="0" smtClean="0"/>
              <a:t>RPS </a:t>
            </a:r>
            <a:r>
              <a:rPr lang="ru-RU" sz="1400" dirty="0" smtClean="0"/>
              <a:t>будет равна 5 операциям в секунду</a:t>
            </a:r>
          </a:p>
          <a:p>
            <a:pPr>
              <a:buFontTx/>
              <a:buChar char="-"/>
            </a:pPr>
            <a:r>
              <a:rPr lang="ru-RU" sz="1400" dirty="0" smtClean="0"/>
              <a:t> А количество </a:t>
            </a:r>
            <a:r>
              <a:rPr lang="ru-RU" sz="1400" dirty="0" err="1" smtClean="0"/>
              <a:t>тредов</a:t>
            </a:r>
            <a:r>
              <a:rPr lang="ru-RU" sz="1400" dirty="0" smtClean="0"/>
              <a:t> не ограничено и будет зависеть от отклика системы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857620" y="3357562"/>
            <a:ext cx="1285884" cy="21431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929058" y="5000636"/>
            <a:ext cx="1285884" cy="21431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выбрать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714876" y="1285860"/>
            <a:ext cx="3786214" cy="29238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injectClosed</a:t>
            </a:r>
            <a:r>
              <a:rPr lang="ru-RU" sz="1600" dirty="0" smtClean="0"/>
              <a:t>:</a:t>
            </a:r>
            <a:br>
              <a:rPr lang="ru-RU" sz="1600" dirty="0" smtClean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b="1" dirty="0" smtClean="0"/>
              <a:t>Плюсы:</a:t>
            </a:r>
          </a:p>
          <a:p>
            <a:pPr>
              <a:buFontTx/>
              <a:buChar char="-"/>
            </a:pPr>
            <a:r>
              <a:rPr lang="ru-RU" sz="1400" dirty="0" smtClean="0"/>
              <a:t>Регулируется количество потоков</a:t>
            </a:r>
          </a:p>
          <a:p>
            <a:endParaRPr lang="ru-RU" sz="1400" dirty="0" smtClean="0"/>
          </a:p>
          <a:p>
            <a:r>
              <a:rPr lang="ru-RU" sz="1400" b="1" dirty="0" smtClean="0"/>
              <a:t>Минусы:</a:t>
            </a:r>
          </a:p>
          <a:p>
            <a:pPr>
              <a:buFontTx/>
              <a:buChar char="-"/>
            </a:pPr>
            <a:r>
              <a:rPr lang="ru-RU" sz="1400" dirty="0" smtClean="0"/>
              <a:t> Совсем не понятно, какая будет нагрузка в </a:t>
            </a:r>
            <a:r>
              <a:rPr lang="en-US" sz="1400" dirty="0" smtClean="0"/>
              <a:t>RPS</a:t>
            </a:r>
            <a:r>
              <a:rPr lang="ru-RU" sz="1400" dirty="0" smtClean="0"/>
              <a:t> (смотри слайды в конце)</a:t>
            </a:r>
          </a:p>
          <a:p>
            <a:pPr>
              <a:buFontTx/>
              <a:buChar char="-"/>
            </a:pPr>
            <a:r>
              <a:rPr lang="ru-RU" sz="1400" dirty="0" smtClean="0"/>
              <a:t> Нельзя постепенно увеличивать </a:t>
            </a:r>
            <a:r>
              <a:rPr lang="en-US" sz="1400" dirty="0" smtClean="0"/>
              <a:t>RPS</a:t>
            </a:r>
            <a:r>
              <a:rPr lang="ru-RU" sz="1400" dirty="0" smtClean="0"/>
              <a:t>, а можно только количество пользователей</a:t>
            </a:r>
          </a:p>
          <a:p>
            <a:pPr>
              <a:buFontTx/>
              <a:buChar char="-"/>
            </a:pPr>
            <a:endParaRPr lang="ru-RU" sz="1400" dirty="0" smtClean="0"/>
          </a:p>
          <a:p>
            <a:r>
              <a:rPr lang="ru-RU" sz="1400" dirty="0" smtClean="0"/>
              <a:t>Можно </a:t>
            </a:r>
            <a:r>
              <a:rPr lang="ru-RU" sz="1400" dirty="0" smtClean="0"/>
              <a:t>добавлять</a:t>
            </a:r>
            <a:r>
              <a:rPr lang="ru-RU" sz="1400" dirty="0" smtClean="0"/>
              <a:t> задержки (</a:t>
            </a:r>
            <a:r>
              <a:rPr lang="en-US" sz="1400" dirty="0" smtClean="0"/>
              <a:t>pacing </a:t>
            </a:r>
            <a:r>
              <a:rPr lang="ru-RU" sz="1400" dirty="0" smtClean="0"/>
              <a:t>и </a:t>
            </a:r>
            <a:r>
              <a:rPr lang="en-US" sz="1400" dirty="0" smtClean="0"/>
              <a:t>pause)</a:t>
            </a:r>
            <a:r>
              <a:rPr lang="ru-RU" sz="1400" dirty="0" smtClean="0"/>
              <a:t>, но следить за ними не удобно.</a:t>
            </a:r>
            <a:endParaRPr lang="ru-RU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8596" y="1285860"/>
            <a:ext cx="4071966" cy="29546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injectOpen</a:t>
            </a:r>
            <a:r>
              <a:rPr lang="en-US" sz="1600" dirty="0" smtClean="0"/>
              <a:t>: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 smtClean="0"/>
          </a:p>
          <a:p>
            <a:r>
              <a:rPr lang="ru-RU" sz="1400" b="1" dirty="0" smtClean="0"/>
              <a:t>Плюсы:</a:t>
            </a:r>
          </a:p>
          <a:p>
            <a:pPr>
              <a:buFontTx/>
              <a:buChar char="-"/>
            </a:pPr>
            <a:r>
              <a:rPr lang="ru-RU" sz="1400" dirty="0" smtClean="0"/>
              <a:t> Удобно задавать нагрузку </a:t>
            </a:r>
            <a:r>
              <a:rPr lang="en-US" sz="1400" dirty="0" smtClean="0"/>
              <a:t>(RPS)</a:t>
            </a:r>
            <a:endParaRPr lang="ru-RU" sz="1400" dirty="0" smtClean="0"/>
          </a:p>
          <a:p>
            <a:pPr>
              <a:buFontTx/>
              <a:buChar char="-"/>
            </a:pPr>
            <a:r>
              <a:rPr lang="ru-RU" sz="1400" dirty="0" smtClean="0"/>
              <a:t> </a:t>
            </a:r>
            <a:r>
              <a:rPr lang="ru-RU" sz="1400" dirty="0" smtClean="0"/>
              <a:t>Более экономное использование потоков и памяти</a:t>
            </a:r>
            <a:endParaRPr lang="ru-RU" sz="1400" dirty="0" smtClean="0"/>
          </a:p>
          <a:p>
            <a:pPr>
              <a:buFontTx/>
              <a:buChar char="-"/>
            </a:pPr>
            <a:endParaRPr lang="ru-RU" sz="1400" dirty="0" smtClean="0"/>
          </a:p>
          <a:p>
            <a:r>
              <a:rPr lang="ru-RU" sz="1400" b="1" dirty="0" smtClean="0"/>
              <a:t>Минусы:</a:t>
            </a:r>
          </a:p>
          <a:p>
            <a:r>
              <a:rPr lang="ru-RU" sz="1400" dirty="0" smtClean="0"/>
              <a:t>- Может значительно вырасти количество </a:t>
            </a:r>
            <a:r>
              <a:rPr lang="ru-RU" sz="1400" dirty="0" err="1" smtClean="0"/>
              <a:t>тредов</a:t>
            </a:r>
            <a:r>
              <a:rPr lang="ru-RU" sz="1400" dirty="0" smtClean="0"/>
              <a:t> на генераторе при замедлении системы</a:t>
            </a:r>
          </a:p>
          <a:p>
            <a:pPr>
              <a:buFontTx/>
              <a:buChar char="-"/>
            </a:pPr>
            <a:r>
              <a:rPr lang="ru-RU" sz="1400" dirty="0" smtClean="0"/>
              <a:t>Из-за этого возможен </a:t>
            </a:r>
            <a:r>
              <a:rPr lang="en-US" sz="1400" dirty="0" smtClean="0"/>
              <a:t>OOM</a:t>
            </a:r>
            <a:endParaRPr lang="ru-RU" sz="1400" dirty="0" smtClean="0"/>
          </a:p>
          <a:p>
            <a:pPr>
              <a:buFontTx/>
              <a:buChar char="-"/>
            </a:pPr>
            <a:endParaRPr lang="ru-RU" sz="1400" dirty="0" smtClean="0"/>
          </a:p>
          <a:p>
            <a:endParaRPr lang="ru-RU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28596" y="4643446"/>
            <a:ext cx="8001056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Вывод: В большинстве случаев удобнее использовать </a:t>
            </a:r>
            <a:r>
              <a:rPr lang="en-US" sz="1600" b="1" dirty="0" smtClean="0"/>
              <a:t>Open</a:t>
            </a:r>
            <a:r>
              <a:rPr lang="ru-RU" sz="1600" dirty="0" smtClean="0"/>
              <a:t>.</a:t>
            </a:r>
            <a:endParaRPr lang="ru-RU" sz="1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5072074"/>
            <a:ext cx="104988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model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Разные варианты выхода на нагрузку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normAutofit/>
          </a:bodyPr>
          <a:lstStyle/>
          <a:p>
            <a:r>
              <a:rPr lang="ru-RU" sz="2400" i="1" dirty="0" smtClean="0"/>
              <a:t>Плавный </a:t>
            </a:r>
            <a:r>
              <a:rPr lang="ru-RU" sz="2400" i="1" dirty="0" smtClean="0"/>
              <a:t>разгон и одна </a:t>
            </a:r>
            <a:r>
              <a:rPr lang="ru-RU" sz="2400" i="1" dirty="0" smtClean="0"/>
              <a:t>полка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428736"/>
            <a:ext cx="4071966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>Разгон </a:t>
            </a:r>
            <a:r>
              <a:rPr lang="ru-RU" sz="1200" i="1" dirty="0" smtClean="0"/>
              <a:t>с 0 до 5 </a:t>
            </a:r>
            <a:r>
              <a:rPr lang="ru-RU" sz="1200" i="1" dirty="0" err="1" smtClean="0"/>
              <a:t>rps</a:t>
            </a:r>
            <a:r>
              <a:rPr lang="ru-RU" sz="1200" i="1" dirty="0" smtClean="0"/>
              <a:t> в течение 20 </a:t>
            </a:r>
            <a:r>
              <a:rPr lang="ru-RU" sz="1200" i="1" dirty="0" smtClean="0"/>
              <a:t>секунд.</a:t>
            </a:r>
            <a:endParaRPr lang="en-US" sz="1200" i="1" dirty="0" smtClean="0"/>
          </a:p>
          <a:p>
            <a:r>
              <a:rPr lang="ru-RU" sz="1200" i="1" dirty="0" smtClean="0"/>
              <a:t>Затем </a:t>
            </a:r>
            <a:r>
              <a:rPr lang="ru-RU" sz="1200" i="1" dirty="0" smtClean="0"/>
              <a:t>постоянная нагрузка 5 </a:t>
            </a:r>
            <a:r>
              <a:rPr lang="ru-RU" sz="1200" i="1" dirty="0" err="1" smtClean="0"/>
              <a:t>rps</a:t>
            </a:r>
            <a:r>
              <a:rPr lang="ru-RU" sz="1200" i="1" dirty="0" smtClean="0"/>
              <a:t> в течение 60 </a:t>
            </a:r>
            <a:r>
              <a:rPr lang="ru-RU" sz="1200" i="1" dirty="0" smtClean="0"/>
              <a:t>секунд.</a:t>
            </a:r>
          </a:p>
          <a:p>
            <a:endParaRPr lang="ru-RU" sz="1200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7" y="1428737"/>
            <a:ext cx="4143404" cy="78581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643182"/>
            <a:ext cx="847264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normAutofit/>
          </a:bodyPr>
          <a:lstStyle/>
          <a:p>
            <a:r>
              <a:rPr lang="ru-RU" sz="2400" i="1" dirty="0" smtClean="0"/>
              <a:t>5 одинаковых ступеней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071810"/>
            <a:ext cx="7766018" cy="283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8588" y="1214422"/>
            <a:ext cx="4063036" cy="157163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1214423"/>
            <a:ext cx="4071966" cy="16004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>  </a:t>
            </a:r>
            <a:r>
              <a:rPr lang="ru-RU" sz="1200" i="1" dirty="0" smtClean="0"/>
              <a:t> </a:t>
            </a:r>
            <a:r>
              <a:rPr lang="ru-RU" sz="1200" i="1" dirty="0" smtClean="0"/>
              <a:t>Каждая ступень увеличивается на 3 операции в </a:t>
            </a:r>
            <a:r>
              <a:rPr lang="ru-RU" sz="1200" i="1" dirty="0" smtClean="0"/>
              <a:t>секунду.</a:t>
            </a:r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>  </a:t>
            </a:r>
            <a:r>
              <a:rPr lang="ru-RU" sz="1200" i="1" dirty="0" smtClean="0"/>
              <a:t> </a:t>
            </a:r>
            <a:r>
              <a:rPr lang="ru-RU" sz="1200" i="1" dirty="0" smtClean="0"/>
              <a:t>Всего 5 </a:t>
            </a:r>
            <a:r>
              <a:rPr lang="ru-RU" sz="1200" i="1" dirty="0" smtClean="0"/>
              <a:t>ступеней.</a:t>
            </a:r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>  </a:t>
            </a:r>
            <a:r>
              <a:rPr lang="ru-RU" sz="1200" i="1" dirty="0" smtClean="0"/>
              <a:t> </a:t>
            </a:r>
            <a:r>
              <a:rPr lang="ru-RU" sz="1200" i="1" dirty="0" smtClean="0"/>
              <a:t>Длительность полки 20 </a:t>
            </a:r>
            <a:r>
              <a:rPr lang="ru-RU" sz="1200" i="1" dirty="0" smtClean="0"/>
              <a:t>секунд.</a:t>
            </a:r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>  </a:t>
            </a:r>
            <a:r>
              <a:rPr lang="ru-RU" sz="1200" i="1" dirty="0" smtClean="0"/>
              <a:t> </a:t>
            </a:r>
            <a:r>
              <a:rPr lang="ru-RU" sz="1200" i="1" dirty="0" smtClean="0"/>
              <a:t>Выход на каждую ступень длится 10 </a:t>
            </a:r>
            <a:r>
              <a:rPr lang="ru-RU" sz="1200" i="1" dirty="0" smtClean="0"/>
              <a:t>секунд.</a:t>
            </a:r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>  </a:t>
            </a:r>
            <a:r>
              <a:rPr lang="ru-RU" sz="1200" i="1" dirty="0" smtClean="0"/>
              <a:t> </a:t>
            </a:r>
            <a:r>
              <a:rPr lang="ru-RU" sz="1200" i="1" dirty="0" smtClean="0"/>
              <a:t>Начинается симуляция с 0 </a:t>
            </a:r>
            <a:r>
              <a:rPr lang="ru-RU" sz="1200" i="1" dirty="0" err="1" smtClean="0"/>
              <a:t>rps</a:t>
            </a:r>
            <a:r>
              <a:rPr lang="ru-RU" sz="1200" i="1" dirty="0" smtClean="0"/>
              <a:t>.</a:t>
            </a:r>
            <a:r>
              <a:rPr lang="ru-RU" sz="1200" i="1" dirty="0" smtClean="0"/>
              <a:t/>
            </a:r>
            <a:br>
              <a:rPr lang="ru-RU" sz="1200" i="1" dirty="0" smtClean="0"/>
            </a:br>
            <a:endParaRPr lang="ru-RU" sz="1200" dirty="0" smtClean="0"/>
          </a:p>
          <a:p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normAutofit/>
          </a:bodyPr>
          <a:lstStyle/>
          <a:p>
            <a:r>
              <a:rPr lang="ru-RU" sz="2400" i="1" dirty="0" smtClean="0"/>
              <a:t>Большая </a:t>
            </a:r>
            <a:r>
              <a:rPr lang="ru-RU" sz="2400" i="1" dirty="0" smtClean="0"/>
              <a:t>первая </a:t>
            </a:r>
            <a:r>
              <a:rPr lang="ru-RU" sz="2400" i="1" dirty="0" smtClean="0"/>
              <a:t>ступень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214423"/>
            <a:ext cx="4071966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   </a:t>
            </a:r>
            <a:r>
              <a:rPr lang="ru-RU" sz="1200" i="1" dirty="0" smtClean="0"/>
              <a:t>Для удобства нам потребуется минимум пара переменных:</a:t>
            </a:r>
            <a:br>
              <a:rPr lang="ru-RU" sz="1200" i="1" dirty="0" smtClean="0"/>
            </a:br>
            <a:r>
              <a:rPr lang="ru-RU" sz="1200" i="1" dirty="0" smtClean="0"/>
              <a:t>    - FIRST_STEP_INTENCITY = 50 - уровень нагрузки на первой ступени</a:t>
            </a:r>
            <a:br>
              <a:rPr lang="ru-RU" sz="1200" i="1" dirty="0" smtClean="0"/>
            </a:br>
            <a:r>
              <a:rPr lang="ru-RU" sz="1200" i="1" dirty="0" smtClean="0"/>
              <a:t>    - EACH_STEP_INTENCITY = 10 - на сколько добавляется нагрузка на последующих </a:t>
            </a:r>
            <a:r>
              <a:rPr lang="ru-RU" sz="1200" i="1" dirty="0" smtClean="0"/>
              <a:t>ступенях.</a:t>
            </a:r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>Сначала выход на большую ступень с 0 до 50 </a:t>
            </a:r>
            <a:r>
              <a:rPr lang="ru-RU" sz="1200" i="1" dirty="0" err="1" smtClean="0"/>
              <a:t>rps</a:t>
            </a:r>
            <a:r>
              <a:rPr lang="ru-RU" sz="1200" i="1" dirty="0" smtClean="0"/>
              <a:t> в течение 5 </a:t>
            </a:r>
            <a:r>
              <a:rPr lang="ru-RU" sz="1200" i="1" dirty="0" smtClean="0"/>
              <a:t>секунд.</a:t>
            </a:r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>Затем еще 2 ступени по 10 </a:t>
            </a:r>
            <a:r>
              <a:rPr lang="ru-RU" sz="1200" i="1" dirty="0" err="1" smtClean="0"/>
              <a:t>rps</a:t>
            </a:r>
            <a:r>
              <a:rPr lang="ru-RU" sz="1200" i="1" dirty="0" smtClean="0"/>
              <a:t> </a:t>
            </a:r>
            <a:r>
              <a:rPr lang="ru-RU" sz="1200" i="1" dirty="0" smtClean="0"/>
              <a:t>каждая.</a:t>
            </a:r>
            <a:endParaRPr lang="ru-RU" sz="12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071810"/>
            <a:ext cx="78422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237282"/>
            <a:ext cx="4572000" cy="172922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normAutofit fontScale="90000"/>
          </a:bodyPr>
          <a:lstStyle/>
          <a:p>
            <a:r>
              <a:rPr lang="ru-RU" sz="2400" i="1" dirty="0" smtClean="0"/>
              <a:t>Симуляция пиковой нагрузки, тест на </a:t>
            </a:r>
            <a:r>
              <a:rPr lang="ru-RU" sz="2400" i="1" dirty="0" smtClean="0"/>
              <a:t>восстан</a:t>
            </a:r>
            <a:r>
              <a:rPr lang="ru-RU" sz="2400" i="1" dirty="0" smtClean="0"/>
              <a:t>о</a:t>
            </a:r>
            <a:r>
              <a:rPr lang="ru-RU" sz="2400" i="1" dirty="0" smtClean="0"/>
              <a:t>вление </a:t>
            </a:r>
            <a:r>
              <a:rPr lang="ru-RU" sz="2400" i="1" dirty="0" smtClean="0"/>
              <a:t>работы </a:t>
            </a:r>
            <a:r>
              <a:rPr lang="ru-RU" sz="2400" i="1" dirty="0" smtClean="0"/>
              <a:t>системы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214422"/>
            <a:ext cx="4071966" cy="193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 </a:t>
            </a:r>
          </a:p>
          <a:p>
            <a:endParaRPr lang="ru-RU" sz="1200" i="1" dirty="0" smtClean="0"/>
          </a:p>
          <a:p>
            <a:r>
              <a:rPr lang="ru-RU" sz="1200" i="1" dirty="0" smtClean="0"/>
              <a:t>Разгон </a:t>
            </a:r>
            <a:r>
              <a:rPr lang="ru-RU" sz="1200" i="1" dirty="0" smtClean="0"/>
              <a:t>от 0 до 15 </a:t>
            </a:r>
            <a:r>
              <a:rPr lang="ru-RU" sz="1200" i="1" dirty="0" err="1" smtClean="0"/>
              <a:t>rps</a:t>
            </a:r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>Затем полка 15 </a:t>
            </a:r>
            <a:r>
              <a:rPr lang="ru-RU" sz="1200" i="1" dirty="0" err="1" smtClean="0"/>
              <a:t>rps</a:t>
            </a:r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>Затем в течение 15 секунд входит 1000 пользователей (выполняют по одной итерации)</a:t>
            </a:r>
            <a:br>
              <a:rPr lang="ru-RU" sz="1200" i="1" dirty="0" smtClean="0"/>
            </a:br>
            <a:r>
              <a:rPr lang="ru-RU" sz="1200" i="1" dirty="0" smtClean="0"/>
              <a:t>Затем снова 15 </a:t>
            </a:r>
            <a:r>
              <a:rPr lang="ru-RU" sz="1200" i="1" dirty="0" err="1" smtClean="0"/>
              <a:t>rps</a:t>
            </a:r>
            <a:endParaRPr lang="ru-RU" sz="1200" i="1" dirty="0" smtClean="0"/>
          </a:p>
          <a:p>
            <a:endParaRPr lang="ru-RU" sz="1200" i="1" dirty="0" smtClean="0"/>
          </a:p>
          <a:p>
            <a:endParaRPr lang="ru-RU" sz="1200" dirty="0" smtClean="0"/>
          </a:p>
          <a:p>
            <a:endParaRPr lang="ru-RU" sz="1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714752"/>
            <a:ext cx="798195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214422"/>
            <a:ext cx="2867031" cy="201779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1031</TotalTime>
  <Words>413</Words>
  <Application>Microsoft Office PowerPoint</Application>
  <PresentationFormat>Экран (4:3)</PresentationFormat>
  <Paragraphs>103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Начальная</vt:lpstr>
      <vt:lpstr>Управление нагрузкой Gatling</vt:lpstr>
      <vt:lpstr>Оглавление</vt:lpstr>
      <vt:lpstr>Два варианта генерации нагрузки в Gatling </vt:lpstr>
      <vt:lpstr>Что выбрать </vt:lpstr>
      <vt:lpstr>Open model</vt:lpstr>
      <vt:lpstr>Плавный разгон и одна полка </vt:lpstr>
      <vt:lpstr>5 одинаковых ступеней </vt:lpstr>
      <vt:lpstr>Большая первая ступень </vt:lpstr>
      <vt:lpstr>Симуляция пиковой нагрузки, тест на восстановление работы системы</vt:lpstr>
      <vt:lpstr>Однократный вызов (отладка)</vt:lpstr>
      <vt:lpstr>ПРИЛОЖЕНИЕ</vt:lpstr>
      <vt:lpstr>Совсем коротко про open model и closed </vt:lpstr>
      <vt:lpstr>Теперь детальнее (open vs closed) </vt:lpstr>
      <vt:lpstr>Выбор подходящей модели </vt:lpstr>
      <vt:lpstr>Пример отчета open scn.injectOpen(incrementUsersPerSec(30).times(5).eachLevelLasting(60))</vt:lpstr>
      <vt:lpstr>Пример отчета open scn.injectOpen(incrementUsersPerSec(30).times(5).eachLevelLasting(60))</vt:lpstr>
      <vt:lpstr>Пример отчета closed scn.injectClosed(incrementConcurrentUsers(30).times(5).eachLevelLasting(60))</vt:lpstr>
      <vt:lpstr>Пример отчета closed scn.injectClosed(incrementConcurrentUsers(30).times(5).eachLevelLasting(60))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Kisliy Roman</dc:creator>
  <cp:lastModifiedBy>Kisliy Roman</cp:lastModifiedBy>
  <cp:revision>88</cp:revision>
  <dcterms:created xsi:type="dcterms:W3CDTF">2023-07-07T07:48:44Z</dcterms:created>
  <dcterms:modified xsi:type="dcterms:W3CDTF">2023-07-12T16:03:45Z</dcterms:modified>
</cp:coreProperties>
</file>