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695323b3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695323b3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695323b3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695323b3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695323b3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695323b3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695323b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695323b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695323b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695323b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695323b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695323b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695323b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695323b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695323b3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695323b3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695323b3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695323b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695323b3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695323b3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695323b3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695323b3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Product Revenue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Springboard Capstone 3</a:t>
            </a:r>
            <a:endParaRPr/>
          </a:p>
          <a:p>
            <a:pPr indent="0" lvl="0" marL="0" rtl="0" algn="l">
              <a:spcBef>
                <a:spcPts val="0"/>
              </a:spcBef>
              <a:spcAft>
                <a:spcPts val="0"/>
              </a:spcAft>
              <a:buNone/>
            </a:pPr>
            <a:r>
              <a:rPr lang="en"/>
              <a:t>Roman Quijano</a:t>
            </a:r>
            <a:endParaRPr/>
          </a:p>
          <a:p>
            <a:pPr indent="0" lvl="0" marL="0" rtl="0" algn="l">
              <a:spcBef>
                <a:spcPts val="0"/>
              </a:spcBef>
              <a:spcAft>
                <a:spcPts val="0"/>
              </a:spcAft>
              <a:buNone/>
            </a:pPr>
            <a:r>
              <a:rPr lang="en"/>
              <a:t>May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this quarter:</a:t>
            </a:r>
            <a:endParaRPr/>
          </a:p>
          <a:p>
            <a:pPr indent="0" lvl="0" marL="0" rtl="0" algn="l">
              <a:spcBef>
                <a:spcPts val="1200"/>
              </a:spcBef>
              <a:spcAft>
                <a:spcPts val="1200"/>
              </a:spcAft>
              <a:buNone/>
            </a:pPr>
            <a:r>
              <a:rPr lang="en"/>
              <a:t>My recommendation would be to focus more marketing and production efforts into S10_1949 to maximize revenue as it is already shown to be the best product for this quarter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Recommendations</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future use:</a:t>
            </a:r>
            <a:endParaRPr/>
          </a:p>
          <a:p>
            <a:pPr indent="0" lvl="0" marL="0" rtl="0" algn="l">
              <a:spcBef>
                <a:spcPts val="1200"/>
              </a:spcBef>
              <a:spcAft>
                <a:spcPts val="1200"/>
              </a:spcAft>
              <a:buNone/>
            </a:pPr>
            <a:r>
              <a:rPr lang="en"/>
              <a:t>I would recommend running more data through this model in the future to improve its performance. As more quarters of data are added the model should perform even stronger and help assess future revenue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Modeling Work</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model can certainly be improved with data such as:</a:t>
            </a:r>
            <a:endParaRPr/>
          </a:p>
          <a:p>
            <a:pPr indent="-311150" lvl="0" marL="457200" rtl="0" algn="l">
              <a:spcBef>
                <a:spcPts val="1200"/>
              </a:spcBef>
              <a:spcAft>
                <a:spcPts val="0"/>
              </a:spcAft>
              <a:buSzPts val="1300"/>
              <a:buChar char="●"/>
            </a:pPr>
            <a:r>
              <a:rPr lang="en"/>
              <a:t>Discounts</a:t>
            </a:r>
            <a:endParaRPr/>
          </a:p>
          <a:p>
            <a:pPr indent="-311150" lvl="0" marL="457200" rtl="0" algn="l">
              <a:spcBef>
                <a:spcPts val="0"/>
              </a:spcBef>
              <a:spcAft>
                <a:spcPts val="0"/>
              </a:spcAft>
              <a:buSzPts val="1300"/>
              <a:buChar char="●"/>
            </a:pPr>
            <a:r>
              <a:rPr lang="en"/>
              <a:t>Production Costs</a:t>
            </a:r>
            <a:endParaRPr/>
          </a:p>
          <a:p>
            <a:pPr indent="-311150" lvl="0" marL="457200" rtl="0" algn="l">
              <a:spcBef>
                <a:spcPts val="0"/>
              </a:spcBef>
              <a:spcAft>
                <a:spcPts val="0"/>
              </a:spcAft>
              <a:buSzPts val="1300"/>
              <a:buChar char="●"/>
            </a:pPr>
            <a:r>
              <a:rPr lang="en"/>
              <a:t>Profit Margins</a:t>
            </a:r>
            <a:endParaRPr/>
          </a:p>
          <a:p>
            <a:pPr indent="0" lvl="0" marL="0" rtl="0" algn="l">
              <a:spcBef>
                <a:spcPts val="1200"/>
              </a:spcBef>
              <a:spcAft>
                <a:spcPts val="1200"/>
              </a:spcAft>
              <a:buNone/>
            </a:pPr>
            <a:r>
              <a:rPr lang="en"/>
              <a:t>Including these in the model can answer different questions and/or improve its ability to answer the one posed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Revenue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purpose of this project was to create a model to predict product revenue on a quarterly basis to best determine where the bulk of company marketing and production efforts should be focused to maximize revenue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After working through the data science method a Random Forest model was generated that predicted Product S10_1949 as the </a:t>
            </a:r>
            <a:r>
              <a:rPr lang="en"/>
              <a:t>product</a:t>
            </a:r>
            <a:r>
              <a:rPr lang="en"/>
              <a:t> with the highest revenue ($15,722)</a:t>
            </a:r>
            <a:endParaRPr/>
          </a:p>
          <a:p>
            <a:pPr indent="-311150" lvl="0" marL="457200" rtl="0" algn="l">
              <a:spcBef>
                <a:spcPts val="0"/>
              </a:spcBef>
              <a:spcAft>
                <a:spcPts val="0"/>
              </a:spcAft>
              <a:buSzPts val="1300"/>
              <a:buChar char="●"/>
            </a:pPr>
            <a:r>
              <a:rPr lang="en"/>
              <a:t>The model had an R-Squared of 0.8242 ensuring it is over the reliability standard which was set as 0.8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first step was to read in and observe the data. The data didn’t contain any null values but some of the data needed to be removed and fixed.</a:t>
            </a:r>
            <a:endParaRPr/>
          </a:p>
          <a:p>
            <a:pPr indent="-311150" lvl="0" marL="457200" rtl="0" algn="l">
              <a:spcBef>
                <a:spcPts val="0"/>
              </a:spcBef>
              <a:spcAft>
                <a:spcPts val="0"/>
              </a:spcAft>
              <a:buSzPts val="1300"/>
              <a:buChar char="●"/>
            </a:pPr>
            <a:r>
              <a:rPr lang="en"/>
              <a:t>The revenue column was initially calculated incorrectly as if price each was over 100 it was calculated at 100 instead of the higher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Through exploratory analysis I took a look at many comparisons among the now cleaned data. However, the most telling was the correlation heatmap which you’ll see on the next slide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Heatmap</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2372400" y="1735375"/>
            <a:ext cx="4257675" cy="325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Model</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My initial linear regression model yielded an R-Squared of </a:t>
            </a:r>
            <a:r>
              <a:rPr b="1" lang="en"/>
              <a:t>0.6677</a:t>
            </a:r>
            <a:r>
              <a:rPr lang="en"/>
              <a:t> which is decent but not strong enough to present reliable results. However, with that starting point I was confident that other models could help get over the goal of 0.8</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Extended Modeling</a:t>
            </a:r>
            <a:endParaRPr/>
          </a:p>
        </p:txBody>
      </p:sp>
      <p:sp>
        <p:nvSpPr>
          <p:cNvPr id="130" name="Google Shape;130;p20"/>
          <p:cNvSpPr txBox="1"/>
          <p:nvPr>
            <p:ph idx="1" type="body"/>
          </p:nvPr>
        </p:nvSpPr>
        <p:spPr>
          <a:xfrm>
            <a:off x="311700" y="1145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rPr lang="en"/>
              <a:t>After looking through a few other options the best score was observed with a Random Forest model and after some tuning an R-Squared of </a:t>
            </a:r>
            <a:r>
              <a:rPr b="1" lang="en"/>
              <a:t>0.8242</a:t>
            </a:r>
            <a:r>
              <a:rPr lang="en"/>
              <a:t> was achieved which was the strongest I could make this model</a:t>
            </a:r>
            <a:endParaRPr/>
          </a:p>
        </p:txBody>
      </p:sp>
      <p:pic>
        <p:nvPicPr>
          <p:cNvPr id="131" name="Google Shape;131;p20"/>
          <p:cNvPicPr preferRelativeResize="0"/>
          <p:nvPr/>
        </p:nvPicPr>
        <p:blipFill>
          <a:blip r:embed="rId3">
            <a:alphaModFix/>
          </a:blip>
          <a:stretch>
            <a:fillRect/>
          </a:stretch>
        </p:blipFill>
        <p:spPr>
          <a:xfrm>
            <a:off x="1503463" y="2671375"/>
            <a:ext cx="5953125" cy="61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running through the data I had on quarter 2 the model identified S10_1949 as the top revenue product for Q2 2005 ($15,722)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