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1" r:id="rId4"/>
    <p:sldId id="260" r:id="rId5"/>
    <p:sldId id="259" r:id="rId6"/>
    <p:sldId id="262" r:id="rId7"/>
    <p:sldId id="264" r:id="rId8"/>
    <p:sldId id="263" r:id="rId9"/>
    <p:sldId id="258" r:id="rId10"/>
    <p:sldId id="265" r:id="rId11"/>
    <p:sldId id="273" r:id="rId12"/>
    <p:sldId id="267" r:id="rId13"/>
    <p:sldId id="268" r:id="rId14"/>
    <p:sldId id="269" r:id="rId15"/>
    <p:sldId id="266" r:id="rId16"/>
    <p:sldId id="270" r:id="rId17"/>
    <p:sldId id="276" r:id="rId18"/>
    <p:sldId id="271" r:id="rId19"/>
    <p:sldId id="275" r:id="rId20"/>
    <p:sldId id="277" r:id="rId21"/>
    <p:sldId id="272" r:id="rId22"/>
    <p:sldId id="27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60"/>
  </p:normalViewPr>
  <p:slideViewPr>
    <p:cSldViewPr snapToGrid="0">
      <p:cViewPr varScale="1">
        <p:scale>
          <a:sx n="42" d="100"/>
          <a:sy n="42" d="100"/>
        </p:scale>
        <p:origin x="60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98C8E-9959-4FCE-B632-FDC36B76EDEB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8EB6F-5AA3-4059-BAD8-86CD979AB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192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98C8E-9959-4FCE-B632-FDC36B76EDEB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8EB6F-5AA3-4059-BAD8-86CD979AB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036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98C8E-9959-4FCE-B632-FDC36B76EDEB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8EB6F-5AA3-4059-BAD8-86CD979AB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538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98C8E-9959-4FCE-B632-FDC36B76EDEB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8EB6F-5AA3-4059-BAD8-86CD979AB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589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98C8E-9959-4FCE-B632-FDC36B76EDEB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8EB6F-5AA3-4059-BAD8-86CD979AB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347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98C8E-9959-4FCE-B632-FDC36B76EDEB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8EB6F-5AA3-4059-BAD8-86CD979AB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638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98C8E-9959-4FCE-B632-FDC36B76EDEB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8EB6F-5AA3-4059-BAD8-86CD979AB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222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98C8E-9959-4FCE-B632-FDC36B76EDEB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8EB6F-5AA3-4059-BAD8-86CD979AB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390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98C8E-9959-4FCE-B632-FDC36B76EDEB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8EB6F-5AA3-4059-BAD8-86CD979AB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795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98C8E-9959-4FCE-B632-FDC36B76EDEB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8EB6F-5AA3-4059-BAD8-86CD979AB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367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98C8E-9959-4FCE-B632-FDC36B76EDEB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8EB6F-5AA3-4059-BAD8-86CD979AB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486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398C8E-9959-4FCE-B632-FDC36B76EDEB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8EB6F-5AA3-4059-BAD8-86CD979AB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81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562" y="642026"/>
            <a:ext cx="5856051" cy="5875505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5400" dirty="0" smtClean="0"/>
              <a:t>I have $50,000. What to do with it?</a:t>
            </a:r>
          </a:p>
          <a:p>
            <a:r>
              <a:rPr lang="en-US" sz="3600" dirty="0" smtClean="0"/>
              <a:t>Go on a tour </a:t>
            </a:r>
          </a:p>
          <a:p>
            <a:r>
              <a:rPr lang="en-US" sz="3600" dirty="0" smtClean="0"/>
              <a:t>Buy things for others </a:t>
            </a:r>
          </a:p>
          <a:p>
            <a:r>
              <a:rPr lang="en-US" sz="3600" dirty="0" smtClean="0"/>
              <a:t>Buy things for self</a:t>
            </a:r>
          </a:p>
          <a:p>
            <a:r>
              <a:rPr lang="en-US" sz="3600" dirty="0" smtClean="0"/>
              <a:t>Keep it at home</a:t>
            </a:r>
          </a:p>
          <a:p>
            <a:r>
              <a:rPr lang="en-US" sz="3600" dirty="0" smtClean="0"/>
              <a:t>keep it Father’s/ mother’s Vault </a:t>
            </a:r>
          </a:p>
          <a:p>
            <a:r>
              <a:rPr lang="en-US" sz="3600" dirty="0" smtClean="0"/>
              <a:t>Give it to Friends and Family </a:t>
            </a:r>
          </a:p>
          <a:p>
            <a:r>
              <a:rPr lang="en-US" sz="3600" dirty="0" smtClean="0"/>
              <a:t>Save in bank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40"/>
          <a:stretch/>
        </p:blipFill>
        <p:spPr>
          <a:xfrm>
            <a:off x="6264612" y="0"/>
            <a:ext cx="5927387" cy="6854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959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3810" y="627883"/>
            <a:ext cx="5089634" cy="1325563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b="1" dirty="0" smtClean="0"/>
              <a:t>Understanding Rate 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53810" y="1953446"/>
                <a:ext cx="5089634" cy="4550432"/>
              </a:xfr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80%=0.80</a:t>
                </a:r>
              </a:p>
              <a:p>
                <a:pPr marL="0" indent="0">
                  <a:buNone/>
                </a:pPr>
                <a:r>
                  <a:rPr lang="en-US" dirty="0" smtClean="0"/>
                  <a:t>8%= 0.08</a:t>
                </a:r>
              </a:p>
              <a:p>
                <a:pPr marL="0" indent="0">
                  <a:buNone/>
                </a:pPr>
                <a:r>
                  <a:rPr lang="en-US" dirty="0" smtClean="0"/>
                  <a:t>0.8%= 0.008</a:t>
                </a:r>
              </a:p>
              <a:p>
                <a:pPr marL="0" indent="0">
                  <a:buNone/>
                </a:pPr>
                <a:r>
                  <a:rPr lang="en-US" dirty="0" smtClean="0"/>
                  <a:t>0.08%= 0.0008</a:t>
                </a:r>
              </a:p>
              <a:p>
                <a:pPr marL="0" indent="0">
                  <a:buNone/>
                </a:pPr>
                <a:r>
                  <a:rPr lang="en-US" dirty="0" smtClean="0"/>
                  <a:t>8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dirty="0" smtClean="0"/>
                  <a:t>% = 0.0867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53810" y="1953446"/>
                <a:ext cx="5089634" cy="4550432"/>
              </a:xfrm>
              <a:blipFill>
                <a:blip r:embed="rId2"/>
                <a:stretch>
                  <a:fillRect l="-2395" t="-21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>
            <a:spLocks/>
          </p:cNvSpPr>
          <p:nvPr/>
        </p:nvSpPr>
        <p:spPr>
          <a:xfrm>
            <a:off x="6161690" y="627884"/>
            <a:ext cx="5089634" cy="13255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Understanding income and cost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161690" y="1953447"/>
            <a:ext cx="5089634" cy="12612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For Investment interest is income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For Loan interest is cost 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161690" y="3327564"/>
            <a:ext cx="5089634" cy="191507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Understanding the interest rate is </a:t>
            </a:r>
          </a:p>
          <a:p>
            <a:r>
              <a:rPr lang="en-US" b="1" dirty="0" smtClean="0"/>
              <a:t>simple or compound </a:t>
            </a:r>
            <a:endParaRPr lang="en-US" b="1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161690" y="5242637"/>
            <a:ext cx="5089634" cy="126124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</a:t>
            </a:r>
            <a:r>
              <a:rPr lang="en-US" dirty="0" smtClean="0"/>
              <a:t>f the question says the interest is compounded or m value is indicated in the question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383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Suppose a Bank Agent promises you to give BDT 1,00,000 after 5 years if you put BDT 85,000 one time in bank. The rate of interest is 10%.  Will you accept the offer?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i="1" dirty="0" smtClean="0"/>
              <a:t>Any process can be used to measure the fusibility of the offer.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188221"/>
              </p:ext>
            </p:extLst>
          </p:nvPr>
        </p:nvGraphicFramePr>
        <p:xfrm>
          <a:off x="1019502" y="3184634"/>
          <a:ext cx="9932276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66138">
                  <a:extLst>
                    <a:ext uri="{9D8B030D-6E8A-4147-A177-3AD203B41FA5}">
                      <a16:colId xmlns:a16="http://schemas.microsoft.com/office/drawing/2014/main" val="653198245"/>
                    </a:ext>
                  </a:extLst>
                </a:gridCol>
                <a:gridCol w="4966138">
                  <a:extLst>
                    <a:ext uri="{9D8B030D-6E8A-4147-A177-3AD203B41FA5}">
                      <a16:colId xmlns:a16="http://schemas.microsoft.com/office/drawing/2014/main" val="3937570268"/>
                    </a:ext>
                  </a:extLst>
                </a:gridCol>
              </a:tblGrid>
              <a:tr h="1744718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We know </a:t>
                      </a:r>
                    </a:p>
                    <a:p>
                      <a:pPr marL="0" indent="0">
                        <a:buNone/>
                      </a:pPr>
                      <a:r>
                        <a:rPr lang="en-US" b="0" i="1" dirty="0" smtClean="0">
                          <a:solidFill>
                            <a:schemeClr val="tx1"/>
                          </a:solidFill>
                        </a:rPr>
                        <a:t>F= P (1+ in)</a:t>
                      </a:r>
                    </a:p>
                    <a:p>
                      <a:pPr marL="0" indent="0">
                        <a:buNone/>
                      </a:pPr>
                      <a:r>
                        <a:rPr lang="en-US" b="0" i="1" dirty="0" smtClean="0">
                          <a:solidFill>
                            <a:schemeClr val="tx1"/>
                          </a:solidFill>
                        </a:rPr>
                        <a:t>1,00,000= P (1+.10*5)</a:t>
                      </a:r>
                    </a:p>
                    <a:p>
                      <a:pPr marL="0" indent="0">
                        <a:buNone/>
                      </a:pPr>
                      <a:r>
                        <a:rPr lang="en-US" b="0" i="1" dirty="0" smtClean="0">
                          <a:solidFill>
                            <a:schemeClr val="tx1"/>
                          </a:solidFill>
                        </a:rPr>
                        <a:t>P= 66,666.67</a:t>
                      </a:r>
                    </a:p>
                    <a:p>
                      <a:endParaRPr lang="en-US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To get  BDT 100000 I should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deposit BDT 66,666.78 do reject the offer.</a:t>
                      </a:r>
                      <a:endParaRPr lang="en-US" b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Or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1" dirty="0" smtClean="0">
                          <a:solidFill>
                            <a:schemeClr val="tx1"/>
                          </a:solidFill>
                        </a:rPr>
                        <a:t>F= P (1+ in)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F= 85,000 </a:t>
                      </a:r>
                      <a:r>
                        <a:rPr lang="en-US" b="0" i="1" dirty="0" smtClean="0">
                          <a:solidFill>
                            <a:schemeClr val="tx1"/>
                          </a:solidFill>
                        </a:rPr>
                        <a:t>(1+.10*5)</a:t>
                      </a:r>
                    </a:p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F =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127,000</a:t>
                      </a:r>
                    </a:p>
                    <a:p>
                      <a:endParaRPr lang="en-US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If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we deposit BDT 85,000 it will generate more than 100000 so I reject the offer  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7517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17190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Annuity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Annuity is a Series of equal payment made at equal interval of regular time period for fixed duration at an interest rate. There are 2 types of Annuity </a:t>
            </a:r>
            <a:r>
              <a:rPr lang="en-US" dirty="0"/>
              <a:t>Ordinary Annuity </a:t>
            </a:r>
            <a:r>
              <a:rPr lang="en-US" dirty="0" smtClean="0"/>
              <a:t>and Annuity due.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Equal payment= R</a:t>
            </a:r>
          </a:p>
          <a:p>
            <a:r>
              <a:rPr lang="en-US" dirty="0" smtClean="0"/>
              <a:t>Equal interval= </a:t>
            </a:r>
            <a:r>
              <a:rPr lang="en-US" i="1" dirty="0" smtClean="0"/>
              <a:t>m</a:t>
            </a:r>
          </a:p>
          <a:p>
            <a:r>
              <a:rPr lang="en-US" dirty="0" smtClean="0"/>
              <a:t>Fixed duration= </a:t>
            </a:r>
            <a:r>
              <a:rPr lang="en-US" i="1" dirty="0" smtClean="0"/>
              <a:t>n</a:t>
            </a:r>
          </a:p>
          <a:p>
            <a:r>
              <a:rPr lang="en-US" dirty="0" smtClean="0"/>
              <a:t>Interest rate= </a:t>
            </a:r>
            <a:r>
              <a:rPr lang="en-US" i="1" dirty="0" err="1" smtClean="0"/>
              <a:t>i</a:t>
            </a: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3158219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Ordinary </a:t>
            </a:r>
            <a:r>
              <a:rPr lang="en-US" dirty="0" smtClean="0"/>
              <a:t>Annuity (End of the period)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562" y="1906620"/>
            <a:ext cx="11498093" cy="4591457"/>
          </a:xfrm>
        </p:spPr>
      </p:pic>
    </p:spTree>
    <p:extLst>
      <p:ext uri="{BB962C8B-B14F-4D97-AF65-F5344CB8AC3E}">
        <p14:creationId xmlns:p14="http://schemas.microsoft.com/office/powerpoint/2010/main" val="7819354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Annuity </a:t>
            </a:r>
            <a:r>
              <a:rPr lang="en-US" dirty="0" smtClean="0"/>
              <a:t>due</a:t>
            </a:r>
            <a:r>
              <a:rPr lang="en-US" dirty="0"/>
              <a:t> </a:t>
            </a:r>
            <a:r>
              <a:rPr lang="en-US" dirty="0" smtClean="0"/>
              <a:t>(Beginning of the period)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30" y="1845001"/>
            <a:ext cx="11673191" cy="4672532"/>
          </a:xfrm>
        </p:spPr>
      </p:pic>
    </p:spTree>
    <p:extLst>
      <p:ext uri="{BB962C8B-B14F-4D97-AF65-F5344CB8AC3E}">
        <p14:creationId xmlns:p14="http://schemas.microsoft.com/office/powerpoint/2010/main" val="25899418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Formula </a:t>
            </a:r>
            <a:r>
              <a:rPr lang="en-US" dirty="0" smtClean="0"/>
              <a:t>(equal monthly payment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778930730"/>
                  </p:ext>
                </p:extLst>
              </p:nvPr>
            </p:nvGraphicFramePr>
            <p:xfrm>
              <a:off x="536028" y="1825625"/>
              <a:ext cx="11039886" cy="337866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37171">
                      <a:extLst>
                        <a:ext uri="{9D8B030D-6E8A-4147-A177-3AD203B41FA5}">
                          <a16:colId xmlns:a16="http://schemas.microsoft.com/office/drawing/2014/main" val="2611130375"/>
                        </a:ext>
                      </a:extLst>
                    </a:gridCol>
                    <a:gridCol w="4138415">
                      <a:extLst>
                        <a:ext uri="{9D8B030D-6E8A-4147-A177-3AD203B41FA5}">
                          <a16:colId xmlns:a16="http://schemas.microsoft.com/office/drawing/2014/main" val="4287500653"/>
                        </a:ext>
                      </a:extLst>
                    </a:gridCol>
                    <a:gridCol w="5364300">
                      <a:extLst>
                        <a:ext uri="{9D8B030D-6E8A-4147-A177-3AD203B41FA5}">
                          <a16:colId xmlns:a16="http://schemas.microsoft.com/office/drawing/2014/main" val="2486208914"/>
                        </a:ext>
                      </a:extLst>
                    </a:gridCol>
                  </a:tblGrid>
                  <a:tr h="497161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Ordinary Annuity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Annuity due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15224565"/>
                      </a:ext>
                    </a:extLst>
                  </a:tr>
                  <a:tr h="1440752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Future Value of Annuity </a:t>
                          </a:r>
                        </a:p>
                        <a:p>
                          <a:r>
                            <a:rPr lang="en-US" dirty="0" smtClean="0"/>
                            <a:t>(Sinking fund)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dirty="0" smtClean="0"/>
                            <a:t>F = R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⌈"/>
                                  <m:endChr m:val="⌉"/>
                                  <m:ctrlPr>
                                    <a:rPr lang="en-US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3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sz="3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(1+</m:t>
                                          </m:r>
                                          <m:f>
                                            <m:fPr>
                                              <m:ctrlPr>
                                                <a:rPr lang="en-US" sz="32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3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sz="3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den>
                                          </m:f>
                                          <m:r>
                                            <a:rPr lang="en-US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  <m:sup>
                                          <m:r>
                                            <a:rPr lang="en-US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^(</m:t>
                                          </m:r>
                                          <m:r>
                                            <a:rPr lang="en-US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  −1</m:t>
                                      </m:r>
                                    </m:num>
                                    <m:den>
                                      <m:f>
                                        <m:fPr>
                                          <m:ctrlPr>
                                            <a:rPr lang="en-US" sz="32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num>
                                        <m:den>
                                          <m:r>
                                            <a:rPr lang="en-US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den>
                                      </m:f>
                                    </m:den>
                                  </m:f>
                                </m:e>
                              </m:d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F = R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⌈"/>
                                  <m:endChr m:val="⌉"/>
                                  <m:ctrlPr>
                                    <a:rPr lang="en-US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3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sz="3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(1+</m:t>
                                          </m:r>
                                          <m:f>
                                            <m:fPr>
                                              <m:ctrlPr>
                                                <a:rPr lang="en-US" sz="32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3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sz="3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den>
                                          </m:f>
                                          <m:r>
                                            <a:rPr lang="en-US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  <m:sup>
                                          <m:r>
                                            <a:rPr lang="en-US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^(</m:t>
                                          </m:r>
                                          <m:r>
                                            <a:rPr lang="en-US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  −1</m:t>
                                      </m:r>
                                    </m:num>
                                    <m:den>
                                      <m:f>
                                        <m:fPr>
                                          <m:ctrlPr>
                                            <a:rPr lang="en-US" sz="32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num>
                                        <m:den>
                                          <m:r>
                                            <a:rPr lang="en-US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den>
                                      </m:f>
                                    </m:den>
                                  </m:f>
                                </m:e>
                              </m:d>
                              <m: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∗ ( 1+</m:t>
                              </m:r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sz="2400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94716079"/>
                      </a:ext>
                    </a:extLst>
                  </a:tr>
                  <a:tr h="1440752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Present value of annuity </a:t>
                          </a:r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200" dirty="0" smtClean="0"/>
                            <a:t>P =R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⌈"/>
                                  <m:endChr m:val="⌉"/>
                                  <m:ctrlPr>
                                    <a:rPr lang="en-US" sz="3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3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p>
                                        <m:sSupPr>
                                          <m:ctrlP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(1+</m:t>
                                          </m:r>
                                          <m:f>
                                            <m:fPr>
                                              <m:ctrlPr>
                                                <a:rPr lang="en-US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den>
                                          </m:f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  <m:sup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^−(</m:t>
                                          </m:r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f>
                                        <m:fPr>
                                          <m:ctrlPr>
                                            <a:rPr lang="en-US" sz="36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num>
                                        <m:den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den>
                                      </m:f>
                                    </m:den>
                                  </m:f>
                                </m:e>
                              </m:d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P = R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⌈"/>
                                  <m:endChr m:val="⌉"/>
                                  <m:ctrlPr>
                                    <a:rPr lang="en-US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3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p>
                                        <m:sSupPr>
                                          <m:ctrlPr>
                                            <a:rPr lang="en-US" sz="3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(1+</m:t>
                                          </m:r>
                                          <m:f>
                                            <m:fPr>
                                              <m:ctrlPr>
                                                <a:rPr lang="en-US" sz="32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3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sz="3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den>
                                          </m:f>
                                          <m:r>
                                            <a:rPr lang="en-US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  <m:sup>
                                          <m:r>
                                            <a:rPr lang="en-US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^−(</m:t>
                                          </m:r>
                                          <m:r>
                                            <a:rPr lang="en-US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f>
                                        <m:fPr>
                                          <m:ctrlPr>
                                            <a:rPr lang="en-US" sz="32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num>
                                        <m:den>
                                          <m:r>
                                            <a:rPr lang="en-US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den>
                                      </m:f>
                                    </m:den>
                                  </m:f>
                                </m:e>
                              </m:d>
                              <m:r>
                                <a:rPr lang="en-US" sz="3200" b="0" i="0" smtClean="0">
                                  <a:latin typeface="Cambria Math" panose="02040503050406030204" pitchFamily="18" charset="0"/>
                                </a:rPr>
                                <m:t>∗( 1+</m:t>
                              </m:r>
                              <m:f>
                                <m:f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num>
                                <m:den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sz="3200" dirty="0" smtClean="0"/>
                            <a:t>)</a:t>
                          </a:r>
                          <a:endParaRPr lang="en-US" sz="1400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7809828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778930730"/>
                  </p:ext>
                </p:extLst>
              </p:nvPr>
            </p:nvGraphicFramePr>
            <p:xfrm>
              <a:off x="536028" y="1825625"/>
              <a:ext cx="11039886" cy="337866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37171">
                      <a:extLst>
                        <a:ext uri="{9D8B030D-6E8A-4147-A177-3AD203B41FA5}">
                          <a16:colId xmlns:a16="http://schemas.microsoft.com/office/drawing/2014/main" val="2611130375"/>
                        </a:ext>
                      </a:extLst>
                    </a:gridCol>
                    <a:gridCol w="4138415">
                      <a:extLst>
                        <a:ext uri="{9D8B030D-6E8A-4147-A177-3AD203B41FA5}">
                          <a16:colId xmlns:a16="http://schemas.microsoft.com/office/drawing/2014/main" val="4287500653"/>
                        </a:ext>
                      </a:extLst>
                    </a:gridCol>
                    <a:gridCol w="5364300">
                      <a:extLst>
                        <a:ext uri="{9D8B030D-6E8A-4147-A177-3AD203B41FA5}">
                          <a16:colId xmlns:a16="http://schemas.microsoft.com/office/drawing/2014/main" val="2486208914"/>
                        </a:ext>
                      </a:extLst>
                    </a:gridCol>
                  </a:tblGrid>
                  <a:tr h="497161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Ordinary Annuity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Annuity due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15224565"/>
                      </a:ext>
                    </a:extLst>
                  </a:tr>
                  <a:tr h="1440752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Future Value of Annuity </a:t>
                          </a:r>
                        </a:p>
                        <a:p>
                          <a:r>
                            <a:rPr lang="en-US" dirty="0" smtClean="0"/>
                            <a:t>(Sinking fund)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7206" t="-36864" r="-129853" b="-1012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6023" t="-36864" r="-341" b="-1012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94716079"/>
                      </a:ext>
                    </a:extLst>
                  </a:tr>
                  <a:tr h="1440752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Present value of annuity </a:t>
                          </a:r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7206" t="-136287" r="-129853" b="-8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6023" t="-136287" r="-341" b="-8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809828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486916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Mixed stream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8883" y="1825625"/>
                <a:ext cx="11634951" cy="4351338"/>
              </a:xfrm>
            </p:spPr>
            <p:txBody>
              <a:bodyPr/>
              <a:lstStyle/>
              <a:p>
                <a:r>
                  <a:rPr lang="en-US" dirty="0" smtClean="0"/>
                  <a:t>Series of unequal cash flow </a:t>
                </a:r>
                <a:r>
                  <a:rPr lang="en-US" dirty="0"/>
                  <a:t>made at equal interval of regular time period for fixed duration at an interest rate</a:t>
                </a:r>
                <a:r>
                  <a:rPr lang="en-US" dirty="0" smtClean="0"/>
                  <a:t>. Determine n based on timeline of deposit and </a:t>
                </a:r>
                <a:r>
                  <a:rPr lang="en-US" dirty="0"/>
                  <a:t>Ordinary Annuity and Annuity due</a:t>
                </a:r>
                <a:r>
                  <a:rPr lang="en-US" dirty="0" smtClean="0"/>
                  <a:t>.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Cash flows = C1, C2,…..,</a:t>
                </a:r>
                <a:r>
                  <a:rPr lang="en-US" dirty="0" err="1" smtClean="0"/>
                  <a:t>CNum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F (FV)= C1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dirty="0"/>
                          <m:t>(1+</m:t>
                        </m:r>
                        <m:r>
                          <m:rPr>
                            <m:nor/>
                          </m:rPr>
                          <a:rPr lang="en-US" dirty="0"/>
                          <m:t>i</m:t>
                        </m:r>
                        <m:r>
                          <m:rPr>
                            <m:nor/>
                          </m:rPr>
                          <a:rPr lang="en-US" dirty="0"/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𝑡𝑖𝑚𝑒𝑙𝑖𝑛𝑒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r>
                  <a:rPr lang="en-US" dirty="0" smtClean="0"/>
                  <a:t> + C2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dirty="0"/>
                          <m:t>(1+</m:t>
                        </m:r>
                        <m:r>
                          <m:rPr>
                            <m:nor/>
                          </m:rPr>
                          <a:rPr lang="en-US" dirty="0"/>
                          <m:t>i</m:t>
                        </m:r>
                        <m:r>
                          <m:rPr>
                            <m:nor/>
                          </m:rPr>
                          <a:rPr lang="en-US" dirty="0"/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^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𝑡𝑖𝑚𝑒𝑙𝑖𝑛𝑒</m:t>
                        </m:r>
                      </m:sup>
                    </m:sSup>
                  </m:oMath>
                </a14:m>
                <a:r>
                  <a:rPr lang="en-US" dirty="0" smtClean="0"/>
                  <a:t> +..+</a:t>
                </a:r>
                <a:r>
                  <a:rPr lang="en-US" dirty="0" err="1" smtClean="0"/>
                  <a:t>CNum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dirty="0"/>
                          <m:t>(1+</m:t>
                        </m:r>
                        <m:r>
                          <m:rPr>
                            <m:nor/>
                          </m:rPr>
                          <a:rPr lang="en-US" dirty="0"/>
                          <m:t>i</m:t>
                        </m:r>
                        <m:r>
                          <m:rPr>
                            <m:nor/>
                          </m:rPr>
                          <a:rPr lang="en-US" dirty="0"/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^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𝑡𝑖𝑚𝑒𝑙𝑖𝑛𝑒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P (PV)=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/>
                          <m:t>C</m:t>
                        </m:r>
                        <m:r>
                          <m:rPr>
                            <m:nor/>
                          </m:rPr>
                          <a:rPr lang="en-US" dirty="0"/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dirty="0"/>
                              <m:t>(1+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i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)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𝑡𝑖𝑚𝑒𝑙𝑖𝑛𝑒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dirty="0" smtClean="0"/>
                  <a:t> 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/>
                          <m:t>C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dirty="0"/>
                              <m:t>(1+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i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)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𝑡𝑖𝑚𝑒𝑙𝑖𝑛𝑒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dirty="0" smtClean="0"/>
                  <a:t> +…+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/>
                          <m:t>C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𝑁𝑢𝑚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dirty="0"/>
                              <m:t>(1+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i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)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𝑡𝑖𝑚𝑒𝑙𝑖𝑛𝑒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8883" y="1825625"/>
                <a:ext cx="11634951" cy="4351338"/>
              </a:xfrm>
              <a:blipFill>
                <a:blip r:embed="rId2"/>
                <a:stretch>
                  <a:fillRect l="-110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65960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31520"/>
            <a:ext cx="10515600" cy="544544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ABC Co expects to earn 7% on its investments. So calculate how much would ABC Co receive at the end of 5 years to immediately invest such cash flows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3559583"/>
              </p:ext>
            </p:extLst>
          </p:nvPr>
        </p:nvGraphicFramePr>
        <p:xfrm>
          <a:off x="838200" y="2035334"/>
          <a:ext cx="5091546" cy="2987040"/>
        </p:xfrm>
        <a:graphic>
          <a:graphicData uri="http://schemas.openxmlformats.org/drawingml/2006/table">
            <a:tbl>
              <a:tblPr/>
              <a:tblGrid>
                <a:gridCol w="2545773">
                  <a:extLst>
                    <a:ext uri="{9D8B030D-6E8A-4147-A177-3AD203B41FA5}">
                      <a16:colId xmlns:a16="http://schemas.microsoft.com/office/drawing/2014/main" val="59833312"/>
                    </a:ext>
                  </a:extLst>
                </a:gridCol>
                <a:gridCol w="2545773">
                  <a:extLst>
                    <a:ext uri="{9D8B030D-6E8A-4147-A177-3AD203B41FA5}">
                      <a16:colId xmlns:a16="http://schemas.microsoft.com/office/drawing/2014/main" val="30592507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b="1" dirty="0">
                          <a:effectLst/>
                        </a:rPr>
                        <a:t>End of Year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b="1" dirty="0">
                          <a:effectLst/>
                        </a:rPr>
                        <a:t>Cash Flow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98386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>
                          <a:effectLst/>
                        </a:rPr>
                        <a:t>10,000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13133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>
                          <a:effectLst/>
                        </a:rPr>
                        <a:t>11,000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95837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dirty="0">
                          <a:effectLst/>
                        </a:rPr>
                        <a:t>15,000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55097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4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>
                          <a:effectLst/>
                        </a:rPr>
                        <a:t>12,000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56964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5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dirty="0">
                          <a:effectLst/>
                        </a:rPr>
                        <a:t>16,000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7253996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fontAlgn="base"/>
                      <a:r>
                        <a:rPr 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Find FV of mixed stream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ase"/>
                      <a:endParaRPr lang="en-US" dirty="0">
                        <a:effectLst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12889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09275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Mixed </a:t>
            </a:r>
            <a:r>
              <a:rPr lang="en-US" dirty="0" smtClean="0"/>
              <a:t>stream FV of Ordinary annuity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90687"/>
            <a:ext cx="12192001" cy="5158009"/>
          </a:xfrm>
        </p:spPr>
      </p:pic>
    </p:spTree>
    <p:extLst>
      <p:ext uri="{BB962C8B-B14F-4D97-AF65-F5344CB8AC3E}">
        <p14:creationId xmlns:p14="http://schemas.microsoft.com/office/powerpoint/2010/main" val="3455301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31520"/>
            <a:ext cx="10515600" cy="544544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ABC Co expects to earn 7% on its investments. So calculate how much would ABC Co receive at the end of 5 years to immediately invest such cash flows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49006864"/>
                  </p:ext>
                </p:extLst>
              </p:nvPr>
            </p:nvGraphicFramePr>
            <p:xfrm>
              <a:off x="838200" y="2035334"/>
              <a:ext cx="10183092" cy="4203065"/>
            </p:xfrm>
            <a:graphic>
              <a:graphicData uri="http://schemas.openxmlformats.org/drawingml/2006/table">
                <a:tbl>
                  <a:tblPr/>
                  <a:tblGrid>
                    <a:gridCol w="2545773">
                      <a:extLst>
                        <a:ext uri="{9D8B030D-6E8A-4147-A177-3AD203B41FA5}">
                          <a16:colId xmlns:a16="http://schemas.microsoft.com/office/drawing/2014/main" val="59833312"/>
                        </a:ext>
                      </a:extLst>
                    </a:gridCol>
                    <a:gridCol w="2545773">
                      <a:extLst>
                        <a:ext uri="{9D8B030D-6E8A-4147-A177-3AD203B41FA5}">
                          <a16:colId xmlns:a16="http://schemas.microsoft.com/office/drawing/2014/main" val="3059250730"/>
                        </a:ext>
                      </a:extLst>
                    </a:gridCol>
                    <a:gridCol w="2545773">
                      <a:extLst>
                        <a:ext uri="{9D8B030D-6E8A-4147-A177-3AD203B41FA5}">
                          <a16:colId xmlns:a16="http://schemas.microsoft.com/office/drawing/2014/main" val="4107782493"/>
                        </a:ext>
                      </a:extLst>
                    </a:gridCol>
                    <a:gridCol w="2545773">
                      <a:extLst>
                        <a:ext uri="{9D8B030D-6E8A-4147-A177-3AD203B41FA5}">
                          <a16:colId xmlns:a16="http://schemas.microsoft.com/office/drawing/2014/main" val="1159803158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l" fontAlgn="base"/>
                          <a:r>
                            <a:rPr lang="en-US" b="1" dirty="0">
                              <a:effectLst/>
                            </a:rPr>
                            <a:t>End of Year</a:t>
                          </a:r>
                        </a:p>
                      </a:txBody>
                      <a:tcPr marL="76200" marR="76200" marT="76200" marB="762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ase"/>
                          <a:r>
                            <a:rPr lang="en-US" b="1" dirty="0">
                              <a:effectLst/>
                            </a:rPr>
                            <a:t>Cash Flow</a:t>
                          </a:r>
                        </a:p>
                      </a:txBody>
                      <a:tcPr marL="76200" marR="76200" marT="76200" marB="762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Calculation</a:t>
                          </a:r>
                          <a:r>
                            <a:rPr lang="en-US" baseline="0" dirty="0" smtClean="0"/>
                            <a:t> </a:t>
                          </a:r>
                          <a:endParaRPr lang="en-US" dirty="0"/>
                        </a:p>
                      </a:txBody>
                      <a:tcPr marL="76200" marR="76200" marT="76200" marB="762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ase"/>
                          <a:r>
                            <a:rPr lang="en-US" b="0" dirty="0" smtClean="0">
                              <a:effectLst/>
                            </a:rPr>
                            <a:t>Result</a:t>
                          </a:r>
                          <a:r>
                            <a:rPr lang="en-US" b="1" dirty="0" smtClean="0">
                              <a:effectLst/>
                            </a:rPr>
                            <a:t> </a:t>
                          </a:r>
                          <a:endParaRPr lang="en-US" b="1" dirty="0">
                            <a:effectLst/>
                          </a:endParaRPr>
                        </a:p>
                      </a:txBody>
                      <a:tcPr marL="76200" marR="76200" marT="76200" marB="762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983865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l" fontAlgn="base"/>
                          <a:r>
                            <a:rPr lang="en-US" dirty="0">
                              <a:effectLst/>
                            </a:rPr>
                            <a:t>1</a:t>
                          </a:r>
                        </a:p>
                      </a:txBody>
                      <a:tcPr marL="76200" marR="76200" marT="76200" marB="762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ase"/>
                          <a:r>
                            <a:rPr lang="en-US">
                              <a:effectLst/>
                            </a:rPr>
                            <a:t>10,000</a:t>
                          </a:r>
                        </a:p>
                      </a:txBody>
                      <a:tcPr marL="76200" marR="76200" marT="76200" marB="762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ase"/>
                          <a:r>
                            <a:rPr lang="en-US" sz="1800" i="1" dirty="0" smtClean="0">
                              <a:latin typeface="+mn-lt"/>
                            </a:rPr>
                            <a:t>10,000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pt-BR" sz="18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180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b="0" i="1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pt-BR" sz="1800" i="1" dirty="0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f>
                                        <m:fPr>
                                          <m:ctrlPr>
                                            <a:rPr lang="pt-BR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.07</m:t>
                                          </m:r>
                                        </m:num>
                                        <m:den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m:rPr>
                                      <m:nor/>
                                    </m:rPr>
                                    <a:rPr lang="en-US" sz="1800" i="1" dirty="0"/>
                                    <m:t>^(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800" b="0" i="1" dirty="0" smtClean="0"/>
                                    <m:t>5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800" i="1" dirty="0"/>
                                    <m:t>∗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800" b="0" i="1" dirty="0" smtClean="0"/>
                                    <m:t>1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800" i="1" dirty="0"/>
                                    <m:t>) </m:t>
                                  </m:r>
                                </m:sup>
                              </m:sSup>
                            </m:oMath>
                          </a14:m>
                          <a:endParaRPr lang="en-US" dirty="0">
                            <a:effectLst/>
                          </a:endParaRPr>
                        </a:p>
                      </a:txBody>
                      <a:tcPr marL="76200" marR="76200" marT="76200" marB="762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ase"/>
                          <a:r>
                            <a:rPr lang="en-US" dirty="0" smtClean="0">
                              <a:effectLst/>
                            </a:rPr>
                            <a:t>13,108</a:t>
                          </a:r>
                          <a:endParaRPr lang="en-US" dirty="0">
                            <a:effectLst/>
                          </a:endParaRPr>
                        </a:p>
                      </a:txBody>
                      <a:tcPr marL="76200" marR="76200" marT="76200" marB="762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131336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l" fontAlgn="base"/>
                          <a:r>
                            <a:rPr lang="en-US">
                              <a:effectLst/>
                            </a:rPr>
                            <a:t>2</a:t>
                          </a:r>
                        </a:p>
                      </a:txBody>
                      <a:tcPr marL="76200" marR="76200" marT="76200" marB="762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ase"/>
                          <a:r>
                            <a:rPr lang="en-US">
                              <a:effectLst/>
                            </a:rPr>
                            <a:t>11,000</a:t>
                          </a:r>
                        </a:p>
                      </a:txBody>
                      <a:tcPr marL="76200" marR="76200" marT="76200" marB="762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ase"/>
                          <a:r>
                            <a:rPr lang="en-US" sz="1800" i="1" dirty="0" smtClean="0">
                              <a:latin typeface="+mn-lt"/>
                            </a:rPr>
                            <a:t>11,000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pt-BR" sz="18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180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b="0" i="1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pt-BR" sz="1800" i="1" dirty="0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f>
                                        <m:fPr>
                                          <m:ctrlPr>
                                            <a:rPr lang="pt-BR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.07</m:t>
                                          </m:r>
                                        </m:num>
                                        <m:den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m:rPr>
                                      <m:nor/>
                                    </m:rPr>
                                    <a:rPr lang="en-US" sz="1800" i="1" dirty="0"/>
                                    <m:t>^(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800" b="0" i="1" dirty="0" smtClean="0"/>
                                    <m:t>4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800" i="1" dirty="0"/>
                                    <m:t>∗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800" b="0" i="1" dirty="0" smtClean="0"/>
                                    <m:t>1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800" i="1" dirty="0"/>
                                    <m:t>) </m:t>
                                  </m:r>
                                </m:sup>
                              </m:sSup>
                            </m:oMath>
                          </a14:m>
                          <a:endParaRPr lang="en-US" dirty="0">
                            <a:effectLst/>
                          </a:endParaRPr>
                        </a:p>
                      </a:txBody>
                      <a:tcPr marL="76200" marR="76200" marT="76200" marB="762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ase"/>
                          <a:r>
                            <a:rPr lang="en-US" dirty="0" smtClean="0">
                              <a:effectLst/>
                            </a:rPr>
                            <a:t>13,475</a:t>
                          </a:r>
                          <a:endParaRPr lang="en-US" dirty="0">
                            <a:effectLst/>
                          </a:endParaRPr>
                        </a:p>
                      </a:txBody>
                      <a:tcPr marL="76200" marR="76200" marT="76200" marB="762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58375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l" fontAlgn="base"/>
                          <a:r>
                            <a:rPr lang="en-US">
                              <a:effectLst/>
                            </a:rPr>
                            <a:t>3</a:t>
                          </a:r>
                        </a:p>
                      </a:txBody>
                      <a:tcPr marL="76200" marR="76200" marT="76200" marB="762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ase"/>
                          <a:r>
                            <a:rPr lang="en-US" dirty="0">
                              <a:effectLst/>
                            </a:rPr>
                            <a:t>15,000</a:t>
                          </a:r>
                        </a:p>
                      </a:txBody>
                      <a:tcPr marL="76200" marR="76200" marT="76200" marB="762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ase"/>
                          <a:r>
                            <a:rPr lang="en-US" sz="1800" i="1" dirty="0" smtClean="0">
                              <a:latin typeface="+mn-lt"/>
                            </a:rPr>
                            <a:t>15,000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pt-BR" sz="18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180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b="0" i="1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pt-BR" sz="1800" i="1" dirty="0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f>
                                        <m:fPr>
                                          <m:ctrlPr>
                                            <a:rPr lang="pt-BR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.07</m:t>
                                          </m:r>
                                        </m:num>
                                        <m:den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m:rPr>
                                      <m:nor/>
                                    </m:rPr>
                                    <a:rPr lang="en-US" sz="1800" i="1" dirty="0"/>
                                    <m:t>^(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800" b="0" i="1" dirty="0" smtClean="0"/>
                                    <m:t>3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800" i="1" dirty="0"/>
                                    <m:t>∗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800" b="0" i="1" dirty="0" smtClean="0"/>
                                    <m:t>1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800" i="1" dirty="0"/>
                                    <m:t>) </m:t>
                                  </m:r>
                                </m:sup>
                              </m:sSup>
                            </m:oMath>
                          </a14:m>
                          <a:endParaRPr lang="en-US" dirty="0">
                            <a:effectLst/>
                          </a:endParaRPr>
                        </a:p>
                      </a:txBody>
                      <a:tcPr marL="76200" marR="76200" marT="76200" marB="762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ase"/>
                          <a:r>
                            <a:rPr lang="en-US" dirty="0" smtClean="0">
                              <a:effectLst/>
                            </a:rPr>
                            <a:t>17,174</a:t>
                          </a:r>
                          <a:endParaRPr lang="en-US" dirty="0">
                            <a:effectLst/>
                          </a:endParaRPr>
                        </a:p>
                      </a:txBody>
                      <a:tcPr marL="76200" marR="76200" marT="76200" marB="762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4550979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l" fontAlgn="base"/>
                          <a:r>
                            <a:rPr lang="en-US">
                              <a:effectLst/>
                            </a:rPr>
                            <a:t>4</a:t>
                          </a:r>
                        </a:p>
                      </a:txBody>
                      <a:tcPr marL="76200" marR="76200" marT="76200" marB="762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ase"/>
                          <a:r>
                            <a:rPr lang="en-US">
                              <a:effectLst/>
                            </a:rPr>
                            <a:t>12,000</a:t>
                          </a:r>
                        </a:p>
                      </a:txBody>
                      <a:tcPr marL="76200" marR="76200" marT="76200" marB="762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ase"/>
                          <a:r>
                            <a:rPr lang="en-US" sz="1800" i="1" dirty="0" smtClean="0">
                              <a:latin typeface="+mn-lt"/>
                            </a:rPr>
                            <a:t>12,000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pt-BR" sz="18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180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b="0" i="1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pt-BR" sz="1800" i="1" dirty="0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f>
                                        <m:fPr>
                                          <m:ctrlPr>
                                            <a:rPr lang="pt-BR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.07</m:t>
                                          </m:r>
                                        </m:num>
                                        <m:den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m:rPr>
                                      <m:nor/>
                                    </m:rPr>
                                    <a:rPr lang="en-US" sz="1800" i="1" dirty="0"/>
                                    <m:t>^(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800" b="0" i="1" dirty="0" smtClean="0"/>
                                    <m:t>2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800" i="1" dirty="0"/>
                                    <m:t>∗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800" b="0" i="1" dirty="0" smtClean="0"/>
                                    <m:t>1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800" i="1" dirty="0"/>
                                    <m:t>) </m:t>
                                  </m:r>
                                </m:sup>
                              </m:sSup>
                            </m:oMath>
                          </a14:m>
                          <a:endParaRPr lang="en-US" dirty="0">
                            <a:effectLst/>
                          </a:endParaRPr>
                        </a:p>
                      </a:txBody>
                      <a:tcPr marL="76200" marR="76200" marT="76200" marB="762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ase"/>
                          <a:r>
                            <a:rPr lang="en-US" dirty="0" smtClean="0">
                              <a:effectLst/>
                            </a:rPr>
                            <a:t>12,840</a:t>
                          </a:r>
                          <a:endParaRPr lang="en-US" dirty="0">
                            <a:effectLst/>
                          </a:endParaRPr>
                        </a:p>
                      </a:txBody>
                      <a:tcPr marL="76200" marR="76200" marT="76200" marB="762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569644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l" fontAlgn="base"/>
                          <a:r>
                            <a:rPr lang="en-US">
                              <a:effectLst/>
                            </a:rPr>
                            <a:t>5</a:t>
                          </a:r>
                        </a:p>
                      </a:txBody>
                      <a:tcPr marL="76200" marR="76200" marT="76200" marB="762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ase"/>
                          <a:r>
                            <a:rPr lang="en-US" dirty="0">
                              <a:effectLst/>
                            </a:rPr>
                            <a:t>16,000</a:t>
                          </a:r>
                        </a:p>
                      </a:txBody>
                      <a:tcPr marL="76200" marR="76200" marT="76200" marB="762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ase"/>
                          <a:r>
                            <a:rPr lang="en-US" sz="1800" i="1" dirty="0" smtClean="0">
                              <a:latin typeface="+mn-lt"/>
                            </a:rPr>
                            <a:t>16,000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pt-BR" sz="18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180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b="0" i="1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pt-BR" sz="1800" i="1" dirty="0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f>
                                        <m:fPr>
                                          <m:ctrlPr>
                                            <a:rPr lang="pt-BR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.07</m:t>
                                          </m:r>
                                        </m:num>
                                        <m:den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m:rPr>
                                      <m:nor/>
                                    </m:rPr>
                                    <a:rPr lang="en-US" sz="1800" i="1" dirty="0"/>
                                    <m:t>^(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800" b="0" i="1" dirty="0" smtClean="0"/>
                                    <m:t>1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800" i="1" dirty="0"/>
                                    <m:t>∗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800" b="0" i="1" dirty="0" smtClean="0"/>
                                    <m:t>1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800" i="1" dirty="0"/>
                                    <m:t>) </m:t>
                                  </m:r>
                                </m:sup>
                              </m:sSup>
                            </m:oMath>
                          </a14:m>
                          <a:endParaRPr lang="en-US" dirty="0">
                            <a:effectLst/>
                          </a:endParaRPr>
                        </a:p>
                      </a:txBody>
                      <a:tcPr marL="76200" marR="76200" marT="76200" marB="762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ase"/>
                          <a:r>
                            <a:rPr lang="en-US" dirty="0" smtClean="0">
                              <a:effectLst/>
                            </a:rPr>
                            <a:t>16,000</a:t>
                          </a:r>
                          <a:endParaRPr lang="en-US" dirty="0">
                            <a:effectLst/>
                          </a:endParaRPr>
                        </a:p>
                      </a:txBody>
                      <a:tcPr marL="76200" marR="76200" marT="76200" marB="762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67253996"/>
                      </a:ext>
                    </a:extLst>
                  </a:tr>
                  <a:tr h="0">
                    <a:tc gridSpan="3">
                      <a:txBody>
                        <a:bodyPr/>
                        <a:lstStyle/>
                        <a:p>
                          <a:pPr algn="l" fontAlgn="base"/>
                          <a:r>
                            <a:rPr lang="en-US" sz="1800" b="1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FV of mixed stream</a:t>
                          </a:r>
                          <a:endParaRPr lang="en-US" dirty="0">
                            <a:effectLst/>
                          </a:endParaRPr>
                        </a:p>
                      </a:txBody>
                      <a:tcPr marL="76200" marR="76200" marT="76200" marB="762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r" fontAlgn="base"/>
                          <a:endParaRPr lang="en-US" dirty="0">
                            <a:effectLst/>
                          </a:endParaRPr>
                        </a:p>
                      </a:txBody>
                      <a:tcPr marL="76200" marR="76200" marT="76200" marB="762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r" fontAlgn="base"/>
                          <a:endParaRPr lang="en-US" dirty="0">
                            <a:effectLst/>
                          </a:endParaRPr>
                        </a:p>
                      </a:txBody>
                      <a:tcPr marL="76200" marR="76200" marT="76200" marB="762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ase"/>
                          <a:r>
                            <a:rPr lang="en-US" b="1" dirty="0" smtClean="0">
                              <a:effectLst/>
                            </a:rPr>
                            <a:t>72,597</a:t>
                          </a:r>
                          <a:endParaRPr lang="en-US" b="1" dirty="0">
                            <a:effectLst/>
                          </a:endParaRPr>
                        </a:p>
                      </a:txBody>
                      <a:tcPr marL="76200" marR="76200" marT="76200" marB="762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128897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49006864"/>
                  </p:ext>
                </p:extLst>
              </p:nvPr>
            </p:nvGraphicFramePr>
            <p:xfrm>
              <a:off x="838200" y="2035334"/>
              <a:ext cx="10183092" cy="4203065"/>
            </p:xfrm>
            <a:graphic>
              <a:graphicData uri="http://schemas.openxmlformats.org/drawingml/2006/table">
                <a:tbl>
                  <a:tblPr/>
                  <a:tblGrid>
                    <a:gridCol w="2545773">
                      <a:extLst>
                        <a:ext uri="{9D8B030D-6E8A-4147-A177-3AD203B41FA5}">
                          <a16:colId xmlns:a16="http://schemas.microsoft.com/office/drawing/2014/main" val="59833312"/>
                        </a:ext>
                      </a:extLst>
                    </a:gridCol>
                    <a:gridCol w="2545773">
                      <a:extLst>
                        <a:ext uri="{9D8B030D-6E8A-4147-A177-3AD203B41FA5}">
                          <a16:colId xmlns:a16="http://schemas.microsoft.com/office/drawing/2014/main" val="3059250730"/>
                        </a:ext>
                      </a:extLst>
                    </a:gridCol>
                    <a:gridCol w="2545773">
                      <a:extLst>
                        <a:ext uri="{9D8B030D-6E8A-4147-A177-3AD203B41FA5}">
                          <a16:colId xmlns:a16="http://schemas.microsoft.com/office/drawing/2014/main" val="4107782493"/>
                        </a:ext>
                      </a:extLst>
                    </a:gridCol>
                    <a:gridCol w="2545773">
                      <a:extLst>
                        <a:ext uri="{9D8B030D-6E8A-4147-A177-3AD203B41FA5}">
                          <a16:colId xmlns:a16="http://schemas.microsoft.com/office/drawing/2014/main" val="1159803158"/>
                        </a:ext>
                      </a:extLst>
                    </a:gridCol>
                  </a:tblGrid>
                  <a:tr h="426720">
                    <a:tc>
                      <a:txBody>
                        <a:bodyPr/>
                        <a:lstStyle/>
                        <a:p>
                          <a:pPr algn="l" fontAlgn="base"/>
                          <a:r>
                            <a:rPr lang="en-US" b="1" dirty="0">
                              <a:effectLst/>
                            </a:rPr>
                            <a:t>End of Year</a:t>
                          </a:r>
                        </a:p>
                      </a:txBody>
                      <a:tcPr marL="76200" marR="76200" marT="76200" marB="762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ase"/>
                          <a:r>
                            <a:rPr lang="en-US" b="1" dirty="0">
                              <a:effectLst/>
                            </a:rPr>
                            <a:t>Cash Flow</a:t>
                          </a:r>
                        </a:p>
                      </a:txBody>
                      <a:tcPr marL="76200" marR="76200" marT="76200" marB="762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Calculation</a:t>
                          </a:r>
                          <a:r>
                            <a:rPr lang="en-US" baseline="0" dirty="0" smtClean="0"/>
                            <a:t> </a:t>
                          </a:r>
                          <a:endParaRPr lang="en-US" dirty="0"/>
                        </a:p>
                      </a:txBody>
                      <a:tcPr marL="76200" marR="76200" marT="76200" marB="762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ase"/>
                          <a:r>
                            <a:rPr lang="en-US" b="0" dirty="0" smtClean="0">
                              <a:effectLst/>
                            </a:rPr>
                            <a:t>Result</a:t>
                          </a:r>
                          <a:r>
                            <a:rPr lang="en-US" b="1" dirty="0" smtClean="0">
                              <a:effectLst/>
                            </a:rPr>
                            <a:t> </a:t>
                          </a:r>
                          <a:endParaRPr lang="en-US" b="1" dirty="0">
                            <a:effectLst/>
                          </a:endParaRPr>
                        </a:p>
                      </a:txBody>
                      <a:tcPr marL="76200" marR="76200" marT="76200" marB="762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9838654"/>
                      </a:ext>
                    </a:extLst>
                  </a:tr>
                  <a:tr h="669925">
                    <a:tc>
                      <a:txBody>
                        <a:bodyPr/>
                        <a:lstStyle/>
                        <a:p>
                          <a:pPr algn="l" fontAlgn="base"/>
                          <a:r>
                            <a:rPr lang="en-US" dirty="0">
                              <a:effectLst/>
                            </a:rPr>
                            <a:t>1</a:t>
                          </a:r>
                        </a:p>
                      </a:txBody>
                      <a:tcPr marL="76200" marR="76200" marT="76200" marB="762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ase"/>
                          <a:r>
                            <a:rPr lang="en-US">
                              <a:effectLst/>
                            </a:rPr>
                            <a:t>10,000</a:t>
                          </a:r>
                        </a:p>
                      </a:txBody>
                      <a:tcPr marL="76200" marR="76200" marT="76200" marB="762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200" marR="76200" marT="76200" marB="762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719" t="-64545" r="-100959" b="-47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ase"/>
                          <a:r>
                            <a:rPr lang="en-US" dirty="0" smtClean="0">
                              <a:effectLst/>
                            </a:rPr>
                            <a:t>13,108</a:t>
                          </a:r>
                          <a:endParaRPr lang="en-US" dirty="0">
                            <a:effectLst/>
                          </a:endParaRPr>
                        </a:p>
                      </a:txBody>
                      <a:tcPr marL="76200" marR="76200" marT="76200" marB="762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1313367"/>
                      </a:ext>
                    </a:extLst>
                  </a:tr>
                  <a:tr h="669925">
                    <a:tc>
                      <a:txBody>
                        <a:bodyPr/>
                        <a:lstStyle/>
                        <a:p>
                          <a:pPr algn="l" fontAlgn="base"/>
                          <a:r>
                            <a:rPr lang="en-US">
                              <a:effectLst/>
                            </a:rPr>
                            <a:t>2</a:t>
                          </a:r>
                        </a:p>
                      </a:txBody>
                      <a:tcPr marL="76200" marR="76200" marT="76200" marB="762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ase"/>
                          <a:r>
                            <a:rPr lang="en-US">
                              <a:effectLst/>
                            </a:rPr>
                            <a:t>11,000</a:t>
                          </a:r>
                        </a:p>
                      </a:txBody>
                      <a:tcPr marL="76200" marR="76200" marT="76200" marB="762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200" marR="76200" marT="76200" marB="762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719" t="-164545" r="-100959" b="-37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ase"/>
                          <a:r>
                            <a:rPr lang="en-US" dirty="0" smtClean="0">
                              <a:effectLst/>
                            </a:rPr>
                            <a:t>13,475</a:t>
                          </a:r>
                          <a:endParaRPr lang="en-US" dirty="0">
                            <a:effectLst/>
                          </a:endParaRPr>
                        </a:p>
                      </a:txBody>
                      <a:tcPr marL="76200" marR="76200" marT="76200" marB="762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583754"/>
                      </a:ext>
                    </a:extLst>
                  </a:tr>
                  <a:tr h="669925">
                    <a:tc>
                      <a:txBody>
                        <a:bodyPr/>
                        <a:lstStyle/>
                        <a:p>
                          <a:pPr algn="l" fontAlgn="base"/>
                          <a:r>
                            <a:rPr lang="en-US">
                              <a:effectLst/>
                            </a:rPr>
                            <a:t>3</a:t>
                          </a:r>
                        </a:p>
                      </a:txBody>
                      <a:tcPr marL="76200" marR="76200" marT="76200" marB="762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ase"/>
                          <a:r>
                            <a:rPr lang="en-US" dirty="0">
                              <a:effectLst/>
                            </a:rPr>
                            <a:t>15,000</a:t>
                          </a:r>
                        </a:p>
                      </a:txBody>
                      <a:tcPr marL="76200" marR="76200" marT="76200" marB="762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200" marR="76200" marT="76200" marB="762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719" t="-262162" r="-100959" b="-2702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ase"/>
                          <a:r>
                            <a:rPr lang="en-US" dirty="0" smtClean="0">
                              <a:effectLst/>
                            </a:rPr>
                            <a:t>17,174</a:t>
                          </a:r>
                          <a:endParaRPr lang="en-US" dirty="0">
                            <a:effectLst/>
                          </a:endParaRPr>
                        </a:p>
                      </a:txBody>
                      <a:tcPr marL="76200" marR="76200" marT="76200" marB="762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45509793"/>
                      </a:ext>
                    </a:extLst>
                  </a:tr>
                  <a:tr h="669925">
                    <a:tc>
                      <a:txBody>
                        <a:bodyPr/>
                        <a:lstStyle/>
                        <a:p>
                          <a:pPr algn="l" fontAlgn="base"/>
                          <a:r>
                            <a:rPr lang="en-US">
                              <a:effectLst/>
                            </a:rPr>
                            <a:t>4</a:t>
                          </a:r>
                        </a:p>
                      </a:txBody>
                      <a:tcPr marL="76200" marR="76200" marT="76200" marB="762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ase"/>
                          <a:r>
                            <a:rPr lang="en-US">
                              <a:effectLst/>
                            </a:rPr>
                            <a:t>12,000</a:t>
                          </a:r>
                        </a:p>
                      </a:txBody>
                      <a:tcPr marL="76200" marR="76200" marT="76200" marB="762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200" marR="76200" marT="76200" marB="762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719" t="-365455" r="-100959" b="-17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ase"/>
                          <a:r>
                            <a:rPr lang="en-US" dirty="0" smtClean="0">
                              <a:effectLst/>
                            </a:rPr>
                            <a:t>12,840</a:t>
                          </a:r>
                          <a:endParaRPr lang="en-US" dirty="0">
                            <a:effectLst/>
                          </a:endParaRPr>
                        </a:p>
                      </a:txBody>
                      <a:tcPr marL="76200" marR="76200" marT="76200" marB="762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5696441"/>
                      </a:ext>
                    </a:extLst>
                  </a:tr>
                  <a:tr h="669925">
                    <a:tc>
                      <a:txBody>
                        <a:bodyPr/>
                        <a:lstStyle/>
                        <a:p>
                          <a:pPr algn="l" fontAlgn="base"/>
                          <a:r>
                            <a:rPr lang="en-US">
                              <a:effectLst/>
                            </a:rPr>
                            <a:t>5</a:t>
                          </a:r>
                        </a:p>
                      </a:txBody>
                      <a:tcPr marL="76200" marR="76200" marT="76200" marB="762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ase"/>
                          <a:r>
                            <a:rPr lang="en-US" dirty="0">
                              <a:effectLst/>
                            </a:rPr>
                            <a:t>16,000</a:t>
                          </a:r>
                        </a:p>
                      </a:txBody>
                      <a:tcPr marL="76200" marR="76200" marT="76200" marB="762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200" marR="76200" marT="76200" marB="762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719" t="-465455" r="-100959" b="-7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ase"/>
                          <a:r>
                            <a:rPr lang="en-US" dirty="0" smtClean="0">
                              <a:effectLst/>
                            </a:rPr>
                            <a:t>16,000</a:t>
                          </a:r>
                          <a:endParaRPr lang="en-US" dirty="0">
                            <a:effectLst/>
                          </a:endParaRPr>
                        </a:p>
                      </a:txBody>
                      <a:tcPr marL="76200" marR="76200" marT="76200" marB="762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67253996"/>
                      </a:ext>
                    </a:extLst>
                  </a:tr>
                  <a:tr h="426720">
                    <a:tc gridSpan="3">
                      <a:txBody>
                        <a:bodyPr/>
                        <a:lstStyle/>
                        <a:p>
                          <a:pPr algn="l" fontAlgn="base"/>
                          <a:r>
                            <a:rPr lang="en-US" sz="1800" b="1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FV of mixed stream</a:t>
                          </a:r>
                          <a:endParaRPr lang="en-US" dirty="0">
                            <a:effectLst/>
                          </a:endParaRPr>
                        </a:p>
                      </a:txBody>
                      <a:tcPr marL="76200" marR="76200" marT="76200" marB="762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r" fontAlgn="base"/>
                          <a:endParaRPr lang="en-US" dirty="0">
                            <a:effectLst/>
                          </a:endParaRPr>
                        </a:p>
                      </a:txBody>
                      <a:tcPr marL="76200" marR="76200" marT="76200" marB="762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r" fontAlgn="base"/>
                          <a:endParaRPr lang="en-US" dirty="0">
                            <a:effectLst/>
                          </a:endParaRPr>
                        </a:p>
                      </a:txBody>
                      <a:tcPr marL="76200" marR="76200" marT="76200" marB="762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ase"/>
                          <a:r>
                            <a:rPr lang="en-US" b="1" dirty="0" smtClean="0">
                              <a:effectLst/>
                            </a:rPr>
                            <a:t>72,597</a:t>
                          </a:r>
                          <a:endParaRPr lang="en-US" b="1" dirty="0">
                            <a:effectLst/>
                          </a:endParaRPr>
                        </a:p>
                      </a:txBody>
                      <a:tcPr marL="76200" marR="76200" marT="76200" marB="762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128897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44116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Mathematics of Finance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0810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43345"/>
            <a:ext cx="10515600" cy="5733618"/>
          </a:xfrm>
        </p:spPr>
        <p:txBody>
          <a:bodyPr/>
          <a:lstStyle/>
          <a:p>
            <a:r>
              <a:rPr lang="en-US" dirty="0"/>
              <a:t>Let’s continue with the example in the previous article on the future value of a mixed stream cash flow. Suppose ABC Co has been offered an opportunity to receive the future cash flow for the next 5 years as follows</a:t>
            </a:r>
            <a:r>
              <a:rPr lang="en-US" dirty="0" smtClean="0"/>
              <a:t>: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665006"/>
              </p:ext>
            </p:extLst>
          </p:nvPr>
        </p:nvGraphicFramePr>
        <p:xfrm>
          <a:off x="1144514" y="2300461"/>
          <a:ext cx="4951486" cy="3417145"/>
        </p:xfrm>
        <a:graphic>
          <a:graphicData uri="http://schemas.openxmlformats.org/drawingml/2006/table">
            <a:tbl>
              <a:tblPr/>
              <a:tblGrid>
                <a:gridCol w="2475743">
                  <a:extLst>
                    <a:ext uri="{9D8B030D-6E8A-4147-A177-3AD203B41FA5}">
                      <a16:colId xmlns:a16="http://schemas.microsoft.com/office/drawing/2014/main" val="4211513778"/>
                    </a:ext>
                  </a:extLst>
                </a:gridCol>
                <a:gridCol w="2475743">
                  <a:extLst>
                    <a:ext uri="{9D8B030D-6E8A-4147-A177-3AD203B41FA5}">
                      <a16:colId xmlns:a16="http://schemas.microsoft.com/office/drawing/2014/main" val="2061931114"/>
                    </a:ext>
                  </a:extLst>
                </a:gridCol>
              </a:tblGrid>
              <a:tr h="359612">
                <a:tc>
                  <a:txBody>
                    <a:bodyPr/>
                    <a:lstStyle/>
                    <a:p>
                      <a:pPr fontAlgn="base"/>
                      <a:r>
                        <a:rPr lang="en-US" b="1">
                          <a:effectLst/>
                        </a:rPr>
                        <a:t>End of year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rgbClr val="68BD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BA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BD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8BB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b="1" dirty="0">
                          <a:effectLst/>
                        </a:rPr>
                        <a:t>Cash Flow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rgbClr val="68BA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BA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BA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B9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9665324"/>
                  </a:ext>
                </a:extLst>
              </a:tr>
              <a:tr h="856825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rgbClr val="88BB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B9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8BB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BB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>
                          <a:effectLst/>
                        </a:rPr>
                        <a:t>11,000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rgbClr val="A8B9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B9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B9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8BC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9275946"/>
                  </a:ext>
                </a:extLst>
              </a:tr>
              <a:tr h="405738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rgbClr val="E8BB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8BC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BB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B9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>
                          <a:effectLst/>
                        </a:rPr>
                        <a:t>12,000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rgbClr val="18BC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8BC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8BC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8B8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9033568"/>
                  </a:ext>
                </a:extLst>
              </a:tr>
              <a:tr h="405738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rgbClr val="A8B9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8B8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B9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BA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>
                          <a:effectLst/>
                        </a:rPr>
                        <a:t>14,000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rgbClr val="58B8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8B8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8B8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BD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3560118"/>
                  </a:ext>
                </a:extLst>
              </a:tr>
              <a:tr h="405738"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4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rgbClr val="08BA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BD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BA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8B8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>
                          <a:effectLst/>
                        </a:rPr>
                        <a:t>16,000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rgbClr val="68BD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BD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BD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BD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2932674"/>
                  </a:ext>
                </a:extLst>
              </a:tr>
              <a:tr h="405738"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5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rgbClr val="58B8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BD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8B8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8B8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dirty="0">
                          <a:effectLst/>
                        </a:rPr>
                        <a:t>15,000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rgbClr val="68BD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BD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BD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BD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382601"/>
                  </a:ext>
                </a:extLst>
              </a:tr>
              <a:tr h="405738">
                <a:tc gridSpan="2">
                  <a:txBody>
                    <a:bodyPr/>
                    <a:lstStyle/>
                    <a:p>
                      <a:pPr fontAlgn="base"/>
                      <a:r>
                        <a:rPr lang="en-US" dirty="0" smtClean="0">
                          <a:effectLst/>
                        </a:rPr>
                        <a:t>Find Present value of mixed stream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rgbClr val="58B8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BD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8B8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8B8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ase"/>
                      <a:endParaRPr lang="en-US" dirty="0">
                        <a:effectLst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rgbClr val="68BD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BD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BD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8BD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89708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85525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Mixed stream </a:t>
            </a:r>
            <a:r>
              <a:rPr lang="en-US" dirty="0" smtClean="0"/>
              <a:t>PV </a:t>
            </a:r>
            <a:r>
              <a:rPr lang="en-US" dirty="0"/>
              <a:t>of Ordinary annuity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96268"/>
            <a:ext cx="12191999" cy="4961731"/>
          </a:xfrm>
        </p:spPr>
      </p:pic>
    </p:spTree>
    <p:extLst>
      <p:ext uri="{BB962C8B-B14F-4D97-AF65-F5344CB8AC3E}">
        <p14:creationId xmlns:p14="http://schemas.microsoft.com/office/powerpoint/2010/main" val="6420958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43345"/>
            <a:ext cx="10515600" cy="5733618"/>
          </a:xfrm>
        </p:spPr>
        <p:txBody>
          <a:bodyPr/>
          <a:lstStyle/>
          <a:p>
            <a:r>
              <a:rPr lang="en-US" dirty="0"/>
              <a:t>Let’s continue with the example in the previous article on the future value of a mixed stream cash flow. Suppose ABC Co has been offered an opportunity to receive the future cash flow for the next 5 years as follows</a:t>
            </a:r>
            <a:r>
              <a:rPr lang="en-US" dirty="0" smtClean="0"/>
              <a:t>: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61135932"/>
                  </p:ext>
                </p:extLst>
              </p:nvPr>
            </p:nvGraphicFramePr>
            <p:xfrm>
              <a:off x="1144514" y="2300461"/>
              <a:ext cx="9902972" cy="4401522"/>
            </p:xfrm>
            <a:graphic>
              <a:graphicData uri="http://schemas.openxmlformats.org/drawingml/2006/table">
                <a:tbl>
                  <a:tblPr/>
                  <a:tblGrid>
                    <a:gridCol w="2475743">
                      <a:extLst>
                        <a:ext uri="{9D8B030D-6E8A-4147-A177-3AD203B41FA5}">
                          <a16:colId xmlns:a16="http://schemas.microsoft.com/office/drawing/2014/main" val="4211513778"/>
                        </a:ext>
                      </a:extLst>
                    </a:gridCol>
                    <a:gridCol w="2475743">
                      <a:extLst>
                        <a:ext uri="{9D8B030D-6E8A-4147-A177-3AD203B41FA5}">
                          <a16:colId xmlns:a16="http://schemas.microsoft.com/office/drawing/2014/main" val="2061931114"/>
                        </a:ext>
                      </a:extLst>
                    </a:gridCol>
                    <a:gridCol w="2475743">
                      <a:extLst>
                        <a:ext uri="{9D8B030D-6E8A-4147-A177-3AD203B41FA5}">
                          <a16:colId xmlns:a16="http://schemas.microsoft.com/office/drawing/2014/main" val="3000223418"/>
                        </a:ext>
                      </a:extLst>
                    </a:gridCol>
                    <a:gridCol w="2475743">
                      <a:extLst>
                        <a:ext uri="{9D8B030D-6E8A-4147-A177-3AD203B41FA5}">
                          <a16:colId xmlns:a16="http://schemas.microsoft.com/office/drawing/2014/main" val="1682823753"/>
                        </a:ext>
                      </a:extLst>
                    </a:gridCol>
                  </a:tblGrid>
                  <a:tr h="359612">
                    <a:tc>
                      <a:txBody>
                        <a:bodyPr/>
                        <a:lstStyle/>
                        <a:p>
                          <a:pPr fontAlgn="base"/>
                          <a:r>
                            <a:rPr lang="en-US" b="1">
                              <a:effectLst/>
                            </a:rPr>
                            <a:t>End of year</a:t>
                          </a:r>
                        </a:p>
                      </a:txBody>
                      <a:tcPr marL="76200" marR="76200" marT="76200" marB="76200" anchor="ctr">
                        <a:lnL w="12700" cap="flat" cmpd="sng" algn="ctr">
                          <a:solidFill>
                            <a:srgbClr val="68BDF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68BAF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68BDF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88BBF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ase"/>
                          <a:r>
                            <a:rPr lang="en-US" b="1" dirty="0">
                              <a:effectLst/>
                            </a:rPr>
                            <a:t>Cash Flow</a:t>
                          </a:r>
                        </a:p>
                      </a:txBody>
                      <a:tcPr marL="76200" marR="76200" marT="76200" marB="76200" anchor="ctr">
                        <a:lnL w="12700" cap="flat" cmpd="sng" algn="ctr">
                          <a:solidFill>
                            <a:srgbClr val="68BAF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68BAF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68BAF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A8B9F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Calculation</a:t>
                          </a:r>
                          <a:r>
                            <a:rPr lang="en-US" baseline="0" dirty="0" smtClean="0"/>
                            <a:t> </a:t>
                          </a:r>
                          <a:endParaRPr lang="en-US" dirty="0"/>
                        </a:p>
                      </a:txBody>
                      <a:tcPr marL="76200" marR="76200" marT="76200" marB="76200" anchor="ctr">
                        <a:lnL w="12700" cap="flat" cmpd="sng" algn="ctr">
                          <a:solidFill>
                            <a:srgbClr val="68BAF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68BAF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68BAF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A8B9F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ase"/>
                          <a:r>
                            <a:rPr lang="en-US" b="0" dirty="0" smtClean="0">
                              <a:effectLst/>
                            </a:rPr>
                            <a:t>Result</a:t>
                          </a:r>
                          <a:r>
                            <a:rPr lang="en-US" b="1" dirty="0" smtClean="0">
                              <a:effectLst/>
                            </a:rPr>
                            <a:t> </a:t>
                          </a:r>
                          <a:endParaRPr lang="en-US" b="1" dirty="0">
                            <a:effectLst/>
                          </a:endParaRPr>
                        </a:p>
                      </a:txBody>
                      <a:tcPr marL="76200" marR="76200" marT="76200" marB="76200" anchor="ctr">
                        <a:lnL w="12700" cap="flat" cmpd="sng" algn="ctr">
                          <a:solidFill>
                            <a:srgbClr val="68BAF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68BAF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68BAF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A8B9F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79665324"/>
                      </a:ext>
                    </a:extLst>
                  </a:tr>
                  <a:tr h="856825">
                    <a:tc>
                      <a:txBody>
                        <a:bodyPr/>
                        <a:lstStyle/>
                        <a:p>
                          <a:pPr fontAlgn="base"/>
                          <a:r>
                            <a:rPr lang="en-US">
                              <a:effectLst/>
                            </a:rPr>
                            <a:t>1</a:t>
                          </a:r>
                        </a:p>
                      </a:txBody>
                      <a:tcPr marL="76200" marR="76200" marT="76200" marB="76200" anchor="ctr">
                        <a:lnL w="12700" cap="flat" cmpd="sng" algn="ctr">
                          <a:solidFill>
                            <a:srgbClr val="88BBF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A8B9F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88BBF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E8BBF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ase"/>
                          <a:r>
                            <a:rPr lang="en-US">
                              <a:effectLst/>
                            </a:rPr>
                            <a:t>11,000</a:t>
                          </a:r>
                        </a:p>
                      </a:txBody>
                      <a:tcPr marL="76200" marR="76200" marT="76200" marB="76200" anchor="ctr">
                        <a:lnL w="12700" cap="flat" cmpd="sng" algn="ctr">
                          <a:solidFill>
                            <a:srgbClr val="A8B9F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A8B9F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A8B9F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8BCF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12000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pt-BR" sz="11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pt-BR" sz="1100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100" i="1" dirty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  <m:r>
                                              <a:rPr lang="pt-BR" sz="1100" i="1" dirty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f>
                                              <m:fPr>
                                                <m:ctrlPr>
                                                  <a:rPr lang="pt-BR" sz="11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sz="11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.08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sz="11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m:rPr>
                                            <m:nor/>
                                          </m:rPr>
                                          <a:rPr lang="en-US" sz="1100" i="1" dirty="0"/>
                                          <m:t>^(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US" sz="1100" b="1" i="1" dirty="0" smtClean="0"/>
                                          <m:t>2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US" sz="1100" i="1" dirty="0"/>
                                          <m:t>∗ 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US" sz="1100" b="0" i="1" dirty="0" smtClean="0"/>
                                          <m:t>1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US" sz="1100" i="1" dirty="0"/>
                                          <m:t>) 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marL="76200" marR="76200" marT="76200" marB="76200" anchor="ctr">
                        <a:lnL w="12700" cap="flat" cmpd="sng" algn="ctr">
                          <a:solidFill>
                            <a:srgbClr val="A8B9F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A8B9F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A8B9F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8BCF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ase"/>
                          <a:r>
                            <a:rPr lang="en-US" dirty="0" smtClean="0">
                              <a:effectLst/>
                            </a:rPr>
                            <a:t>10,185</a:t>
                          </a:r>
                          <a:endParaRPr lang="en-US" dirty="0">
                            <a:effectLst/>
                          </a:endParaRPr>
                        </a:p>
                      </a:txBody>
                      <a:tcPr marL="76200" marR="76200" marT="76200" marB="76200" anchor="ctr">
                        <a:lnL w="12700" cap="flat" cmpd="sng" algn="ctr">
                          <a:solidFill>
                            <a:srgbClr val="A8B9F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8B9F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A8B9F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8BCF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9275946"/>
                      </a:ext>
                    </a:extLst>
                  </a:tr>
                  <a:tr h="405738">
                    <a:tc>
                      <a:txBody>
                        <a:bodyPr/>
                        <a:lstStyle/>
                        <a:p>
                          <a:pPr fontAlgn="base"/>
                          <a:r>
                            <a:rPr lang="en-US">
                              <a:effectLst/>
                            </a:rPr>
                            <a:t>2</a:t>
                          </a:r>
                        </a:p>
                      </a:txBody>
                      <a:tcPr marL="76200" marR="76200" marT="76200" marB="76200" anchor="ctr">
                        <a:lnL w="12700" cap="flat" cmpd="sng" algn="ctr">
                          <a:solidFill>
                            <a:srgbClr val="E8BBF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18BCF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E8BBF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A8B9F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ase"/>
                          <a:r>
                            <a:rPr lang="en-US">
                              <a:effectLst/>
                            </a:rPr>
                            <a:t>12,000</a:t>
                          </a:r>
                        </a:p>
                      </a:txBody>
                      <a:tcPr marL="76200" marR="76200" marT="76200" marB="76200" anchor="ctr">
                        <a:lnL w="12700" cap="flat" cmpd="sng" algn="ctr">
                          <a:solidFill>
                            <a:srgbClr val="18BCF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18BCF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18BCF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58B8F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ase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000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pt-BR" sz="11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pt-BR" sz="1100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100" i="1" dirty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  <m:r>
                                              <a:rPr lang="pt-BR" sz="1100" i="1" dirty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f>
                                              <m:fPr>
                                                <m:ctrlPr>
                                                  <a:rPr lang="pt-BR" sz="11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sz="11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.08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sz="11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m:rPr>
                                            <m:nor/>
                                          </m:rPr>
                                          <a:rPr lang="en-US" sz="1100" i="1" dirty="0"/>
                                          <m:t>^(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US" sz="1100" b="1" i="1" dirty="0" smtClean="0"/>
                                          <m:t>2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US" sz="1100" i="1" dirty="0"/>
                                          <m:t>∗ 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US" sz="1100" b="0" i="1" dirty="0" smtClean="0"/>
                                          <m:t>1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US" sz="1100" i="1" dirty="0"/>
                                          <m:t>) 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sz="1100" dirty="0">
                            <a:effectLst/>
                          </a:endParaRPr>
                        </a:p>
                      </a:txBody>
                      <a:tcPr marL="76200" marR="76200" marT="76200" marB="76200" anchor="ctr">
                        <a:lnL w="12700" cap="flat" cmpd="sng" algn="ctr">
                          <a:solidFill>
                            <a:srgbClr val="18BCF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18BCF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18BCF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58B8F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ase"/>
                          <a:r>
                            <a:rPr lang="en-US" dirty="0" smtClean="0">
                              <a:effectLst/>
                            </a:rPr>
                            <a:t>10,288</a:t>
                          </a:r>
                          <a:endParaRPr lang="en-US" dirty="0">
                            <a:effectLst/>
                          </a:endParaRPr>
                        </a:p>
                      </a:txBody>
                      <a:tcPr marL="76200" marR="76200" marT="76200" marB="76200" anchor="ctr">
                        <a:lnL w="12700" cap="flat" cmpd="sng" algn="ctr">
                          <a:solidFill>
                            <a:srgbClr val="18BCF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18BCF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18BCF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58B8F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9033568"/>
                      </a:ext>
                    </a:extLst>
                  </a:tr>
                  <a:tr h="405738">
                    <a:tc>
                      <a:txBody>
                        <a:bodyPr/>
                        <a:lstStyle/>
                        <a:p>
                          <a:pPr fontAlgn="base"/>
                          <a:r>
                            <a:rPr lang="en-US">
                              <a:effectLst/>
                            </a:rPr>
                            <a:t>3</a:t>
                          </a:r>
                        </a:p>
                      </a:txBody>
                      <a:tcPr marL="76200" marR="76200" marT="76200" marB="76200" anchor="ctr">
                        <a:lnL w="12700" cap="flat" cmpd="sng" algn="ctr">
                          <a:solidFill>
                            <a:srgbClr val="A8B9F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58B8F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A8B9F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8BAF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ase"/>
                          <a:r>
                            <a:rPr lang="en-US">
                              <a:effectLst/>
                            </a:rPr>
                            <a:t>14,000</a:t>
                          </a:r>
                        </a:p>
                      </a:txBody>
                      <a:tcPr marL="76200" marR="76200" marT="76200" marB="76200" anchor="ctr">
                        <a:lnL w="12700" cap="flat" cmpd="sng" algn="ctr">
                          <a:solidFill>
                            <a:srgbClr val="58B8F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58B8F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58B8F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68BDF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ase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000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pt-BR" sz="11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pt-BR" sz="1100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100" i="1" dirty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  <m:r>
                                              <a:rPr lang="pt-BR" sz="1100" i="1" dirty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f>
                                              <m:fPr>
                                                <m:ctrlPr>
                                                  <a:rPr lang="pt-BR" sz="11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sz="11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.08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sz="11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m:rPr>
                                            <m:nor/>
                                          </m:rPr>
                                          <a:rPr lang="en-US" sz="1100" i="1" dirty="0"/>
                                          <m:t>^(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US" sz="1100" b="1" i="1" dirty="0" smtClean="0"/>
                                          <m:t>3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US" sz="1100" i="1" dirty="0"/>
                                          <m:t>∗ 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US" sz="1100" b="0" i="1" dirty="0" smtClean="0"/>
                                          <m:t>1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US" sz="1100" i="1" dirty="0"/>
                                          <m:t>) 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sz="1100" dirty="0">
                            <a:effectLst/>
                          </a:endParaRPr>
                        </a:p>
                      </a:txBody>
                      <a:tcPr marL="76200" marR="76200" marT="76200" marB="76200" anchor="ctr">
                        <a:lnL w="12700" cap="flat" cmpd="sng" algn="ctr">
                          <a:solidFill>
                            <a:srgbClr val="58B8F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58B8F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58B8F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68BDF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ase"/>
                          <a:r>
                            <a:rPr lang="en-US" smtClean="0">
                              <a:effectLst/>
                            </a:rPr>
                            <a:t>11,114</a:t>
                          </a:r>
                          <a:endParaRPr lang="en-US" dirty="0">
                            <a:effectLst/>
                          </a:endParaRPr>
                        </a:p>
                      </a:txBody>
                      <a:tcPr marL="76200" marR="76200" marT="76200" marB="76200" anchor="ctr">
                        <a:lnL w="12700" cap="flat" cmpd="sng" algn="ctr">
                          <a:solidFill>
                            <a:srgbClr val="58B8F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58B8F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58B8F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68BDF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23560118"/>
                      </a:ext>
                    </a:extLst>
                  </a:tr>
                  <a:tr h="405738">
                    <a:tc>
                      <a:txBody>
                        <a:bodyPr/>
                        <a:lstStyle/>
                        <a:p>
                          <a:pPr fontAlgn="base"/>
                          <a:r>
                            <a:rPr lang="en-US">
                              <a:effectLst/>
                            </a:rPr>
                            <a:t>4</a:t>
                          </a:r>
                        </a:p>
                      </a:txBody>
                      <a:tcPr marL="76200" marR="76200" marT="76200" marB="76200" anchor="ctr">
                        <a:lnL w="12700" cap="flat" cmpd="sng" algn="ctr">
                          <a:solidFill>
                            <a:srgbClr val="08BAF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68BDF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8BAF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58B8F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ase"/>
                          <a:r>
                            <a:rPr lang="en-US">
                              <a:effectLst/>
                            </a:rPr>
                            <a:t>16,000</a:t>
                          </a:r>
                        </a:p>
                      </a:txBody>
                      <a:tcPr marL="76200" marR="76200" marT="76200" marB="76200" anchor="ctr">
                        <a:lnL w="12700" cap="flat" cmpd="sng" algn="ctr">
                          <a:solidFill>
                            <a:srgbClr val="68BDF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68BDF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68BDF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68BDF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ase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000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pt-BR" sz="11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pt-BR" sz="1100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100" i="1" dirty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  <m:r>
                                              <a:rPr lang="pt-BR" sz="1100" i="1" dirty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f>
                                              <m:fPr>
                                                <m:ctrlPr>
                                                  <a:rPr lang="pt-BR" sz="11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sz="11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.08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sz="11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m:rPr>
                                            <m:nor/>
                                          </m:rPr>
                                          <a:rPr lang="en-US" sz="1100" i="1" dirty="0"/>
                                          <m:t>^(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US" sz="1100" b="1" i="1" dirty="0" smtClean="0"/>
                                          <m:t>4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US" sz="1100" i="1" dirty="0"/>
                                          <m:t>∗ 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US" sz="1100" b="0" i="1" dirty="0" smtClean="0"/>
                                          <m:t>1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US" sz="1100" i="1" dirty="0"/>
                                          <m:t>) 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sz="1100" dirty="0">
                            <a:effectLst/>
                          </a:endParaRPr>
                        </a:p>
                      </a:txBody>
                      <a:tcPr marL="76200" marR="76200" marT="76200" marB="76200" anchor="ctr">
                        <a:lnL w="12700" cap="flat" cmpd="sng" algn="ctr">
                          <a:solidFill>
                            <a:srgbClr val="68BDF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68BDF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68BDF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68BDF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ase"/>
                          <a:r>
                            <a:rPr lang="en-US" dirty="0" smtClean="0">
                              <a:effectLst/>
                            </a:rPr>
                            <a:t>11,760</a:t>
                          </a:r>
                          <a:endParaRPr lang="en-US" dirty="0">
                            <a:effectLst/>
                          </a:endParaRPr>
                        </a:p>
                      </a:txBody>
                      <a:tcPr marL="76200" marR="76200" marT="76200" marB="76200" anchor="ctr">
                        <a:lnL w="12700" cap="flat" cmpd="sng" algn="ctr">
                          <a:solidFill>
                            <a:srgbClr val="68BDF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68BDF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68BDF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68BDF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52932674"/>
                      </a:ext>
                    </a:extLst>
                  </a:tr>
                  <a:tr h="405738">
                    <a:tc>
                      <a:txBody>
                        <a:bodyPr/>
                        <a:lstStyle/>
                        <a:p>
                          <a:pPr fontAlgn="base"/>
                          <a:r>
                            <a:rPr lang="en-US" dirty="0">
                              <a:effectLst/>
                            </a:rPr>
                            <a:t>5</a:t>
                          </a:r>
                        </a:p>
                      </a:txBody>
                      <a:tcPr marL="76200" marR="76200" marT="76200" marB="76200" anchor="ctr">
                        <a:lnL w="12700" cap="flat" cmpd="sng" algn="ctr">
                          <a:solidFill>
                            <a:srgbClr val="58B8F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68BDF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58B8F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58B8F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ase"/>
                          <a:r>
                            <a:rPr lang="en-US" dirty="0">
                              <a:effectLst/>
                            </a:rPr>
                            <a:t>15,000</a:t>
                          </a:r>
                        </a:p>
                      </a:txBody>
                      <a:tcPr marL="76200" marR="76200" marT="76200" marB="76200" anchor="ctr">
                        <a:lnL w="12700" cap="flat" cmpd="sng" algn="ctr">
                          <a:solidFill>
                            <a:srgbClr val="68BDF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68BDF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68BDF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68BDF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ase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000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pt-BR" sz="11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pt-BR" sz="1100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100" i="1" dirty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  <m:r>
                                              <a:rPr lang="pt-BR" sz="1100" i="1" dirty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f>
                                              <m:fPr>
                                                <m:ctrlPr>
                                                  <a:rPr lang="pt-BR" sz="11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sz="11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.08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sz="11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m:rPr>
                                            <m:nor/>
                                          </m:rPr>
                                          <a:rPr lang="en-US" sz="1100" i="1" dirty="0"/>
                                          <m:t>^(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US" sz="1100" b="1" i="1" dirty="0" smtClean="0"/>
                                          <m:t>5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US" sz="1100" i="1" dirty="0"/>
                                          <m:t>∗ 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US" sz="1100" b="0" i="1" dirty="0" smtClean="0"/>
                                          <m:t>1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US" sz="1100" i="1" dirty="0"/>
                                          <m:t>) 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sz="1100" dirty="0">
                            <a:effectLst/>
                          </a:endParaRPr>
                        </a:p>
                      </a:txBody>
                      <a:tcPr marL="76200" marR="76200" marT="76200" marB="76200" anchor="ctr">
                        <a:lnL w="12700" cap="flat" cmpd="sng" algn="ctr">
                          <a:solidFill>
                            <a:srgbClr val="68BDF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68BDF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68BDF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68BDF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ase"/>
                          <a:r>
                            <a:rPr lang="en-US" smtClean="0">
                              <a:effectLst/>
                            </a:rPr>
                            <a:t>10,209</a:t>
                          </a:r>
                          <a:endParaRPr lang="en-US" dirty="0">
                            <a:effectLst/>
                          </a:endParaRPr>
                        </a:p>
                      </a:txBody>
                      <a:tcPr marL="76200" marR="76200" marT="76200" marB="76200" anchor="ctr">
                        <a:lnL w="12700" cap="flat" cmpd="sng" algn="ctr">
                          <a:solidFill>
                            <a:srgbClr val="68BDF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68BDF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68BDF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68BDF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86382601"/>
                      </a:ext>
                    </a:extLst>
                  </a:tr>
                  <a:tr h="405738">
                    <a:tc gridSpan="3">
                      <a:txBody>
                        <a:bodyPr/>
                        <a:lstStyle/>
                        <a:p>
                          <a:pPr fontAlgn="base"/>
                          <a:r>
                            <a:rPr lang="en-US" dirty="0" smtClean="0">
                              <a:effectLst/>
                            </a:rPr>
                            <a:t>Present value of mixed stream</a:t>
                          </a:r>
                          <a:endParaRPr lang="en-US" dirty="0">
                            <a:effectLst/>
                          </a:endParaRPr>
                        </a:p>
                      </a:txBody>
                      <a:tcPr marL="76200" marR="76200" marT="76200" marB="76200" anchor="ctr">
                        <a:lnL w="12700" cap="flat" cmpd="sng" algn="ctr">
                          <a:solidFill>
                            <a:srgbClr val="58B8F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68BDF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58B8F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58B8F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r" fontAlgn="base"/>
                          <a:endParaRPr lang="en-US" dirty="0">
                            <a:effectLst/>
                          </a:endParaRPr>
                        </a:p>
                      </a:txBody>
                      <a:tcPr marL="76200" marR="76200" marT="76200" marB="76200" anchor="ctr">
                        <a:lnL w="12700" cap="flat" cmpd="sng" algn="ctr">
                          <a:solidFill>
                            <a:srgbClr val="68BDF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68BDF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68BDF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68BDF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r" fontAlgn="base"/>
                          <a:endParaRPr lang="en-US" sz="1100" dirty="0">
                            <a:effectLst/>
                          </a:endParaRPr>
                        </a:p>
                      </a:txBody>
                      <a:tcPr marL="76200" marR="76200" marT="76200" marB="76200" anchor="ctr">
                        <a:lnL w="12700" cap="flat" cmpd="sng" algn="ctr">
                          <a:solidFill>
                            <a:srgbClr val="68BDF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68BDF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68BDF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68BDF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ase"/>
                          <a:r>
                            <a:rPr lang="en-US" b="1" dirty="0" smtClean="0">
                              <a:effectLst/>
                            </a:rPr>
                            <a:t>53,556</a:t>
                          </a:r>
                          <a:endParaRPr lang="en-US" b="1" dirty="0">
                            <a:effectLst/>
                          </a:endParaRPr>
                        </a:p>
                      </a:txBody>
                      <a:tcPr marL="76200" marR="76200" marT="76200" marB="76200" anchor="ctr">
                        <a:lnL w="12700" cap="flat" cmpd="sng" algn="ctr">
                          <a:solidFill>
                            <a:srgbClr val="68BDF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68BDF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68BDF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68BDF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2897084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61135932"/>
                  </p:ext>
                </p:extLst>
              </p:nvPr>
            </p:nvGraphicFramePr>
            <p:xfrm>
              <a:off x="1144514" y="2300461"/>
              <a:ext cx="9902972" cy="4401522"/>
            </p:xfrm>
            <a:graphic>
              <a:graphicData uri="http://schemas.openxmlformats.org/drawingml/2006/table">
                <a:tbl>
                  <a:tblPr/>
                  <a:tblGrid>
                    <a:gridCol w="2475743">
                      <a:extLst>
                        <a:ext uri="{9D8B030D-6E8A-4147-A177-3AD203B41FA5}">
                          <a16:colId xmlns:a16="http://schemas.microsoft.com/office/drawing/2014/main" val="4211513778"/>
                        </a:ext>
                      </a:extLst>
                    </a:gridCol>
                    <a:gridCol w="2475743">
                      <a:extLst>
                        <a:ext uri="{9D8B030D-6E8A-4147-A177-3AD203B41FA5}">
                          <a16:colId xmlns:a16="http://schemas.microsoft.com/office/drawing/2014/main" val="2061931114"/>
                        </a:ext>
                      </a:extLst>
                    </a:gridCol>
                    <a:gridCol w="2475743">
                      <a:extLst>
                        <a:ext uri="{9D8B030D-6E8A-4147-A177-3AD203B41FA5}">
                          <a16:colId xmlns:a16="http://schemas.microsoft.com/office/drawing/2014/main" val="3000223418"/>
                        </a:ext>
                      </a:extLst>
                    </a:gridCol>
                    <a:gridCol w="2475743">
                      <a:extLst>
                        <a:ext uri="{9D8B030D-6E8A-4147-A177-3AD203B41FA5}">
                          <a16:colId xmlns:a16="http://schemas.microsoft.com/office/drawing/2014/main" val="1682823753"/>
                        </a:ext>
                      </a:extLst>
                    </a:gridCol>
                  </a:tblGrid>
                  <a:tr h="426720">
                    <a:tc>
                      <a:txBody>
                        <a:bodyPr/>
                        <a:lstStyle/>
                        <a:p>
                          <a:pPr fontAlgn="base"/>
                          <a:r>
                            <a:rPr lang="en-US" b="1">
                              <a:effectLst/>
                            </a:rPr>
                            <a:t>End of year</a:t>
                          </a:r>
                        </a:p>
                      </a:txBody>
                      <a:tcPr marL="76200" marR="76200" marT="76200" marB="76200" anchor="ctr">
                        <a:lnL w="12700" cap="flat" cmpd="sng" algn="ctr">
                          <a:solidFill>
                            <a:srgbClr val="68BDF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68BAF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68BDF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88BBF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ase"/>
                          <a:r>
                            <a:rPr lang="en-US" b="1" dirty="0">
                              <a:effectLst/>
                            </a:rPr>
                            <a:t>Cash Flow</a:t>
                          </a:r>
                        </a:p>
                      </a:txBody>
                      <a:tcPr marL="76200" marR="76200" marT="76200" marB="76200" anchor="ctr">
                        <a:lnL w="12700" cap="flat" cmpd="sng" algn="ctr">
                          <a:solidFill>
                            <a:srgbClr val="68BAF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68BAF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68BAF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A8B9F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Calculation</a:t>
                          </a:r>
                          <a:r>
                            <a:rPr lang="en-US" baseline="0" dirty="0" smtClean="0"/>
                            <a:t> </a:t>
                          </a:r>
                          <a:endParaRPr lang="en-US" dirty="0"/>
                        </a:p>
                      </a:txBody>
                      <a:tcPr marL="76200" marR="76200" marT="76200" marB="76200" anchor="ctr">
                        <a:lnL w="12700" cap="flat" cmpd="sng" algn="ctr">
                          <a:solidFill>
                            <a:srgbClr val="68BAF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68BAF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68BAF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A8B9F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ase"/>
                          <a:r>
                            <a:rPr lang="en-US" b="0" dirty="0" smtClean="0">
                              <a:effectLst/>
                            </a:rPr>
                            <a:t>Result</a:t>
                          </a:r>
                          <a:r>
                            <a:rPr lang="en-US" b="1" dirty="0" smtClean="0">
                              <a:effectLst/>
                            </a:rPr>
                            <a:t> </a:t>
                          </a:r>
                          <a:endParaRPr lang="en-US" b="1" dirty="0">
                            <a:effectLst/>
                          </a:endParaRPr>
                        </a:p>
                      </a:txBody>
                      <a:tcPr marL="76200" marR="76200" marT="76200" marB="76200" anchor="ctr">
                        <a:lnL w="12700" cap="flat" cmpd="sng" algn="ctr">
                          <a:solidFill>
                            <a:srgbClr val="68BAF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68BAF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68BAF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A8B9F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79665324"/>
                      </a:ext>
                    </a:extLst>
                  </a:tr>
                  <a:tr h="856825">
                    <a:tc>
                      <a:txBody>
                        <a:bodyPr/>
                        <a:lstStyle/>
                        <a:p>
                          <a:pPr fontAlgn="base"/>
                          <a:r>
                            <a:rPr lang="en-US">
                              <a:effectLst/>
                            </a:rPr>
                            <a:t>1</a:t>
                          </a:r>
                        </a:p>
                      </a:txBody>
                      <a:tcPr marL="76200" marR="76200" marT="76200" marB="76200" anchor="ctr">
                        <a:lnL w="12700" cap="flat" cmpd="sng" algn="ctr">
                          <a:solidFill>
                            <a:srgbClr val="88BBF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A8B9F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88BBF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E8BBF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ase"/>
                          <a:r>
                            <a:rPr lang="en-US">
                              <a:effectLst/>
                            </a:rPr>
                            <a:t>11,000</a:t>
                          </a:r>
                        </a:p>
                      </a:txBody>
                      <a:tcPr marL="76200" marR="76200" marT="76200" marB="76200" anchor="ctr">
                        <a:lnL w="12700" cap="flat" cmpd="sng" algn="ctr">
                          <a:solidFill>
                            <a:srgbClr val="A8B9F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A8B9F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A8B9F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8BCF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200" marR="76200" marT="76200" marB="76200" anchor="ctr">
                        <a:lnL w="12700" cap="flat" cmpd="sng" algn="ctr">
                          <a:solidFill>
                            <a:srgbClr val="A8B9F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A8B9F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A8B9F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8BCF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50355" r="-100246" b="-3702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ase"/>
                          <a:r>
                            <a:rPr lang="en-US" dirty="0" smtClean="0">
                              <a:effectLst/>
                            </a:rPr>
                            <a:t>10,185</a:t>
                          </a:r>
                          <a:endParaRPr lang="en-US" dirty="0">
                            <a:effectLst/>
                          </a:endParaRPr>
                        </a:p>
                      </a:txBody>
                      <a:tcPr marL="76200" marR="76200" marT="76200" marB="76200" anchor="ctr">
                        <a:lnL w="12700" cap="flat" cmpd="sng" algn="ctr">
                          <a:solidFill>
                            <a:srgbClr val="A8B9F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8B9F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A8B9F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8BCF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9275946"/>
                      </a:ext>
                    </a:extLst>
                  </a:tr>
                  <a:tr h="671957">
                    <a:tc>
                      <a:txBody>
                        <a:bodyPr/>
                        <a:lstStyle/>
                        <a:p>
                          <a:pPr fontAlgn="base"/>
                          <a:r>
                            <a:rPr lang="en-US">
                              <a:effectLst/>
                            </a:rPr>
                            <a:t>2</a:t>
                          </a:r>
                        </a:p>
                      </a:txBody>
                      <a:tcPr marL="76200" marR="76200" marT="76200" marB="76200" anchor="ctr">
                        <a:lnL w="12700" cap="flat" cmpd="sng" algn="ctr">
                          <a:solidFill>
                            <a:srgbClr val="E8BBF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18BCF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E8BBF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A8B9F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ase"/>
                          <a:r>
                            <a:rPr lang="en-US">
                              <a:effectLst/>
                            </a:rPr>
                            <a:t>12,000</a:t>
                          </a:r>
                        </a:p>
                      </a:txBody>
                      <a:tcPr marL="76200" marR="76200" marT="76200" marB="76200" anchor="ctr">
                        <a:lnL w="12700" cap="flat" cmpd="sng" algn="ctr">
                          <a:solidFill>
                            <a:srgbClr val="18BCF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18BCF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18BCF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58B8F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200" marR="76200" marT="76200" marB="76200" anchor="ctr">
                        <a:lnL w="12700" cap="flat" cmpd="sng" algn="ctr">
                          <a:solidFill>
                            <a:srgbClr val="18BCF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18BCF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18BCF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58B8F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192727" r="-100246" b="-37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ase"/>
                          <a:r>
                            <a:rPr lang="en-US" dirty="0" smtClean="0">
                              <a:effectLst/>
                            </a:rPr>
                            <a:t>10,288</a:t>
                          </a:r>
                          <a:endParaRPr lang="en-US" dirty="0">
                            <a:effectLst/>
                          </a:endParaRPr>
                        </a:p>
                      </a:txBody>
                      <a:tcPr marL="76200" marR="76200" marT="76200" marB="76200" anchor="ctr">
                        <a:lnL w="12700" cap="flat" cmpd="sng" algn="ctr">
                          <a:solidFill>
                            <a:srgbClr val="18BCF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18BCF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18BCF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58B8F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9033568"/>
                      </a:ext>
                    </a:extLst>
                  </a:tr>
                  <a:tr h="671957">
                    <a:tc>
                      <a:txBody>
                        <a:bodyPr/>
                        <a:lstStyle/>
                        <a:p>
                          <a:pPr fontAlgn="base"/>
                          <a:r>
                            <a:rPr lang="en-US">
                              <a:effectLst/>
                            </a:rPr>
                            <a:t>3</a:t>
                          </a:r>
                        </a:p>
                      </a:txBody>
                      <a:tcPr marL="76200" marR="76200" marT="76200" marB="76200" anchor="ctr">
                        <a:lnL w="12700" cap="flat" cmpd="sng" algn="ctr">
                          <a:solidFill>
                            <a:srgbClr val="A8B9F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58B8F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A8B9F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8BAF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ase"/>
                          <a:r>
                            <a:rPr lang="en-US">
                              <a:effectLst/>
                            </a:rPr>
                            <a:t>14,000</a:t>
                          </a:r>
                        </a:p>
                      </a:txBody>
                      <a:tcPr marL="76200" marR="76200" marT="76200" marB="76200" anchor="ctr">
                        <a:lnL w="12700" cap="flat" cmpd="sng" algn="ctr">
                          <a:solidFill>
                            <a:srgbClr val="58B8F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58B8F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58B8F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68BDF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200" marR="76200" marT="76200" marB="76200" anchor="ctr">
                        <a:lnL w="12700" cap="flat" cmpd="sng" algn="ctr">
                          <a:solidFill>
                            <a:srgbClr val="58B8F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58B8F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58B8F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68BDF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290090" r="-100246" b="-2711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ase"/>
                          <a:r>
                            <a:rPr lang="en-US" smtClean="0">
                              <a:effectLst/>
                            </a:rPr>
                            <a:t>11,114</a:t>
                          </a:r>
                          <a:endParaRPr lang="en-US" dirty="0">
                            <a:effectLst/>
                          </a:endParaRPr>
                        </a:p>
                      </a:txBody>
                      <a:tcPr marL="76200" marR="76200" marT="76200" marB="76200" anchor="ctr">
                        <a:lnL w="12700" cap="flat" cmpd="sng" algn="ctr">
                          <a:solidFill>
                            <a:srgbClr val="58B8F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58B8F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58B8F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68BDF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23560118"/>
                      </a:ext>
                    </a:extLst>
                  </a:tr>
                  <a:tr h="671957">
                    <a:tc>
                      <a:txBody>
                        <a:bodyPr/>
                        <a:lstStyle/>
                        <a:p>
                          <a:pPr fontAlgn="base"/>
                          <a:r>
                            <a:rPr lang="en-US">
                              <a:effectLst/>
                            </a:rPr>
                            <a:t>4</a:t>
                          </a:r>
                        </a:p>
                      </a:txBody>
                      <a:tcPr marL="76200" marR="76200" marT="76200" marB="76200" anchor="ctr">
                        <a:lnL w="12700" cap="flat" cmpd="sng" algn="ctr">
                          <a:solidFill>
                            <a:srgbClr val="08BAF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68BDF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8BAF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58B8F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ase"/>
                          <a:r>
                            <a:rPr lang="en-US">
                              <a:effectLst/>
                            </a:rPr>
                            <a:t>16,000</a:t>
                          </a:r>
                        </a:p>
                      </a:txBody>
                      <a:tcPr marL="76200" marR="76200" marT="76200" marB="76200" anchor="ctr">
                        <a:lnL w="12700" cap="flat" cmpd="sng" algn="ctr">
                          <a:solidFill>
                            <a:srgbClr val="68BDF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68BDF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68BDF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68BDF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200" marR="76200" marT="76200" marB="76200" anchor="ctr">
                        <a:lnL w="12700" cap="flat" cmpd="sng" algn="ctr">
                          <a:solidFill>
                            <a:srgbClr val="68BDF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68BDF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68BDF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68BDF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393636" r="-100246" b="-17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ase"/>
                          <a:r>
                            <a:rPr lang="en-US" dirty="0" smtClean="0">
                              <a:effectLst/>
                            </a:rPr>
                            <a:t>11,760</a:t>
                          </a:r>
                          <a:endParaRPr lang="en-US" dirty="0">
                            <a:effectLst/>
                          </a:endParaRPr>
                        </a:p>
                      </a:txBody>
                      <a:tcPr marL="76200" marR="76200" marT="76200" marB="76200" anchor="ctr">
                        <a:lnL w="12700" cap="flat" cmpd="sng" algn="ctr">
                          <a:solidFill>
                            <a:srgbClr val="68BDF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68BDF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68BDF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68BDF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52932674"/>
                      </a:ext>
                    </a:extLst>
                  </a:tr>
                  <a:tr h="675386">
                    <a:tc>
                      <a:txBody>
                        <a:bodyPr/>
                        <a:lstStyle/>
                        <a:p>
                          <a:pPr fontAlgn="base"/>
                          <a:r>
                            <a:rPr lang="en-US" dirty="0">
                              <a:effectLst/>
                            </a:rPr>
                            <a:t>5</a:t>
                          </a:r>
                        </a:p>
                      </a:txBody>
                      <a:tcPr marL="76200" marR="76200" marT="76200" marB="76200" anchor="ctr">
                        <a:lnL w="12700" cap="flat" cmpd="sng" algn="ctr">
                          <a:solidFill>
                            <a:srgbClr val="58B8F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68BDF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58B8F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58B8F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ase"/>
                          <a:r>
                            <a:rPr lang="en-US" dirty="0">
                              <a:effectLst/>
                            </a:rPr>
                            <a:t>15,000</a:t>
                          </a:r>
                        </a:p>
                      </a:txBody>
                      <a:tcPr marL="76200" marR="76200" marT="76200" marB="76200" anchor="ctr">
                        <a:lnL w="12700" cap="flat" cmpd="sng" algn="ctr">
                          <a:solidFill>
                            <a:srgbClr val="68BDF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68BDF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68BDF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68BDF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200" marR="76200" marT="76200" marB="76200" anchor="ctr">
                        <a:lnL w="12700" cap="flat" cmpd="sng" algn="ctr">
                          <a:solidFill>
                            <a:srgbClr val="68BDF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68BDF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68BDF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68BDF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489189" r="-100246" b="-720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ase"/>
                          <a:r>
                            <a:rPr lang="en-US" smtClean="0">
                              <a:effectLst/>
                            </a:rPr>
                            <a:t>10,209</a:t>
                          </a:r>
                          <a:endParaRPr lang="en-US" dirty="0">
                            <a:effectLst/>
                          </a:endParaRPr>
                        </a:p>
                      </a:txBody>
                      <a:tcPr marL="76200" marR="76200" marT="76200" marB="76200" anchor="ctr">
                        <a:lnL w="12700" cap="flat" cmpd="sng" algn="ctr">
                          <a:solidFill>
                            <a:srgbClr val="68BDF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68BDF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68BDF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68BDF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86382601"/>
                      </a:ext>
                    </a:extLst>
                  </a:tr>
                  <a:tr h="426720">
                    <a:tc gridSpan="3">
                      <a:txBody>
                        <a:bodyPr/>
                        <a:lstStyle/>
                        <a:p>
                          <a:pPr fontAlgn="base"/>
                          <a:r>
                            <a:rPr lang="en-US" dirty="0" smtClean="0">
                              <a:effectLst/>
                            </a:rPr>
                            <a:t>Present value of mixed stream</a:t>
                          </a:r>
                          <a:endParaRPr lang="en-US" dirty="0">
                            <a:effectLst/>
                          </a:endParaRPr>
                        </a:p>
                      </a:txBody>
                      <a:tcPr marL="76200" marR="76200" marT="76200" marB="76200" anchor="ctr">
                        <a:lnL w="12700" cap="flat" cmpd="sng" algn="ctr">
                          <a:solidFill>
                            <a:srgbClr val="58B8F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68BDF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58B8F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58B8F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r" fontAlgn="base"/>
                          <a:endParaRPr lang="en-US" dirty="0">
                            <a:effectLst/>
                          </a:endParaRPr>
                        </a:p>
                      </a:txBody>
                      <a:tcPr marL="76200" marR="76200" marT="76200" marB="76200" anchor="ctr">
                        <a:lnL w="12700" cap="flat" cmpd="sng" algn="ctr">
                          <a:solidFill>
                            <a:srgbClr val="68BDF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68BDF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68BDF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68BDF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r" fontAlgn="base"/>
                          <a:endParaRPr lang="en-US" sz="1100" dirty="0">
                            <a:effectLst/>
                          </a:endParaRPr>
                        </a:p>
                      </a:txBody>
                      <a:tcPr marL="76200" marR="76200" marT="76200" marB="76200" anchor="ctr">
                        <a:lnL w="12700" cap="flat" cmpd="sng" algn="ctr">
                          <a:solidFill>
                            <a:srgbClr val="68BDF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68BDF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68BDF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68BDF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ase"/>
                          <a:r>
                            <a:rPr lang="en-US" b="1" dirty="0" smtClean="0">
                              <a:effectLst/>
                            </a:rPr>
                            <a:t>53,556</a:t>
                          </a:r>
                          <a:endParaRPr lang="en-US" b="1" dirty="0">
                            <a:effectLst/>
                          </a:endParaRPr>
                        </a:p>
                      </a:txBody>
                      <a:tcPr marL="76200" marR="76200" marT="76200" marB="76200" anchor="ctr">
                        <a:lnL w="12700" cap="flat" cmpd="sng" algn="ctr">
                          <a:solidFill>
                            <a:srgbClr val="68BDF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68BDF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68BDF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68BDF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2897084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06391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BDT Then vs 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196847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During 1664-89 Time period </a:t>
            </a:r>
            <a:r>
              <a:rPr lang="en-US" dirty="0" err="1"/>
              <a:t>Shaista</a:t>
            </a:r>
            <a:r>
              <a:rPr lang="en-US" dirty="0"/>
              <a:t> </a:t>
            </a:r>
            <a:r>
              <a:rPr lang="en-US" dirty="0" smtClean="0"/>
              <a:t>Khan’s (1600 </a:t>
            </a:r>
            <a:r>
              <a:rPr lang="en-US" dirty="0"/>
              <a:t>- </a:t>
            </a:r>
            <a:r>
              <a:rPr lang="en-US" dirty="0" smtClean="0"/>
              <a:t>1694)  rule you could buy 8 </a:t>
            </a:r>
            <a:r>
              <a:rPr lang="en-US" dirty="0" err="1" smtClean="0"/>
              <a:t>Maunds</a:t>
            </a:r>
            <a:r>
              <a:rPr lang="en-US" dirty="0" smtClean="0"/>
              <a:t> </a:t>
            </a:r>
            <a:r>
              <a:rPr lang="en-US" dirty="0"/>
              <a:t>[1 </a:t>
            </a:r>
            <a:r>
              <a:rPr lang="en-US" dirty="0" err="1"/>
              <a:t>maund</a:t>
            </a:r>
            <a:r>
              <a:rPr lang="en-US" dirty="0"/>
              <a:t> is equal to 37.32 kilogram</a:t>
            </a:r>
            <a:r>
              <a:rPr lang="en-US" dirty="0" smtClean="0"/>
              <a:t>.]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What is Price now?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7421" y="1820474"/>
            <a:ext cx="3367797" cy="4195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257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Value of Money: Concept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/>
              <a:t>T</a:t>
            </a:r>
            <a:r>
              <a:rPr lang="en-US" sz="3600" dirty="0" smtClean="0"/>
              <a:t>he concept that a dollar today is worth more than a dollar tomorrow.</a:t>
            </a:r>
          </a:p>
          <a:p>
            <a:pPr marL="0" indent="0">
              <a:buNone/>
            </a:pPr>
            <a:endParaRPr lang="en-US" sz="3600" dirty="0" smtClean="0"/>
          </a:p>
          <a:p>
            <a:pPr marL="0" indent="0">
              <a:buNone/>
            </a:pPr>
            <a:r>
              <a:rPr lang="en-US" sz="3600" u="sng" dirty="0" smtClean="0"/>
              <a:t>Reasons</a:t>
            </a:r>
          </a:p>
          <a:p>
            <a:pPr marL="0" indent="0">
              <a:buNone/>
            </a:pPr>
            <a:r>
              <a:rPr lang="en-US" sz="3600" dirty="0" smtClean="0"/>
              <a:t>Inflation: A general increase in prices  in other words fall in the purchasing power of money.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965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Terms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105" y="1400784"/>
            <a:ext cx="11537005" cy="5194570"/>
          </a:xfrm>
        </p:spPr>
        <p:txBody>
          <a:bodyPr>
            <a:noAutofit/>
          </a:bodyPr>
          <a:lstStyle/>
          <a:p>
            <a:r>
              <a:rPr lang="en-US" dirty="0" smtClean="0"/>
              <a:t>Mr. </a:t>
            </a:r>
            <a:r>
              <a:rPr lang="en-US" dirty="0" err="1" smtClean="0"/>
              <a:t>Rajib</a:t>
            </a:r>
            <a:r>
              <a:rPr lang="en-US" dirty="0" smtClean="0"/>
              <a:t> has $54,000, City Bank is offering him open a FDR Account with  6% annual interest for 5 years.</a:t>
            </a:r>
          </a:p>
          <a:p>
            <a:pPr marL="0" indent="0">
              <a:buNone/>
            </a:pPr>
            <a:endParaRPr lang="en-US" sz="1050" dirty="0"/>
          </a:p>
          <a:p>
            <a:pPr marL="0" indent="0">
              <a:buNone/>
            </a:pPr>
            <a:r>
              <a:rPr lang="en-US" b="1" dirty="0" smtClean="0"/>
              <a:t>Present value or Principal</a:t>
            </a:r>
            <a:r>
              <a:rPr lang="en-US" dirty="0" smtClean="0"/>
              <a:t> (</a:t>
            </a:r>
            <a:r>
              <a:rPr lang="en-US" b="1" dirty="0" smtClean="0"/>
              <a:t>P) </a:t>
            </a:r>
            <a:r>
              <a:rPr lang="en-US" dirty="0" smtClean="0"/>
              <a:t>The sum/amount of money on which interest is being eared at the beginning of the investment.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Future value (F) </a:t>
            </a:r>
            <a:r>
              <a:rPr lang="en-US" dirty="0" smtClean="0"/>
              <a:t>The sum/amount of money which will be received after adding the interest with principal at the end of the period.</a:t>
            </a:r>
          </a:p>
          <a:p>
            <a:pPr marL="0" indent="0">
              <a:buNone/>
            </a:pPr>
            <a:r>
              <a:rPr lang="en-US" b="1" dirty="0" smtClean="0"/>
              <a:t>Interest rate </a:t>
            </a:r>
            <a:r>
              <a:rPr lang="en-US" dirty="0" smtClean="0"/>
              <a:t>(</a:t>
            </a:r>
            <a:r>
              <a:rPr lang="en-US" b="1" dirty="0" err="1" smtClean="0"/>
              <a:t>i</a:t>
            </a:r>
            <a:r>
              <a:rPr lang="en-US" dirty="0" smtClean="0"/>
              <a:t>) 		Rate of interest per year</a:t>
            </a:r>
          </a:p>
          <a:p>
            <a:pPr marL="0" indent="0">
              <a:buNone/>
            </a:pPr>
            <a:r>
              <a:rPr lang="en-US" b="1" dirty="0" smtClean="0"/>
              <a:t>Interest Amount </a:t>
            </a:r>
            <a:r>
              <a:rPr lang="en-US" dirty="0" smtClean="0"/>
              <a:t>(</a:t>
            </a:r>
            <a:r>
              <a:rPr lang="en-US" b="1" dirty="0" smtClean="0"/>
              <a:t>I</a:t>
            </a:r>
            <a:r>
              <a:rPr lang="en-US" dirty="0" smtClean="0"/>
              <a:t>)</a:t>
            </a:r>
            <a:r>
              <a:rPr lang="en-US" b="1" dirty="0" smtClean="0"/>
              <a:t> 	</a:t>
            </a:r>
            <a:r>
              <a:rPr lang="en-US" dirty="0" smtClean="0"/>
              <a:t>interest amount expressed in currency unit  </a:t>
            </a:r>
          </a:p>
          <a:p>
            <a:pPr marL="0" indent="0">
              <a:buNone/>
            </a:pPr>
            <a:r>
              <a:rPr lang="en-US" b="1" dirty="0" smtClean="0"/>
              <a:t>Number of year </a:t>
            </a:r>
            <a:r>
              <a:rPr lang="en-US" dirty="0" smtClean="0"/>
              <a:t>(</a:t>
            </a:r>
            <a:r>
              <a:rPr lang="en-US" b="1" dirty="0" smtClean="0"/>
              <a:t>n</a:t>
            </a:r>
            <a:r>
              <a:rPr lang="en-US" dirty="0" smtClean="0"/>
              <a:t>)	the investment life expressed in year </a:t>
            </a:r>
          </a:p>
          <a:p>
            <a:pPr marL="0" indent="0">
              <a:buNone/>
            </a:pPr>
            <a:r>
              <a:rPr lang="en-US" b="1" dirty="0" smtClean="0"/>
              <a:t>Number of Compounding per year </a:t>
            </a:r>
            <a:r>
              <a:rPr lang="en-US" dirty="0" smtClean="0"/>
              <a:t>(</a:t>
            </a:r>
            <a:r>
              <a:rPr lang="en-US" b="1" dirty="0" smtClean="0"/>
              <a:t>m</a:t>
            </a:r>
            <a:r>
              <a:rPr lang="en-US" dirty="0"/>
              <a:t>)</a:t>
            </a:r>
            <a:r>
              <a:rPr lang="en-US" b="1" dirty="0" smtClean="0"/>
              <a:t>	</a:t>
            </a:r>
            <a:r>
              <a:rPr lang="en-US" dirty="0" smtClean="0"/>
              <a:t>Number of times the interest will 							be compounded in a year.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26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Tarik has 364875 BDT. He invested 50000 BDT. He got 60,000 BDT. Find PV and FV.</a:t>
            </a:r>
          </a:p>
          <a:p>
            <a:pPr marL="0" indent="0">
              <a:buNone/>
            </a:pPr>
            <a:r>
              <a:rPr lang="en-US" dirty="0" err="1" smtClean="0"/>
              <a:t>Ruka</a:t>
            </a:r>
            <a:r>
              <a:rPr lang="en-US" dirty="0" smtClean="0"/>
              <a:t> got total $6000 at the end of an investment. Her bank offered $1000 interest in 10 years at 1% simple interest rate compounded semiannually.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74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193" y="186449"/>
            <a:ext cx="10649607" cy="1325563"/>
          </a:xfrm>
        </p:spPr>
        <p:txBody>
          <a:bodyPr/>
          <a:lstStyle/>
          <a:p>
            <a:r>
              <a:rPr lang="en-US" dirty="0" smtClean="0"/>
              <a:t>Simple and Compound Interest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813" y="1410984"/>
            <a:ext cx="11146221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Simple Interest:  </a:t>
            </a:r>
            <a:r>
              <a:rPr lang="en-US" dirty="0" smtClean="0"/>
              <a:t>interest calculated on </a:t>
            </a:r>
            <a:r>
              <a:rPr lang="en-US" dirty="0"/>
              <a:t>the original principal only of a </a:t>
            </a:r>
            <a:r>
              <a:rPr lang="en-US" dirty="0" smtClean="0"/>
              <a:t>Investment and  Loan </a:t>
            </a:r>
            <a:r>
              <a:rPr lang="en-US" dirty="0"/>
              <a:t>or on the amount of an </a:t>
            </a:r>
            <a:r>
              <a:rPr lang="en-US" dirty="0" smtClean="0"/>
              <a:t>account. </a:t>
            </a:r>
          </a:p>
          <a:p>
            <a:pPr marL="0" indent="0">
              <a:buNone/>
            </a:pPr>
            <a:r>
              <a:rPr lang="en-US" b="1" dirty="0" smtClean="0"/>
              <a:t>Compound Interest: </a:t>
            </a:r>
            <a:r>
              <a:rPr lang="en-US" dirty="0"/>
              <a:t>Compound </a:t>
            </a:r>
            <a:r>
              <a:rPr lang="en-US" dirty="0" smtClean="0"/>
              <a:t>interest is calculated based on both the initial principal and the accumulated interest from previous periods.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955568"/>
              </p:ext>
            </p:extLst>
          </p:nvPr>
        </p:nvGraphicFramePr>
        <p:xfrm>
          <a:off x="572813" y="3161061"/>
          <a:ext cx="11046374" cy="33751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4856">
                  <a:extLst>
                    <a:ext uri="{9D8B030D-6E8A-4147-A177-3AD203B41FA5}">
                      <a16:colId xmlns:a16="http://schemas.microsoft.com/office/drawing/2014/main" val="3615466289"/>
                    </a:ext>
                  </a:extLst>
                </a:gridCol>
                <a:gridCol w="672662">
                  <a:extLst>
                    <a:ext uri="{9D8B030D-6E8A-4147-A177-3AD203B41FA5}">
                      <a16:colId xmlns:a16="http://schemas.microsoft.com/office/drawing/2014/main" val="505281210"/>
                    </a:ext>
                  </a:extLst>
                </a:gridCol>
                <a:gridCol w="2144110">
                  <a:extLst>
                    <a:ext uri="{9D8B030D-6E8A-4147-A177-3AD203B41FA5}">
                      <a16:colId xmlns:a16="http://schemas.microsoft.com/office/drawing/2014/main" val="3553722261"/>
                    </a:ext>
                  </a:extLst>
                </a:gridCol>
                <a:gridCol w="901331">
                  <a:extLst>
                    <a:ext uri="{9D8B030D-6E8A-4147-A177-3AD203B41FA5}">
                      <a16:colId xmlns:a16="http://schemas.microsoft.com/office/drawing/2014/main" val="3276723386"/>
                    </a:ext>
                  </a:extLst>
                </a:gridCol>
                <a:gridCol w="802400">
                  <a:extLst>
                    <a:ext uri="{9D8B030D-6E8A-4147-A177-3AD203B41FA5}">
                      <a16:colId xmlns:a16="http://schemas.microsoft.com/office/drawing/2014/main" val="2099636442"/>
                    </a:ext>
                  </a:extLst>
                </a:gridCol>
                <a:gridCol w="629566">
                  <a:extLst>
                    <a:ext uri="{9D8B030D-6E8A-4147-A177-3AD203B41FA5}">
                      <a16:colId xmlns:a16="http://schemas.microsoft.com/office/drawing/2014/main" val="3605148216"/>
                    </a:ext>
                  </a:extLst>
                </a:gridCol>
                <a:gridCol w="777765">
                  <a:extLst>
                    <a:ext uri="{9D8B030D-6E8A-4147-A177-3AD203B41FA5}">
                      <a16:colId xmlns:a16="http://schemas.microsoft.com/office/drawing/2014/main" val="3187517726"/>
                    </a:ext>
                  </a:extLst>
                </a:gridCol>
                <a:gridCol w="2144111">
                  <a:extLst>
                    <a:ext uri="{9D8B030D-6E8A-4147-A177-3AD203B41FA5}">
                      <a16:colId xmlns:a16="http://schemas.microsoft.com/office/drawing/2014/main" val="156330132"/>
                    </a:ext>
                  </a:extLst>
                </a:gridCol>
                <a:gridCol w="756745">
                  <a:extLst>
                    <a:ext uri="{9D8B030D-6E8A-4147-A177-3AD203B41FA5}">
                      <a16:colId xmlns:a16="http://schemas.microsoft.com/office/drawing/2014/main" val="1567536377"/>
                    </a:ext>
                  </a:extLst>
                </a:gridCol>
                <a:gridCol w="720187">
                  <a:extLst>
                    <a:ext uri="{9D8B030D-6E8A-4147-A177-3AD203B41FA5}">
                      <a16:colId xmlns:a16="http://schemas.microsoft.com/office/drawing/2014/main" val="2780258365"/>
                    </a:ext>
                  </a:extLst>
                </a:gridCol>
                <a:gridCol w="882641">
                  <a:extLst>
                    <a:ext uri="{9D8B030D-6E8A-4147-A177-3AD203B41FA5}">
                      <a16:colId xmlns:a16="http://schemas.microsoft.com/office/drawing/2014/main" val="666964893"/>
                    </a:ext>
                  </a:extLst>
                </a:gridCol>
              </a:tblGrid>
              <a:tr h="42754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Time Period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Investment Example Simple Interest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Time Period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Investment Example Compound Interest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275258"/>
                  </a:ext>
                </a:extLst>
              </a:tr>
              <a:tr h="641319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Cash Flow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Calculation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P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Int.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Cash outflow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Calculation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Cumulative Balance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P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Int.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0200817"/>
                  </a:ext>
                </a:extLst>
              </a:tr>
              <a:tr h="213773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-1000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-1000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4877220"/>
                  </a:ext>
                </a:extLst>
              </a:tr>
              <a:tr h="427546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effectLst/>
                        </a:rPr>
                        <a:t> 1000*10</a:t>
                      </a:r>
                      <a:r>
                        <a:rPr lang="en-US" sz="1800" u="none" strike="noStrike" dirty="0">
                          <a:effectLst/>
                        </a:rPr>
                        <a:t>%= 100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1000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effectLst/>
                        </a:rPr>
                        <a:t> 1000*10</a:t>
                      </a:r>
                      <a:r>
                        <a:rPr lang="en-US" sz="1800" u="none" strike="noStrike" dirty="0">
                          <a:effectLst/>
                        </a:rPr>
                        <a:t>%= 100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1100</a:t>
                      </a:r>
                      <a:endParaRPr lang="en-US" sz="1800" b="0" i="0" u="none" strike="noStrike" dirty="0">
                        <a:solidFill>
                          <a:srgbClr val="BF8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1000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8964613"/>
                  </a:ext>
                </a:extLst>
              </a:tr>
              <a:tr h="427546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effectLst/>
                        </a:rPr>
                        <a:t> 1000*10</a:t>
                      </a:r>
                      <a:r>
                        <a:rPr lang="en-US" sz="1800" u="none" strike="noStrike" dirty="0">
                          <a:effectLst/>
                        </a:rPr>
                        <a:t>%= 100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1000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effectLst/>
                        </a:rPr>
                        <a:t> 1100*10</a:t>
                      </a:r>
                      <a:r>
                        <a:rPr lang="en-US" sz="1800" u="none" strike="noStrike" dirty="0">
                          <a:effectLst/>
                        </a:rPr>
                        <a:t>%= 110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1210</a:t>
                      </a:r>
                      <a:endParaRPr lang="en-US" sz="1800" b="0" i="0" u="none" strike="noStrike" dirty="0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1100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110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6220952"/>
                  </a:ext>
                </a:extLst>
              </a:tr>
              <a:tr h="427546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effectLst/>
                        </a:rPr>
                        <a:t> 1000*10</a:t>
                      </a:r>
                      <a:r>
                        <a:rPr lang="en-US" sz="1800" u="none" strike="noStrike" dirty="0">
                          <a:effectLst/>
                        </a:rPr>
                        <a:t>%= 100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1000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effectLst/>
                        </a:rPr>
                        <a:t> 1210*10</a:t>
                      </a:r>
                      <a:r>
                        <a:rPr lang="en-US" sz="1800" u="none" strike="noStrike" dirty="0">
                          <a:effectLst/>
                        </a:rPr>
                        <a:t>%=121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1331</a:t>
                      </a:r>
                      <a:endParaRPr lang="en-US" sz="1800" b="0" i="0" u="none" strike="noStrike">
                        <a:solidFill>
                          <a:srgbClr val="5482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1210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121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1688380"/>
                  </a:ext>
                </a:extLst>
              </a:tr>
              <a:tr h="427546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1400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effectLst/>
                        </a:rPr>
                        <a:t>  1000*10</a:t>
                      </a:r>
                      <a:r>
                        <a:rPr lang="en-US" sz="1800" u="none" strike="noStrike" dirty="0">
                          <a:effectLst/>
                        </a:rPr>
                        <a:t>%=  100           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1000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1464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effectLst/>
                        </a:rPr>
                        <a:t>  1331*10%=133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1464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1331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133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08869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0831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Formula (one time payment)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53851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b="1" dirty="0" smtClean="0"/>
                  <a:t>Simple Interest Formula </a:t>
                </a:r>
              </a:p>
              <a:p>
                <a:pPr marL="0" indent="0">
                  <a:buNone/>
                </a:pPr>
                <a:r>
                  <a:rPr lang="en-US" i="1" dirty="0" smtClean="0"/>
                  <a:t>     I= P*</a:t>
                </a:r>
                <a:r>
                  <a:rPr lang="en-US" i="1" dirty="0" err="1" smtClean="0"/>
                  <a:t>i</a:t>
                </a:r>
                <a:r>
                  <a:rPr lang="en-US" i="1" dirty="0" smtClean="0"/>
                  <a:t>*n                                  [Interest amount for simple interest ]</a:t>
                </a:r>
              </a:p>
              <a:p>
                <a:pPr marL="0" indent="0">
                  <a:buNone/>
                </a:pPr>
                <a:r>
                  <a:rPr lang="en-US" i="1" dirty="0" smtClean="0"/>
                  <a:t>    F= P (1+ in)    </a:t>
                </a:r>
                <a:r>
                  <a:rPr lang="en-US" sz="1900" i="1" dirty="0" smtClean="0"/>
                  <a:t>Means  F= P + Pin   </a:t>
                </a:r>
                <a:r>
                  <a:rPr lang="en-US" i="1" dirty="0" smtClean="0"/>
                  <a:t>[Future Value (Principal +simple interest) </a:t>
                </a:r>
                <a:r>
                  <a:rPr lang="en-US" i="1" dirty="0"/>
                  <a:t>]</a:t>
                </a:r>
                <a:endParaRPr lang="en-US" i="1" dirty="0" smtClean="0"/>
              </a:p>
              <a:p>
                <a:pPr marL="0" indent="0">
                  <a:buNone/>
                </a:pPr>
                <a:r>
                  <a:rPr lang="en-US" i="1" dirty="0" smtClean="0"/>
                  <a:t>    </a:t>
                </a:r>
              </a:p>
              <a:p>
                <a:pPr marL="0" indent="0">
                  <a:buNone/>
                </a:pPr>
                <a:r>
                  <a:rPr lang="en-US" i="1" dirty="0"/>
                  <a:t> </a:t>
                </a:r>
                <a:r>
                  <a:rPr lang="en-US" i="1" dirty="0" smtClean="0"/>
                  <a:t>   P=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5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500" i="1">
                            <a:latin typeface="Cambria Math" panose="02040503050406030204" pitchFamily="18" charset="0"/>
                          </a:rPr>
                          <m:t>𝐹</m:t>
                        </m:r>
                      </m:num>
                      <m:den>
                        <m:r>
                          <a:rPr lang="en-US" sz="3500" b="0" i="1" smtClean="0">
                            <a:latin typeface="Cambria Math" panose="02040503050406030204" pitchFamily="18" charset="0"/>
                          </a:rPr>
                          <m:t>1 + </m:t>
                        </m:r>
                        <m:r>
                          <a:rPr lang="en-US" sz="35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den>
                    </m:f>
                  </m:oMath>
                </a14:m>
                <a:r>
                  <a:rPr lang="en-US" sz="1900" i="1" dirty="0" smtClean="0"/>
                  <a:t>          </a:t>
                </a:r>
                <a:r>
                  <a:rPr lang="en-US" sz="2000" i="1" dirty="0" smtClean="0"/>
                  <a:t>Means</a:t>
                </a:r>
                <a:r>
                  <a:rPr lang="en-US" sz="1900" i="1" dirty="0" smtClean="0"/>
                  <a:t> P= F – Pin   </a:t>
                </a:r>
                <a:r>
                  <a:rPr lang="en-US" i="1" dirty="0" smtClean="0"/>
                  <a:t>[Present Value (Future Value – Simple Interest)]</a:t>
                </a:r>
              </a:p>
              <a:p>
                <a:pPr marL="0" indent="0">
                  <a:buNone/>
                </a:pPr>
                <a:endParaRPr lang="en-US" i="1" dirty="0" smtClean="0"/>
              </a:p>
              <a:p>
                <a:r>
                  <a:rPr lang="en-US" b="1" i="1" dirty="0" smtClean="0"/>
                  <a:t>Compound interest Formula </a:t>
                </a:r>
              </a:p>
              <a:p>
                <a:pPr marL="0" indent="0">
                  <a:buNone/>
                </a:pPr>
                <a:r>
                  <a:rPr lang="en-US" i="1" dirty="0" smtClean="0"/>
                  <a:t>F= P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sz="24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pt-BR" sz="240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pt-BR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m:rPr>
                            <m:nor/>
                          </m:rPr>
                          <a:rPr lang="en-US" sz="2400" i="1" dirty="0"/>
                          <m:t>^(</m:t>
                        </m:r>
                        <m:r>
                          <m:rPr>
                            <m:nor/>
                          </m:rPr>
                          <a:rPr lang="en-US" sz="2400" i="1" dirty="0"/>
                          <m:t>n</m:t>
                        </m:r>
                        <m:r>
                          <m:rPr>
                            <m:nor/>
                          </m:rPr>
                          <a:rPr lang="en-US" sz="2400" i="1" dirty="0"/>
                          <m:t>∗ </m:t>
                        </m:r>
                        <m:r>
                          <m:rPr>
                            <m:nor/>
                          </m:rPr>
                          <a:rPr lang="en-US" sz="2400" i="1" dirty="0"/>
                          <m:t>m</m:t>
                        </m:r>
                        <m:r>
                          <m:rPr>
                            <m:nor/>
                          </m:rPr>
                          <a:rPr lang="en-US" sz="2400" i="1" dirty="0"/>
                          <m:t>) </m:t>
                        </m:r>
                      </m:sup>
                    </m:sSup>
                  </m:oMath>
                </a14:m>
                <a:endParaRPr lang="en-US" sz="2400" i="1" dirty="0"/>
              </a:p>
              <a:p>
                <a:pPr marL="0" indent="0">
                  <a:buNone/>
                </a:pPr>
                <a:r>
                  <a:rPr lang="en-US" i="1" dirty="0" smtClean="0"/>
                  <a:t>P=  </a:t>
                </a:r>
                <a:r>
                  <a:rPr lang="en-US" sz="5200" i="1" dirty="0" smtClean="0"/>
                  <a:t>[</a:t>
                </a:r>
                <a:r>
                  <a:rPr lang="en-US" i="1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num>
                      <m:den>
                        <m:sSup>
                          <m:sSupPr>
                            <m:ctrlPr>
                              <a:rPr lang="pt-BR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pt-BR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pt-BR" i="1" dirty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m:rPr>
                                <m:nor/>
                              </m:rPr>
                              <a:rPr lang="en-US" i="1" dirty="0"/>
                              <m:t>^(</m:t>
                            </m:r>
                            <m:r>
                              <m:rPr>
                                <m:nor/>
                              </m:rPr>
                              <a:rPr lang="en-US" i="1" dirty="0"/>
                              <m:t>n</m:t>
                            </m:r>
                            <m:r>
                              <m:rPr>
                                <m:nor/>
                              </m:rPr>
                              <a:rPr lang="en-US" i="1" dirty="0"/>
                              <m:t>∗ </m:t>
                            </m:r>
                            <m:r>
                              <m:rPr>
                                <m:nor/>
                              </m:rPr>
                              <a:rPr lang="en-US" i="1" dirty="0"/>
                              <m:t>m</m:t>
                            </m:r>
                            <m:r>
                              <m:rPr>
                                <m:nor/>
                              </m:rPr>
                              <a:rPr lang="en-US" i="1" dirty="0"/>
                              <m:t>) 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i="1" dirty="0" smtClean="0"/>
                  <a:t> </a:t>
                </a:r>
                <a:r>
                  <a:rPr lang="en-US" sz="5200" i="1" dirty="0" smtClean="0"/>
                  <a:t>]</a:t>
                </a:r>
                <a:endParaRPr lang="en-US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53851"/>
              </a:xfrm>
              <a:blipFill>
                <a:blip r:embed="rId2"/>
                <a:stretch>
                  <a:fillRect l="-1043" t="-3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9921765" y="4422637"/>
            <a:ext cx="2045063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m</a:t>
            </a:r>
            <a:r>
              <a:rPr lang="en-US" dirty="0" smtClean="0"/>
              <a:t> value </a:t>
            </a:r>
          </a:p>
          <a:p>
            <a:r>
              <a:rPr lang="en-US" dirty="0" smtClean="0"/>
              <a:t>Annually = 1</a:t>
            </a:r>
          </a:p>
          <a:p>
            <a:r>
              <a:rPr lang="en-US" dirty="0" smtClean="0"/>
              <a:t>Seminally = 2</a:t>
            </a:r>
          </a:p>
          <a:p>
            <a:r>
              <a:rPr lang="en-US" dirty="0" smtClean="0"/>
              <a:t>Quarterly = 4</a:t>
            </a:r>
          </a:p>
          <a:p>
            <a:r>
              <a:rPr lang="en-US" dirty="0" smtClean="0"/>
              <a:t>Weekly = 52</a:t>
            </a:r>
          </a:p>
          <a:p>
            <a:r>
              <a:rPr lang="en-US" dirty="0" smtClean="0"/>
              <a:t>Daily= 365 or 360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265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interest (Exercise)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1) </a:t>
            </a:r>
            <a:r>
              <a:rPr lang="en-US" dirty="0"/>
              <a:t>You have 30,000 BDT </a:t>
            </a:r>
            <a:r>
              <a:rPr lang="en-US" dirty="0" smtClean="0"/>
              <a:t>. If you Invest it after 1 year you got back 40,000. find the interest amount and rate </a:t>
            </a:r>
          </a:p>
          <a:p>
            <a:pPr marL="0" indent="0">
              <a:buNone/>
            </a:pPr>
            <a:r>
              <a:rPr lang="en-US" dirty="0" smtClean="0"/>
              <a:t>2) </a:t>
            </a:r>
            <a:r>
              <a:rPr lang="en-US" dirty="0"/>
              <a:t>You have </a:t>
            </a:r>
            <a:r>
              <a:rPr lang="en-US" dirty="0" smtClean="0"/>
              <a:t>2,00,000 </a:t>
            </a:r>
            <a:r>
              <a:rPr lang="en-US" dirty="0"/>
              <a:t>BDT If </a:t>
            </a:r>
            <a:r>
              <a:rPr lang="en-US" dirty="0" smtClean="0"/>
              <a:t>you Invest it after 1 year you need to pay 5%. Find the interest  Rate and Amount.</a:t>
            </a:r>
          </a:p>
          <a:p>
            <a:pPr marL="0" indent="0">
              <a:buNone/>
            </a:pPr>
            <a:r>
              <a:rPr lang="en-US" dirty="0" smtClean="0"/>
              <a:t>3)You got 50,000 where 10% was interest rate. And invested 25000. </a:t>
            </a:r>
          </a:p>
          <a:p>
            <a:pPr marL="0" indent="0">
              <a:buNone/>
            </a:pPr>
            <a:r>
              <a:rPr lang="en-US" dirty="0" smtClean="0"/>
              <a:t>4) You invested $2500 what at 8% interest for 5 years. Find the interest amount and the future value.</a:t>
            </a:r>
          </a:p>
          <a:p>
            <a:pPr marL="0" indent="0">
              <a:buNone/>
            </a:pPr>
            <a:r>
              <a:rPr lang="en-US" dirty="0" smtClean="0"/>
              <a:t>5) </a:t>
            </a:r>
            <a:r>
              <a:rPr lang="en-US" dirty="0" err="1" smtClean="0"/>
              <a:t>Malek</a:t>
            </a:r>
            <a:r>
              <a:rPr lang="en-US" dirty="0" smtClean="0"/>
              <a:t> received BDT 99000 for an investment which was held for 10 years at 12% interest</a:t>
            </a:r>
            <a:r>
              <a:rPr lang="en-US" dirty="0"/>
              <a:t>. Find the interest amount and the </a:t>
            </a:r>
            <a:r>
              <a:rPr lang="en-US" dirty="0" smtClean="0"/>
              <a:t>Present </a:t>
            </a:r>
            <a:r>
              <a:rPr lang="en-US" dirty="0"/>
              <a:t>value.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6010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596</TotalTime>
  <Words>1174</Words>
  <Application>Microsoft Office PowerPoint</Application>
  <PresentationFormat>Widescreen</PresentationFormat>
  <Paragraphs>260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Office Theme</vt:lpstr>
      <vt:lpstr>PowerPoint Presentation</vt:lpstr>
      <vt:lpstr>Mathematics of Finance </vt:lpstr>
      <vt:lpstr>BDT Then vs Now</vt:lpstr>
      <vt:lpstr>Time Value of Money: Concept </vt:lpstr>
      <vt:lpstr>Common Terms </vt:lpstr>
      <vt:lpstr>Learning </vt:lpstr>
      <vt:lpstr>Simple and Compound Interest </vt:lpstr>
      <vt:lpstr>Formula (one time payment)</vt:lpstr>
      <vt:lpstr>Simple interest (Exercise)  </vt:lpstr>
      <vt:lpstr>Understanding Rate </vt:lpstr>
      <vt:lpstr>Practice </vt:lpstr>
      <vt:lpstr>Annuity </vt:lpstr>
      <vt:lpstr>Ordinary Annuity (End of the period)</vt:lpstr>
      <vt:lpstr>Annuity due (Beginning of the period)</vt:lpstr>
      <vt:lpstr>Formula (equal monthly payment)</vt:lpstr>
      <vt:lpstr>Mixed stream</vt:lpstr>
      <vt:lpstr>PowerPoint Presentation</vt:lpstr>
      <vt:lpstr>Mixed stream FV of Ordinary annuity </vt:lpstr>
      <vt:lpstr>PowerPoint Presentation</vt:lpstr>
      <vt:lpstr>PowerPoint Presentation</vt:lpstr>
      <vt:lpstr>Mixed stream PV of Ordinary annuity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Mathematics of Finance </dc:title>
  <dc:creator>Windows User</dc:creator>
  <cp:lastModifiedBy>Windows User</cp:lastModifiedBy>
  <cp:revision>51</cp:revision>
  <dcterms:created xsi:type="dcterms:W3CDTF">2022-03-22T03:50:07Z</dcterms:created>
  <dcterms:modified xsi:type="dcterms:W3CDTF">2022-04-12T05:14:52Z</dcterms:modified>
</cp:coreProperties>
</file>