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orient="horz" pos="2863" userDrawn="1">
          <p15:clr>
            <a:srgbClr val="A4A3A4"/>
          </p15:clr>
        </p15:guide>
        <p15:guide id="4" orient="horz" pos="31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34A"/>
    <a:srgbClr val="FA2326"/>
    <a:srgbClr val="D40107"/>
    <a:srgbClr val="0E040A"/>
    <a:srgbClr val="5F030C"/>
    <a:srgbClr val="0C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D2CD0-FB18-4FDE-9AA9-0AE8858F5FDD}" v="124" dt="2022-04-04T19:59:53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" y="28"/>
      </p:cViewPr>
      <p:guideLst>
        <p:guide orient="horz" pos="1729"/>
        <p:guide pos="710"/>
        <p:guide orient="horz" pos="2863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32A-EAE6-445A-B2AE-05EF8377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6C85-33DB-4716-8338-61B7E28F1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73CC-2A6D-4B3E-A393-3CE1D918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4DBB-1FBE-4135-A09A-6DE790C0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7AB1-8D69-4643-A56B-98BFCAB4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4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19DD-3937-408E-8B8D-B3535EEF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C66B-28FA-4F83-A20A-03A2DE6D0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3F02-8F4F-417D-9F85-468F0D3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CFDF-C58D-41E2-9EC5-69A971FB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4BCC-3A06-4FD2-93FC-8D37F8C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407C4-5A31-432E-9CCE-808CE349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A67D-D80A-431F-A22A-50220C7A6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F6BD-9B41-46D1-98C6-8CCF050A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25BE-7F0B-451E-B52F-253B56C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A86B-1930-4BA5-B3C7-A347E0FA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3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EFE8-33FC-4A1E-8AB9-1543E7E0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A0FB-0983-4A15-A460-895B5856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8A3D-B0CF-44A0-9232-44AFECF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1D27-D755-4EDE-9B63-8331F4F8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BA16-E67E-414B-ADA4-D91862C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7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6EEE-39E5-4CEC-B1DF-648D9FA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F6C5-99FC-4FFE-A1A7-94376432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A5E8-6EF6-4DA3-9D02-463501ED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E922-42DE-4544-B10A-8293420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F7DD-6D74-4CE5-9823-95B15F44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7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0442-F6F9-4A57-B856-FC7BCA57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4FC9-3A1A-4827-A41B-1720EB1C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ED87C-E77F-4E72-B42B-C68EA289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83EC-0514-4130-80E8-B68C2229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3264-5263-448C-B9F8-7BF5707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2F603-C95F-4512-9A87-B626CB6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F26-C072-4059-AC93-DBDEAB74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8E36-B3B6-483F-934B-6285D104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431D-8D38-44FD-B025-4E68415E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1DA2-6A6F-4ED2-9ED2-7ADE8954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B71DB-04F0-41C9-8BE4-F903CCE92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143FE-7CC0-441E-A8AC-DD251DCD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3878B-F2AF-43F9-B304-B0E3BB7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1D9AC-EE14-411D-8165-6E32FAA1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4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252A-BEAE-4F1B-B4B4-7006454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03FF-82C4-4535-AB97-BDB77602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56F75-BF3A-45F1-B072-1A5D33FB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AAF5B-C9B7-4BF4-8761-DBFA460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0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5107C-D2AC-4480-9AAA-73DBD6DA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657A8-680B-400D-8470-CFE45C82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DA550-5117-47BA-AB04-AA864A50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3CA3-0627-4EB7-B0BB-2303BC36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BB-FF99-4256-A7BE-05D5257D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84A4-B4D7-4D5C-9DB5-8A5D5F9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7FB7-42CF-4B65-B555-2A65AC87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6882-2416-490F-BD12-380DC51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7B54-C766-4025-83A3-07AD509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291D-3283-4E33-BDA3-ABDC9CAC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556BD-1AFB-4FDC-A8F8-96DCD49C9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088DE-1841-4196-B169-01AAE897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F2EB-CB65-42FE-929B-1F8E788A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6687-6288-45D9-81A9-55FABA1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17A5B-B38C-45D2-8635-51F97904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C94A5-01CF-471A-A6E7-C4EB718A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8032-308C-4673-A60A-32F74687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3444-4015-420A-B8C8-416FA79A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8BF1-355E-4965-8F44-12D01328A702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4A82-7145-4ACA-9CB9-A64F1EF3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F936-8AF6-4A6F-B128-EF36ED6C5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957C-410A-4653-AE84-2CC7A6BF0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B8E0F6E1-3AE4-4223-8C37-53F09FB5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0815" y="19963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773AD4-79F9-410B-A617-11CD17455E03}"/>
              </a:ext>
            </a:extLst>
          </p:cNvPr>
          <p:cNvSpPr txBox="1">
            <a:spLocks/>
          </p:cNvSpPr>
          <p:nvPr/>
        </p:nvSpPr>
        <p:spPr>
          <a:xfrm>
            <a:off x="1063526" y="2171798"/>
            <a:ext cx="9623404" cy="125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Roboto Medium" panose="02000000000000000000" pitchFamily="2" charset="0"/>
                <a:ea typeface="Roboto Medium" panose="02000000000000000000" pitchFamily="2" charset="0"/>
              </a:rPr>
              <a:t>Wine quality dataset</a:t>
            </a:r>
            <a:endParaRPr lang="ru-RU" sz="6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968B5F-A005-486E-9139-12930CAA665E}"/>
              </a:ext>
            </a:extLst>
          </p:cNvPr>
          <p:cNvSpPr txBox="1">
            <a:spLocks/>
          </p:cNvSpPr>
          <p:nvPr/>
        </p:nvSpPr>
        <p:spPr>
          <a:xfrm>
            <a:off x="1063525" y="3429000"/>
            <a:ext cx="9623404" cy="41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the quality of wine</a:t>
            </a:r>
            <a:endParaRPr lang="ru-RU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324DA-896A-4CFD-9769-D8971FB300FD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16" descr="A picture containing red&#10;&#10;Description automatically generated">
            <a:extLst>
              <a:ext uri="{FF2B5EF4-FFF2-40B4-BE49-F238E27FC236}">
                <a16:creationId xmlns:a16="http://schemas.microsoft.com/office/drawing/2014/main" id="{EDDD42CF-4B2F-4F30-AA2F-CF711D4A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5" y="2497173"/>
            <a:ext cx="4783005" cy="49025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6C0538B-5635-40D2-850F-201DA4FE42CD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F99FB-0E4F-4559-9534-1045D19F501C}"/>
              </a:ext>
            </a:extLst>
          </p:cNvPr>
          <p:cNvSpPr txBox="1">
            <a:spLocks/>
          </p:cNvSpPr>
          <p:nvPr/>
        </p:nvSpPr>
        <p:spPr>
          <a:xfrm>
            <a:off x="1039917" y="1634894"/>
            <a:ext cx="4415661" cy="633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This datasets is related to red variants of the Portuguese "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Vinho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Verde" wine. 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  <a:cs typeface="+mj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C54151-43FA-4E34-8834-5C58714E122A}"/>
              </a:ext>
            </a:extLst>
          </p:cNvPr>
          <p:cNvCxnSpPr>
            <a:cxnSpLocks/>
          </p:cNvCxnSpPr>
          <p:nvPr/>
        </p:nvCxnSpPr>
        <p:spPr>
          <a:xfrm flipV="1">
            <a:off x="2383604" y="2971793"/>
            <a:ext cx="7161945" cy="2182534"/>
          </a:xfrm>
          <a:prstGeom prst="bentConnector3">
            <a:avLst/>
          </a:prstGeom>
          <a:ln w="31750">
            <a:solidFill>
              <a:srgbClr val="D40107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lass of red wine&#10;&#10;Description automatically generated with low confidence">
            <a:extLst>
              <a:ext uri="{FF2B5EF4-FFF2-40B4-BE49-F238E27FC236}">
                <a16:creationId xmlns:a16="http://schemas.microsoft.com/office/drawing/2014/main" id="{88EADDA2-D8AE-4FF0-BF04-C2FDF89C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49" y="1698131"/>
            <a:ext cx="2141450" cy="52728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ANTICIPATE THE QUALITY OF WINE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91F638B7-14BF-47C1-8CF3-840C5D3E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5" y="4497576"/>
            <a:ext cx="1451059" cy="14510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2A82EC-D7AC-4680-BF42-DE704E1708A4}"/>
              </a:ext>
            </a:extLst>
          </p:cNvPr>
          <p:cNvSpPr txBox="1"/>
          <p:nvPr/>
        </p:nvSpPr>
        <p:spPr>
          <a:xfrm>
            <a:off x="5977622" y="3789112"/>
            <a:ext cx="321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Task is to predict the quality of wine using the given data.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A2C59-C309-4BCA-B195-F50584A60796}"/>
              </a:ext>
            </a:extLst>
          </p:cNvPr>
          <p:cNvSpPr txBox="1"/>
          <p:nvPr/>
        </p:nvSpPr>
        <p:spPr>
          <a:xfrm>
            <a:off x="1039917" y="2208782"/>
            <a:ext cx="6357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The dataset describes the amount of various chemicals present in wine and their effect on it's quality.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387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3DC68A-CCDE-4BFE-999F-9C8A20957F08}"/>
              </a:ext>
            </a:extLst>
          </p:cNvPr>
          <p:cNvCxnSpPr>
            <a:cxnSpLocks/>
          </p:cNvCxnSpPr>
          <p:nvPr/>
        </p:nvCxnSpPr>
        <p:spPr>
          <a:xfrm>
            <a:off x="2831036" y="4553207"/>
            <a:ext cx="5996576" cy="15892"/>
          </a:xfrm>
          <a:prstGeom prst="line">
            <a:avLst/>
          </a:prstGeom>
          <a:ln w="31750" cap="rnd">
            <a:solidFill>
              <a:srgbClr val="35B34A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DF35C2DB-FF57-4E83-BBCC-1741DB54FC1F}"/>
              </a:ext>
            </a:extLst>
          </p:cNvPr>
          <p:cNvSpPr/>
          <p:nvPr/>
        </p:nvSpPr>
        <p:spPr>
          <a:xfrm rot="10800000">
            <a:off x="1672373" y="3365206"/>
            <a:ext cx="2754843" cy="1162148"/>
          </a:xfrm>
          <a:prstGeom prst="arc">
            <a:avLst>
              <a:gd name="adj1" fmla="val 16200000"/>
              <a:gd name="adj2" fmla="val 5608703"/>
            </a:avLst>
          </a:prstGeom>
          <a:ln w="31750" cap="rnd">
            <a:solidFill>
              <a:srgbClr val="35B34A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3D4119D-8D40-4818-89FB-26632AD2377B}"/>
              </a:ext>
            </a:extLst>
          </p:cNvPr>
          <p:cNvSpPr/>
          <p:nvPr/>
        </p:nvSpPr>
        <p:spPr>
          <a:xfrm>
            <a:off x="6052928" y="2219386"/>
            <a:ext cx="2754843" cy="1162148"/>
          </a:xfrm>
          <a:prstGeom prst="arc">
            <a:avLst>
              <a:gd name="adj1" fmla="val 16200000"/>
              <a:gd name="adj2" fmla="val 5608703"/>
            </a:avLst>
          </a:prstGeom>
          <a:ln w="31750" cap="rnd">
            <a:solidFill>
              <a:srgbClr val="35B34A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408F59-546B-4BFF-8D83-E6D4A189E382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476168" y="2196790"/>
            <a:ext cx="6893617" cy="18269"/>
          </a:xfrm>
          <a:prstGeom prst="line">
            <a:avLst/>
          </a:prstGeom>
          <a:ln w="31750" cap="rnd">
            <a:solidFill>
              <a:srgbClr val="35B3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Solution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6D4A-DFB5-4B62-A1E0-75CC9CE624D0}"/>
              </a:ext>
            </a:extLst>
          </p:cNvPr>
          <p:cNvSpPr txBox="1"/>
          <p:nvPr/>
        </p:nvSpPr>
        <p:spPr>
          <a:xfrm>
            <a:off x="1373083" y="2520947"/>
            <a:ext cx="896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1B5AC-9A7B-49EC-8EC9-F7CE3E1FC677}"/>
              </a:ext>
            </a:extLst>
          </p:cNvPr>
          <p:cNvSpPr txBox="1"/>
          <p:nvPr/>
        </p:nvSpPr>
        <p:spPr>
          <a:xfrm>
            <a:off x="3626035" y="2503631"/>
            <a:ext cx="1934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pPr algn="ctr"/>
            <a:r>
              <a:rPr lang="ru-RU" dirty="0"/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C81DB0-26E7-4F7C-9060-8A77AC151DC1}"/>
              </a:ext>
            </a:extLst>
          </p:cNvPr>
          <p:cNvSpPr txBox="1"/>
          <p:nvPr/>
        </p:nvSpPr>
        <p:spPr>
          <a:xfrm>
            <a:off x="6177018" y="2534304"/>
            <a:ext cx="2056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EXPLORATORY DATA ANALYSIS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01F9F-30D7-4F21-9950-3450EC7573CC}"/>
              </a:ext>
            </a:extLst>
          </p:cNvPr>
          <p:cNvSpPr txBox="1"/>
          <p:nvPr/>
        </p:nvSpPr>
        <p:spPr>
          <a:xfrm>
            <a:off x="1993117" y="4741537"/>
            <a:ext cx="2258643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DATA PREPROCESSING 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8701F2-9BAC-4DEF-A397-FB3A007EA7AB}"/>
              </a:ext>
            </a:extLst>
          </p:cNvPr>
          <p:cNvSpPr txBox="1"/>
          <p:nvPr/>
        </p:nvSpPr>
        <p:spPr>
          <a:xfrm>
            <a:off x="5829324" y="4828085"/>
            <a:ext cx="164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MODEL 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4102" name="Picture 6" descr="Ноутбуки PNG коллекция изображений для бесплатного скачивания - CrazyPNG-PNG  изображение скачать бесплатно-CrazyPNG-PNG изображение скачать бесплатно">
            <a:extLst>
              <a:ext uri="{FF2B5EF4-FFF2-40B4-BE49-F238E27FC236}">
                <a16:creationId xmlns:a16="http://schemas.microsoft.com/office/drawing/2014/main" id="{2B061DED-E20E-4067-9875-0042B6BE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361" y="3037635"/>
            <a:ext cx="3584585" cy="22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8522BEA-6913-47E0-91B3-073D21C567DE}"/>
              </a:ext>
            </a:extLst>
          </p:cNvPr>
          <p:cNvCxnSpPr>
            <a:cxnSpLocks/>
          </p:cNvCxnSpPr>
          <p:nvPr/>
        </p:nvCxnSpPr>
        <p:spPr>
          <a:xfrm flipV="1">
            <a:off x="9690266" y="3691756"/>
            <a:ext cx="929292" cy="449300"/>
          </a:xfrm>
          <a:prstGeom prst="bentConnector3">
            <a:avLst/>
          </a:prstGeom>
          <a:ln w="31750">
            <a:solidFill>
              <a:srgbClr val="D40107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glass of red wine&#10;&#10;Description automatically generated with low confidence">
            <a:extLst>
              <a:ext uri="{FF2B5EF4-FFF2-40B4-BE49-F238E27FC236}">
                <a16:creationId xmlns:a16="http://schemas.microsoft.com/office/drawing/2014/main" id="{6829D961-01EF-4D43-9F5F-9E21C0B6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29" y="3306724"/>
            <a:ext cx="470520" cy="1158559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E67ECDBD-761F-48AC-AE6B-08BCCEA7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6134" y="3858990"/>
            <a:ext cx="564132" cy="56413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B8DEBBD-4577-4C6C-AA2C-B5C110C6A67A}"/>
              </a:ext>
            </a:extLst>
          </p:cNvPr>
          <p:cNvSpPr/>
          <p:nvPr/>
        </p:nvSpPr>
        <p:spPr>
          <a:xfrm>
            <a:off x="1533573" y="198598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B013B3-D629-464D-AA6F-ADF1581E1A85}"/>
              </a:ext>
            </a:extLst>
          </p:cNvPr>
          <p:cNvSpPr txBox="1"/>
          <p:nvPr/>
        </p:nvSpPr>
        <p:spPr>
          <a:xfrm>
            <a:off x="1626185" y="203109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1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8BD777-CEED-42F4-A8E0-A0BFE746CE68}"/>
              </a:ext>
            </a:extLst>
          </p:cNvPr>
          <p:cNvSpPr/>
          <p:nvPr/>
        </p:nvSpPr>
        <p:spPr>
          <a:xfrm>
            <a:off x="4268213" y="198598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16CD2F-D763-43FF-9C65-8B28EB183740}"/>
              </a:ext>
            </a:extLst>
          </p:cNvPr>
          <p:cNvSpPr/>
          <p:nvPr/>
        </p:nvSpPr>
        <p:spPr>
          <a:xfrm>
            <a:off x="7002853" y="198598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17A201-29E2-4A3D-B41D-7A421F15E332}"/>
              </a:ext>
            </a:extLst>
          </p:cNvPr>
          <p:cNvSpPr/>
          <p:nvPr/>
        </p:nvSpPr>
        <p:spPr>
          <a:xfrm>
            <a:off x="5991214" y="4312542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43A107-6ECD-48C2-92CF-8AFBB5C8968F}"/>
              </a:ext>
            </a:extLst>
          </p:cNvPr>
          <p:cNvSpPr/>
          <p:nvPr/>
        </p:nvSpPr>
        <p:spPr>
          <a:xfrm>
            <a:off x="2821355" y="4295728"/>
            <a:ext cx="459544" cy="459544"/>
          </a:xfrm>
          <a:prstGeom prst="ellipse">
            <a:avLst/>
          </a:prstGeom>
          <a:solidFill>
            <a:srgbClr val="35B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22176-58E2-42C2-B566-541DE03BFDDB}"/>
              </a:ext>
            </a:extLst>
          </p:cNvPr>
          <p:cNvSpPr txBox="1"/>
          <p:nvPr/>
        </p:nvSpPr>
        <p:spPr>
          <a:xfrm>
            <a:off x="4360825" y="203039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2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14BAF-375A-4282-84E3-F33F6D6D91E2}"/>
              </a:ext>
            </a:extLst>
          </p:cNvPr>
          <p:cNvSpPr txBox="1"/>
          <p:nvPr/>
        </p:nvSpPr>
        <p:spPr>
          <a:xfrm>
            <a:off x="7095465" y="203039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3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25FDC-7E32-436F-991A-7D5D79C0BC4C}"/>
              </a:ext>
            </a:extLst>
          </p:cNvPr>
          <p:cNvSpPr txBox="1"/>
          <p:nvPr/>
        </p:nvSpPr>
        <p:spPr>
          <a:xfrm>
            <a:off x="6083826" y="43682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5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A10516-EB4E-47F9-A10D-9A1E5BD872A0}"/>
              </a:ext>
            </a:extLst>
          </p:cNvPr>
          <p:cNvSpPr txBox="1"/>
          <p:nvPr/>
        </p:nvSpPr>
        <p:spPr>
          <a:xfrm>
            <a:off x="2908637" y="434701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krobat" panose="00000600000000000000" pitchFamily="50" charset="-52"/>
              </a:rPr>
              <a:t>4</a:t>
            </a:r>
            <a:endParaRPr lang="ru-RU" b="1" dirty="0">
              <a:solidFill>
                <a:schemeClr val="bg1"/>
              </a:solidFill>
              <a:latin typeface="Akrobat" panose="00000600000000000000" pitchFamily="50" charset="-52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7E874A-F8F4-4CCC-BABD-B3912B82AD7C}"/>
              </a:ext>
            </a:extLst>
          </p:cNvPr>
          <p:cNvCxnSpPr>
            <a:cxnSpLocks/>
          </p:cNvCxnSpPr>
          <p:nvPr/>
        </p:nvCxnSpPr>
        <p:spPr>
          <a:xfrm>
            <a:off x="3027848" y="3375700"/>
            <a:ext cx="4402501" cy="11667"/>
          </a:xfrm>
          <a:prstGeom prst="line">
            <a:avLst/>
          </a:prstGeom>
          <a:ln w="31750" cap="rnd">
            <a:solidFill>
              <a:srgbClr val="35B34A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Metrics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36E35BFB-340B-41E5-8A2A-9CEBDAA5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7" y="1996702"/>
            <a:ext cx="4082730" cy="1286659"/>
          </a:xfrm>
          <a:prstGeom prst="rect">
            <a:avLst/>
          </a:prstGeom>
        </p:spPr>
      </p:pic>
      <p:pic>
        <p:nvPicPr>
          <p:cNvPr id="17" name="Picture 16" descr="A picture containing red&#10;&#10;Description automatically generated">
            <a:extLst>
              <a:ext uri="{FF2B5EF4-FFF2-40B4-BE49-F238E27FC236}">
                <a16:creationId xmlns:a16="http://schemas.microsoft.com/office/drawing/2014/main" id="{99611579-D6FF-4301-8E50-45C03A79B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5" y="2497173"/>
            <a:ext cx="4783005" cy="490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91BB79-A454-440D-8B70-67CC0EF96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125" y="3622304"/>
            <a:ext cx="6121170" cy="22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1379C0-2565-45BA-9E87-2AD0FC838D3F}"/>
              </a:ext>
            </a:extLst>
          </p:cNvPr>
          <p:cNvSpPr/>
          <p:nvPr/>
        </p:nvSpPr>
        <p:spPr>
          <a:xfrm>
            <a:off x="-15420" y="1212112"/>
            <a:ext cx="584200" cy="4663678"/>
          </a:xfrm>
          <a:prstGeom prst="rect">
            <a:avLst/>
          </a:prstGeom>
          <a:solidFill>
            <a:srgbClr val="35B34A"/>
          </a:solidFill>
          <a:ln>
            <a:solidFill>
              <a:srgbClr val="35B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A650E-C12E-47A1-A1EB-38A1FF097FE9}"/>
              </a:ext>
            </a:extLst>
          </p:cNvPr>
          <p:cNvSpPr/>
          <p:nvPr/>
        </p:nvSpPr>
        <p:spPr>
          <a:xfrm rot="5400000">
            <a:off x="4703069" y="2750694"/>
            <a:ext cx="584200" cy="7663062"/>
          </a:xfrm>
          <a:prstGeom prst="rect">
            <a:avLst/>
          </a:prstGeom>
          <a:solidFill>
            <a:srgbClr val="FA2326"/>
          </a:solidFill>
          <a:ln>
            <a:solidFill>
              <a:srgbClr val="FA2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4" descr="Вопросы и ответы по программированию - SkillFactory">
            <a:extLst>
              <a:ext uri="{FF2B5EF4-FFF2-40B4-BE49-F238E27FC236}">
                <a16:creationId xmlns:a16="http://schemas.microsoft.com/office/drawing/2014/main" id="{66E567C6-223E-4D97-83EB-D3B2708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5302" y="0"/>
            <a:ext cx="3646698" cy="831975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71C6F7-1C5B-4148-BBB6-A866605412BA}"/>
              </a:ext>
            </a:extLst>
          </p:cNvPr>
          <p:cNvSpPr txBox="1"/>
          <p:nvPr/>
        </p:nvSpPr>
        <p:spPr>
          <a:xfrm>
            <a:off x="1039918" y="1177628"/>
            <a:ext cx="612117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Conclusion</a:t>
            </a:r>
            <a:endParaRPr lang="ru-RU" sz="2800" dirty="0"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pic>
        <p:nvPicPr>
          <p:cNvPr id="17" name="Picture 16" descr="A picture containing red&#10;&#10;Description automatically generated">
            <a:extLst>
              <a:ext uri="{FF2B5EF4-FFF2-40B4-BE49-F238E27FC236}">
                <a16:creationId xmlns:a16="http://schemas.microsoft.com/office/drawing/2014/main" id="{99611579-D6FF-4301-8E50-45C03A79B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5" y="2497173"/>
            <a:ext cx="4783005" cy="4902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5DF30-AED8-4B5F-AAA8-72A8F91A7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339" y="2392326"/>
            <a:ext cx="7734637" cy="28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Akrobat</vt:lpstr>
      <vt:lpstr>Arial</vt:lpstr>
      <vt:lpstr>Calibri</vt:lpstr>
      <vt:lpstr>Calibri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Dizik, Olga</dc:creator>
  <cp:lastModifiedBy>Dizik, Olga</cp:lastModifiedBy>
  <cp:revision>1</cp:revision>
  <dcterms:created xsi:type="dcterms:W3CDTF">2022-04-04T18:22:02Z</dcterms:created>
  <dcterms:modified xsi:type="dcterms:W3CDTF">2022-04-04T20:04:44Z</dcterms:modified>
</cp:coreProperties>
</file>