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</p:sldMasterIdLst>
  <p:notesMasterIdLst>
    <p:notesMasterId r:id="rId67"/>
  </p:notesMasterIdLst>
  <p:handoutMasterIdLst>
    <p:handoutMasterId r:id="rId68"/>
  </p:handoutMasterIdLst>
  <p:sldIdLst>
    <p:sldId id="269" r:id="rId4"/>
    <p:sldId id="303" r:id="rId5"/>
    <p:sldId id="278" r:id="rId6"/>
    <p:sldId id="345" r:id="rId7"/>
    <p:sldId id="283" r:id="rId8"/>
    <p:sldId id="286" r:id="rId9"/>
    <p:sldId id="349" r:id="rId10"/>
    <p:sldId id="312" r:id="rId11"/>
    <p:sldId id="313" r:id="rId12"/>
    <p:sldId id="314" r:id="rId13"/>
    <p:sldId id="315" r:id="rId14"/>
    <p:sldId id="363" r:id="rId15"/>
    <p:sldId id="316" r:id="rId16"/>
    <p:sldId id="350" r:id="rId17"/>
    <p:sldId id="324" r:id="rId18"/>
    <p:sldId id="328" r:id="rId19"/>
    <p:sldId id="330" r:id="rId20"/>
    <p:sldId id="331" r:id="rId21"/>
    <p:sldId id="332" r:id="rId22"/>
    <p:sldId id="334" r:id="rId23"/>
    <p:sldId id="335" r:id="rId24"/>
    <p:sldId id="336" r:id="rId25"/>
    <p:sldId id="347" r:id="rId26"/>
    <p:sldId id="337" r:id="rId27"/>
    <p:sldId id="338" r:id="rId28"/>
    <p:sldId id="339" r:id="rId29"/>
    <p:sldId id="341" r:id="rId30"/>
    <p:sldId id="342" r:id="rId31"/>
    <p:sldId id="360" r:id="rId32"/>
    <p:sldId id="343" r:id="rId33"/>
    <p:sldId id="352" r:id="rId34"/>
    <p:sldId id="351" r:id="rId35"/>
    <p:sldId id="353" r:id="rId36"/>
    <p:sldId id="355" r:id="rId37"/>
    <p:sldId id="356" r:id="rId38"/>
    <p:sldId id="357" r:id="rId39"/>
    <p:sldId id="358" r:id="rId40"/>
    <p:sldId id="362" r:id="rId41"/>
    <p:sldId id="361" r:id="rId42"/>
    <p:sldId id="359" r:id="rId43"/>
    <p:sldId id="348" r:id="rId44"/>
    <p:sldId id="291" r:id="rId45"/>
    <p:sldId id="292" r:id="rId46"/>
    <p:sldId id="293" r:id="rId47"/>
    <p:sldId id="294" r:id="rId48"/>
    <p:sldId id="261" r:id="rId49"/>
    <p:sldId id="325" r:id="rId50"/>
    <p:sldId id="295" r:id="rId51"/>
    <p:sldId id="289" r:id="rId52"/>
    <p:sldId id="305" r:id="rId53"/>
    <p:sldId id="306" r:id="rId54"/>
    <p:sldId id="307" r:id="rId55"/>
    <p:sldId id="304" r:id="rId56"/>
    <p:sldId id="308" r:id="rId57"/>
    <p:sldId id="309" r:id="rId58"/>
    <p:sldId id="310" r:id="rId59"/>
    <p:sldId id="317" r:id="rId60"/>
    <p:sldId id="318" r:id="rId61"/>
    <p:sldId id="319" r:id="rId62"/>
    <p:sldId id="320" r:id="rId63"/>
    <p:sldId id="321" r:id="rId64"/>
    <p:sldId id="322" r:id="rId65"/>
    <p:sldId id="302" r:id="rId66"/>
  </p:sldIdLst>
  <p:sldSz cx="9144000" cy="6858000" type="screen4x3"/>
  <p:notesSz cx="6648450" cy="9782175"/>
  <p:defaultTextStyle>
    <a:defPPr>
      <a:defRPr lang="de-DE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43" autoAdjust="0"/>
  </p:normalViewPr>
  <p:slideViewPr>
    <p:cSldViewPr snapToGrid="0"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1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7.xml"/><Relationship Id="rId1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3B41F62-992B-4E2E-9235-164BFC479B1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990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91088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6613"/>
            <a:ext cx="5318125" cy="440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6543631-C2C2-40F8-A973-398BEECA10F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802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Standard_Widget_Toolkit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6007726-8961-45D6-A8E8-69E497B8587D}" type="slidenum">
              <a:rPr lang="de-DE" altLang="de-DE" sz="1200" smtClean="0">
                <a:latin typeface="Times New Roman" pitchFamily="18" charset="0"/>
              </a:rPr>
              <a:pPr/>
              <a:t>1</a:t>
            </a:fld>
            <a:endParaRPr lang="de-DE" altLang="de-DE" sz="1200" smtClean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79CCC98-EC48-4636-8CB2-08DF17909664}" type="slidenum">
              <a:rPr lang="de-DE" altLang="de-DE" sz="1200" smtClean="0">
                <a:latin typeface="Times New Roman" pitchFamily="18" charset="0"/>
              </a:rPr>
              <a:pPr/>
              <a:t>42</a:t>
            </a:fld>
            <a:endParaRPr lang="de-DE" altLang="de-DE" sz="1200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6B76097-1F96-4FF0-9FD3-7D36C992AE51}" type="slidenum">
              <a:rPr lang="de-DE" altLang="de-DE" sz="1200" smtClean="0">
                <a:latin typeface="Times New Roman" pitchFamily="18" charset="0"/>
              </a:rPr>
              <a:pPr/>
              <a:t>43</a:t>
            </a:fld>
            <a:endParaRPr lang="de-DE" altLang="de-DE" sz="1200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F9230B5-B692-4F75-A513-B0FD9CE012A4}" type="slidenum">
              <a:rPr lang="de-DE" altLang="de-DE" sz="1200" smtClean="0">
                <a:latin typeface="Times New Roman" pitchFamily="18" charset="0"/>
              </a:rPr>
              <a:pPr/>
              <a:t>44</a:t>
            </a:fld>
            <a:endParaRPr lang="de-DE" altLang="de-DE" sz="1200" smtClean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2878395-A942-4E57-96BE-E150E1340CE0}" type="slidenum">
              <a:rPr lang="de-DE" altLang="de-DE" sz="1200" smtClean="0">
                <a:latin typeface="Times New Roman" pitchFamily="18" charset="0"/>
              </a:rPr>
              <a:pPr/>
              <a:t>45</a:t>
            </a:fld>
            <a:endParaRPr lang="de-DE" altLang="de-DE" sz="1200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de-DE" altLang="de-DE" smtClean="0">
                <a:hlinkClick r:id="rId3" tooltip="Standard Widget Toolkit"/>
              </a:rPr>
              <a:t>Standard Widget Toolkit</a:t>
            </a:r>
            <a:r>
              <a:rPr lang="de-DE" altLang="de-DE" smtClean="0"/>
              <a:t>, eine Bibliothek für die Erstellung grafischer Oberflächen mit Java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AA4E0E5-F84B-4BF4-A728-5370C42F2A94}" type="slidenum">
              <a:rPr lang="de-DE" altLang="de-DE" sz="1200" smtClean="0">
                <a:latin typeface="Times New Roman" pitchFamily="18" charset="0"/>
              </a:rPr>
              <a:pPr/>
              <a:t>46</a:t>
            </a:fld>
            <a:endParaRPr lang="de-DE" altLang="de-DE" sz="1200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78DEECA-B180-4567-A2B2-0D668C2E74E2}" type="slidenum">
              <a:rPr lang="de-DE" altLang="de-DE" sz="1200" smtClean="0">
                <a:latin typeface="Times New Roman" pitchFamily="18" charset="0"/>
              </a:rPr>
              <a:pPr/>
              <a:t>57</a:t>
            </a:fld>
            <a:endParaRPr lang="de-DE" altLang="de-DE" sz="1200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B0C3D75-91CF-42C2-9818-3EE25325804A}" type="slidenum">
              <a:rPr lang="de-DE" altLang="de-DE" sz="1200" smtClean="0">
                <a:latin typeface="Times New Roman" pitchFamily="18" charset="0"/>
              </a:rPr>
              <a:pPr/>
              <a:t>3</a:t>
            </a:fld>
            <a:endParaRPr lang="de-DE" altLang="de-DE" sz="1200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1369B4F-AD37-4AB2-A599-17DB715D6E3C}" type="slidenum">
              <a:rPr lang="de-DE" altLang="de-DE" sz="1200" smtClean="0">
                <a:latin typeface="Times New Roman" pitchFamily="18" charset="0"/>
              </a:rPr>
              <a:pPr/>
              <a:t>5</a:t>
            </a:fld>
            <a:endParaRPr lang="de-DE" altLang="de-DE" sz="1200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07AE431-41C3-4D6A-A079-C5C6C2C9C12D}" type="slidenum">
              <a:rPr lang="de-DE" altLang="de-DE" sz="1200" smtClean="0">
                <a:latin typeface="Times New Roman" pitchFamily="18" charset="0"/>
              </a:rPr>
              <a:pPr/>
              <a:t>6</a:t>
            </a:fld>
            <a:endParaRPr lang="de-DE" altLang="de-DE" sz="1200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Garbage Collector arbeitet nach einem mark and sweep Algorithmus, der einen Objektgraf aufbaut. Wenn ein Objekt direkt oder indirekt nicht mehr erreicht werden kann, wird es vom heap genommen.</a:t>
            </a:r>
          </a:p>
        </p:txBody>
      </p:sp>
      <p:sp>
        <p:nvSpPr>
          <p:cNvPr id="7578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5C214AB-D0D2-453D-A18D-41917E43F1E2}" type="slidenum">
              <a:rPr lang="de-DE" altLang="de-DE" sz="1200" smtClean="0">
                <a:latin typeface="Times New Roman" pitchFamily="18" charset="0"/>
              </a:rPr>
              <a:pPr/>
              <a:t>22</a:t>
            </a:fld>
            <a:endParaRPr lang="de-DE" altLang="de-DE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BA18552-2485-475F-941A-5C1F6BC44F34}" type="slidenum">
              <a:rPr lang="de-DE" altLang="de-DE" sz="1200" smtClean="0">
                <a:latin typeface="Times New Roman" pitchFamily="18" charset="0"/>
              </a:rPr>
              <a:pPr/>
              <a:t>24</a:t>
            </a:fld>
            <a:endParaRPr lang="de-DE" altLang="de-DE" sz="1200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de-DE" altLang="de-DE" smtClean="0"/>
              <a:t>public class Mitarbeiter extends Object //ist automatisch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b="1" smtClean="0"/>
              <a:t>super.super.</a:t>
            </a:r>
            <a:r>
              <a:rPr lang="de-DE" altLang="de-DE" smtClean="0"/>
              <a:t>methode() geht </a:t>
            </a:r>
            <a:r>
              <a:rPr lang="de-DE" altLang="de-DE" b="1" smtClean="0"/>
              <a:t>nicht</a:t>
            </a:r>
            <a:r>
              <a:rPr lang="de-DE" altLang="de-DE" smtClean="0"/>
              <a:t>.</a:t>
            </a:r>
          </a:p>
          <a:p>
            <a:r>
              <a:rPr lang="de-DE" altLang="de-DE" b="1" smtClean="0"/>
              <a:t>return super</a:t>
            </a:r>
            <a:r>
              <a:rPr lang="de-DE" altLang="de-DE" smtClean="0"/>
              <a:t> geht </a:t>
            </a:r>
            <a:r>
              <a:rPr lang="de-DE" altLang="de-DE" b="1" smtClean="0"/>
              <a:t>nicht</a:t>
            </a:r>
            <a:r>
              <a:rPr lang="de-DE" altLang="de-DE" smtClean="0"/>
              <a:t>.</a:t>
            </a:r>
          </a:p>
          <a:p>
            <a:r>
              <a:rPr lang="de-DE" altLang="de-DE" smtClean="0"/>
              <a:t>In einer redefinierten Methode wird die darüberstehende Implementation genutzt. Ist es eine andere Methode, ist das Verhalten </a:t>
            </a:r>
            <a:r>
              <a:rPr lang="de-DE" altLang="de-DE" b="1" smtClean="0"/>
              <a:t>nicht konsistent</a:t>
            </a:r>
            <a:r>
              <a:rPr lang="de-DE" altLang="de-DE" smtClean="0"/>
              <a:t>, da die Polymorphie hier unterschiedliche Phänomene produziert.</a:t>
            </a:r>
          </a:p>
        </p:txBody>
      </p:sp>
      <p:sp>
        <p:nvSpPr>
          <p:cNvPr id="778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08F2B8-CF4D-411B-82B4-721570461902}" type="slidenum">
              <a:rPr lang="de-DE" altLang="de-DE" sz="1200" smtClean="0">
                <a:latin typeface="Times New Roman" pitchFamily="18" charset="0"/>
              </a:rPr>
              <a:pPr/>
              <a:t>25</a:t>
            </a:fld>
            <a:endParaRPr lang="de-DE" altLang="de-DE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12AF943-2BC4-4E50-BDF0-10E2AB0EBA73}" type="slidenum">
              <a:rPr lang="de-DE" altLang="de-DE" sz="1200" smtClean="0">
                <a:latin typeface="Times New Roman" pitchFamily="18" charset="0"/>
              </a:rPr>
              <a:pPr/>
              <a:t>26</a:t>
            </a:fld>
            <a:endParaRPr lang="de-DE" altLang="de-DE" sz="1200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de-DE" altLang="de-DE" smtClean="0"/>
              <a:t>public &gt; protected &gt; paketsichtbar &gt; private ( protected ist Erweiterung von paketsichtbar)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Variables: public static final only (auch wenn Schlüsselwörter fehlen)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/>
              <a:t>Seit Java 8 gibt es default-Implementierungen in interfaces</a:t>
            </a:r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2EFA94A-C99D-4D0B-83E6-26D6FB8D8AFE}" type="slidenum">
              <a:rPr lang="de-DE" altLang="de-DE" sz="1200" smtClean="0"/>
              <a:pPr/>
              <a:t>38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6583363"/>
            <a:ext cx="1331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200" b="1" smtClean="0">
                <a:solidFill>
                  <a:schemeClr val="tx2"/>
                </a:solidFill>
                <a:latin typeface="Times New Roman" pitchFamily="18" charset="0"/>
              </a:rPr>
              <a:t>© A. Rollins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 flipH="1">
            <a:off x="244475" y="6065838"/>
            <a:ext cx="8640763" cy="119062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44475" y="792163"/>
            <a:ext cx="8640763" cy="119062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  <p:pic>
        <p:nvPicPr>
          <p:cNvPr id="7" name="Picture 7" descr="java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683000"/>
            <a:ext cx="14763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83363"/>
            <a:ext cx="1331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200" b="1" smtClean="0">
                <a:solidFill>
                  <a:schemeClr val="tx2"/>
                </a:solidFill>
                <a:latin typeface="Times New Roman" pitchFamily="18" charset="0"/>
              </a:rPr>
              <a:t>© A. Rollins</a:t>
            </a:r>
          </a:p>
        </p:txBody>
      </p:sp>
      <p:pic>
        <p:nvPicPr>
          <p:cNvPr id="9" name="Picture 9" descr="logo_scurvejava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59" b="33795"/>
          <a:stretch>
            <a:fillRect/>
          </a:stretch>
        </p:blipFill>
        <p:spPr bwMode="auto">
          <a:xfrm>
            <a:off x="179388" y="0"/>
            <a:ext cx="5048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9250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E3012-8073-49FD-B9FA-AE819AFCBA1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5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5182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5182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15705-33F4-41AE-BB63-E6DD3C7CDB9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6583363"/>
            <a:ext cx="1331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200" b="1" smtClean="0">
                <a:solidFill>
                  <a:schemeClr val="tx2"/>
                </a:solidFill>
                <a:latin typeface="Times New Roman" pitchFamily="18" charset="0"/>
              </a:rPr>
              <a:t>© A. Rollins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 flipH="1">
            <a:off x="244475" y="6065838"/>
            <a:ext cx="8640763" cy="119062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44475" y="792163"/>
            <a:ext cx="8640763" cy="119062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  <p:pic>
        <p:nvPicPr>
          <p:cNvPr id="7" name="Picture 7" descr="java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683000"/>
            <a:ext cx="14763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7944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97250-AAC4-4FC7-B20C-560A2C620AB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1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757C9-4D83-4890-A65C-B378D2C516A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7613"/>
            <a:ext cx="3810000" cy="5300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7613"/>
            <a:ext cx="3810000" cy="5300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23DCB-3CB1-4FD6-B631-C9DF6E9106E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10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D3D1D-D3AA-4E6C-A966-81D4F33452A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12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11F35-D0D0-4D0E-A733-9E8B603137C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96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788A4-20F7-4991-837B-43C80B9F268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43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86E19-8150-410D-A187-7448DC83969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F9054-8E9D-4EFC-8CF4-908DEA53700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38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28628-608A-4EB9-93ED-169678DBF58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0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986BC-10E3-4462-B1B3-E7A65260F86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58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5182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5182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E0BEB-E90D-4F9D-A956-08435CB1987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44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685800" y="1217613"/>
            <a:ext cx="7772400" cy="5300662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488E7-0062-4A2E-AF2B-E05CBB0DCB2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22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6583363"/>
            <a:ext cx="1331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200" b="1" smtClean="0">
                <a:solidFill>
                  <a:schemeClr val="tx2"/>
                </a:solidFill>
                <a:latin typeface="Times New Roman" pitchFamily="18" charset="0"/>
              </a:rPr>
              <a:t>© A. Rollins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 flipH="1">
            <a:off x="244475" y="6065838"/>
            <a:ext cx="8640763" cy="119062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44475" y="792163"/>
            <a:ext cx="8640763" cy="119062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  <p:pic>
        <p:nvPicPr>
          <p:cNvPr id="7" name="Picture 7" descr="java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683000"/>
            <a:ext cx="14763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83363"/>
            <a:ext cx="1331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200" b="1" smtClean="0">
                <a:solidFill>
                  <a:schemeClr val="tx2"/>
                </a:solidFill>
                <a:latin typeface="Times New Roman" pitchFamily="18" charset="0"/>
              </a:rPr>
              <a:t>© A. Rollins</a:t>
            </a: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63991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EF9E-0353-4F9E-A5DD-EDADE41C919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64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F21C6-DDC2-40A4-8642-C2F63A8A885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28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7613"/>
            <a:ext cx="3810000" cy="5300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7613"/>
            <a:ext cx="3810000" cy="5300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38AD3-BB86-4685-A725-0E82ADACBDF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99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1A4B3-7880-480C-9530-3071F186862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043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37A82-95D5-4F9B-95EE-32AE3AF7BE2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DD113-B8C9-499F-926F-F366417CBF7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043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2310A-0628-47D8-AA5D-CC93199A1C3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329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535E5-5084-4EF4-BFF6-E34869CB793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73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E9C28-9373-4D02-84B3-1D8C3B34EA0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47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04831-B3AF-4958-9784-BE191C136CD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34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5182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5182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3CF95-03B2-49DD-9C8D-60107A9EE12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669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44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685800" y="1217613"/>
            <a:ext cx="7772400" cy="5300662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C826E-91DB-4B77-BF0D-85574229E10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6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7613"/>
            <a:ext cx="3810000" cy="5300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7613"/>
            <a:ext cx="3810000" cy="5300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8F78A-9B0D-4290-ADE1-0634BCAA7C5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9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439A9-950F-4A3A-9BF3-80C19F73E74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0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A47CB-EAED-49B9-B0DC-3CEC8CFB121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2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FDAF4-76F3-4A32-B0F4-88878A2A7C0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4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DE1D2-4C2D-429B-BDF3-2E34676367B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3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94254-6F07-498E-864D-45CECA93CA0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9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Hier klicken, um Master-Titelformat zu bearbeiten.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7613"/>
            <a:ext cx="7772400" cy="53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Hier klicken, um Master-Textformat zu bearbeiten.</a:t>
            </a:r>
          </a:p>
          <a:p>
            <a:pPr lvl="1"/>
            <a:r>
              <a:rPr lang="en-US" altLang="de-DE" smtClean="0"/>
              <a:t>Zweite Ebene</a:t>
            </a:r>
          </a:p>
          <a:p>
            <a:pPr lvl="2"/>
            <a:r>
              <a:rPr lang="en-US" altLang="de-DE" smtClean="0"/>
              <a:t>Dritte Ebene</a:t>
            </a:r>
          </a:p>
          <a:p>
            <a:pPr lvl="3"/>
            <a:r>
              <a:rPr lang="en-US" altLang="de-DE" smtClean="0"/>
              <a:t>Vierte Ebene</a:t>
            </a:r>
          </a:p>
          <a:p>
            <a:pPr lvl="4"/>
            <a:r>
              <a:rPr lang="en-US" altLang="de-DE" smtClean="0"/>
              <a:t>Fünfte Ebene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84950"/>
            <a:ext cx="213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C65458F1-B3EA-432A-99A3-D90790730A3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83363"/>
            <a:ext cx="1331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200" b="1" smtClean="0">
                <a:solidFill>
                  <a:schemeClr val="tx2"/>
                </a:solidFill>
                <a:latin typeface="Times New Roman" pitchFamily="18" charset="0"/>
              </a:rPr>
              <a:t>© A. Rollins</a:t>
            </a:r>
          </a:p>
        </p:txBody>
      </p:sp>
      <p:pic>
        <p:nvPicPr>
          <p:cNvPr id="1030" name="Picture 6" descr="logo_scurvejav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59" b="33795"/>
          <a:stretch>
            <a:fillRect/>
          </a:stretch>
        </p:blipFill>
        <p:spPr bwMode="auto">
          <a:xfrm>
            <a:off x="179388" y="0"/>
            <a:ext cx="5048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44475" y="866775"/>
            <a:ext cx="8640763" cy="889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0" y="6583363"/>
            <a:ext cx="1331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200" b="1" smtClean="0">
                <a:solidFill>
                  <a:schemeClr val="tx2"/>
                </a:solidFill>
                <a:latin typeface="Times New Roman" pitchFamily="18" charset="0"/>
              </a:rPr>
              <a:t>© A. Rollins</a:t>
            </a:r>
          </a:p>
        </p:txBody>
      </p:sp>
      <p:pic>
        <p:nvPicPr>
          <p:cNvPr id="1033" name="Picture 9" descr="logo_scurvejava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59" b="33795"/>
          <a:stretch>
            <a:fillRect/>
          </a:stretch>
        </p:blipFill>
        <p:spPr bwMode="auto">
          <a:xfrm>
            <a:off x="179388" y="0"/>
            <a:ext cx="5048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073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2872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367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Hier klicken, um Master-Titelformat zu bearbeiten.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7613"/>
            <a:ext cx="7772400" cy="53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Hier klicken, um Master-Textformat zu bearbeiten.</a:t>
            </a:r>
          </a:p>
          <a:p>
            <a:pPr lvl="1"/>
            <a:r>
              <a:rPr lang="en-US" altLang="de-DE" smtClean="0"/>
              <a:t>Zweite Ebene</a:t>
            </a:r>
          </a:p>
          <a:p>
            <a:pPr lvl="2"/>
            <a:r>
              <a:rPr lang="en-US" altLang="de-DE" smtClean="0"/>
              <a:t>Dritte Ebene</a:t>
            </a:r>
          </a:p>
          <a:p>
            <a:pPr lvl="3"/>
            <a:r>
              <a:rPr lang="en-US" altLang="de-DE" smtClean="0"/>
              <a:t>Vierte Ebene</a:t>
            </a:r>
          </a:p>
          <a:p>
            <a:pPr lvl="4"/>
            <a:r>
              <a:rPr lang="en-US" altLang="de-DE" smtClean="0"/>
              <a:t>Fünfte Ebene</a:t>
            </a: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84950"/>
            <a:ext cx="213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1D6E3938-64E3-4D24-A305-7DCAA024DD1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6583363"/>
            <a:ext cx="1331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200" b="1" smtClean="0">
                <a:solidFill>
                  <a:schemeClr val="tx2"/>
                </a:solidFill>
                <a:latin typeface="Times New Roman" pitchFamily="18" charset="0"/>
              </a:rPr>
              <a:t>© A. Rollins</a:t>
            </a:r>
          </a:p>
        </p:txBody>
      </p:sp>
      <p:pic>
        <p:nvPicPr>
          <p:cNvPr id="2054" name="Picture 6" descr="logo_scurvejav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59" b="33795"/>
          <a:stretch>
            <a:fillRect/>
          </a:stretch>
        </p:blipFill>
        <p:spPr bwMode="auto">
          <a:xfrm>
            <a:off x="179388" y="0"/>
            <a:ext cx="5048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44475" y="866775"/>
            <a:ext cx="8640763" cy="889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073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2872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367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Hier klicken, um Master-Titelformat zu bearbeiten.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7613"/>
            <a:ext cx="7772400" cy="53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Hier klicken, um Master-Textformat zu bearbeiten.</a:t>
            </a:r>
          </a:p>
          <a:p>
            <a:pPr lvl="1"/>
            <a:r>
              <a:rPr lang="en-US" altLang="de-DE" smtClean="0"/>
              <a:t>Zweite Ebene</a:t>
            </a:r>
          </a:p>
          <a:p>
            <a:pPr lvl="2"/>
            <a:r>
              <a:rPr lang="en-US" altLang="de-DE" smtClean="0"/>
              <a:t>Dritte Ebene</a:t>
            </a:r>
          </a:p>
          <a:p>
            <a:pPr lvl="3"/>
            <a:r>
              <a:rPr lang="en-US" altLang="de-DE" smtClean="0"/>
              <a:t>Vierte Ebene</a:t>
            </a:r>
          </a:p>
          <a:p>
            <a:pPr lvl="4"/>
            <a:r>
              <a:rPr lang="en-US" altLang="de-DE" smtClean="0"/>
              <a:t>Fünfte Ebene</a:t>
            </a:r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84950"/>
            <a:ext cx="213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731F9A37-C93B-42C5-99F2-C033EFD0625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6583363"/>
            <a:ext cx="1331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200" b="1" smtClean="0">
                <a:solidFill>
                  <a:schemeClr val="tx2"/>
                </a:solidFill>
                <a:latin typeface="Times New Roman" pitchFamily="18" charset="0"/>
              </a:rPr>
              <a:t>© A. Rollins</a:t>
            </a:r>
          </a:p>
        </p:txBody>
      </p:sp>
      <p:pic>
        <p:nvPicPr>
          <p:cNvPr id="3078" name="Picture 6" descr="logo_scurvejav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59" b="33795"/>
          <a:stretch>
            <a:fillRect/>
          </a:stretch>
        </p:blipFill>
        <p:spPr bwMode="auto">
          <a:xfrm>
            <a:off x="179388" y="0"/>
            <a:ext cx="5048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244475" y="866775"/>
            <a:ext cx="8640763" cy="889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  <p:sp>
        <p:nvSpPr>
          <p:cNvPr id="3080" name="Text Box 8"/>
          <p:cNvSpPr txBox="1">
            <a:spLocks noChangeArrowheads="1"/>
          </p:cNvSpPr>
          <p:nvPr userDrawn="1"/>
        </p:nvSpPr>
        <p:spPr bwMode="auto">
          <a:xfrm>
            <a:off x="0" y="6583363"/>
            <a:ext cx="1331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200" b="1" smtClean="0">
                <a:solidFill>
                  <a:schemeClr val="tx2"/>
                </a:solidFill>
                <a:latin typeface="Times New Roman" pitchFamily="18" charset="0"/>
              </a:rPr>
              <a:t>© A. Rollins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073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2872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367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iler-net.de/tutorials/java/java-toc.html" TargetMode="Externa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docs.oracle.com/javase/8/docs/ap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zum.de/index.php?title=Byte&amp;action=edit" TargetMode="External"/><Relationship Id="rId3" Type="http://schemas.openxmlformats.org/officeDocument/2006/relationships/hyperlink" Target="http://wiki.zum.de/index.php?title=Short&amp;action=edit" TargetMode="External"/><Relationship Id="rId7" Type="http://schemas.openxmlformats.org/officeDocument/2006/relationships/hyperlink" Target="http://wiki.zum.de/index.php?title=Double&amp;action=edit" TargetMode="External"/><Relationship Id="rId2" Type="http://schemas.openxmlformats.org/officeDocument/2006/relationships/hyperlink" Target="http://wiki.zum.de/index.php?title=Char&amp;action=ed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zum.de/index.php?title=Float&amp;action=edit" TargetMode="External"/><Relationship Id="rId5" Type="http://schemas.openxmlformats.org/officeDocument/2006/relationships/hyperlink" Target="http://wiki.zum.de/index.php?title=Long&amp;action=edit" TargetMode="External"/><Relationship Id="rId10" Type="http://schemas.openxmlformats.org/officeDocument/2006/relationships/hyperlink" Target="http://wiki.zum.de/index.php?title=Void&amp;action=edit" TargetMode="External"/><Relationship Id="rId4" Type="http://schemas.openxmlformats.org/officeDocument/2006/relationships/hyperlink" Target="http://wiki.zum.de/index.php?title=Int&amp;action=edit" TargetMode="External"/><Relationship Id="rId9" Type="http://schemas.openxmlformats.org/officeDocument/2006/relationships/hyperlink" Target="http://wiki.zum.de/index.php?title=Boolean&amp;action=edi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7225" y="2524125"/>
            <a:ext cx="7772400" cy="1143000"/>
          </a:xfrm>
          <a:noFill/>
        </p:spPr>
        <p:txBody>
          <a:bodyPr/>
          <a:lstStyle/>
          <a:p>
            <a:r>
              <a:rPr lang="de-DE" altLang="de-DE" sz="6000" smtClean="0"/>
              <a:t>Von C++ zu Java</a:t>
            </a:r>
            <a:endParaRPr lang="en-GB" altLang="de-DE" sz="6000" smtClean="0">
              <a:solidFill>
                <a:srgbClr val="FFFFFF"/>
              </a:solidFill>
            </a:endParaRPr>
          </a:p>
        </p:txBody>
      </p:sp>
      <p:sp>
        <p:nvSpPr>
          <p:cNvPr id="7171" name="Rectangle 7"/>
          <p:cNvSpPr>
            <a:spLocks noChangeArrowheads="1"/>
          </p:cNvSpPr>
          <p:nvPr/>
        </p:nvSpPr>
        <p:spPr bwMode="auto">
          <a:xfrm>
            <a:off x="244475" y="792163"/>
            <a:ext cx="8640763" cy="889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Text Eingabe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58763" y="1116013"/>
            <a:ext cx="6172200" cy="530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de-DE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java.io.*;</a:t>
            </a:r>
          </a:p>
          <a:p>
            <a:pPr>
              <a:spcBef>
                <a:spcPct val="0"/>
              </a:spcBef>
            </a:pPr>
            <a:r>
              <a:rPr lang="en-US" altLang="de-DE" sz="200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de-D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EinfachsteEingabe</a:t>
            </a:r>
          </a:p>
          <a:p>
            <a:pPr>
              <a:spcBef>
                <a:spcPct val="0"/>
              </a:spcBef>
            </a:pPr>
            <a:r>
              <a:rPr lang="en-US" altLang="de-D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</a:pPr>
            <a:endParaRPr lang="en-US" altLang="de-DE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de-D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altLang="de-DE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77875" y="2046288"/>
            <a:ext cx="7772400" cy="2971800"/>
          </a:xfrm>
          <a:noFill/>
        </p:spPr>
        <p:txBody>
          <a:bodyPr/>
          <a:lstStyle/>
          <a:p>
            <a:pPr marL="627063" indent="-627063"/>
            <a:r>
              <a:rPr lang="de-DE" altLang="de-DE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de-DE" altLang="de-DE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de-DE" altLang="de-DE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String args[ ]</a:t>
            </a:r>
            <a:r>
              <a:rPr lang="en-GB" altLang="de-DE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27063" indent="-627063"/>
            <a:r>
              <a:rPr lang="de-DE" altLang="de-DE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627063" indent="-627063"/>
            <a:endParaRPr lang="de-DE" altLang="de-DE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r>
              <a:rPr lang="de-DE" altLang="de-DE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400175" y="2716213"/>
            <a:ext cx="7543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27063" indent="-627063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de-DE" altLang="de-D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de-DE" altLang="de-DE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strEingabe;</a:t>
            </a:r>
            <a:br>
              <a:rPr lang="de-DE" altLang="de-DE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de-DE" altLang="de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de-DE" altLang="de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de-DE" altLang="de-DE" sz="2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de-DE" altLang="de-DE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de-DE" altLang="de-DE" sz="24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BufferedReader(</a:t>
            </a:r>
            <a:r>
              <a:rPr lang="de-DE" altLang="de-DE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de-DE" altLang="de-DE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de-DE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de-DE" altLang="de-DE" sz="24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InputStreamReader(</a:t>
            </a:r>
            <a:r>
              <a:rPr lang="de-DE" altLang="de-DE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de-DE" altLang="de-DE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de-DE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				System.in</a:t>
            </a:r>
            <a:r>
              <a:rPr lang="de-DE" altLang="de-DE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altLang="de-DE" sz="2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altLang="de-DE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de-DE" altLang="de-DE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strEingabe =</a:t>
            </a:r>
            <a:r>
              <a:rPr lang="de-DE" altLang="de-DE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  <a:r>
              <a:rPr lang="de-DE" altLang="de-DE" sz="24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.readLine()</a:t>
            </a:r>
            <a:r>
              <a:rPr lang="de-DE" altLang="de-DE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de-DE" altLang="de-DE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de-DE" altLang="de-DE" sz="200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System.out.println(strEingabe);</a:t>
            </a:r>
          </a:p>
          <a:p>
            <a:pPr>
              <a:lnSpc>
                <a:spcPct val="90000"/>
              </a:lnSpc>
            </a:pPr>
            <a:endParaRPr lang="de-DE" altLang="de-DE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229225" y="2039938"/>
            <a:ext cx="37639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throws IOException</a:t>
            </a:r>
          </a:p>
        </p:txBody>
      </p:sp>
      <p:sp>
        <p:nvSpPr>
          <p:cNvPr id="142343" name="AutoShape 7"/>
          <p:cNvSpPr>
            <a:spLocks noChangeArrowheads="1"/>
          </p:cNvSpPr>
          <p:nvPr/>
        </p:nvSpPr>
        <p:spPr bwMode="auto">
          <a:xfrm>
            <a:off x="5711825" y="2784475"/>
            <a:ext cx="3200400" cy="474663"/>
          </a:xfrm>
          <a:prstGeom prst="wedgeRoundRectCallout">
            <a:avLst>
              <a:gd name="adj1" fmla="val -66120"/>
              <a:gd name="adj2" fmla="val 157356"/>
              <a:gd name="adj3" fmla="val 16667"/>
            </a:avLst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/>
              <a:t>Objekte </a:t>
            </a:r>
            <a:r>
              <a:rPr lang="de-DE" altLang="de-DE" sz="2000" b="1">
                <a:solidFill>
                  <a:schemeClr val="hlink"/>
                </a:solidFill>
              </a:rPr>
              <a:t>immer</a:t>
            </a:r>
            <a:r>
              <a:rPr lang="de-DE" altLang="de-DE" sz="2000"/>
              <a:t> mit </a:t>
            </a:r>
            <a:r>
              <a:rPr lang="de-DE" altLang="de-DE" sz="2000" b="1">
                <a:solidFill>
                  <a:schemeClr val="hlink"/>
                </a:solidFill>
              </a:rPr>
              <a:t>new</a:t>
            </a:r>
            <a:r>
              <a:rPr lang="de-DE" altLang="de-DE" sz="2000"/>
              <a:t>.</a:t>
            </a:r>
          </a:p>
        </p:txBody>
      </p:sp>
      <p:sp>
        <p:nvSpPr>
          <p:cNvPr id="142344" name="AutoShape 8"/>
          <p:cNvSpPr>
            <a:spLocks noChangeArrowheads="1"/>
          </p:cNvSpPr>
          <p:nvPr/>
        </p:nvSpPr>
        <p:spPr bwMode="auto">
          <a:xfrm>
            <a:off x="5256213" y="5222875"/>
            <a:ext cx="3702050" cy="1435100"/>
          </a:xfrm>
          <a:prstGeom prst="wedgeRoundRectCallout">
            <a:avLst>
              <a:gd name="adj1" fmla="val 8875"/>
              <a:gd name="adj2" fmla="val -84736"/>
              <a:gd name="adj3" fmla="val 16667"/>
            </a:avLst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/>
              <a:t>Der BufferedReader wird mit Hilfe einfacherer Objekte erzeugt. Im Kern des Objektes liegt System.in.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3" grpId="0" animBg="1"/>
      <p:bldP spid="1423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Zahlen Eingabe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58763" y="1116013"/>
            <a:ext cx="6172200" cy="530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java.io.*;</a:t>
            </a:r>
          </a:p>
          <a:p>
            <a:pPr>
              <a:spcBef>
                <a:spcPct val="0"/>
              </a:spcBef>
            </a:pPr>
            <a:r>
              <a:rPr lang="en-US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EinfachsteEingabe</a:t>
            </a: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77875" y="2046288"/>
            <a:ext cx="7772400" cy="2971800"/>
          </a:xfrm>
          <a:noFill/>
        </p:spPr>
        <p:txBody>
          <a:bodyPr/>
          <a:lstStyle/>
          <a:p>
            <a:pPr marL="627063" indent="-627063"/>
            <a:r>
              <a:rPr lang="de-DE" altLang="de-DE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de-DE" altLang="de-DE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de-DE" altLang="de-DE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String args[ ]</a:t>
            </a:r>
            <a:r>
              <a:rPr lang="en-GB" altLang="de-DE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27063" indent="-627063"/>
            <a:r>
              <a:rPr lang="de-DE" altLang="de-DE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627063" indent="-627063"/>
            <a:endParaRPr lang="de-DE" altLang="de-DE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r>
              <a:rPr lang="de-DE" altLang="de-DE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400175" y="2716213"/>
            <a:ext cx="7543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27063" indent="-627063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de-DE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strEingabe</a:t>
            </a:r>
            <a:r>
              <a:rPr lang="de-DE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de-DE" alt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zahl;</a:t>
            </a:r>
          </a:p>
          <a:p>
            <a:pPr>
              <a:lnSpc>
                <a:spcPct val="90000"/>
              </a:lnSpc>
            </a:pPr>
            <a:endParaRPr lang="de-DE" alt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de-DE" alt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alt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de-DE" alt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System.in));</a:t>
            </a:r>
          </a:p>
          <a:p>
            <a:pPr>
              <a:lnSpc>
                <a:spcPct val="90000"/>
              </a:lnSpc>
            </a:pPr>
            <a:r>
              <a:rPr lang="de-DE" alt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strEingabe</a:t>
            </a:r>
            <a:r>
              <a:rPr lang="de-DE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input.readLine</a:t>
            </a:r>
            <a: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90000"/>
              </a:lnSpc>
            </a:pPr>
            <a:endParaRPr lang="de-DE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de-DE" alt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zahl = </a:t>
            </a:r>
            <a:r>
              <a:rPr lang="de-DE" altLang="de-DE" sz="2400" b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Integer.parseInt</a:t>
            </a:r>
            <a:r>
              <a:rPr lang="de-DE" altLang="de-DE" sz="24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altLang="de-DE" sz="2400" b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strEingabe</a:t>
            </a:r>
            <a:r>
              <a:rPr lang="de-DE" altLang="de-DE" sz="24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alt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de-DE" altLang="de-D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229225" y="2039938"/>
            <a:ext cx="37639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de-DE" alt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de-DE" altLang="de-DE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67" name="AutoShape 7"/>
          <p:cNvSpPr>
            <a:spLocks noChangeArrowheads="1"/>
          </p:cNvSpPr>
          <p:nvPr/>
        </p:nvSpPr>
        <p:spPr bwMode="auto">
          <a:xfrm>
            <a:off x="4324350" y="5975350"/>
            <a:ext cx="4449763" cy="673100"/>
          </a:xfrm>
          <a:prstGeom prst="wedgeRoundRectCallout">
            <a:avLst>
              <a:gd name="adj1" fmla="val 3801"/>
              <a:gd name="adj2" fmla="val -115093"/>
              <a:gd name="adj3" fmla="val 16667"/>
            </a:avLst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/>
              <a:t>Konvertierung von Text in Ganzahl mit Hilfe der Klasse Integer.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Autoboxing von primitiven Zahlen</a:t>
            </a:r>
            <a:endParaRPr lang="de-DE" altLang="de-DE" smtClean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58763" y="1116013"/>
            <a:ext cx="6172200" cy="530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java.io.*;</a:t>
            </a:r>
          </a:p>
          <a:p>
            <a:pPr>
              <a:spcBef>
                <a:spcPct val="0"/>
              </a:spcBef>
            </a:pPr>
            <a:r>
              <a:rPr lang="en-US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EinfachsteEingabe</a:t>
            </a: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77875" y="2046288"/>
            <a:ext cx="7772400" cy="2971800"/>
          </a:xfrm>
          <a:noFill/>
        </p:spPr>
        <p:txBody>
          <a:bodyPr/>
          <a:lstStyle/>
          <a:p>
            <a:pPr marL="627063" indent="-627063"/>
            <a:r>
              <a:rPr lang="de-DE" altLang="de-DE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de-DE" altLang="de-DE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de-DE" altLang="de-DE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String args[ ]</a:t>
            </a:r>
            <a:r>
              <a:rPr lang="en-GB" altLang="de-DE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27063" indent="-627063"/>
            <a:r>
              <a:rPr lang="de-DE" altLang="de-DE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627063" indent="-627063"/>
            <a:endParaRPr lang="de-DE" altLang="de-DE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r>
              <a:rPr lang="de-DE" altLang="de-DE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400175" y="2716213"/>
            <a:ext cx="7543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27063" indent="-627063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de-DE" altLang="de-DE" sz="24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altLang="de-DE" sz="2400" b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4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de-DE" altLang="de-DE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3;</a:t>
            </a:r>
          </a:p>
          <a:p>
            <a:pPr>
              <a:lnSpc>
                <a:spcPct val="90000"/>
              </a:lnSpc>
            </a:pPr>
            <a:r>
              <a:rPr lang="de-DE" altLang="de-DE" sz="2400" b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de-DE" altLang="de-DE" sz="24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intObject</a:t>
            </a:r>
            <a:r>
              <a:rPr lang="de-DE" altLang="de-DE" sz="2400" b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altLang="de-DE" sz="24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altLang="de-DE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de-DE" altLang="de-DE" sz="240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intObject</a:t>
            </a:r>
            <a:r>
              <a:rPr lang="de-DE" altLang="de-DE" sz="2400" b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altLang="de-DE" sz="24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de-DE" altLang="de-DE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de-DE" altLang="de-DE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de-DE" altLang="de-DE" sz="2400" b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de-DE" altLang="de-DE" sz="24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dblObject</a:t>
            </a:r>
            <a:r>
              <a:rPr lang="de-DE" altLang="de-DE" sz="2400" b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4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de-DE" altLang="de-DE" sz="24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1.123</a:t>
            </a:r>
            <a:r>
              <a:rPr lang="de-DE" altLang="de-DE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altLang="de-DE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de-DE" altLang="de-DE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de-DE" altLang="de-D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67" name="AutoShape 7"/>
          <p:cNvSpPr>
            <a:spLocks noChangeArrowheads="1"/>
          </p:cNvSpPr>
          <p:nvPr/>
        </p:nvSpPr>
        <p:spPr bwMode="auto">
          <a:xfrm>
            <a:off x="5167169" y="3035142"/>
            <a:ext cx="3565811" cy="1674018"/>
          </a:xfrm>
          <a:prstGeom prst="wedgeRoundRectCallout">
            <a:avLst>
              <a:gd name="adj1" fmla="val -69906"/>
              <a:gd name="adj2" fmla="val -5194"/>
              <a:gd name="adj3" fmla="val 16667"/>
            </a:avLst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 smtClean="0"/>
              <a:t>Hier findet ein sogenanntes </a:t>
            </a:r>
            <a:r>
              <a:rPr lang="de-DE" altLang="de-DE" sz="2000" b="1" smtClean="0">
                <a:solidFill>
                  <a:schemeClr val="accent1"/>
                </a:solidFill>
              </a:rPr>
              <a:t>Autoboxing</a:t>
            </a:r>
            <a:r>
              <a:rPr lang="de-DE" altLang="de-DE" sz="2000" smtClean="0"/>
              <a:t> statt. Eine primitive Zahl, wie int, float, double, usw. wird </a:t>
            </a:r>
            <a:r>
              <a:rPr lang="de-DE" altLang="de-DE" sz="2000" b="1" smtClean="0">
                <a:solidFill>
                  <a:schemeClr val="accent1"/>
                </a:solidFill>
              </a:rPr>
              <a:t>als Objekt verpackt</a:t>
            </a:r>
            <a:r>
              <a:rPr lang="de-DE" altLang="de-DE" sz="2000" smtClean="0"/>
              <a:t>.</a:t>
            </a:r>
            <a:endParaRPr lang="de-DE" altLang="de-DE" sz="2000"/>
          </a:p>
        </p:txBody>
      </p:sp>
    </p:spTree>
    <p:extLst>
      <p:ext uri="{BB962C8B-B14F-4D97-AF65-F5344CB8AC3E}">
        <p14:creationId xmlns:p14="http://schemas.microsoft.com/office/powerpoint/2010/main" val="36457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Zeichen Eingabe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58763" y="1116013"/>
            <a:ext cx="6172200" cy="530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de-DE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java.io.*;</a:t>
            </a:r>
          </a:p>
          <a:p>
            <a:pPr>
              <a:spcBef>
                <a:spcPct val="0"/>
              </a:spcBef>
            </a:pPr>
            <a:r>
              <a:rPr lang="en-US" altLang="de-DE" sz="200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de-D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EinfachsteEingabe</a:t>
            </a:r>
          </a:p>
          <a:p>
            <a:pPr>
              <a:spcBef>
                <a:spcPct val="0"/>
              </a:spcBef>
            </a:pPr>
            <a:r>
              <a:rPr lang="en-US" altLang="de-D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</a:pPr>
            <a:endParaRPr lang="en-US" altLang="de-DE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de-D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altLang="de-DE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77875" y="2046288"/>
            <a:ext cx="7772400" cy="2971800"/>
          </a:xfrm>
          <a:noFill/>
        </p:spPr>
        <p:txBody>
          <a:bodyPr/>
          <a:lstStyle/>
          <a:p>
            <a:pPr marL="627063" indent="-627063"/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String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  <a:r>
              <a:rPr lang="en-GB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27063" indent="-627063"/>
            <a:r>
              <a:rPr lang="de-DE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627063" indent="-627063"/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r>
              <a:rPr lang="de-DE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400175" y="2716213"/>
            <a:ext cx="7543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27063" indent="-627063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de-DE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strEingabe</a:t>
            </a:r>
            <a:r>
              <a:rPr lang="de-DE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de-DE" alt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de-DE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zeichen</a:t>
            </a:r>
            <a:r>
              <a:rPr lang="de-DE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de-DE" alt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de-DE" alt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alt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de-DE" alt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System.in));</a:t>
            </a:r>
          </a:p>
          <a:p>
            <a:pPr>
              <a:lnSpc>
                <a:spcPct val="90000"/>
              </a:lnSpc>
            </a:pPr>
            <a:r>
              <a:rPr lang="de-DE" alt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strEingabe</a:t>
            </a:r>
            <a:r>
              <a:rPr lang="de-DE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input.readLine</a:t>
            </a:r>
            <a: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90000"/>
              </a:lnSpc>
            </a:pPr>
            <a:endParaRPr lang="de-DE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de-DE" alt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zeichen</a:t>
            </a:r>
            <a:r>
              <a:rPr lang="de-DE" alt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altLang="de-DE" sz="2400" b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strEingabe.charAt</a:t>
            </a:r>
            <a:r>
              <a:rPr lang="de-DE" altLang="de-DE" sz="24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de-DE" alt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de-DE" altLang="de-D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229225" y="2039938"/>
            <a:ext cx="37639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2200" b="1" dirty="0" err="1"/>
              <a:t>throws</a:t>
            </a:r>
            <a:r>
              <a:rPr lang="de-DE" altLang="de-DE" sz="2200" b="1" dirty="0"/>
              <a:t> </a:t>
            </a:r>
            <a:r>
              <a:rPr lang="de-DE" altLang="de-DE" sz="2200" b="1" dirty="0" err="1"/>
              <a:t>IOException</a:t>
            </a:r>
            <a:endParaRPr lang="de-DE" altLang="de-DE" sz="2200" b="1" dirty="0"/>
          </a:p>
        </p:txBody>
      </p:sp>
      <p:sp>
        <p:nvSpPr>
          <p:cNvPr id="144391" name="AutoShape 7"/>
          <p:cNvSpPr>
            <a:spLocks noChangeArrowheads="1"/>
          </p:cNvSpPr>
          <p:nvPr/>
        </p:nvSpPr>
        <p:spPr bwMode="auto">
          <a:xfrm>
            <a:off x="3486150" y="5975350"/>
            <a:ext cx="5287963" cy="673100"/>
          </a:xfrm>
          <a:prstGeom prst="wedgeRoundRectCallout">
            <a:avLst>
              <a:gd name="adj1" fmla="val 917"/>
              <a:gd name="adj2" fmla="val -126181"/>
              <a:gd name="adj3" fmla="val 16667"/>
            </a:avLst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/>
              <a:t>Gibt erstes Zeichen des Strings </a:t>
            </a:r>
            <a:br>
              <a:rPr lang="de-DE" altLang="de-DE" sz="2000"/>
            </a:br>
            <a:r>
              <a:rPr lang="de-DE" altLang="de-DE" sz="2000"/>
              <a:t>mit Hilfe der Methode charAt(int index).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Strings vergleichen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217613"/>
            <a:ext cx="8758237" cy="5300662"/>
          </a:xfrm>
        </p:spPr>
        <p:txBody>
          <a:bodyPr/>
          <a:lstStyle/>
          <a:p>
            <a:pPr marL="0" indent="0"/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de-DE" altLang="de-DE" sz="22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kennwort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/>
            <a:r>
              <a:rPr lang="de-DE" alt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alt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alt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(System.in));</a:t>
            </a:r>
          </a:p>
          <a:p>
            <a:pPr marL="0" indent="0"/>
            <a:r>
              <a:rPr lang="de-DE" alt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("Kennwort eingeben: “);</a:t>
            </a:r>
          </a:p>
          <a:p>
            <a:pPr marL="0" indent="0"/>
            <a:r>
              <a:rPr lang="de-DE" altLang="de-DE" sz="22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kennwort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alt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input.readLine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/>
            <a:endParaRPr lang="de-DE" altLang="de-DE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de-DE" alt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de-DE" alt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kennwort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== "geheim" )</a:t>
            </a:r>
          </a:p>
          <a:p>
            <a:pPr marL="0" indent="0"/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("Richtige Eingabe!");</a:t>
            </a:r>
          </a:p>
        </p:txBody>
      </p:sp>
      <p:sp>
        <p:nvSpPr>
          <p:cNvPr id="187396" name="Line 4"/>
          <p:cNvSpPr>
            <a:spLocks noChangeShapeType="1"/>
          </p:cNvSpPr>
          <p:nvPr/>
        </p:nvSpPr>
        <p:spPr bwMode="auto">
          <a:xfrm>
            <a:off x="465138" y="3602618"/>
            <a:ext cx="5770562" cy="8397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87397" name="Line 5"/>
          <p:cNvSpPr>
            <a:spLocks noChangeShapeType="1"/>
          </p:cNvSpPr>
          <p:nvPr/>
        </p:nvSpPr>
        <p:spPr bwMode="auto">
          <a:xfrm flipH="1">
            <a:off x="479425" y="3602618"/>
            <a:ext cx="5770563" cy="8397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385763" y="4433888"/>
            <a:ext cx="87582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de-DE" sz="2200" dirty="0" err="1"/>
              <a:t>if</a:t>
            </a:r>
            <a:r>
              <a:rPr lang="de-DE" altLang="de-DE" sz="2200" smtClean="0"/>
              <a:t>( "</a:t>
            </a:r>
            <a:r>
              <a:rPr lang="de-DE" altLang="de-DE" sz="2200" dirty="0"/>
              <a:t>geheim</a:t>
            </a:r>
            <a:r>
              <a:rPr lang="de-DE" altLang="de-DE" sz="2200" dirty="0" smtClean="0"/>
              <a:t>"</a:t>
            </a:r>
            <a:r>
              <a:rPr lang="de-DE" altLang="de-DE" sz="2200" b="1" dirty="0" smtClean="0">
                <a:solidFill>
                  <a:schemeClr val="accent2"/>
                </a:solidFill>
              </a:rPr>
              <a:t>.</a:t>
            </a:r>
            <a:r>
              <a:rPr lang="de-DE" altLang="de-DE" sz="2200" b="1" dirty="0" err="1" smtClean="0">
                <a:solidFill>
                  <a:schemeClr val="accent2"/>
                </a:solidFill>
              </a:rPr>
              <a:t>equals</a:t>
            </a:r>
            <a:r>
              <a:rPr lang="de-DE" altLang="de-DE" sz="2200" b="1" dirty="0" smtClean="0">
                <a:solidFill>
                  <a:schemeClr val="accent2"/>
                </a:solidFill>
              </a:rPr>
              <a:t>(</a:t>
            </a:r>
            <a:r>
              <a:rPr lang="de-DE" altLang="de-DE" sz="2200" b="1" dirty="0" err="1">
                <a:solidFill>
                  <a:schemeClr val="tx2"/>
                </a:solidFill>
              </a:rPr>
              <a:t>kennwort</a:t>
            </a:r>
            <a:r>
              <a:rPr lang="de-DE" altLang="de-DE" sz="2200" b="1" dirty="0" smtClean="0">
                <a:solidFill>
                  <a:schemeClr val="accent2"/>
                </a:solidFill>
              </a:rPr>
              <a:t>) </a:t>
            </a:r>
            <a:r>
              <a:rPr lang="de-DE" altLang="de-DE" sz="2200" dirty="0"/>
              <a:t>)</a:t>
            </a:r>
          </a:p>
          <a:p>
            <a:r>
              <a:rPr lang="de-DE" altLang="de-DE" sz="2200" dirty="0"/>
              <a:t>	</a:t>
            </a:r>
            <a:r>
              <a:rPr lang="de-DE" altLang="de-DE" sz="2200" dirty="0" err="1"/>
              <a:t>System.out.println</a:t>
            </a:r>
            <a:r>
              <a:rPr lang="de-DE" altLang="de-DE" sz="2200" dirty="0"/>
              <a:t>("Richtige Eingabe!");</a:t>
            </a:r>
          </a:p>
          <a:p>
            <a:endParaRPr lang="de-DE" altLang="de-DE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 animBg="1"/>
      <p:bldP spid="187397" grpId="0" animBg="1"/>
      <p:bldP spid="1873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Arrays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16138"/>
            <a:ext cx="7772400" cy="1430337"/>
          </a:xfrm>
        </p:spPr>
        <p:txBody>
          <a:bodyPr/>
          <a:lstStyle/>
          <a:p>
            <a:pPr marL="0" indent="0"/>
            <a:r>
              <a:rPr lang="de-DE" altLang="de-DE" sz="2400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zahlenFeld1</a:t>
            </a:r>
            <a:r>
              <a:rPr lang="de-DE" altLang="de-D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zahlenFeld2</a:t>
            </a:r>
            <a:r>
              <a:rPr lang="de-DE" altLang="de-D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altLang="de-DE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zahlenFeld3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/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zahlenFeld1 = 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[5];</a:t>
            </a:r>
          </a:p>
          <a:p>
            <a:pPr marL="0" indent="0"/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zahlenFeld2 = 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[10]; </a:t>
            </a:r>
            <a:r>
              <a:rPr lang="de-DE" altLang="de-DE" sz="1800" dirty="0" smtClean="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//usw.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623888" y="3548063"/>
            <a:ext cx="777240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de-DE" sz="2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altLang="de-DE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4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zahlenFeld1[ ]</a:t>
            </a:r>
            <a:r>
              <a:rPr lang="de-DE" altLang="de-DE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altLang="de-DE" sz="2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nurEineZahl, </a:t>
            </a:r>
            <a:r>
              <a:rPr lang="de-DE" altLang="de-DE" sz="24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zahlenFeld2[ ]</a:t>
            </a:r>
            <a:r>
              <a:rPr lang="de-DE" altLang="de-DE" sz="24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de-DE" altLang="de-DE" sz="2400">
                <a:latin typeface="Times New Roman" panose="02020603050405020304" pitchFamily="18" charset="0"/>
                <a:cs typeface="Times New Roman" panose="02020603050405020304" pitchFamily="18" charset="0"/>
              </a:rPr>
              <a:t>zahlenFeld1 = new int[5];</a:t>
            </a:r>
          </a:p>
          <a:p>
            <a:r>
              <a:rPr lang="de-DE" altLang="de-DE" sz="2400">
                <a:latin typeface="Times New Roman" panose="02020603050405020304" pitchFamily="18" charset="0"/>
                <a:cs typeface="Times New Roman" panose="02020603050405020304" pitchFamily="18" charset="0"/>
              </a:rPr>
              <a:t>nurEineZahl = 5;</a:t>
            </a:r>
          </a:p>
          <a:p>
            <a:r>
              <a:rPr lang="de-DE" altLang="de-DE" sz="2400">
                <a:latin typeface="Times New Roman" panose="02020603050405020304" pitchFamily="18" charset="0"/>
                <a:cs typeface="Times New Roman" panose="02020603050405020304" pitchFamily="18" charset="0"/>
              </a:rPr>
              <a:t>zahlenFeld2 = new int[10];</a:t>
            </a:r>
          </a:p>
        </p:txBody>
      </p:sp>
      <p:sp>
        <p:nvSpPr>
          <p:cNvPr id="154629" name="AutoShape 5"/>
          <p:cNvSpPr>
            <a:spLocks noChangeArrowheads="1"/>
          </p:cNvSpPr>
          <p:nvPr/>
        </p:nvSpPr>
        <p:spPr bwMode="auto">
          <a:xfrm>
            <a:off x="225425" y="1004888"/>
            <a:ext cx="3962400" cy="868362"/>
          </a:xfrm>
          <a:prstGeom prst="wedgeRoundRectCallout">
            <a:avLst>
              <a:gd name="adj1" fmla="val -26042"/>
              <a:gd name="adj2" fmla="val 85282"/>
              <a:gd name="adj3" fmla="val 16667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Eckige Klammern vor oder nach Namen?</a:t>
            </a:r>
          </a:p>
        </p:txBody>
      </p:sp>
      <p:sp>
        <p:nvSpPr>
          <p:cNvPr id="154630" name="AutoShape 6"/>
          <p:cNvSpPr>
            <a:spLocks noChangeArrowheads="1"/>
          </p:cNvSpPr>
          <p:nvPr/>
        </p:nvSpPr>
        <p:spPr bwMode="auto">
          <a:xfrm>
            <a:off x="5699125" y="1035050"/>
            <a:ext cx="3260725" cy="884238"/>
          </a:xfrm>
          <a:prstGeom prst="wedgeRoundRectCallout">
            <a:avLst>
              <a:gd name="adj1" fmla="val -65773"/>
              <a:gd name="adj2" fmla="val 76213"/>
              <a:gd name="adj3" fmla="val 16667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 b="1">
                <a:solidFill>
                  <a:schemeClr val="hlink"/>
                </a:solidFill>
              </a:rPr>
              <a:t>Alle</a:t>
            </a:r>
            <a:r>
              <a:rPr lang="de-DE" altLang="de-DE" sz="2400" b="1"/>
              <a:t> </a:t>
            </a:r>
            <a:r>
              <a:rPr lang="de-DE" altLang="de-DE" sz="2400"/>
              <a:t>Deklarationen sind </a:t>
            </a:r>
            <a:r>
              <a:rPr lang="de-DE" altLang="de-DE" sz="2400" b="1">
                <a:solidFill>
                  <a:schemeClr val="hlink"/>
                </a:solidFill>
              </a:rPr>
              <a:t>int-Arrays</a:t>
            </a:r>
            <a:r>
              <a:rPr lang="de-DE" altLang="de-DE" sz="2400"/>
              <a:t>.</a:t>
            </a:r>
          </a:p>
        </p:txBody>
      </p:sp>
      <p:sp>
        <p:nvSpPr>
          <p:cNvPr id="154631" name="AutoShape 7"/>
          <p:cNvSpPr>
            <a:spLocks noChangeArrowheads="1"/>
          </p:cNvSpPr>
          <p:nvPr/>
        </p:nvSpPr>
        <p:spPr bwMode="auto">
          <a:xfrm>
            <a:off x="4464050" y="4006850"/>
            <a:ext cx="4632325" cy="2590800"/>
          </a:xfrm>
          <a:prstGeom prst="wedgeRoundRectCallout">
            <a:avLst>
              <a:gd name="adj1" fmla="val -60796"/>
              <a:gd name="adj2" fmla="val -52819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 b="1">
                <a:solidFill>
                  <a:schemeClr val="tx2"/>
                </a:solidFill>
              </a:rPr>
              <a:t>Alle</a:t>
            </a:r>
            <a:r>
              <a:rPr lang="de-DE" altLang="de-DE" sz="2400"/>
              <a:t> Deklarationen haben den Typ </a:t>
            </a:r>
            <a:r>
              <a:rPr lang="de-DE" altLang="de-DE" sz="2400" b="1">
                <a:solidFill>
                  <a:schemeClr val="tx2"/>
                </a:solidFill>
              </a:rPr>
              <a:t>int</a:t>
            </a:r>
            <a:r>
              <a:rPr lang="de-DE" altLang="de-DE" sz="2400"/>
              <a:t>.</a:t>
            </a:r>
          </a:p>
          <a:p>
            <a:pPr algn="ctr">
              <a:spcBef>
                <a:spcPct val="50000"/>
              </a:spcBef>
            </a:pPr>
            <a:r>
              <a:rPr lang="de-DE" altLang="de-DE" sz="2400">
                <a:solidFill>
                  <a:schemeClr val="hlink"/>
                </a:solidFill>
              </a:rPr>
              <a:t>[] gehört hier zur Variable</a:t>
            </a:r>
            <a:r>
              <a:rPr lang="de-DE" altLang="de-DE" sz="2400"/>
              <a:t>: </a:t>
            </a:r>
            <a:br>
              <a:rPr lang="de-DE" altLang="de-DE" sz="2400"/>
            </a:br>
            <a:r>
              <a:rPr lang="de-DE" altLang="de-DE" sz="2400"/>
              <a:t>Nur wenn eckige Klammern nach dem Namen stehen, ist es </a:t>
            </a:r>
            <a:r>
              <a:rPr lang="de-DE" altLang="de-DE" sz="2400" b="1">
                <a:solidFill>
                  <a:schemeClr val="hlink"/>
                </a:solidFill>
              </a:rPr>
              <a:t>auch</a:t>
            </a:r>
            <a:r>
              <a:rPr lang="de-DE" altLang="de-DE" sz="2400"/>
              <a:t> ein </a:t>
            </a:r>
            <a:r>
              <a:rPr lang="de-DE" altLang="de-DE" sz="2400" b="1">
                <a:solidFill>
                  <a:schemeClr val="hlink"/>
                </a:solidFill>
              </a:rPr>
              <a:t>Array</a:t>
            </a:r>
            <a:r>
              <a:rPr lang="de-DE" altLang="de-DE" sz="2400"/>
              <a:t>.</a:t>
            </a:r>
          </a:p>
        </p:txBody>
      </p:sp>
      <p:sp>
        <p:nvSpPr>
          <p:cNvPr id="154632" name="AutoShape 8"/>
          <p:cNvSpPr>
            <a:spLocks noChangeArrowheads="1"/>
          </p:cNvSpPr>
          <p:nvPr/>
        </p:nvSpPr>
        <p:spPr bwMode="auto">
          <a:xfrm>
            <a:off x="4979988" y="2578100"/>
            <a:ext cx="3971925" cy="803275"/>
          </a:xfrm>
          <a:prstGeom prst="wedgeRoundRectCallout">
            <a:avLst>
              <a:gd name="adj1" fmla="val -68546"/>
              <a:gd name="adj2" fmla="val -7310"/>
              <a:gd name="adj3" fmla="val 16667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 b="1">
                <a:solidFill>
                  <a:schemeClr val="hlink"/>
                </a:solidFill>
              </a:rPr>
              <a:t>Arrays</a:t>
            </a:r>
            <a:r>
              <a:rPr lang="de-DE" altLang="de-DE" sz="2400" b="1"/>
              <a:t> </a:t>
            </a:r>
            <a:r>
              <a:rPr lang="de-DE" altLang="de-DE" sz="2400"/>
              <a:t>sind Objekte und werden </a:t>
            </a:r>
            <a:r>
              <a:rPr lang="de-DE" altLang="de-DE" sz="2400" b="1">
                <a:solidFill>
                  <a:schemeClr val="hlink"/>
                </a:solidFill>
              </a:rPr>
              <a:t>mit new</a:t>
            </a:r>
            <a:r>
              <a:rPr lang="de-DE" altLang="de-DE" sz="2400"/>
              <a:t> angelegt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  <p:bldP spid="154629" grpId="0" animBg="1"/>
      <p:bldP spid="154630" grpId="0" animBg="1"/>
      <p:bldP spid="154631" grpId="0" animBg="1"/>
      <p:bldP spid="1546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2275"/>
            <a:ext cx="7772400" cy="2770188"/>
          </a:xfrm>
        </p:spPr>
        <p:txBody>
          <a:bodyPr/>
          <a:lstStyle/>
          <a:p>
            <a:r>
              <a:rPr lang="de-DE" altLang="de-DE" smtClean="0"/>
              <a:t>Speicherverwaltung</a:t>
            </a:r>
            <a:br>
              <a:rPr lang="de-DE" altLang="de-DE" smtClean="0"/>
            </a:br>
            <a:r>
              <a:rPr lang="de-DE" altLang="de-DE" smtClean="0"/>
              <a:t>Zeiger oder Referenzen? 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500188" y="4090988"/>
            <a:ext cx="61452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Warum sind Änderungen an Objekten dauerhaft und Änderungen an primitiven Variablen nicht?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6688"/>
            <a:ext cx="8610600" cy="519112"/>
          </a:xfrm>
        </p:spPr>
        <p:txBody>
          <a:bodyPr/>
          <a:lstStyle/>
          <a:p>
            <a:r>
              <a:rPr lang="de-DE" altLang="de-DE" smtClean="0"/>
              <a:t>Stack und Heap</a:t>
            </a:r>
            <a:endParaRPr lang="de-DE" altLang="de-DE" b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9325"/>
            <a:ext cx="8915400" cy="4232275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 ]){</a:t>
            </a:r>
          </a:p>
          <a:p>
            <a:pPr marL="0" indent="0">
              <a:lnSpc>
                <a:spcPct val="90000"/>
              </a:lnSpc>
            </a:pPr>
            <a:r>
              <a:rPr lang="de-DE" altLang="de-DE" sz="2800" i="1" dirty="0" smtClean="0">
                <a:latin typeface="Times New Roman" pitchFamily="18" charset="0"/>
                <a:cs typeface="Times New Roman" panose="02020603050405020304" pitchFamily="18" charset="0"/>
              </a:rPr>
              <a:t>	</a:t>
            </a:r>
            <a:endParaRPr lang="de-DE" altLang="de-DE" sz="2400" b="1" i="1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</a:pPr>
            <a:r>
              <a:rPr lang="de-DE" altLang="de-D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Mitarbeiter 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arbeiter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chef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90000"/>
              </a:lnSpc>
            </a:pP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arbeiter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Mitarbeiter();</a:t>
            </a:r>
          </a:p>
          <a:p>
            <a:pPr marL="0" indent="0">
              <a:lnSpc>
                <a:spcPct val="90000"/>
              </a:lnSpc>
            </a:pP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chef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Mitarbeiter();</a:t>
            </a:r>
          </a:p>
          <a:p>
            <a:pPr marL="0" indent="0">
              <a:lnSpc>
                <a:spcPct val="90000"/>
              </a:lnSpc>
            </a:pP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90000"/>
              </a:lnSpc>
            </a:pP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anzahl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2;	</a:t>
            </a:r>
          </a:p>
          <a:p>
            <a:pPr marL="0" indent="0">
              <a:lnSpc>
                <a:spcPct val="90000"/>
              </a:lnSpc>
            </a:pP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90000"/>
              </a:lnSpc>
            </a:pPr>
            <a:endParaRPr lang="de-DE" altLang="de-DE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44" name="AutoShape 4"/>
          <p:cNvSpPr>
            <a:spLocks noChangeArrowheads="1"/>
          </p:cNvSpPr>
          <p:nvPr/>
        </p:nvSpPr>
        <p:spPr bwMode="auto">
          <a:xfrm>
            <a:off x="5241925" y="1035050"/>
            <a:ext cx="3725863" cy="1265238"/>
          </a:xfrm>
          <a:prstGeom prst="wedgeEllipseCallout">
            <a:avLst>
              <a:gd name="adj1" fmla="val -64027"/>
              <a:gd name="adj2" fmla="val 32869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de-DE" altLang="de-DE" sz="2400" b="1" i="1"/>
              <a:t>Deklaration von 2 </a:t>
            </a:r>
            <a:r>
              <a:rPr lang="de-DE" altLang="de-DE" sz="2400" b="1" i="1">
                <a:solidFill>
                  <a:schemeClr val="hlink"/>
                </a:solidFill>
              </a:rPr>
              <a:t>Referenzen </a:t>
            </a:r>
            <a:r>
              <a:rPr lang="de-DE" altLang="de-DE" sz="2400" b="1" i="1"/>
              <a:t>auf dem </a:t>
            </a:r>
            <a:r>
              <a:rPr lang="de-DE" altLang="de-DE" sz="2400" b="1" i="1">
                <a:solidFill>
                  <a:schemeClr val="accent2"/>
                </a:solidFill>
              </a:rPr>
              <a:t>Stack</a:t>
            </a:r>
            <a:endParaRPr lang="en-US" altLang="de-DE" sz="2400">
              <a:solidFill>
                <a:schemeClr val="accent2"/>
              </a:solidFill>
            </a:endParaRPr>
          </a:p>
        </p:txBody>
      </p:sp>
      <p:sp>
        <p:nvSpPr>
          <p:cNvPr id="163845" name="AutoShape 5"/>
          <p:cNvSpPr>
            <a:spLocks noChangeArrowheads="1"/>
          </p:cNvSpPr>
          <p:nvPr/>
        </p:nvSpPr>
        <p:spPr bwMode="auto">
          <a:xfrm>
            <a:off x="5126038" y="2538413"/>
            <a:ext cx="3705225" cy="1670050"/>
          </a:xfrm>
          <a:prstGeom prst="wedgeEllipseCallout">
            <a:avLst>
              <a:gd name="adj1" fmla="val -60319"/>
              <a:gd name="adj2" fmla="val -55219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de-DE" altLang="de-DE" sz="2400" b="1" i="1"/>
              <a:t>Anlegen der </a:t>
            </a:r>
            <a:r>
              <a:rPr lang="de-DE" altLang="de-DE" sz="2400" b="1" i="1">
                <a:solidFill>
                  <a:schemeClr val="hlink"/>
                </a:solidFill>
              </a:rPr>
              <a:t>Instanzen</a:t>
            </a:r>
            <a:r>
              <a:rPr lang="de-DE" altLang="de-DE" sz="2400" b="1" i="1"/>
              <a:t> (Objekte) auf dem </a:t>
            </a:r>
            <a:r>
              <a:rPr lang="de-DE" altLang="de-DE" sz="2400" b="1" i="1">
                <a:solidFill>
                  <a:schemeClr val="accent2"/>
                </a:solidFill>
              </a:rPr>
              <a:t>Heap</a:t>
            </a:r>
            <a:endParaRPr lang="en-US" altLang="de-DE" sz="2400">
              <a:solidFill>
                <a:schemeClr val="accent2"/>
              </a:solidFill>
            </a:endParaRP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1403350" y="5805488"/>
            <a:ext cx="1296988" cy="4953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arbeiter</a:t>
            </a: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1403350" y="5229225"/>
            <a:ext cx="1296988" cy="4953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chef</a:t>
            </a:r>
          </a:p>
        </p:txBody>
      </p:sp>
      <p:grpSp>
        <p:nvGrpSpPr>
          <p:cNvPr id="22536" name="Group 8"/>
          <p:cNvGrpSpPr>
            <a:grpSpLocks/>
          </p:cNvGrpSpPr>
          <p:nvPr/>
        </p:nvGrpSpPr>
        <p:grpSpPr bwMode="auto">
          <a:xfrm>
            <a:off x="5435600" y="4838700"/>
            <a:ext cx="2305050" cy="2019300"/>
            <a:chOff x="3424" y="3048"/>
            <a:chExt cx="1452" cy="1272"/>
          </a:xfrm>
        </p:grpSpPr>
        <p:sp>
          <p:nvSpPr>
            <p:cNvPr id="22548" name="Text Box 9"/>
            <p:cNvSpPr txBox="1">
              <a:spLocks noChangeArrowheads="1"/>
            </p:cNvSpPr>
            <p:nvPr/>
          </p:nvSpPr>
          <p:spPr bwMode="auto">
            <a:xfrm>
              <a:off x="3787" y="4032"/>
              <a:ext cx="8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 altLang="de-DE" sz="2400"/>
                <a:t>Heap</a:t>
              </a:r>
            </a:p>
          </p:txBody>
        </p:sp>
        <p:pic>
          <p:nvPicPr>
            <p:cNvPr id="22549" name="Picture 10" descr="Hauf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3048"/>
              <a:ext cx="1452" cy="1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51" name="Oval 11"/>
          <p:cNvSpPr>
            <a:spLocks noChangeArrowheads="1"/>
          </p:cNvSpPr>
          <p:nvPr/>
        </p:nvSpPr>
        <p:spPr bwMode="auto">
          <a:xfrm>
            <a:off x="4932363" y="5516563"/>
            <a:ext cx="2346325" cy="646112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Mitarbeiter</a:t>
            </a:r>
          </a:p>
        </p:txBody>
      </p:sp>
      <p:sp>
        <p:nvSpPr>
          <p:cNvPr id="163852" name="Oval 12"/>
          <p:cNvSpPr>
            <a:spLocks noChangeArrowheads="1"/>
          </p:cNvSpPr>
          <p:nvPr/>
        </p:nvSpPr>
        <p:spPr bwMode="auto">
          <a:xfrm>
            <a:off x="6300788" y="5013325"/>
            <a:ext cx="2346325" cy="646113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Mitarbeiter</a:t>
            </a:r>
          </a:p>
        </p:txBody>
      </p:sp>
      <p:sp>
        <p:nvSpPr>
          <p:cNvPr id="163853" name="Line 13"/>
          <p:cNvSpPr>
            <a:spLocks noChangeShapeType="1"/>
          </p:cNvSpPr>
          <p:nvPr/>
        </p:nvSpPr>
        <p:spPr bwMode="auto">
          <a:xfrm flipV="1">
            <a:off x="2700338" y="5300663"/>
            <a:ext cx="3600450" cy="1444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63854" name="Line 14"/>
          <p:cNvSpPr>
            <a:spLocks noChangeShapeType="1"/>
          </p:cNvSpPr>
          <p:nvPr/>
        </p:nvSpPr>
        <p:spPr bwMode="auto">
          <a:xfrm flipV="1">
            <a:off x="2700338" y="5876925"/>
            <a:ext cx="2159000" cy="1444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grpSp>
        <p:nvGrpSpPr>
          <p:cNvPr id="22541" name="Group 15"/>
          <p:cNvGrpSpPr>
            <a:grpSpLocks/>
          </p:cNvGrpSpPr>
          <p:nvPr/>
        </p:nvGrpSpPr>
        <p:grpSpPr bwMode="auto">
          <a:xfrm>
            <a:off x="1287463" y="4351338"/>
            <a:ext cx="1512887" cy="2487612"/>
            <a:chOff x="811" y="2741"/>
            <a:chExt cx="953" cy="1567"/>
          </a:xfrm>
        </p:grpSpPr>
        <p:sp>
          <p:nvSpPr>
            <p:cNvPr id="22543" name="Text Box 16"/>
            <p:cNvSpPr txBox="1">
              <a:spLocks noChangeArrowheads="1"/>
            </p:cNvSpPr>
            <p:nvPr/>
          </p:nvSpPr>
          <p:spPr bwMode="auto">
            <a:xfrm>
              <a:off x="848" y="4020"/>
              <a:ext cx="8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 altLang="de-DE" sz="2400"/>
                <a:t>Stack</a:t>
              </a:r>
            </a:p>
          </p:txBody>
        </p:sp>
        <p:grpSp>
          <p:nvGrpSpPr>
            <p:cNvPr id="22544" name="Group 17"/>
            <p:cNvGrpSpPr>
              <a:grpSpLocks/>
            </p:cNvGrpSpPr>
            <p:nvPr/>
          </p:nvGrpSpPr>
          <p:grpSpPr bwMode="auto">
            <a:xfrm>
              <a:off x="811" y="2741"/>
              <a:ext cx="953" cy="1316"/>
              <a:chOff x="784" y="2840"/>
              <a:chExt cx="953" cy="1316"/>
            </a:xfrm>
          </p:grpSpPr>
          <p:sp>
            <p:nvSpPr>
              <p:cNvPr id="22545" name="Line 18"/>
              <p:cNvSpPr>
                <a:spLocks noChangeShapeType="1"/>
              </p:cNvSpPr>
              <p:nvPr/>
            </p:nvSpPr>
            <p:spPr bwMode="auto">
              <a:xfrm>
                <a:off x="1728" y="2840"/>
                <a:ext cx="0" cy="13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22546" name="Line 19"/>
              <p:cNvSpPr>
                <a:spLocks noChangeShapeType="1"/>
              </p:cNvSpPr>
              <p:nvPr/>
            </p:nvSpPr>
            <p:spPr bwMode="auto">
              <a:xfrm>
                <a:off x="793" y="2840"/>
                <a:ext cx="0" cy="13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22547" name="Line 20"/>
              <p:cNvSpPr>
                <a:spLocks noChangeShapeType="1"/>
              </p:cNvSpPr>
              <p:nvPr/>
            </p:nvSpPr>
            <p:spPr bwMode="auto">
              <a:xfrm>
                <a:off x="784" y="4147"/>
                <a:ext cx="9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</p:grpSp>
      </p:grpSp>
      <p:sp>
        <p:nvSpPr>
          <p:cNvPr id="163861" name="Rectangle 21"/>
          <p:cNvSpPr>
            <a:spLocks noChangeArrowheads="1"/>
          </p:cNvSpPr>
          <p:nvPr/>
        </p:nvSpPr>
        <p:spPr bwMode="auto">
          <a:xfrm>
            <a:off x="1403350" y="4675188"/>
            <a:ext cx="1296988" cy="4953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anzahl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 animBg="1" autoUpdateAnimBg="0"/>
      <p:bldP spid="163845" grpId="0" animBg="1" autoUpdateAnimBg="0"/>
      <p:bldP spid="163846" grpId="0" animBg="1"/>
      <p:bldP spid="163847" grpId="0" animBg="1"/>
      <p:bldP spid="163851" grpId="0" animBg="1"/>
      <p:bldP spid="163852" grpId="0" animBg="1"/>
      <p:bldP spid="163853" grpId="0" animBg="1"/>
      <p:bldP spid="163854" grpId="0" animBg="1"/>
      <p:bldP spid="1638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Beispiel: Klasse Kuchen</a:t>
            </a:r>
          </a:p>
        </p:txBody>
      </p:sp>
      <p:graphicFrame>
        <p:nvGraphicFramePr>
          <p:cNvPr id="164867" name="Group 3"/>
          <p:cNvGraphicFramePr>
            <a:graphicFrameLocks noGrp="1"/>
          </p:cNvGraphicFramePr>
          <p:nvPr>
            <p:ph idx="1"/>
          </p:nvPr>
        </p:nvGraphicFramePr>
        <p:xfrm>
          <a:off x="2582863" y="1035050"/>
          <a:ext cx="4054475" cy="2651358"/>
        </p:xfrm>
        <a:graphic>
          <a:graphicData uri="http://schemas.openxmlformats.org/drawingml/2006/table">
            <a:tbl>
              <a:tblPr/>
              <a:tblGrid>
                <a:gridCol w="405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Kuchen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524">
                <a:tc>
                  <a:txBody>
                    <a:bodyPr/>
                    <a:lstStyle/>
                    <a:p>
                      <a:pPr marL="274638" marR="0" lvl="0" indent="-27463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streusel</a:t>
                      </a:r>
                    </a:p>
                    <a:p>
                      <a:pPr marL="274638" marR="0" lvl="0" indent="-27463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zuckerguss</a:t>
                      </a:r>
                    </a:p>
                    <a:p>
                      <a:pPr marL="274638" marR="0" lvl="0" indent="-27463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form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524">
                <a:tc>
                  <a:txBody>
                    <a:bodyPr/>
                    <a:lstStyle/>
                    <a:p>
                      <a:pPr marL="274638" marR="0" lvl="0" indent="-27463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addZuckerguss( farbe : String )</a:t>
                      </a:r>
                    </a:p>
                    <a:p>
                      <a:pPr marL="274638" marR="0" lvl="0" indent="-27463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addStreusel( menge : int)</a:t>
                      </a:r>
                    </a:p>
                    <a:p>
                      <a:pPr marL="274638" marR="0" lvl="0" indent="-27463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schneiden( wieOft : int)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565" name="Picture 13" descr="kuche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3630613"/>
            <a:ext cx="2751138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Der Stack und der Heap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63" y="1217613"/>
            <a:ext cx="6233650" cy="5300662"/>
          </a:xfrm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[]){</a:t>
            </a:r>
          </a:p>
          <a:p>
            <a:pPr marL="0" indent="0">
              <a:spcBef>
                <a:spcPct val="0"/>
              </a:spcBef>
            </a:pPr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Kuchen </a:t>
            </a:r>
            <a:r>
              <a:rPr lang="de-DE" alt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cake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cake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Kuchen();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dekorieren(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cake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ct val="0"/>
              </a:spcBef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415213" y="6400800"/>
            <a:ext cx="1366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Heap</a:t>
            </a:r>
          </a:p>
        </p:txBody>
      </p:sp>
      <p:pic>
        <p:nvPicPr>
          <p:cNvPr id="24582" name="Picture 6" descr="Hauf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3698875"/>
            <a:ext cx="2305050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5272088" y="6400800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Stack</a:t>
            </a:r>
          </a:p>
        </p:txBody>
      </p:sp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5194300" y="3905250"/>
            <a:ext cx="1663700" cy="2554288"/>
            <a:chOff x="784" y="2840"/>
            <a:chExt cx="953" cy="1316"/>
          </a:xfrm>
        </p:grpSpPr>
        <p:sp>
          <p:nvSpPr>
            <p:cNvPr id="24594" name="Line 9"/>
            <p:cNvSpPr>
              <a:spLocks noChangeShapeType="1"/>
            </p:cNvSpPr>
            <p:nvPr/>
          </p:nvSpPr>
          <p:spPr bwMode="auto">
            <a:xfrm>
              <a:off x="1728" y="2840"/>
              <a:ext cx="0" cy="13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4595" name="Line 10"/>
            <p:cNvSpPr>
              <a:spLocks noChangeShapeType="1"/>
            </p:cNvSpPr>
            <p:nvPr/>
          </p:nvSpPr>
          <p:spPr bwMode="auto">
            <a:xfrm>
              <a:off x="793" y="2840"/>
              <a:ext cx="0" cy="13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4596" name="Line 11"/>
            <p:cNvSpPr>
              <a:spLocks noChangeShapeType="1"/>
            </p:cNvSpPr>
            <p:nvPr/>
          </p:nvSpPr>
          <p:spPr bwMode="auto">
            <a:xfrm>
              <a:off x="784" y="4147"/>
              <a:ext cx="9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</p:grpSp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5345113" y="5895975"/>
            <a:ext cx="1341437" cy="434975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 b="1"/>
              <a:t>cake</a:t>
            </a:r>
          </a:p>
        </p:txBody>
      </p:sp>
      <p:sp>
        <p:nvSpPr>
          <p:cNvPr id="165901" name="Oval 13"/>
          <p:cNvSpPr>
            <a:spLocks noChangeArrowheads="1"/>
          </p:cNvSpPr>
          <p:nvPr/>
        </p:nvSpPr>
        <p:spPr bwMode="auto">
          <a:xfrm>
            <a:off x="7261225" y="5310188"/>
            <a:ext cx="1687513" cy="56197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 b="1"/>
              <a:t>Kuchen</a:t>
            </a:r>
          </a:p>
        </p:txBody>
      </p:sp>
      <p:sp>
        <p:nvSpPr>
          <p:cNvPr id="165906" name="AutoShape 18"/>
          <p:cNvSpPr>
            <a:spLocks noChangeArrowheads="1"/>
          </p:cNvSpPr>
          <p:nvPr/>
        </p:nvSpPr>
        <p:spPr bwMode="auto">
          <a:xfrm>
            <a:off x="3748088" y="1882775"/>
            <a:ext cx="1109662" cy="300038"/>
          </a:xfrm>
          <a:prstGeom prst="leftArrow">
            <a:avLst>
              <a:gd name="adj1" fmla="val 50000"/>
              <a:gd name="adj2" fmla="val 92460"/>
            </a:avLst>
          </a:prstGeom>
          <a:solidFill>
            <a:schemeClr val="folHlink"/>
          </a:solidFill>
          <a:ln w="38100" algn="ctr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  <p:sp>
        <p:nvSpPr>
          <p:cNvPr id="165907" name="AutoShape 19"/>
          <p:cNvSpPr>
            <a:spLocks noChangeArrowheads="1"/>
          </p:cNvSpPr>
          <p:nvPr/>
        </p:nvSpPr>
        <p:spPr bwMode="auto">
          <a:xfrm>
            <a:off x="3748088" y="2212975"/>
            <a:ext cx="1109662" cy="300038"/>
          </a:xfrm>
          <a:prstGeom prst="leftArrow">
            <a:avLst>
              <a:gd name="adj1" fmla="val 50000"/>
              <a:gd name="adj2" fmla="val 92460"/>
            </a:avLst>
          </a:prstGeom>
          <a:solidFill>
            <a:schemeClr val="folHlink"/>
          </a:solidFill>
          <a:ln w="38100" algn="ctr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  <p:sp>
        <p:nvSpPr>
          <p:cNvPr id="165908" name="Line 20"/>
          <p:cNvSpPr>
            <a:spLocks noChangeShapeType="1"/>
          </p:cNvSpPr>
          <p:nvPr/>
        </p:nvSpPr>
        <p:spPr bwMode="auto">
          <a:xfrm flipV="1">
            <a:off x="6464300" y="5842000"/>
            <a:ext cx="1157288" cy="3079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0" grpId="0" animBg="1"/>
      <p:bldP spid="165901" grpId="0" animBg="1"/>
      <p:bldP spid="165906" grpId="0" animBg="1"/>
      <p:bldP spid="165906" grpId="1" animBg="1"/>
      <p:bldP spid="165907" grpId="0" animBg="1"/>
      <p:bldP spid="16590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Inhalt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de-DE" altLang="de-DE" sz="2800" smtClean="0"/>
              <a:t>Plattformunabhängigkeit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de-DE" altLang="de-DE" sz="2800" smtClean="0"/>
              <a:t>Alles ist Objektorientiert</a:t>
            </a:r>
          </a:p>
          <a:p>
            <a:pPr marL="1068388" lvl="1" indent="-533400">
              <a:lnSpc>
                <a:spcPct val="90000"/>
              </a:lnSpc>
              <a:buFontTx/>
              <a:buAutoNum type="arabicPeriod"/>
            </a:pPr>
            <a:r>
              <a:rPr lang="de-DE" altLang="de-DE" sz="2400" smtClean="0"/>
              <a:t>main</a:t>
            </a:r>
          </a:p>
          <a:p>
            <a:pPr marL="1068388" lvl="1" indent="-533400">
              <a:lnSpc>
                <a:spcPct val="90000"/>
              </a:lnSpc>
              <a:buFontTx/>
              <a:buAutoNum type="arabicPeriod"/>
            </a:pPr>
            <a:r>
              <a:rPr lang="de-DE" altLang="de-DE" sz="2400" smtClean="0"/>
              <a:t>Consolen Ein- und Ausgaben</a:t>
            </a:r>
          </a:p>
          <a:p>
            <a:pPr marL="1068388" lvl="1" indent="-533400">
              <a:lnSpc>
                <a:spcPct val="90000"/>
              </a:lnSpc>
              <a:buFontTx/>
              <a:buAutoNum type="arabicPeriod"/>
            </a:pPr>
            <a:r>
              <a:rPr lang="de-DE" altLang="de-DE" sz="2400" smtClean="0"/>
              <a:t>Arrays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de-DE" altLang="de-DE" sz="2800" smtClean="0"/>
              <a:t>Speicherverwaltung </a:t>
            </a:r>
            <a:br>
              <a:rPr lang="de-DE" altLang="de-DE" sz="2800" smtClean="0"/>
            </a:br>
            <a:r>
              <a:rPr lang="de-DE" altLang="de-DE" sz="2800" smtClean="0"/>
              <a:t>Zeiger oder Referenzen?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de-DE" altLang="de-DE" sz="2800" smtClean="0"/>
              <a:t>OO Quellcode</a:t>
            </a:r>
            <a:br>
              <a:rPr lang="de-DE" altLang="de-DE" sz="2800" smtClean="0"/>
            </a:br>
            <a:r>
              <a:rPr lang="de-DE" altLang="de-DE" sz="2800" smtClean="0"/>
              <a:t>(Vererbung, Polymorphie, Konstruktoren)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de-DE" altLang="de-DE" sz="2800" smtClean="0"/>
              <a:t>eclipse</a:t>
            </a:r>
          </a:p>
          <a:p>
            <a:pPr marL="1068388" lvl="1" indent="-533400">
              <a:lnSpc>
                <a:spcPct val="90000"/>
              </a:lnSpc>
              <a:buFontTx/>
              <a:buAutoNum type="arabicPeriod"/>
            </a:pPr>
            <a:r>
              <a:rPr lang="de-DE" altLang="de-DE" sz="2400" smtClean="0"/>
              <a:t>Projekte</a:t>
            </a:r>
          </a:p>
          <a:p>
            <a:pPr marL="1068388" lvl="1" indent="-533400">
              <a:lnSpc>
                <a:spcPct val="90000"/>
              </a:lnSpc>
              <a:buFontTx/>
              <a:buAutoNum type="arabicPeriod"/>
            </a:pPr>
            <a:r>
              <a:rPr lang="de-DE" altLang="de-DE" sz="2400" smtClean="0"/>
              <a:t>Debugger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Der Stack und der Heap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3" y="1217613"/>
            <a:ext cx="5324475" cy="5300662"/>
          </a:xfrm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[])</a:t>
            </a:r>
          </a:p>
          <a:p>
            <a:pPr marL="0" indent="0">
              <a:spcBef>
                <a:spcPct val="0"/>
              </a:spcBef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Kuchen </a:t>
            </a:r>
            <a:r>
              <a:rPr lang="de-DE" alt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cake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cake</a:t>
            </a:r>
            <a:r>
              <a:rPr lang="de-DE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alt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Kuchen();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dekorieren(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cake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ct val="0"/>
              </a:spcBef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ct val="0"/>
              </a:spcBef>
            </a:pP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dekorieren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altLang="de-DE" sz="2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Kuchen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ct val="0"/>
              </a:spcBef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200;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k.addZuckerguss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("blau")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k.addStreusel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ct val="0"/>
              </a:spcBef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415213" y="6400800"/>
            <a:ext cx="1366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Heap</a:t>
            </a:r>
          </a:p>
        </p:txBody>
      </p:sp>
      <p:pic>
        <p:nvPicPr>
          <p:cNvPr id="26629" name="Picture 5" descr="Hauf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3698875"/>
            <a:ext cx="2305050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272088" y="6400800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Stack</a:t>
            </a:r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5194300" y="3905250"/>
            <a:ext cx="1663700" cy="2554288"/>
            <a:chOff x="784" y="2840"/>
            <a:chExt cx="953" cy="1316"/>
          </a:xfrm>
        </p:grpSpPr>
        <p:sp>
          <p:nvSpPr>
            <p:cNvPr id="26642" name="Line 8"/>
            <p:cNvSpPr>
              <a:spLocks noChangeShapeType="1"/>
            </p:cNvSpPr>
            <p:nvPr/>
          </p:nvSpPr>
          <p:spPr bwMode="auto">
            <a:xfrm>
              <a:off x="1728" y="2840"/>
              <a:ext cx="0" cy="13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6643" name="Line 9"/>
            <p:cNvSpPr>
              <a:spLocks noChangeShapeType="1"/>
            </p:cNvSpPr>
            <p:nvPr/>
          </p:nvSpPr>
          <p:spPr bwMode="auto">
            <a:xfrm>
              <a:off x="793" y="2840"/>
              <a:ext cx="0" cy="13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6644" name="Line 10"/>
            <p:cNvSpPr>
              <a:spLocks noChangeShapeType="1"/>
            </p:cNvSpPr>
            <p:nvPr/>
          </p:nvSpPr>
          <p:spPr bwMode="auto">
            <a:xfrm>
              <a:off x="784" y="4147"/>
              <a:ext cx="9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</p:grpSp>
      <p:sp>
        <p:nvSpPr>
          <p:cNvPr id="26632" name="Rectangle 11"/>
          <p:cNvSpPr>
            <a:spLocks noChangeArrowheads="1"/>
          </p:cNvSpPr>
          <p:nvPr/>
        </p:nvSpPr>
        <p:spPr bwMode="auto">
          <a:xfrm>
            <a:off x="5345113" y="5895975"/>
            <a:ext cx="1341437" cy="434975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 b="1"/>
              <a:t>cake</a:t>
            </a:r>
          </a:p>
        </p:txBody>
      </p:sp>
      <p:sp>
        <p:nvSpPr>
          <p:cNvPr id="26633" name="Oval 12"/>
          <p:cNvSpPr>
            <a:spLocks noChangeArrowheads="1"/>
          </p:cNvSpPr>
          <p:nvPr/>
        </p:nvSpPr>
        <p:spPr bwMode="auto">
          <a:xfrm>
            <a:off x="7248525" y="5310188"/>
            <a:ext cx="1700213" cy="56197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 b="1"/>
              <a:t>Kuchen</a:t>
            </a:r>
          </a:p>
        </p:txBody>
      </p:sp>
      <p:sp>
        <p:nvSpPr>
          <p:cNvPr id="26634" name="Line 13"/>
          <p:cNvSpPr>
            <a:spLocks noChangeShapeType="1"/>
          </p:cNvSpPr>
          <p:nvPr/>
        </p:nvSpPr>
        <p:spPr bwMode="auto">
          <a:xfrm flipV="1">
            <a:off x="6464300" y="5842000"/>
            <a:ext cx="1157288" cy="3079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67951" name="Rectangle 15"/>
          <p:cNvSpPr>
            <a:spLocks noChangeArrowheads="1"/>
          </p:cNvSpPr>
          <p:nvPr/>
        </p:nvSpPr>
        <p:spPr bwMode="auto">
          <a:xfrm>
            <a:off x="5286375" y="4425950"/>
            <a:ext cx="1476375" cy="1349375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de-DE" altLang="de-DE" sz="2000" b="1"/>
          </a:p>
          <a:p>
            <a:pPr algn="ctr">
              <a:spcBef>
                <a:spcPct val="50000"/>
              </a:spcBef>
            </a:pPr>
            <a:endParaRPr lang="de-DE" altLang="de-DE" sz="2000" b="1"/>
          </a:p>
          <a:p>
            <a:pPr algn="ctr">
              <a:spcBef>
                <a:spcPct val="50000"/>
              </a:spcBef>
            </a:pPr>
            <a:r>
              <a:rPr lang="de-DE" altLang="de-DE" sz="2000" b="1">
                <a:latin typeface="Arial Narrow" pitchFamily="34" charset="0"/>
              </a:rPr>
              <a:t>dekorieren</a:t>
            </a:r>
            <a:r>
              <a:rPr lang="de-DE" altLang="de-DE" sz="2000" b="1"/>
              <a:t>()</a:t>
            </a:r>
          </a:p>
        </p:txBody>
      </p:sp>
      <p:sp>
        <p:nvSpPr>
          <p:cNvPr id="167952" name="Rectangle 16"/>
          <p:cNvSpPr>
            <a:spLocks noChangeArrowheads="1"/>
          </p:cNvSpPr>
          <p:nvPr/>
        </p:nvSpPr>
        <p:spPr bwMode="auto">
          <a:xfrm>
            <a:off x="5345113" y="5003800"/>
            <a:ext cx="1341437" cy="434975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 b="1"/>
              <a:t>k</a:t>
            </a:r>
          </a:p>
        </p:txBody>
      </p:sp>
      <p:sp>
        <p:nvSpPr>
          <p:cNvPr id="167953" name="Oval 17"/>
          <p:cNvSpPr>
            <a:spLocks noChangeArrowheads="1"/>
          </p:cNvSpPr>
          <p:nvPr/>
        </p:nvSpPr>
        <p:spPr bwMode="auto">
          <a:xfrm>
            <a:off x="7248525" y="5310188"/>
            <a:ext cx="1700213" cy="561975"/>
          </a:xfrm>
          <a:prstGeom prst="ellipse">
            <a:avLst/>
          </a:prstGeom>
          <a:solidFill>
            <a:schemeClr val="folHlink"/>
          </a:soli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 b="1"/>
              <a:t>Kuchen</a:t>
            </a:r>
          </a:p>
        </p:txBody>
      </p:sp>
      <p:sp>
        <p:nvSpPr>
          <p:cNvPr id="167954" name="Oval 18" descr="Große Konfetti"/>
          <p:cNvSpPr>
            <a:spLocks noChangeArrowheads="1"/>
          </p:cNvSpPr>
          <p:nvPr/>
        </p:nvSpPr>
        <p:spPr bwMode="auto">
          <a:xfrm>
            <a:off x="7248525" y="5310188"/>
            <a:ext cx="1700213" cy="561975"/>
          </a:xfrm>
          <a:prstGeom prst="ellipse">
            <a:avLst/>
          </a:prstGeom>
          <a:pattFill prst="lgConfetti">
            <a:fgClr>
              <a:schemeClr val="bg1"/>
            </a:fgClr>
            <a:bgClr>
              <a:schemeClr val="folHlink"/>
            </a:bgClr>
          </a:patt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 b="1"/>
              <a:t>Kuchen</a:t>
            </a:r>
          </a:p>
        </p:txBody>
      </p:sp>
      <p:sp>
        <p:nvSpPr>
          <p:cNvPr id="167955" name="Rectangle 19"/>
          <p:cNvSpPr>
            <a:spLocks noChangeArrowheads="1"/>
          </p:cNvSpPr>
          <p:nvPr/>
        </p:nvSpPr>
        <p:spPr bwMode="auto">
          <a:xfrm>
            <a:off x="5345113" y="4508500"/>
            <a:ext cx="1341437" cy="434975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 b="1"/>
              <a:t>menge</a:t>
            </a:r>
          </a:p>
        </p:txBody>
      </p:sp>
      <p:sp>
        <p:nvSpPr>
          <p:cNvPr id="167956" name="Line 20"/>
          <p:cNvSpPr>
            <a:spLocks noChangeShapeType="1"/>
          </p:cNvSpPr>
          <p:nvPr/>
        </p:nvSpPr>
        <p:spPr bwMode="auto">
          <a:xfrm>
            <a:off x="6299200" y="5251450"/>
            <a:ext cx="1111250" cy="2619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3476625" y="2497138"/>
            <a:ext cx="1109663" cy="300037"/>
          </a:xfrm>
          <a:prstGeom prst="leftArrow">
            <a:avLst>
              <a:gd name="adj1" fmla="val 50000"/>
              <a:gd name="adj2" fmla="val 92461"/>
            </a:avLst>
          </a:prstGeom>
          <a:solidFill>
            <a:schemeClr val="folHlink"/>
          </a:solidFill>
          <a:ln w="38100" algn="ctr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67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67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67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1" grpId="0" animBg="1"/>
      <p:bldP spid="167951" grpId="1" animBg="1"/>
      <p:bldP spid="167952" grpId="0" animBg="1"/>
      <p:bldP spid="167952" grpId="1" animBg="1"/>
      <p:bldP spid="167953" grpId="0" animBg="1"/>
      <p:bldP spid="167954" grpId="0" animBg="1"/>
      <p:bldP spid="167955" grpId="0" animBg="1"/>
      <p:bldP spid="167955" grpId="1" animBg="1"/>
      <p:bldP spid="167956" grpId="0" animBg="1"/>
      <p:bldP spid="167956" grpId="1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Der Stack und der Heap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3" y="1217613"/>
            <a:ext cx="5324475" cy="5300662"/>
          </a:xfrm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[])</a:t>
            </a:r>
          </a:p>
          <a:p>
            <a:pPr marL="0" indent="0">
              <a:spcBef>
                <a:spcPct val="0"/>
              </a:spcBef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Kuchen </a:t>
            </a:r>
            <a:r>
              <a:rPr lang="de-DE" alt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cake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cake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Kuchen();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dekorieren(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cake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ct val="0"/>
              </a:spcBef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ct val="0"/>
              </a:spcBef>
            </a:pP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dekorieren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(Kuchen </a:t>
            </a:r>
            <a:r>
              <a:rPr lang="de-DE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ct val="0"/>
              </a:spcBef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200;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k.addZuckerguss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("blau")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k.addStreusel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ct val="0"/>
              </a:spcBef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415213" y="6400800"/>
            <a:ext cx="1366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Heap</a:t>
            </a:r>
          </a:p>
        </p:txBody>
      </p:sp>
      <p:pic>
        <p:nvPicPr>
          <p:cNvPr id="27653" name="Picture 5" descr="Hauf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3698875"/>
            <a:ext cx="2305050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272088" y="6400800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Stack</a:t>
            </a:r>
          </a:p>
        </p:txBody>
      </p:sp>
      <p:grpSp>
        <p:nvGrpSpPr>
          <p:cNvPr id="27655" name="Group 7"/>
          <p:cNvGrpSpPr>
            <a:grpSpLocks/>
          </p:cNvGrpSpPr>
          <p:nvPr/>
        </p:nvGrpSpPr>
        <p:grpSpPr bwMode="auto">
          <a:xfrm>
            <a:off x="5194300" y="3905250"/>
            <a:ext cx="1663700" cy="2554288"/>
            <a:chOff x="784" y="2840"/>
            <a:chExt cx="953" cy="1316"/>
          </a:xfrm>
        </p:grpSpPr>
        <p:sp>
          <p:nvSpPr>
            <p:cNvPr id="27663" name="Line 8"/>
            <p:cNvSpPr>
              <a:spLocks noChangeShapeType="1"/>
            </p:cNvSpPr>
            <p:nvPr/>
          </p:nvSpPr>
          <p:spPr bwMode="auto">
            <a:xfrm>
              <a:off x="1728" y="2840"/>
              <a:ext cx="0" cy="13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7664" name="Line 9"/>
            <p:cNvSpPr>
              <a:spLocks noChangeShapeType="1"/>
            </p:cNvSpPr>
            <p:nvPr/>
          </p:nvSpPr>
          <p:spPr bwMode="auto">
            <a:xfrm>
              <a:off x="793" y="2840"/>
              <a:ext cx="0" cy="13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7665" name="Line 10"/>
            <p:cNvSpPr>
              <a:spLocks noChangeShapeType="1"/>
            </p:cNvSpPr>
            <p:nvPr/>
          </p:nvSpPr>
          <p:spPr bwMode="auto">
            <a:xfrm>
              <a:off x="784" y="4147"/>
              <a:ext cx="9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</p:grpSp>
      <p:sp>
        <p:nvSpPr>
          <p:cNvPr id="168971" name="Rectangle 11"/>
          <p:cNvSpPr>
            <a:spLocks noChangeArrowheads="1"/>
          </p:cNvSpPr>
          <p:nvPr/>
        </p:nvSpPr>
        <p:spPr bwMode="auto">
          <a:xfrm>
            <a:off x="5345113" y="5895975"/>
            <a:ext cx="1341437" cy="434975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 b="1"/>
              <a:t>cake</a:t>
            </a:r>
          </a:p>
        </p:txBody>
      </p:sp>
      <p:sp>
        <p:nvSpPr>
          <p:cNvPr id="27657" name="Oval 12"/>
          <p:cNvSpPr>
            <a:spLocks noChangeArrowheads="1"/>
          </p:cNvSpPr>
          <p:nvPr/>
        </p:nvSpPr>
        <p:spPr bwMode="auto">
          <a:xfrm>
            <a:off x="7397750" y="5310188"/>
            <a:ext cx="1550988" cy="56197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 b="1"/>
              <a:t>Kuchen</a:t>
            </a:r>
          </a:p>
        </p:txBody>
      </p:sp>
      <p:sp>
        <p:nvSpPr>
          <p:cNvPr id="168973" name="Line 13"/>
          <p:cNvSpPr>
            <a:spLocks noChangeShapeType="1"/>
          </p:cNvSpPr>
          <p:nvPr/>
        </p:nvSpPr>
        <p:spPr bwMode="auto">
          <a:xfrm flipV="1">
            <a:off x="6464300" y="5842000"/>
            <a:ext cx="1157288" cy="3079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27659" name="Oval 14"/>
          <p:cNvSpPr>
            <a:spLocks noChangeArrowheads="1"/>
          </p:cNvSpPr>
          <p:nvPr/>
        </p:nvSpPr>
        <p:spPr bwMode="auto">
          <a:xfrm>
            <a:off x="7397750" y="5310188"/>
            <a:ext cx="1550988" cy="561975"/>
          </a:xfrm>
          <a:prstGeom prst="ellipse">
            <a:avLst/>
          </a:prstGeom>
          <a:solidFill>
            <a:schemeClr val="folHlink"/>
          </a:soli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 b="1"/>
              <a:t>Kuchen</a:t>
            </a:r>
          </a:p>
        </p:txBody>
      </p:sp>
      <p:sp>
        <p:nvSpPr>
          <p:cNvPr id="27660" name="Oval 15" descr="Große Konfetti"/>
          <p:cNvSpPr>
            <a:spLocks noChangeArrowheads="1"/>
          </p:cNvSpPr>
          <p:nvPr/>
        </p:nvSpPr>
        <p:spPr bwMode="auto">
          <a:xfrm>
            <a:off x="7248525" y="5310188"/>
            <a:ext cx="1700213" cy="561975"/>
          </a:xfrm>
          <a:prstGeom prst="ellipse">
            <a:avLst/>
          </a:prstGeom>
          <a:pattFill prst="lgConfetti">
            <a:fgClr>
              <a:schemeClr val="bg1"/>
            </a:fgClr>
            <a:bgClr>
              <a:schemeClr val="folHlink"/>
            </a:bgClr>
          </a:patt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 b="1"/>
              <a:t>Kuchen</a:t>
            </a:r>
          </a:p>
        </p:txBody>
      </p:sp>
      <p:sp>
        <p:nvSpPr>
          <p:cNvPr id="168976" name="AutoShape 16"/>
          <p:cNvSpPr>
            <a:spLocks noChangeArrowheads="1"/>
          </p:cNvSpPr>
          <p:nvPr/>
        </p:nvSpPr>
        <p:spPr bwMode="auto">
          <a:xfrm>
            <a:off x="268288" y="2781300"/>
            <a:ext cx="1109662" cy="300038"/>
          </a:xfrm>
          <a:prstGeom prst="leftArrow">
            <a:avLst>
              <a:gd name="adj1" fmla="val 50000"/>
              <a:gd name="adj2" fmla="val 92460"/>
            </a:avLst>
          </a:prstGeom>
          <a:solidFill>
            <a:schemeClr val="folHlink"/>
          </a:solidFill>
          <a:ln w="38100" algn="ctr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  <p:sp>
        <p:nvSpPr>
          <p:cNvPr id="168977" name="AutoShape 17"/>
          <p:cNvSpPr>
            <a:spLocks noChangeArrowheads="1"/>
          </p:cNvSpPr>
          <p:nvPr/>
        </p:nvSpPr>
        <p:spPr bwMode="auto">
          <a:xfrm>
            <a:off x="4364038" y="1019175"/>
            <a:ext cx="4481512" cy="2052638"/>
          </a:xfrm>
          <a:prstGeom prst="wedgeRoundRectCallout">
            <a:avLst>
              <a:gd name="adj1" fmla="val 24213"/>
              <a:gd name="adj2" fmla="val 106537"/>
              <a:gd name="adj3" fmla="val 16667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Bei Übergabe an eine Methode, wird Kopie der Referenz, aber nicht der Instanz erzeugt. </a:t>
            </a:r>
            <a:br>
              <a:rPr lang="de-DE" altLang="de-DE" sz="2400"/>
            </a:br>
            <a:r>
              <a:rPr lang="de-DE" altLang="de-DE" sz="2400"/>
              <a:t>Änderungen sind dauerhaft!!!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1" grpId="0" animBg="1"/>
      <p:bldP spid="168973" grpId="0" animBg="1"/>
      <p:bldP spid="168976" grpId="0" animBg="1"/>
      <p:bldP spid="1689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Der Garbage Collector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3" y="1217613"/>
            <a:ext cx="5324475" cy="5300662"/>
          </a:xfrm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[])</a:t>
            </a:r>
          </a:p>
          <a:p>
            <a:pPr marL="0" indent="0">
              <a:spcBef>
                <a:spcPct val="0"/>
              </a:spcBef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Kuchen </a:t>
            </a:r>
            <a:r>
              <a:rPr lang="de-DE" alt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cake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cake</a:t>
            </a:r>
            <a:r>
              <a:rPr lang="de-DE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alt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Kuchen();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dekorieren(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cake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ct val="0"/>
              </a:spcBef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014913" y="6400800"/>
            <a:ext cx="1366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Heap</a:t>
            </a:r>
          </a:p>
        </p:txBody>
      </p:sp>
      <p:pic>
        <p:nvPicPr>
          <p:cNvPr id="28677" name="Picture 5" descr="Hauf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3698875"/>
            <a:ext cx="2305050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90" name="Oval 6" descr="Große Konfetti"/>
          <p:cNvSpPr>
            <a:spLocks noChangeArrowheads="1"/>
          </p:cNvSpPr>
          <p:nvPr/>
        </p:nvSpPr>
        <p:spPr bwMode="auto">
          <a:xfrm>
            <a:off x="4867275" y="5310188"/>
            <a:ext cx="1681163" cy="561975"/>
          </a:xfrm>
          <a:prstGeom prst="ellipse">
            <a:avLst/>
          </a:prstGeom>
          <a:pattFill prst="lgConfetti">
            <a:fgClr>
              <a:schemeClr val="bg1"/>
            </a:fgClr>
            <a:bgClr>
              <a:schemeClr val="folHlink"/>
            </a:bgClr>
          </a:patt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 b="1"/>
              <a:t>Kuchen</a:t>
            </a:r>
          </a:p>
        </p:txBody>
      </p:sp>
      <p:pic>
        <p:nvPicPr>
          <p:cNvPr id="169991" name="Picture 7" descr="garbage_colle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292600"/>
            <a:ext cx="2443162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2908300" y="3905250"/>
            <a:ext cx="1663700" cy="2554288"/>
            <a:chOff x="784" y="2840"/>
            <a:chExt cx="953" cy="1316"/>
          </a:xfrm>
        </p:grpSpPr>
        <p:sp>
          <p:nvSpPr>
            <p:cNvPr id="28685" name="Line 9"/>
            <p:cNvSpPr>
              <a:spLocks noChangeShapeType="1"/>
            </p:cNvSpPr>
            <p:nvPr/>
          </p:nvSpPr>
          <p:spPr bwMode="auto">
            <a:xfrm>
              <a:off x="1728" y="2840"/>
              <a:ext cx="0" cy="13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8686" name="Line 10"/>
            <p:cNvSpPr>
              <a:spLocks noChangeShapeType="1"/>
            </p:cNvSpPr>
            <p:nvPr/>
          </p:nvSpPr>
          <p:spPr bwMode="auto">
            <a:xfrm>
              <a:off x="793" y="2840"/>
              <a:ext cx="0" cy="13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8687" name="Line 11"/>
            <p:cNvSpPr>
              <a:spLocks noChangeShapeType="1"/>
            </p:cNvSpPr>
            <p:nvPr/>
          </p:nvSpPr>
          <p:spPr bwMode="auto">
            <a:xfrm>
              <a:off x="784" y="4147"/>
              <a:ext cx="9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</p:grp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3028950" y="6400800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Stack</a:t>
            </a:r>
          </a:p>
        </p:txBody>
      </p:sp>
      <p:sp>
        <p:nvSpPr>
          <p:cNvPr id="169997" name="AutoShape 13"/>
          <p:cNvSpPr>
            <a:spLocks noChangeArrowheads="1"/>
          </p:cNvSpPr>
          <p:nvPr/>
        </p:nvSpPr>
        <p:spPr bwMode="auto">
          <a:xfrm>
            <a:off x="4364038" y="1019175"/>
            <a:ext cx="3371850" cy="2082800"/>
          </a:xfrm>
          <a:prstGeom prst="wedgeRoundRectCallout">
            <a:avLst>
              <a:gd name="adj1" fmla="val -73162"/>
              <a:gd name="adj2" fmla="val 117986"/>
              <a:gd name="adj3" fmla="val 16667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keine Referenz auf die Instanz Kuchen mehr vorhanden </a:t>
            </a:r>
            <a:br>
              <a:rPr lang="de-DE" altLang="de-DE" sz="2400"/>
            </a:br>
            <a:r>
              <a:rPr lang="de-DE" altLang="de-DE" sz="2400">
                <a:sym typeface="Wingdings" pitchFamily="2" charset="2"/>
              </a:rPr>
              <a:t> der </a:t>
            </a:r>
            <a:r>
              <a:rPr lang="de-DE" altLang="de-DE" sz="2400" b="1">
                <a:solidFill>
                  <a:schemeClr val="tx2"/>
                </a:solidFill>
                <a:sym typeface="Wingdings" pitchFamily="2" charset="2"/>
              </a:rPr>
              <a:t>Garbage Collector </a:t>
            </a:r>
            <a:r>
              <a:rPr lang="de-DE" altLang="de-DE" sz="2400">
                <a:sym typeface="Wingdings" pitchFamily="2" charset="2"/>
              </a:rPr>
              <a:t>räumt auf.</a:t>
            </a:r>
            <a:endParaRPr lang="de-DE" altLang="de-DE" sz="2400"/>
          </a:p>
        </p:txBody>
      </p:sp>
      <p:sp>
        <p:nvSpPr>
          <p:cNvPr id="28683" name="AutoShape 14"/>
          <p:cNvSpPr>
            <a:spLocks noChangeArrowheads="1"/>
          </p:cNvSpPr>
          <p:nvPr/>
        </p:nvSpPr>
        <p:spPr bwMode="auto">
          <a:xfrm>
            <a:off x="282575" y="2843213"/>
            <a:ext cx="1109663" cy="300037"/>
          </a:xfrm>
          <a:prstGeom prst="leftArrow">
            <a:avLst>
              <a:gd name="adj1" fmla="val 50000"/>
              <a:gd name="adj2" fmla="val 92461"/>
            </a:avLst>
          </a:prstGeom>
          <a:solidFill>
            <a:schemeClr val="folHlink"/>
          </a:solidFill>
          <a:ln w="38100" algn="ctr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  <p:sp>
        <p:nvSpPr>
          <p:cNvPr id="169999" name="AutoShape 15"/>
          <p:cNvSpPr>
            <a:spLocks noChangeArrowheads="1"/>
          </p:cNvSpPr>
          <p:nvPr/>
        </p:nvSpPr>
        <p:spPr bwMode="auto">
          <a:xfrm>
            <a:off x="6010275" y="3675063"/>
            <a:ext cx="1784350" cy="827087"/>
          </a:xfrm>
          <a:prstGeom prst="wedgeEllipseCallout">
            <a:avLst>
              <a:gd name="adj1" fmla="val 33630"/>
              <a:gd name="adj2" fmla="val 97792"/>
            </a:avLst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>
                <a:latin typeface="Times New Roman" pitchFamily="18" charset="0"/>
              </a:rPr>
              <a:t>delete ist unnötig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0" grpId="0" animBg="1"/>
      <p:bldP spid="169997" grpId="0" animBg="1"/>
      <p:bldP spid="16999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2275"/>
            <a:ext cx="7772400" cy="2770188"/>
          </a:xfrm>
        </p:spPr>
        <p:txBody>
          <a:bodyPr/>
          <a:lstStyle/>
          <a:p>
            <a:r>
              <a:rPr lang="de-DE" altLang="de-DE" smtClean="0"/>
              <a:t>OO in Java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636713" y="6165850"/>
            <a:ext cx="7316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01700" indent="-901700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1600">
                <a:latin typeface="Comic Sans MS" pitchFamily="66" charset="0"/>
              </a:rPr>
              <a:t>Quelle</a:t>
            </a:r>
            <a:r>
              <a:rPr lang="de-DE" altLang="de-DE" sz="1800">
                <a:latin typeface="Comic Sans MS" pitchFamily="66" charset="0"/>
              </a:rPr>
              <a:t>: 	Misch; Java 4 U, S. 72-75.</a:t>
            </a:r>
            <a:br>
              <a:rPr lang="de-DE" altLang="de-DE" sz="1800">
                <a:latin typeface="Comic Sans MS" pitchFamily="66" charset="0"/>
              </a:rPr>
            </a:br>
            <a:r>
              <a:rPr lang="de-DE" altLang="de-DE" sz="1800">
                <a:latin typeface="Comic Sans MS" pitchFamily="66" charset="0"/>
              </a:rPr>
              <a:t>Online Tutorial (</a:t>
            </a:r>
            <a:r>
              <a:rPr lang="de-DE" altLang="de-DE" sz="1400">
                <a:hlinkClick r:id="rId2"/>
              </a:rPr>
              <a:t>www.gailer-net.de/tutorials/java/java-toc.html</a:t>
            </a:r>
            <a:r>
              <a:rPr lang="de-DE" altLang="de-DE" sz="1800">
                <a:latin typeface="Comic Sans MS" pitchFamily="66" charset="0"/>
              </a:rPr>
              <a:t>), 34B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0"/>
            <a:ext cx="8072438" cy="847725"/>
          </a:xfrm>
        </p:spPr>
        <p:txBody>
          <a:bodyPr/>
          <a:lstStyle/>
          <a:p>
            <a:r>
              <a:rPr lang="de-DE" altLang="de-DE" smtClean="0"/>
              <a:t>Klassen und Vererbung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42988"/>
            <a:ext cx="8610600" cy="5815012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de-DE" alt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de-DE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Mitarbeiter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8275" lvl="1" indent="-630238">
              <a:lnSpc>
                <a:spcPct val="80000"/>
              </a:lnSpc>
              <a:buFontTx/>
              <a:buNone/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438275" lvl="1" indent="-630238">
              <a:lnSpc>
                <a:spcPct val="80000"/>
              </a:lnSpc>
              <a:buFontTx/>
              <a:buNone/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String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pPr marL="1438275" lvl="1" indent="-630238">
              <a:lnSpc>
                <a:spcPct val="80000"/>
              </a:lnSpc>
              <a:buFontTx/>
              <a:buNone/>
            </a:pP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de-DE" altLang="de-DE" sz="2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438275" lvl="2" indent="-438150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("Mitarbeiter: " + </a:t>
            </a:r>
            <a:r>
              <a:rPr lang="de-DE" alt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+ </a:t>
            </a:r>
            <a:r>
              <a:rPr lang="de-DE" alt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de-DE" sz="2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de-DE" alt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//... </a:t>
            </a:r>
            <a:r>
              <a:rPr lang="de-DE" altLang="de-D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Konstruktoren</a:t>
            </a:r>
            <a:r>
              <a:rPr lang="de-DE" alt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altLang="de-DE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de-DE" altLang="de-D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und </a:t>
            </a:r>
            <a:r>
              <a:rPr lang="de-DE" altLang="de-DE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de-DE" altLang="de-DE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de-DE" alt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de-DE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Malocher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Mitarbeiter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double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stundenSatz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anzahlStunden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double einkommen( ){ /*…*/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//…</a:t>
            </a:r>
            <a:r>
              <a:rPr lang="de-DE" altLang="de-D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de-DE" alt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und </a:t>
            </a:r>
            <a:r>
              <a:rPr lang="de-DE" altLang="de-D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getMethoden</a:t>
            </a:r>
            <a:r>
              <a:rPr lang="de-DE" alt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für die neuen </a:t>
            </a:r>
            <a:br>
              <a:rPr lang="de-DE" alt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//Eigenschaften + Konstruktoren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71013" name="AutoShape 5"/>
          <p:cNvSpPr>
            <a:spLocks noChangeArrowheads="1"/>
          </p:cNvSpPr>
          <p:nvPr/>
        </p:nvSpPr>
        <p:spPr bwMode="auto">
          <a:xfrm>
            <a:off x="5949950" y="1135063"/>
            <a:ext cx="2955925" cy="1139825"/>
          </a:xfrm>
          <a:prstGeom prst="wedgeRoundRectCallout">
            <a:avLst>
              <a:gd name="adj1" fmla="val -143718"/>
              <a:gd name="adj2" fmla="val 32731"/>
              <a:gd name="adj3" fmla="val 1666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/>
          <a:lstStyle>
            <a:lvl1pPr defTabSz="269875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698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698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698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698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269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269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269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269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2400">
                <a:solidFill>
                  <a:schemeClr val="hlink"/>
                </a:solidFill>
              </a:rPr>
              <a:t>Sichtbarkeit</a:t>
            </a:r>
            <a:r>
              <a:rPr lang="de-DE" altLang="de-DE" sz="2400"/>
              <a:t> </a:t>
            </a:r>
            <a:r>
              <a:rPr lang="de-DE" altLang="de-DE" sz="2200"/>
              <a:t>vor jeder Eigenschaft und jeder Methode</a:t>
            </a:r>
          </a:p>
        </p:txBody>
      </p:sp>
      <p:sp>
        <p:nvSpPr>
          <p:cNvPr id="171014" name="AutoShape 6"/>
          <p:cNvSpPr>
            <a:spLocks noChangeArrowheads="1"/>
          </p:cNvSpPr>
          <p:nvPr/>
        </p:nvSpPr>
        <p:spPr bwMode="auto">
          <a:xfrm>
            <a:off x="4475163" y="2876550"/>
            <a:ext cx="4668837" cy="925513"/>
          </a:xfrm>
          <a:prstGeom prst="wedgeRoundRectCallout">
            <a:avLst>
              <a:gd name="adj1" fmla="val -74144"/>
              <a:gd name="adj2" fmla="val -32676"/>
              <a:gd name="adj3" fmla="val 1666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/>
          <a:lstStyle>
            <a:lvl1pPr defTabSz="269875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698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698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698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698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269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269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269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269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2400"/>
              <a:t>Deklarationen und Implementationen</a:t>
            </a:r>
            <a:r>
              <a:rPr lang="de-DE" altLang="de-DE" sz="2400">
                <a:solidFill>
                  <a:schemeClr val="hlink"/>
                </a:solidFill>
              </a:rPr>
              <a:t> in einer Datei</a:t>
            </a:r>
            <a:endParaRPr lang="de-DE" altLang="de-DE" sz="2200"/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>
            <a:off x="960438" y="3919538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de-DE"/>
          </a:p>
        </p:txBody>
      </p:sp>
      <p:sp>
        <p:nvSpPr>
          <p:cNvPr id="171016" name="AutoShape 8"/>
          <p:cNvSpPr>
            <a:spLocks noChangeArrowheads="1"/>
          </p:cNvSpPr>
          <p:nvPr/>
        </p:nvSpPr>
        <p:spPr bwMode="auto">
          <a:xfrm>
            <a:off x="4518025" y="4351338"/>
            <a:ext cx="4510088" cy="854075"/>
          </a:xfrm>
          <a:prstGeom prst="wedgeRoundRectCallout">
            <a:avLst>
              <a:gd name="adj1" fmla="val -78509"/>
              <a:gd name="adj2" fmla="val -31227"/>
              <a:gd name="adj3" fmla="val 1666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/>
          <a:lstStyle>
            <a:lvl1pPr defTabSz="269875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698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698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698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698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269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269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269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269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2400"/>
              <a:t>Für jede Klasse </a:t>
            </a:r>
            <a:r>
              <a:rPr lang="de-DE" altLang="de-DE" sz="2400">
                <a:solidFill>
                  <a:schemeClr val="hlink"/>
                </a:solidFill>
              </a:rPr>
              <a:t> eigene Datei:</a:t>
            </a:r>
            <a:br>
              <a:rPr lang="de-DE" altLang="de-DE" sz="2400">
                <a:solidFill>
                  <a:schemeClr val="hlink"/>
                </a:solidFill>
              </a:rPr>
            </a:br>
            <a:r>
              <a:rPr lang="de-DE" altLang="de-DE" sz="2400">
                <a:solidFill>
                  <a:schemeClr val="hlink"/>
                </a:solidFill>
                <a:sym typeface="Wingdings" pitchFamily="2" charset="2"/>
              </a:rPr>
              <a:t> Malocher.java</a:t>
            </a:r>
            <a:endParaRPr lang="de-DE" altLang="de-DE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3" grpId="0" animBg="1" autoUpdateAnimBg="0"/>
      <p:bldP spid="171014" grpId="0" animBg="1" autoUpdateAnimBg="0"/>
      <p:bldP spid="17101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477000" cy="519113"/>
          </a:xfrm>
        </p:spPr>
        <p:txBody>
          <a:bodyPr/>
          <a:lstStyle/>
          <a:p>
            <a:r>
              <a:rPr lang="de-DE" altLang="de-DE" smtClean="0"/>
              <a:t>Redefinition von Methoden</a:t>
            </a:r>
            <a:endParaRPr lang="de-DE" altLang="de-DE" sz="2000" b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9550" y="925513"/>
            <a:ext cx="8718550" cy="5900737"/>
          </a:xfrm>
        </p:spPr>
        <p:txBody>
          <a:bodyPr/>
          <a:lstStyle/>
          <a:p>
            <a:pPr marL="0" indent="0" defTabSz="539750">
              <a:spcBef>
                <a:spcPct val="10000"/>
              </a:spcBef>
              <a:spcAft>
                <a:spcPts val="300"/>
              </a:spcAft>
            </a:pPr>
            <a:r>
              <a:rPr lang="de-DE" altLang="de-DE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de-DE" altLang="de-DE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Mitarbeiter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defTabSz="539750">
              <a:spcBef>
                <a:spcPct val="10000"/>
              </a:spcBef>
            </a:pPr>
            <a:r>
              <a:rPr lang="de-DE" altLang="de-DE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de-DE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de-DE" altLang="de-DE" sz="22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de-DE" altLang="de-DE" sz="2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	{</a:t>
            </a:r>
          </a:p>
          <a:p>
            <a:pPr marL="1181100" lvl="2" defTabSz="539750">
              <a:spcBef>
                <a:spcPct val="10000"/>
              </a:spcBef>
              <a:buFontTx/>
              <a:buNone/>
            </a:pPr>
            <a:r>
              <a:rPr lang="de-DE" alt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"Mitarbeiter: " + </a:t>
            </a:r>
            <a:r>
              <a:rPr lang="de-DE" alt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+ </a:t>
            </a:r>
            <a:r>
              <a:rPr lang="de-DE" alt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90500" lvl="1" indent="0" defTabSz="539750">
              <a:spcBef>
                <a:spcPct val="10000"/>
              </a:spcBef>
              <a:buFontTx/>
              <a:buNone/>
            </a:pP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de-DE" sz="2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defTabSz="539750">
              <a:spcBef>
                <a:spcPct val="10000"/>
              </a:spcBef>
            </a:pPr>
            <a:r>
              <a:rPr lang="de-DE" altLang="de-DE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 defTabSz="539750">
              <a:spcBef>
                <a:spcPct val="10000"/>
              </a:spcBef>
            </a:pPr>
            <a:endParaRPr lang="de-DE" altLang="de-DE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539750">
              <a:spcBef>
                <a:spcPct val="10000"/>
              </a:spcBef>
            </a:pPr>
            <a:r>
              <a:rPr lang="de-DE" altLang="de-DE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de-DE" altLang="de-DE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Malocher  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Mitarbeiter{</a:t>
            </a:r>
          </a:p>
          <a:p>
            <a:pPr marL="0" indent="0" defTabSz="539750">
              <a:spcBef>
                <a:spcPct val="10000"/>
              </a:spcBef>
            </a:pPr>
            <a:r>
              <a:rPr lang="de-DE" alt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de-DE" sz="2000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endParaRPr lang="de-DE" sz="2000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539750">
              <a:spcBef>
                <a:spcPct val="10000"/>
              </a:spcBef>
            </a:pPr>
            <a:r>
              <a:rPr lang="de-DE" altLang="de-DE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de-DE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de-DE" altLang="de-DE" sz="22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de-DE" altLang="de-DE" sz="2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){</a:t>
            </a:r>
          </a:p>
          <a:p>
            <a:pPr marL="0" indent="0" defTabSz="539750">
              <a:spcBef>
                <a:spcPct val="10000"/>
              </a:spcBef>
            </a:pPr>
            <a:endParaRPr lang="de-DE" altLang="de-DE" sz="22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539750">
              <a:spcBef>
                <a:spcPct val="10000"/>
              </a:spcBef>
            </a:pPr>
            <a:r>
              <a:rPr lang="de-DE" altLang="de-DE" sz="2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2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super.</a:t>
            </a:r>
            <a:r>
              <a:rPr lang="de-DE" altLang="de-DE" sz="22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de-DE" altLang="de-DE" sz="2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+" Malocher:"</a:t>
            </a:r>
            <a:b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+ einkommen( ) );</a:t>
            </a:r>
            <a:b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de-DE" altLang="de-DE" sz="2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1371600"/>
            <a:ext cx="426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8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1905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lnSpc>
                <a:spcPct val="90000"/>
              </a:lnSpc>
              <a:spcAft>
                <a:spcPts val="300"/>
              </a:spcAft>
              <a:buFontTx/>
              <a:buNone/>
            </a:pPr>
            <a:endParaRPr lang="en-GB" altLang="de-DE" sz="1800"/>
          </a:p>
        </p:txBody>
      </p:sp>
      <p:sp>
        <p:nvSpPr>
          <p:cNvPr id="173061" name="AutoShape 5"/>
          <p:cNvSpPr>
            <a:spLocks noChangeArrowheads="1"/>
          </p:cNvSpPr>
          <p:nvPr/>
        </p:nvSpPr>
        <p:spPr bwMode="auto">
          <a:xfrm>
            <a:off x="5855826" y="2514600"/>
            <a:ext cx="2955925" cy="2443163"/>
          </a:xfrm>
          <a:prstGeom prst="wedgeRoundRectCallout">
            <a:avLst>
              <a:gd name="adj1" fmla="val -108800"/>
              <a:gd name="adj2" fmla="val 45158"/>
              <a:gd name="adj3" fmla="val 1666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/>
          <a:lstStyle>
            <a:lvl1pPr defTabSz="269875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698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698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698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698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269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269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269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269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2200"/>
              <a:t>Methoden der übergeordneten Klasse können mit </a:t>
            </a:r>
            <a:r>
              <a:rPr lang="de-DE" altLang="de-DE" sz="2200" b="1">
                <a:solidFill>
                  <a:schemeClr val="hlink"/>
                </a:solidFill>
              </a:rPr>
              <a:t>super</a:t>
            </a:r>
            <a:r>
              <a:rPr lang="de-DE" altLang="de-DE" sz="2200"/>
              <a:t> (Referenz auf übergeordnete Klasse) aufgerufen werden.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304800" y="3350581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944563"/>
          </a:xfrm>
        </p:spPr>
        <p:txBody>
          <a:bodyPr/>
          <a:lstStyle/>
          <a:p>
            <a:r>
              <a:rPr lang="de-DE" altLang="de-DE" smtClean="0"/>
              <a:t>Sichtbarkeiten</a:t>
            </a:r>
          </a:p>
        </p:txBody>
      </p:sp>
      <p:graphicFrame>
        <p:nvGraphicFramePr>
          <p:cNvPr id="3277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44475" y="1635125"/>
          <a:ext cx="8777288" cy="371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Dokument" r:id="rId4" imgW="6519539" imgH="2427603" progId="Word.Document.8">
                  <p:embed/>
                </p:oleObj>
              </mc:Choice>
              <mc:Fallback>
                <p:oleObj name="Dokument" r:id="rId4" imgW="6519539" imgH="242760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1635125"/>
                        <a:ext cx="8777288" cy="371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33350"/>
            <a:ext cx="8320088" cy="773113"/>
          </a:xfrm>
        </p:spPr>
        <p:txBody>
          <a:bodyPr/>
          <a:lstStyle/>
          <a:p>
            <a:r>
              <a:rPr lang="de-DE" altLang="de-DE" smtClean="0"/>
              <a:t>Konstruktoren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946150"/>
            <a:ext cx="8631237" cy="14160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</a:extLst>
        </p:spPr>
        <p:txBody>
          <a:bodyPr lIns="234000"/>
          <a:lstStyle/>
          <a:p>
            <a:pPr marL="0" indent="0" defTabSz="190500"/>
            <a:r>
              <a:rPr lang="en-US" altLang="de-DE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 String args [])</a:t>
            </a:r>
          </a:p>
          <a:p>
            <a:pPr marL="0" indent="0" defTabSz="190500"/>
            <a:r>
              <a:rPr lang="en-US" altLang="de-DE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defTabSz="190500"/>
            <a:r>
              <a:rPr lang="en-US" altLang="de-DE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de-DE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Malocher </a:t>
            </a:r>
            <a:r>
              <a:rPr lang="de-DE" altLang="de-DE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joe</a:t>
            </a:r>
            <a:r>
              <a:rPr lang="de-DE" altLang="de-DE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new Malocher(11,"Joe", 15.0);</a:t>
            </a:r>
          </a:p>
          <a:p>
            <a:pPr marL="0" indent="0" defTabSz="190500"/>
            <a:r>
              <a:rPr lang="en-US" altLang="de-DE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de-DE" altLang="de-DE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190500"/>
            <a:endParaRPr lang="de-DE" altLang="de-DE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2214563"/>
            <a:ext cx="4208016" cy="32273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</a:extLst>
        </p:spPr>
        <p:txBody>
          <a:bodyPr lIns="54000"/>
          <a:lstStyle/>
          <a:p>
            <a:pPr marL="0" indent="0" defTabSz="269875">
              <a:lnSpc>
                <a:spcPct val="90000"/>
              </a:lnSpc>
              <a:spcBef>
                <a:spcPct val="0"/>
              </a:spcBef>
            </a:pPr>
            <a:r>
              <a:rPr lang="en-US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Mitarbeiter</a:t>
            </a:r>
            <a:r>
              <a:rPr lang="en-US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de-DE" sz="2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de-DE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de-DE" sz="20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269875">
              <a:lnSpc>
                <a:spcPct val="90000"/>
              </a:lnSpc>
              <a:spcBef>
                <a:spcPct val="0"/>
              </a:spcBef>
            </a:pPr>
            <a:r>
              <a:rPr lang="en-US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defTabSz="269875">
              <a:lnSpc>
                <a:spcPct val="90000"/>
              </a:lnSpc>
              <a:spcBef>
                <a:spcPct val="0"/>
              </a:spcBef>
            </a:pPr>
            <a:r>
              <a:rPr lang="en-US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de-DE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de-DE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Konstruktoren</a:t>
            </a:r>
            <a:r>
              <a:rPr lang="en-US" altLang="de-DE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der </a:t>
            </a:r>
            <a:r>
              <a:rPr lang="en-US" altLang="de-DE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Basisklasse</a:t>
            </a:r>
            <a:endParaRPr lang="en-US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269875">
              <a:lnSpc>
                <a:spcPct val="90000"/>
              </a:lnSpc>
              <a:spcBef>
                <a:spcPct val="0"/>
              </a:spcBef>
            </a:pPr>
            <a:r>
              <a:rPr lang="en-US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public </a:t>
            </a:r>
            <a:r>
              <a:rPr lang="en-US" altLang="de-DE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Mitarbeiter</a:t>
            </a:r>
            <a:r>
              <a:rPr lang="en-US" altLang="de-DE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de-DE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de-DE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String n</a:t>
            </a:r>
            <a:r>
              <a:rPr lang="en-US" altLang="de-DE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de-DE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de-DE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defTabSz="269875">
              <a:lnSpc>
                <a:spcPct val="90000"/>
              </a:lnSpc>
              <a:spcBef>
                <a:spcPct val="0"/>
              </a:spcBef>
            </a:pPr>
            <a:r>
              <a:rPr lang="en-US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setName</a:t>
            </a:r>
            <a:r>
              <a:rPr lang="en-US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n );</a:t>
            </a:r>
          </a:p>
          <a:p>
            <a:pPr marL="0" indent="0" defTabSz="269875">
              <a:lnSpc>
                <a:spcPct val="90000"/>
              </a:lnSpc>
              <a:spcBef>
                <a:spcPct val="0"/>
              </a:spcBef>
            </a:pPr>
            <a:r>
              <a:rPr lang="en-US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setID</a:t>
            </a:r>
            <a:r>
              <a:rPr lang="en-US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id );</a:t>
            </a:r>
          </a:p>
          <a:p>
            <a:pPr marL="0" indent="0" defTabSz="269875">
              <a:lnSpc>
                <a:spcPct val="90000"/>
              </a:lnSpc>
              <a:spcBef>
                <a:spcPct val="0"/>
              </a:spcBef>
            </a:pPr>
            <a:r>
              <a:rPr lang="en-US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defTabSz="269875">
              <a:lnSpc>
                <a:spcPct val="90000"/>
              </a:lnSpc>
              <a:spcBef>
                <a:spcPct val="0"/>
              </a:spcBef>
            </a:pPr>
            <a:r>
              <a:rPr lang="en-US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	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0" y="2209800"/>
            <a:ext cx="9144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de-DE"/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3870665" y="2214563"/>
            <a:ext cx="5273336" cy="354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0"/>
          <a:lstStyle>
            <a:lvl1pPr defTabSz="269875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698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698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698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698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269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269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269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269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Malocher</a:t>
            </a:r>
            <a:r>
              <a:rPr lang="en-US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 </a:t>
            </a:r>
            <a:r>
              <a:rPr lang="en-US" alt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Mitarbeiter</a:t>
            </a:r>
            <a:r>
              <a:rPr lang="en-US" altLang="de-DE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de-DE" sz="2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Malocher</a:t>
            </a:r>
            <a:r>
              <a:rPr lang="en-US" altLang="de-DE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de-DE" sz="2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de-DE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de-DE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de-DE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String </a:t>
            </a:r>
            <a:r>
              <a:rPr lang="en-US" altLang="de-DE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de-DE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double </a:t>
            </a:r>
            <a:r>
              <a:rPr lang="en-US" altLang="de-DE" sz="2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lohn</a:t>
            </a:r>
            <a:r>
              <a:rPr lang="en-US" altLang="de-DE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de-DE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de-DE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altLang="de-DE" sz="24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this.stundenSatz</a:t>
            </a:r>
            <a:r>
              <a:rPr lang="en-US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lohn</a:t>
            </a:r>
            <a:r>
              <a:rPr lang="en-US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this.anzahlStunden</a:t>
            </a:r>
            <a:r>
              <a:rPr lang="en-US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"/>
              </a:spcAft>
            </a:pPr>
            <a:r>
              <a:rPr lang="de-DE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77159" name="Text Box 7"/>
          <p:cNvSpPr txBox="1">
            <a:spLocks noChangeArrowheads="1"/>
          </p:cNvSpPr>
          <p:nvPr/>
        </p:nvSpPr>
        <p:spPr bwMode="auto">
          <a:xfrm>
            <a:off x="4683971" y="3363468"/>
            <a:ext cx="28781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24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super( </a:t>
            </a:r>
            <a:r>
              <a:rPr lang="de-DE" altLang="de-DE" sz="2400" b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altLang="de-DE" sz="24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 );</a:t>
            </a:r>
          </a:p>
        </p:txBody>
      </p:sp>
      <p:sp>
        <p:nvSpPr>
          <p:cNvPr id="177161" name="AutoShape 9"/>
          <p:cNvSpPr>
            <a:spLocks noChangeArrowheads="1"/>
          </p:cNvSpPr>
          <p:nvPr/>
        </p:nvSpPr>
        <p:spPr bwMode="auto">
          <a:xfrm>
            <a:off x="404814" y="5018088"/>
            <a:ext cx="3803202" cy="1657350"/>
          </a:xfrm>
          <a:prstGeom prst="wedgeRoundRectCallout">
            <a:avLst>
              <a:gd name="adj1" fmla="val 63671"/>
              <a:gd name="adj2" fmla="val -127778"/>
              <a:gd name="adj3" fmla="val 16667"/>
            </a:avLst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 dirty="0" smtClean="0"/>
              <a:t>Wie C++: Wird </a:t>
            </a:r>
            <a:r>
              <a:rPr lang="de-DE" altLang="de-DE" sz="2400" dirty="0"/>
              <a:t>kein Konstruktor aufgerufen, wird der Default Konstruktor </a:t>
            </a:r>
            <a:r>
              <a:rPr lang="de-DE" altLang="de-DE" sz="2400" dirty="0" smtClean="0"/>
              <a:t>gesucht.</a:t>
            </a:r>
            <a:endParaRPr lang="de-DE" altLang="de-DE" sz="2400" dirty="0"/>
          </a:p>
        </p:txBody>
      </p:sp>
      <p:sp>
        <p:nvSpPr>
          <p:cNvPr id="177162" name="Line 10"/>
          <p:cNvSpPr>
            <a:spLocks noChangeShapeType="1"/>
          </p:cNvSpPr>
          <p:nvPr/>
        </p:nvSpPr>
        <p:spPr bwMode="auto">
          <a:xfrm flipH="1">
            <a:off x="5821363" y="3016250"/>
            <a:ext cx="823912" cy="442913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de-DE"/>
          </a:p>
        </p:txBody>
      </p:sp>
      <p:sp>
        <p:nvSpPr>
          <p:cNvPr id="177163" name="Line 11"/>
          <p:cNvSpPr>
            <a:spLocks noChangeShapeType="1"/>
          </p:cNvSpPr>
          <p:nvPr/>
        </p:nvSpPr>
        <p:spPr bwMode="auto">
          <a:xfrm flipH="1">
            <a:off x="6354763" y="3016250"/>
            <a:ext cx="1190625" cy="474663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de-DE"/>
          </a:p>
        </p:txBody>
      </p:sp>
      <p:sp>
        <p:nvSpPr>
          <p:cNvPr id="177165" name="AutoShape 13"/>
          <p:cNvSpPr>
            <a:spLocks noChangeArrowheads="1"/>
          </p:cNvSpPr>
          <p:nvPr/>
        </p:nvSpPr>
        <p:spPr bwMode="auto">
          <a:xfrm>
            <a:off x="7673867" y="3237706"/>
            <a:ext cx="1425575" cy="2035175"/>
          </a:xfrm>
          <a:prstGeom prst="wedgeRoundRectCallout">
            <a:avLst>
              <a:gd name="adj1" fmla="val -120466"/>
              <a:gd name="adj2" fmla="val -30261"/>
              <a:gd name="adj3" fmla="val 16667"/>
            </a:avLst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 dirty="0"/>
              <a:t>MUSS: super an </a:t>
            </a:r>
            <a:r>
              <a:rPr lang="de-DE" altLang="de-DE" sz="2400" b="1" dirty="0"/>
              <a:t>erster Stelle</a:t>
            </a:r>
          </a:p>
        </p:txBody>
      </p:sp>
      <p:sp>
        <p:nvSpPr>
          <p:cNvPr id="177166" name="Line 14"/>
          <p:cNvSpPr>
            <a:spLocks noChangeShapeType="1"/>
          </p:cNvSpPr>
          <p:nvPr/>
        </p:nvSpPr>
        <p:spPr bwMode="auto">
          <a:xfrm flipH="1" flipV="1">
            <a:off x="2628177" y="3409950"/>
            <a:ext cx="2105025" cy="22542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/>
      <p:bldP spid="177158" grpId="0"/>
      <p:bldP spid="177159" grpId="0"/>
      <p:bldP spid="177162" grpId="0" animBg="1"/>
      <p:bldP spid="177163" grpId="0" animBg="1"/>
      <p:bldP spid="17716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super </a:t>
            </a:r>
            <a:r>
              <a:rPr lang="de-DE" altLang="de-DE" smtClean="0">
                <a:solidFill>
                  <a:schemeClr val="hlink"/>
                </a:solidFill>
                <a:cs typeface="Arial" charset="0"/>
              </a:rPr>
              <a:t>≠ </a:t>
            </a:r>
            <a:r>
              <a:rPr lang="de-DE" altLang="de-DE" smtClean="0"/>
              <a:t>super()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74725"/>
            <a:ext cx="7772400" cy="5543550"/>
          </a:xfrm>
        </p:spPr>
        <p:txBody>
          <a:bodyPr/>
          <a:lstStyle/>
          <a:p>
            <a:pPr marL="0" indent="0"/>
            <a:r>
              <a:rPr lang="de-DE" altLang="de-DE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super.</a:t>
            </a:r>
            <a:r>
              <a:rPr lang="de-DE" alt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de-DE" alt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/>
            <a:endParaRPr lang="de-DE" alt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de-DE" alt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de-DE" altLang="de-DE" b="1" dirty="0" smtClean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de-DE" altLang="de-DE" b="1" dirty="0" smtClean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de-DE" altLang="de-DE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super(</a:t>
            </a:r>
            <a:r>
              <a:rPr lang="de-DE" alt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alt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 </a:t>
            </a:r>
            <a:r>
              <a:rPr lang="de-DE" altLang="de-DE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alt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78180" name="AutoShape 4"/>
          <p:cNvSpPr>
            <a:spLocks noChangeArrowheads="1"/>
          </p:cNvSpPr>
          <p:nvPr/>
        </p:nvSpPr>
        <p:spPr bwMode="auto">
          <a:xfrm>
            <a:off x="2835275" y="1479550"/>
            <a:ext cx="6021388" cy="2116138"/>
          </a:xfrm>
          <a:prstGeom prst="wedgeRoundRectCallout">
            <a:avLst>
              <a:gd name="adj1" fmla="val -69481"/>
              <a:gd name="adj2" fmla="val -38597"/>
              <a:gd name="adj3" fmla="val 16667"/>
            </a:avLst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 b="1">
                <a:solidFill>
                  <a:schemeClr val="hlink"/>
                </a:solidFill>
              </a:rPr>
              <a:t>Referenz</a:t>
            </a:r>
            <a:r>
              <a:rPr lang="de-DE" altLang="de-DE" sz="2400"/>
              <a:t> auf die übergeordnete Klasse – d.h. den Kern des Objektes. </a:t>
            </a:r>
            <a:br>
              <a:rPr lang="de-DE" altLang="de-DE" sz="2400"/>
            </a:br>
            <a:r>
              <a:rPr lang="de-DE" altLang="de-DE" sz="2400"/>
              <a:t>Verwendbar in </a:t>
            </a:r>
            <a:r>
              <a:rPr lang="de-DE" altLang="de-DE" sz="2400" u="sng"/>
              <a:t>allen Methoden</a:t>
            </a:r>
            <a:r>
              <a:rPr lang="de-DE" altLang="de-DE" sz="2400"/>
              <a:t> der abgeleiteten Klasse.</a:t>
            </a:r>
          </a:p>
          <a:p>
            <a:pPr algn="ctr">
              <a:spcBef>
                <a:spcPct val="50000"/>
              </a:spcBef>
            </a:pPr>
            <a:r>
              <a:rPr lang="de-DE" altLang="de-DE" sz="2400">
                <a:sym typeface="Wingdings" pitchFamily="2" charset="2"/>
              </a:rPr>
              <a:t> </a:t>
            </a:r>
            <a:r>
              <a:rPr lang="de-DE" altLang="de-DE" sz="2400"/>
              <a:t>mit </a:t>
            </a:r>
            <a:r>
              <a:rPr lang="de-DE" altLang="de-DE" sz="2400" b="1">
                <a:solidFill>
                  <a:schemeClr val="hlink"/>
                </a:solidFill>
              </a:rPr>
              <a:t>Punkt</a:t>
            </a:r>
            <a:r>
              <a:rPr lang="de-DE" altLang="de-DE" sz="2400"/>
              <a:t> vor Methode</a:t>
            </a:r>
          </a:p>
        </p:txBody>
      </p:sp>
      <p:sp>
        <p:nvSpPr>
          <p:cNvPr id="178181" name="AutoShape 5"/>
          <p:cNvSpPr>
            <a:spLocks noChangeArrowheads="1"/>
          </p:cNvSpPr>
          <p:nvPr/>
        </p:nvSpPr>
        <p:spPr bwMode="auto">
          <a:xfrm>
            <a:off x="3765550" y="3857625"/>
            <a:ext cx="5119688" cy="2757488"/>
          </a:xfrm>
          <a:prstGeom prst="wedgeRoundRectCallout">
            <a:avLst>
              <a:gd name="adj1" fmla="val -58963"/>
              <a:gd name="adj2" fmla="val -37449"/>
              <a:gd name="adj3" fmla="val 16667"/>
            </a:avLst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 b="1">
                <a:solidFill>
                  <a:schemeClr val="hlink"/>
                </a:solidFill>
              </a:rPr>
              <a:t>Konstruktor</a:t>
            </a:r>
            <a:r>
              <a:rPr lang="de-DE" altLang="de-DE" sz="2400" b="1"/>
              <a:t>aufruf</a:t>
            </a:r>
            <a:r>
              <a:rPr lang="de-DE" altLang="de-DE" sz="2400"/>
              <a:t> </a:t>
            </a:r>
            <a:br>
              <a:rPr lang="de-DE" altLang="de-DE" sz="2400"/>
            </a:br>
            <a:r>
              <a:rPr lang="de-DE" altLang="de-DE" sz="2400"/>
              <a:t>der übergeordneten Klasse. </a:t>
            </a:r>
            <a:br>
              <a:rPr lang="de-DE" altLang="de-DE" sz="2400"/>
            </a:br>
            <a:r>
              <a:rPr lang="de-DE" altLang="de-DE" sz="2400" u="sng"/>
              <a:t>Nur im Konstruktor</a:t>
            </a:r>
            <a:r>
              <a:rPr lang="de-DE" altLang="de-DE" sz="2400"/>
              <a:t> </a:t>
            </a:r>
            <a:br>
              <a:rPr lang="de-DE" altLang="de-DE" sz="2400"/>
            </a:br>
            <a:r>
              <a:rPr lang="de-DE" altLang="de-DE" sz="2400"/>
              <a:t>und dort </a:t>
            </a:r>
            <a:br>
              <a:rPr lang="de-DE" altLang="de-DE" sz="2400"/>
            </a:br>
            <a:r>
              <a:rPr lang="de-DE" altLang="de-DE" sz="2400" u="sng"/>
              <a:t>nur an erster Stelle</a:t>
            </a:r>
            <a:r>
              <a:rPr lang="de-DE" altLang="de-DE" sz="2400"/>
              <a:t> verwendbar.</a:t>
            </a:r>
          </a:p>
          <a:p>
            <a:pPr algn="ctr">
              <a:spcBef>
                <a:spcPct val="50000"/>
              </a:spcBef>
            </a:pPr>
            <a:r>
              <a:rPr lang="de-DE" altLang="de-DE" sz="2400">
                <a:sym typeface="Wingdings" pitchFamily="2" charset="2"/>
              </a:rPr>
              <a:t> </a:t>
            </a:r>
            <a:r>
              <a:rPr lang="de-DE" altLang="de-DE" sz="2400"/>
              <a:t>hat </a:t>
            </a:r>
            <a:r>
              <a:rPr lang="de-DE" altLang="de-DE" sz="2400" b="1">
                <a:solidFill>
                  <a:schemeClr val="hlink"/>
                </a:solidFill>
              </a:rPr>
              <a:t>Klammern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 animBg="1"/>
      <p:bldP spid="17818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super </a:t>
            </a:r>
            <a:r>
              <a:rPr lang="de-DE" altLang="de-DE" smtClean="0">
                <a:solidFill>
                  <a:schemeClr val="hlink"/>
                </a:solidFill>
                <a:cs typeface="Arial" charset="0"/>
              </a:rPr>
              <a:t>– </a:t>
            </a:r>
            <a:r>
              <a:rPr lang="de-DE" altLang="de-DE" smtClean="0"/>
              <a:t>Was geht </a:t>
            </a:r>
            <a:r>
              <a:rPr lang="de-DE" altLang="de-DE" smtClean="0">
                <a:solidFill>
                  <a:schemeClr val="hlink"/>
                </a:solidFill>
                <a:cs typeface="Arial" charset="0"/>
              </a:rPr>
              <a:t>nicht</a:t>
            </a:r>
            <a:r>
              <a:rPr lang="de-DE" altLang="de-DE" smtClean="0"/>
              <a:t>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74725"/>
            <a:ext cx="7772400" cy="5543550"/>
          </a:xfrm>
        </p:spPr>
        <p:txBody>
          <a:bodyPr/>
          <a:lstStyle/>
          <a:p>
            <a:pPr marL="0" indent="0">
              <a:defRPr/>
            </a:pPr>
            <a:r>
              <a:rPr lang="de-DE" altLang="de-DE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super.super.</a:t>
            </a:r>
            <a:r>
              <a:rPr lang="de-DE" alt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de-DE" alt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defRPr/>
            </a:pPr>
            <a:endParaRPr lang="de-DE" alt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defRPr/>
            </a:pPr>
            <a:endParaRPr lang="de-DE" alt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de-DE" alt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de-DE" alt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de-DE" alt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defRPr/>
            </a:pPr>
            <a:endParaRPr lang="de-DE" alt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defRPr/>
            </a:pPr>
            <a:endParaRPr lang="de-DE" altLang="de-DE" sz="2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defRPr/>
            </a:pPr>
            <a:endParaRPr lang="de-DE" altLang="de-DE" b="1" dirty="0" smtClean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defRPr/>
            </a:pPr>
            <a:endParaRPr lang="de-DE" altLang="de-DE" b="1" dirty="0" smtClean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180" name="AutoShape 4"/>
          <p:cNvSpPr>
            <a:spLocks noChangeArrowheads="1"/>
          </p:cNvSpPr>
          <p:nvPr/>
        </p:nvSpPr>
        <p:spPr bwMode="auto">
          <a:xfrm>
            <a:off x="2835275" y="1479550"/>
            <a:ext cx="6021388" cy="1236663"/>
          </a:xfrm>
          <a:prstGeom prst="wedgeRoundRectCallout">
            <a:avLst>
              <a:gd name="adj1" fmla="val -69481"/>
              <a:gd name="adj2" fmla="val -47565"/>
              <a:gd name="adj3" fmla="val 16667"/>
            </a:avLst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Man kann eine Implementation nicht überspringen! Das würde die Kapselung durchbrechen.</a:t>
            </a:r>
          </a:p>
        </p:txBody>
      </p:sp>
      <p:sp>
        <p:nvSpPr>
          <p:cNvPr id="178181" name="AutoShape 5"/>
          <p:cNvSpPr>
            <a:spLocks noChangeArrowheads="1"/>
          </p:cNvSpPr>
          <p:nvPr/>
        </p:nvSpPr>
        <p:spPr bwMode="auto">
          <a:xfrm>
            <a:off x="3765550" y="2909888"/>
            <a:ext cx="5018088" cy="954087"/>
          </a:xfrm>
          <a:prstGeom prst="wedgeRoundRectCallout">
            <a:avLst>
              <a:gd name="adj1" fmla="val -58963"/>
              <a:gd name="adj2" fmla="val -37449"/>
              <a:gd name="adj3" fmla="val 16667"/>
            </a:avLst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de-DE" altLang="de-DE" sz="2400" dirty="0" smtClean="0"/>
              <a:t>super</a:t>
            </a:r>
            <a:r>
              <a:rPr lang="de-DE" altLang="de-DE" sz="2400" b="1" dirty="0" smtClean="0">
                <a:solidFill>
                  <a:schemeClr val="hlink"/>
                </a:solidFill>
              </a:rPr>
              <a:t> </a:t>
            </a:r>
            <a:r>
              <a:rPr lang="de-DE" altLang="de-DE" sz="2400" dirty="0" smtClean="0"/>
              <a:t>kann nicht zurück gegeben werden. </a:t>
            </a:r>
          </a:p>
          <a:p>
            <a:pPr marL="355600" indent="-355600">
              <a:spcBef>
                <a:spcPct val="50000"/>
              </a:spcBef>
              <a:defRPr/>
            </a:pPr>
            <a:r>
              <a:rPr lang="de-DE" altLang="de-DE" sz="2400" dirty="0" smtClean="0"/>
              <a:t>Mögliche Gründe: </a:t>
            </a:r>
            <a:br>
              <a:rPr lang="de-DE" altLang="de-DE" sz="2400" dirty="0" smtClean="0"/>
            </a:br>
            <a:r>
              <a:rPr lang="de-DE" altLang="de-DE" sz="2400" dirty="0" smtClean="0">
                <a:sym typeface="Wingdings" panose="05000000000000000000" pitchFamily="2" charset="2"/>
              </a:rPr>
              <a:t> </a:t>
            </a:r>
            <a:r>
              <a:rPr lang="de-DE" altLang="de-DE" sz="2400" dirty="0" smtClean="0"/>
              <a:t>unvollständiges Objekt </a:t>
            </a:r>
            <a:br>
              <a:rPr lang="de-DE" altLang="de-DE" sz="2400" dirty="0" smtClean="0"/>
            </a:br>
            <a:r>
              <a:rPr lang="de-DE" altLang="de-DE" sz="2400" dirty="0" smtClean="0">
                <a:sym typeface="Wingdings" panose="05000000000000000000" pitchFamily="2" charset="2"/>
              </a:rPr>
              <a:t> </a:t>
            </a:r>
            <a:endParaRPr lang="de-DE" altLang="de-DE" sz="2400" dirty="0" smtClean="0"/>
          </a:p>
        </p:txBody>
      </p:sp>
      <p:cxnSp>
        <p:nvCxnSpPr>
          <p:cNvPr id="35846" name="Gerade Verbindung 2"/>
          <p:cNvCxnSpPr>
            <a:cxnSpLocks noChangeShapeType="1"/>
          </p:cNvCxnSpPr>
          <p:nvPr/>
        </p:nvCxnSpPr>
        <p:spPr bwMode="auto">
          <a:xfrm>
            <a:off x="722366" y="1301750"/>
            <a:ext cx="2112909" cy="0"/>
          </a:xfrm>
          <a:prstGeom prst="lin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47" name="Gerade Verbindung 7"/>
          <p:cNvCxnSpPr>
            <a:cxnSpLocks noChangeShapeType="1"/>
          </p:cNvCxnSpPr>
          <p:nvPr/>
        </p:nvCxnSpPr>
        <p:spPr bwMode="auto">
          <a:xfrm>
            <a:off x="795391" y="3070225"/>
            <a:ext cx="1974442" cy="0"/>
          </a:xfrm>
          <a:prstGeom prst="lin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 animBg="1"/>
      <p:bldP spid="1781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2"/>
          <p:cNvSpPr>
            <a:spLocks noChangeArrowheads="1"/>
          </p:cNvSpPr>
          <p:nvPr/>
        </p:nvSpPr>
        <p:spPr bwMode="auto">
          <a:xfrm>
            <a:off x="0" y="762000"/>
            <a:ext cx="8931275" cy="3508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6973888" y="3973513"/>
            <a:ext cx="762000" cy="1798637"/>
          </a:xfrm>
          <a:prstGeom prst="downArrow">
            <a:avLst>
              <a:gd name="adj1" fmla="val 18750"/>
              <a:gd name="adj2" fmla="val 4214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7011988" y="1041400"/>
            <a:ext cx="685800" cy="2073275"/>
          </a:xfrm>
          <a:prstGeom prst="downArrow">
            <a:avLst>
              <a:gd name="adj1" fmla="val 25000"/>
              <a:gd name="adj2" fmla="val 4618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  <p:sp>
        <p:nvSpPr>
          <p:cNvPr id="9221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3916363" cy="1524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3366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de-DE" altLang="de-DE" smtClean="0"/>
              <a:t>Vom Quellcode zur Ausführung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6438900" y="219075"/>
            <a:ext cx="1828800" cy="8318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>
                <a:solidFill>
                  <a:schemeClr val="tx2"/>
                </a:solidFill>
                <a:latin typeface="Comic Sans MS" pitchFamily="66" charset="0"/>
              </a:rPr>
              <a:t>Quellcode</a:t>
            </a:r>
            <a:br>
              <a:rPr lang="de-DE" altLang="de-DE" sz="2400">
                <a:solidFill>
                  <a:schemeClr val="tx2"/>
                </a:solidFill>
                <a:latin typeface="Comic Sans MS" pitchFamily="66" charset="0"/>
              </a:rPr>
            </a:br>
            <a:r>
              <a:rPr lang="de-DE" altLang="de-DE" sz="2400">
                <a:solidFill>
                  <a:schemeClr val="tx2"/>
                </a:solidFill>
                <a:latin typeface="Comic Sans MS" pitchFamily="66" charset="0"/>
              </a:rPr>
              <a:t>(.java)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6326188" y="3125788"/>
            <a:ext cx="2057400" cy="8318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>
                <a:solidFill>
                  <a:schemeClr val="tx2"/>
                </a:solidFill>
                <a:latin typeface="Comic Sans MS" pitchFamily="66" charset="0"/>
              </a:rPr>
              <a:t>Bytecode (.class)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127750" y="1622425"/>
            <a:ext cx="2454275" cy="6778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de-DE" altLang="de-DE" sz="2400">
                <a:solidFill>
                  <a:schemeClr val="bg1"/>
                </a:solidFill>
                <a:latin typeface="Comic Sans MS" pitchFamily="66" charset="0"/>
              </a:rPr>
              <a:t>Compiler</a:t>
            </a:r>
            <a:r>
              <a:rPr lang="de-DE" altLang="de-DE" sz="2400">
                <a:solidFill>
                  <a:srgbClr val="FFFFCC"/>
                </a:solidFill>
                <a:latin typeface="Comic Sans MS" pitchFamily="66" charset="0"/>
              </a:rPr>
              <a:t> </a:t>
            </a:r>
            <a:r>
              <a:rPr lang="de-DE" altLang="de-DE" sz="2400">
                <a:solidFill>
                  <a:schemeClr val="bg1"/>
                </a:solidFill>
                <a:latin typeface="Comic Sans MS" pitchFamily="66" charset="0"/>
              </a:rPr>
              <a:t>javac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945188" y="4451350"/>
            <a:ext cx="2817812" cy="6778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de-DE" altLang="de-DE" sz="2400">
                <a:solidFill>
                  <a:schemeClr val="bg1"/>
                </a:solidFill>
                <a:latin typeface="Comic Sans MS" pitchFamily="66" charset="0"/>
              </a:rPr>
              <a:t>Interpreter</a:t>
            </a:r>
            <a:r>
              <a:rPr lang="de-DE" altLang="de-DE" sz="2400">
                <a:solidFill>
                  <a:srgbClr val="FFFFCC"/>
                </a:solidFill>
                <a:latin typeface="Comic Sans MS" pitchFamily="66" charset="0"/>
              </a:rPr>
              <a:t> </a:t>
            </a:r>
            <a:r>
              <a:rPr lang="de-DE" altLang="de-DE" sz="2400">
                <a:solidFill>
                  <a:schemeClr val="bg1"/>
                </a:solidFill>
                <a:latin typeface="Comic Sans MS" pitchFamily="66" charset="0"/>
              </a:rPr>
              <a:t>java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220788" y="1414463"/>
            <a:ext cx="4419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de-DE" altLang="de-DE" sz="2400" b="1">
                <a:latin typeface="Arial Narrow" pitchFamily="34" charset="0"/>
              </a:rPr>
              <a:t>Der </a:t>
            </a:r>
            <a:r>
              <a:rPr lang="de-DE" altLang="de-DE" sz="2400" b="1">
                <a:solidFill>
                  <a:schemeClr val="hlink"/>
                </a:solidFill>
                <a:latin typeface="Arial Narrow" pitchFamily="34" charset="0"/>
              </a:rPr>
              <a:t>Compiler</a:t>
            </a:r>
            <a:r>
              <a:rPr lang="de-DE" altLang="de-DE" sz="2400" b="1">
                <a:latin typeface="Arial Narrow" pitchFamily="34" charset="0"/>
              </a:rPr>
              <a:t> übersetzt die </a:t>
            </a:r>
            <a:r>
              <a:rPr lang="de-DE" altLang="de-DE" sz="2400" b="1">
                <a:solidFill>
                  <a:schemeClr val="folHlink"/>
                </a:solidFill>
                <a:latin typeface="Arial Narrow" pitchFamily="34" charset="0"/>
              </a:rPr>
              <a:t>Quelldatei</a:t>
            </a:r>
            <a:r>
              <a:rPr lang="de-DE" altLang="de-DE" sz="2400" b="1">
                <a:latin typeface="Arial Narrow" pitchFamily="34" charset="0"/>
              </a:rPr>
              <a:t> in eine Datei mit </a:t>
            </a:r>
            <a:r>
              <a:rPr lang="de-DE" altLang="de-DE" sz="2400" b="1">
                <a:solidFill>
                  <a:schemeClr val="folHlink"/>
                </a:solidFill>
                <a:latin typeface="Arial Narrow" pitchFamily="34" charset="0"/>
              </a:rPr>
              <a:t>Bytecode</a:t>
            </a:r>
            <a:r>
              <a:rPr lang="de-DE" altLang="de-DE" sz="2400" b="1">
                <a:latin typeface="Arial Narrow" pitchFamily="34" charset="0"/>
              </a:rPr>
              <a:t>.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406400" y="3776663"/>
            <a:ext cx="52339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de-DE" altLang="de-DE" sz="2400" b="1">
                <a:latin typeface="Arial Narrow" pitchFamily="34" charset="0"/>
              </a:rPr>
              <a:t>Der </a:t>
            </a:r>
            <a:r>
              <a:rPr lang="de-DE" altLang="de-DE" sz="2400" b="1">
                <a:solidFill>
                  <a:schemeClr val="hlink"/>
                </a:solidFill>
                <a:latin typeface="Arial Narrow" pitchFamily="34" charset="0"/>
              </a:rPr>
              <a:t>Interpreter</a:t>
            </a:r>
            <a:r>
              <a:rPr lang="de-DE" altLang="de-DE" sz="2400" b="1">
                <a:solidFill>
                  <a:schemeClr val="tx2"/>
                </a:solidFill>
                <a:latin typeface="Arial Narrow" pitchFamily="34" charset="0"/>
              </a:rPr>
              <a:t>, </a:t>
            </a:r>
            <a:r>
              <a:rPr lang="de-DE" altLang="de-DE" sz="2400" b="1">
                <a:latin typeface="Arial Narrow" pitchFamily="34" charset="0"/>
              </a:rPr>
              <a:t>die</a:t>
            </a:r>
            <a:r>
              <a:rPr lang="de-DE" altLang="de-DE" sz="2400" b="1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de-DE" altLang="de-DE" sz="2400" b="1">
                <a:solidFill>
                  <a:schemeClr val="accent2"/>
                </a:solidFill>
                <a:latin typeface="Arial Narrow" pitchFamily="34" charset="0"/>
              </a:rPr>
              <a:t>Java virtual Machine,</a:t>
            </a:r>
            <a:r>
              <a:rPr lang="de-DE" altLang="de-DE" sz="2400" b="1">
                <a:latin typeface="Arial Narrow" pitchFamily="34" charset="0"/>
              </a:rPr>
              <a:t> übersetzt zur Laufzeit den </a:t>
            </a:r>
            <a:r>
              <a:rPr lang="de-DE" altLang="de-DE" sz="2400" b="1">
                <a:solidFill>
                  <a:schemeClr val="folHlink"/>
                </a:solidFill>
                <a:latin typeface="Arial Narrow" pitchFamily="34" charset="0"/>
              </a:rPr>
              <a:t>Bytecode</a:t>
            </a:r>
            <a:r>
              <a:rPr lang="de-DE" altLang="de-DE" sz="2400" b="1">
                <a:latin typeface="Arial Narrow" pitchFamily="34" charset="0"/>
              </a:rPr>
              <a:t> in </a:t>
            </a:r>
            <a:r>
              <a:rPr lang="de-DE" altLang="de-DE" sz="2400" b="1">
                <a:solidFill>
                  <a:schemeClr val="folHlink"/>
                </a:solidFill>
                <a:latin typeface="Arial Narrow" pitchFamily="34" charset="0"/>
              </a:rPr>
              <a:t>Maschinensprache</a:t>
            </a:r>
            <a:r>
              <a:rPr lang="de-DE" altLang="de-DE" sz="2400" b="1">
                <a:latin typeface="Arial Narrow" pitchFamily="34" charset="0"/>
              </a:rPr>
              <a:t>, die von Computer zu Computer verschieden sein kann. </a:t>
            </a:r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5916613" y="5791200"/>
            <a:ext cx="2851150" cy="8318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>
                <a:solidFill>
                  <a:schemeClr val="tx2"/>
                </a:solidFill>
                <a:latin typeface="Comic Sans MS" pitchFamily="66" charset="0"/>
              </a:rPr>
              <a:t>ausführbare Maschinensprache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1220788" y="2595563"/>
            <a:ext cx="4419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de-DE" altLang="de-DE" sz="2400" b="1" dirty="0" err="1">
                <a:solidFill>
                  <a:schemeClr val="hlink"/>
                </a:solidFill>
                <a:latin typeface="Arial Narrow" pitchFamily="34" charset="0"/>
              </a:rPr>
              <a:t>javac</a:t>
            </a:r>
            <a:r>
              <a:rPr lang="de-DE" altLang="de-DE" sz="2400" b="1" dirty="0">
                <a:solidFill>
                  <a:schemeClr val="hlink"/>
                </a:solidFill>
                <a:latin typeface="Arial Narrow" pitchFamily="34" charset="0"/>
              </a:rPr>
              <a:t> </a:t>
            </a:r>
            <a:r>
              <a:rPr lang="de-DE" altLang="de-DE" sz="2400" b="1" dirty="0">
                <a:latin typeface="Arial Narrow" pitchFamily="34" charset="0"/>
              </a:rPr>
              <a:t>ist Bestandteil des SDK (</a:t>
            </a:r>
            <a:r>
              <a:rPr lang="de-DE" altLang="de-DE" sz="2400" b="1" dirty="0" err="1">
                <a:latin typeface="Arial Narrow" pitchFamily="34" charset="0"/>
              </a:rPr>
              <a:t>software</a:t>
            </a:r>
            <a:r>
              <a:rPr lang="de-DE" altLang="de-DE" sz="2400" b="1" dirty="0">
                <a:latin typeface="Arial Narrow" pitchFamily="34" charset="0"/>
              </a:rPr>
              <a:t> </a:t>
            </a:r>
            <a:r>
              <a:rPr lang="de-DE" altLang="de-DE" sz="2400" b="1" dirty="0" err="1">
                <a:latin typeface="Arial Narrow" pitchFamily="34" charset="0"/>
              </a:rPr>
              <a:t>development</a:t>
            </a:r>
            <a:r>
              <a:rPr lang="de-DE" altLang="de-DE" sz="2400" b="1" dirty="0">
                <a:latin typeface="Arial Narrow" pitchFamily="34" charset="0"/>
              </a:rPr>
              <a:t> </a:t>
            </a:r>
            <a:r>
              <a:rPr lang="de-DE" altLang="de-DE" sz="2400" b="1" dirty="0" err="1">
                <a:latin typeface="Arial Narrow" pitchFamily="34" charset="0"/>
              </a:rPr>
              <a:t>kit</a:t>
            </a:r>
            <a:r>
              <a:rPr lang="de-DE" altLang="de-DE" sz="2400" b="1" dirty="0">
                <a:latin typeface="Arial Narrow" pitchFamily="34" charset="0"/>
              </a:rPr>
              <a:t>) der Firma </a:t>
            </a:r>
            <a:r>
              <a:rPr lang="de-DE" altLang="de-DE" sz="2400" b="1" dirty="0" smtClean="0">
                <a:latin typeface="Arial Narrow" pitchFamily="34" charset="0"/>
              </a:rPr>
              <a:t>Oracle.</a:t>
            </a:r>
            <a:endParaRPr lang="de-DE" altLang="de-DE" sz="2400" b="1" dirty="0">
              <a:latin typeface="Arial Narrow" pitchFamily="34" charset="0"/>
            </a:endParaRP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581025" y="5321300"/>
            <a:ext cx="50593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de-DE" altLang="de-DE" sz="2400" b="1">
                <a:solidFill>
                  <a:schemeClr val="hlink"/>
                </a:solidFill>
                <a:latin typeface="Arial Narrow" pitchFamily="34" charset="0"/>
              </a:rPr>
              <a:t>java </a:t>
            </a:r>
            <a:r>
              <a:rPr lang="de-DE" altLang="de-DE" sz="2400" b="1">
                <a:latin typeface="Arial Narrow" pitchFamily="34" charset="0"/>
              </a:rPr>
              <a:t>ist Bestandteil der JRE </a:t>
            </a:r>
            <a:br>
              <a:rPr lang="de-DE" altLang="de-DE" sz="2400" b="1">
                <a:latin typeface="Arial Narrow" pitchFamily="34" charset="0"/>
              </a:rPr>
            </a:br>
            <a:r>
              <a:rPr lang="de-DE" altLang="de-DE" sz="2400" b="1">
                <a:latin typeface="Arial Narrow" pitchFamily="34" charset="0"/>
              </a:rPr>
              <a:t>(java runtime environment) – Bestandteil aller Webbrowser, aber auch unabhängig installierbar.</a:t>
            </a:r>
          </a:p>
        </p:txBody>
      </p:sp>
      <p:sp>
        <p:nvSpPr>
          <p:cNvPr id="9231" name="Rectangle 21"/>
          <p:cNvSpPr>
            <a:spLocks noChangeArrowheads="1"/>
          </p:cNvSpPr>
          <p:nvPr/>
        </p:nvSpPr>
        <p:spPr bwMode="auto">
          <a:xfrm>
            <a:off x="244475" y="1347788"/>
            <a:ext cx="5399088" cy="889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  <p:bldP spid="28676" grpId="0" animBg="1"/>
      <p:bldP spid="28682" grpId="0" animBg="1" autoUpdateAnimBg="0"/>
      <p:bldP spid="28683" grpId="0" animBg="1" autoUpdateAnimBg="0"/>
      <p:bldP spid="28684" grpId="0" animBg="1" autoUpdateAnimBg="0"/>
      <p:bldP spid="28686" grpId="0" autoUpdateAnimBg="0"/>
      <p:bldP spid="28687" grpId="0" autoUpdateAnimBg="0"/>
      <p:bldP spid="28691" grpId="0" autoUpdateAnimBg="0"/>
      <p:bldP spid="2869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Abstrakt in Java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004888"/>
            <a:ext cx="7772400" cy="2479675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de-DE" altLang="de-DE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de-DE" altLang="de-DE" sz="2400" b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de-DE" altLang="de-DE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Mitarbeiter{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String name; //…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Mitarbeiter(){…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setName(…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de-DE" altLang="de-DE" sz="2400" b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de-DE" altLang="de-DE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double einkommen( )</a:t>
            </a:r>
            <a:r>
              <a:rPr lang="de-DE" altLang="de-DE" sz="2400" b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altLang="de-DE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</a:pPr>
            <a:r>
              <a:rPr lang="de-DE" altLang="de-DE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71513" y="3544888"/>
            <a:ext cx="7772400" cy="30749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1082675" indent="-5476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240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Malocher </a:t>
            </a:r>
            <a:r>
              <a:rPr lang="de-DE" altLang="de-DE" sz="2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 Mitarbeiter</a:t>
            </a:r>
            <a:r>
              <a:rPr lang="de-DE" altLang="de-DE" sz="24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private double stundenSatz;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private int stunden;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>
                <a:latin typeface="Times New Roman" panose="02020603050405020304" pitchFamily="18" charset="0"/>
                <a:cs typeface="Times New Roman" panose="02020603050405020304" pitchFamily="18" charset="0"/>
              </a:rPr>
              <a:t>public Malocher(){…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400">
                <a:latin typeface="Times New Roman" panose="02020603050405020304" pitchFamily="18" charset="0"/>
                <a:cs typeface="Times New Roman" panose="02020603050405020304" pitchFamily="18" charset="0"/>
              </a:rPr>
              <a:t>public double einkommen( )</a:t>
            </a:r>
            <a:r>
              <a:rPr lang="de-DE" altLang="de-DE" sz="24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br>
              <a:rPr lang="de-DE" altLang="de-DE" sz="24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de-DE" sz="24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stunden * stundenSatz;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de-DE" altLang="de-DE" sz="24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altLang="de-DE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de-DE" altLang="de-DE" sz="2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5948363" y="855663"/>
            <a:ext cx="2624137" cy="869950"/>
          </a:xfrm>
          <a:prstGeom prst="wedgeRoundRectCallout">
            <a:avLst>
              <a:gd name="adj1" fmla="val -127796"/>
              <a:gd name="adj2" fmla="val 90875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Alle Methoden sind polymorph!</a:t>
            </a:r>
          </a:p>
        </p:txBody>
      </p:sp>
      <p:sp>
        <p:nvSpPr>
          <p:cNvPr id="36870" name="AutoShape 7"/>
          <p:cNvSpPr>
            <a:spLocks noChangeArrowheads="1"/>
          </p:cNvSpPr>
          <p:nvPr/>
        </p:nvSpPr>
        <p:spPr bwMode="auto">
          <a:xfrm>
            <a:off x="5076825" y="1789113"/>
            <a:ext cx="3627438" cy="825500"/>
          </a:xfrm>
          <a:prstGeom prst="wedgeRoundRectCallout">
            <a:avLst>
              <a:gd name="adj1" fmla="val -97963"/>
              <a:gd name="adj2" fmla="val 58463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rein virtuelle Methoden </a:t>
            </a:r>
            <a:r>
              <a:rPr lang="de-DE" altLang="de-DE" sz="2400">
                <a:sym typeface="Wingdings" pitchFamily="2" charset="2"/>
              </a:rPr>
              <a:t></a:t>
            </a:r>
            <a:r>
              <a:rPr lang="de-DE" altLang="de-DE" sz="2400"/>
              <a:t>abstract deklarieren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Java docs – Die api</a:t>
            </a:r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1676400" y="1276350"/>
            <a:ext cx="1889125" cy="657225"/>
          </a:xfrm>
          <a:prstGeom prst="wedgeRoundRectCallout">
            <a:avLst>
              <a:gd name="adj1" fmla="val -45042"/>
              <a:gd name="adj2" fmla="val 142995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Packages</a:t>
            </a:r>
          </a:p>
        </p:txBody>
      </p:sp>
      <p:sp>
        <p:nvSpPr>
          <p:cNvPr id="37893" name="AutoShape 6"/>
          <p:cNvSpPr>
            <a:spLocks noChangeArrowheads="1"/>
          </p:cNvSpPr>
          <p:nvPr/>
        </p:nvSpPr>
        <p:spPr bwMode="auto">
          <a:xfrm>
            <a:off x="449263" y="4703763"/>
            <a:ext cx="2439987" cy="1225550"/>
          </a:xfrm>
          <a:prstGeom prst="wedgeRoundRectCallout">
            <a:avLst>
              <a:gd name="adj1" fmla="val -1722"/>
              <a:gd name="adj2" fmla="val -120338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Klassen im ausgewählten Package</a:t>
            </a:r>
          </a:p>
        </p:txBody>
      </p:sp>
      <p:sp>
        <p:nvSpPr>
          <p:cNvPr id="37894" name="AutoShape 7"/>
          <p:cNvSpPr>
            <a:spLocks noChangeArrowheads="1"/>
          </p:cNvSpPr>
          <p:nvPr/>
        </p:nvSpPr>
        <p:spPr bwMode="auto">
          <a:xfrm>
            <a:off x="3575050" y="1738313"/>
            <a:ext cx="5291138" cy="1074737"/>
          </a:xfrm>
          <a:prstGeom prst="wedgeRoundRectCallout">
            <a:avLst>
              <a:gd name="adj1" fmla="val -44389"/>
              <a:gd name="adj2" fmla="val 127546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Dokumentation der Klasse – aus Java-Doc Kommentaren erstellt.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Alles erbt von Object</a:t>
            </a:r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0763"/>
            <a:ext cx="8993188" cy="543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85725" y="2698750"/>
            <a:ext cx="1544638" cy="442913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  <p:sp>
        <p:nvSpPr>
          <p:cNvPr id="188425" name="Rectangle 9"/>
          <p:cNvSpPr>
            <a:spLocks noChangeArrowheads="1"/>
          </p:cNvSpPr>
          <p:nvPr/>
        </p:nvSpPr>
        <p:spPr bwMode="auto">
          <a:xfrm>
            <a:off x="85725" y="1811338"/>
            <a:ext cx="2165350" cy="442912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  <p:pic>
        <p:nvPicPr>
          <p:cNvPr id="18842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806575"/>
            <a:ext cx="8913812" cy="793750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84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2733675"/>
            <a:ext cx="7408862" cy="885825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3" grpId="0" animBg="1"/>
      <p:bldP spid="1884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Object Methoden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jackie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alt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Manager(9912,"Jackie",1245.12, 0.45);</a:t>
            </a:r>
          </a:p>
          <a:p>
            <a:pPr marL="0" indent="0">
              <a:lnSpc>
                <a:spcPct val="9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alt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Manager(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jackie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90000"/>
              </a:lnSpc>
            </a:pPr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</a:pP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de-DE" altLang="de-DE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jackie</a:t>
            </a:r>
            <a:r>
              <a:rPr lang="de-DE" altLang="de-DE" sz="20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.getClass</a:t>
            </a:r>
            <a:r>
              <a:rPr lang="de-DE" altLang="de-DE" sz="20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90000"/>
              </a:lnSpc>
            </a:pP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de-DE" altLang="de-DE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jackie</a:t>
            </a:r>
            <a:r>
              <a:rPr lang="de-DE" altLang="de-DE" sz="20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.getClass</a:t>
            </a:r>
            <a:r>
              <a:rPr lang="de-DE" altLang="de-DE" sz="20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de-DE" altLang="de-DE" sz="20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de-DE" altLang="de-DE" sz="20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90000"/>
              </a:lnSpc>
            </a:pP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de-DE" altLang="de-DE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jackie</a:t>
            </a:r>
            <a:r>
              <a:rPr lang="de-DE" alt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.toString</a:t>
            </a:r>
            <a:r>
              <a:rPr lang="de-DE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90000"/>
              </a:lnSpc>
            </a:pPr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</a:pPr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</a:pPr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</a:pPr>
            <a:r>
              <a:rPr lang="de-DE" alt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jackie</a:t>
            </a:r>
            <a:r>
              <a:rPr lang="de-DE" altLang="de-DE" sz="20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.getClass</a:t>
            </a:r>
            <a:r>
              <a:rPr lang="de-DE" altLang="de-DE" sz="20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de-DE" altLang="de-DE" sz="20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de-DE" altLang="de-DE" sz="20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de-DE" altLang="de-DE" sz="20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de-DE" altLang="de-DE" sz="20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mitarbeiter.Manager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altLang="de-DE" sz="20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9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//…</a:t>
            </a:r>
          </a:p>
          <a:p>
            <a:pPr marL="0" indent="0">
              <a:lnSpc>
                <a:spcPct val="90000"/>
              </a:lnSpc>
            </a:pPr>
            <a:r>
              <a:rPr lang="de-DE" alt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jackie</a:t>
            </a:r>
            <a:r>
              <a:rPr lang="de-DE" alt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.equals</a:t>
            </a:r>
            <a:r>
              <a:rPr lang="de-DE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jane</a:t>
            </a:r>
            <a:r>
              <a:rPr lang="de-DE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9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//…</a:t>
            </a:r>
          </a:p>
          <a:p>
            <a:pPr marL="0" indent="0">
              <a:lnSpc>
                <a:spcPct val="90000"/>
              </a:lnSpc>
            </a:pPr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468" name="AutoShape 4"/>
          <p:cNvSpPr>
            <a:spLocks noChangeArrowheads="1"/>
          </p:cNvSpPr>
          <p:nvPr/>
        </p:nvSpPr>
        <p:spPr bwMode="auto">
          <a:xfrm>
            <a:off x="5364163" y="2928938"/>
            <a:ext cx="3506787" cy="949325"/>
          </a:xfrm>
          <a:prstGeom prst="wedgeRoundRectCallout">
            <a:avLst>
              <a:gd name="adj1" fmla="val -63625"/>
              <a:gd name="adj2" fmla="val -30102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1800"/>
              <a:t>mitarbeiter.Manager@190d11</a:t>
            </a:r>
            <a:br>
              <a:rPr lang="de-DE" altLang="de-DE" sz="1800"/>
            </a:br>
            <a:r>
              <a:rPr lang="de-DE" altLang="de-DE" sz="1800"/>
              <a:t>kein Unterschied zu: System.</a:t>
            </a:r>
            <a:r>
              <a:rPr lang="de-DE" altLang="de-DE" sz="1800" i="1"/>
              <a:t>out</a:t>
            </a:r>
            <a:r>
              <a:rPr lang="de-DE" altLang="de-DE" sz="1800"/>
              <a:t>.println(jackie);</a:t>
            </a:r>
          </a:p>
        </p:txBody>
      </p:sp>
      <p:sp>
        <p:nvSpPr>
          <p:cNvPr id="190469" name="AutoShape 5"/>
          <p:cNvSpPr>
            <a:spLocks noChangeArrowheads="1"/>
          </p:cNvSpPr>
          <p:nvPr/>
        </p:nvSpPr>
        <p:spPr bwMode="auto">
          <a:xfrm>
            <a:off x="5351463" y="1579563"/>
            <a:ext cx="3392487" cy="488950"/>
          </a:xfrm>
          <a:prstGeom prst="wedgeRoundRectCallout">
            <a:avLst>
              <a:gd name="adj1" fmla="val -61185"/>
              <a:gd name="adj2" fmla="val 86690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2000"/>
              <a:t>class mitarbeiter.Manager</a:t>
            </a:r>
          </a:p>
        </p:txBody>
      </p:sp>
      <p:sp>
        <p:nvSpPr>
          <p:cNvPr id="190470" name="AutoShape 6"/>
          <p:cNvSpPr>
            <a:spLocks noChangeArrowheads="1"/>
          </p:cNvSpPr>
          <p:nvPr/>
        </p:nvSpPr>
        <p:spPr bwMode="auto">
          <a:xfrm>
            <a:off x="6257925" y="2122488"/>
            <a:ext cx="2700338" cy="488950"/>
          </a:xfrm>
          <a:prstGeom prst="wedgeRoundRectCallout">
            <a:avLst>
              <a:gd name="adj1" fmla="val -62699"/>
              <a:gd name="adj2" fmla="val 44806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2000"/>
              <a:t>mitarbeiter.Manager</a:t>
            </a:r>
          </a:p>
        </p:txBody>
      </p:sp>
      <p:sp>
        <p:nvSpPr>
          <p:cNvPr id="190471" name="AutoShape 7"/>
          <p:cNvSpPr>
            <a:spLocks noChangeArrowheads="1"/>
          </p:cNvSpPr>
          <p:nvPr/>
        </p:nvSpPr>
        <p:spPr bwMode="auto">
          <a:xfrm>
            <a:off x="5133975" y="4686300"/>
            <a:ext cx="3506788" cy="692150"/>
          </a:xfrm>
          <a:prstGeom prst="wedgeRoundRectCallout">
            <a:avLst>
              <a:gd name="adj1" fmla="val -65394"/>
              <a:gd name="adj2" fmla="val -49769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1800"/>
              <a:t>Ist das Object vom Typ der Klasse?</a:t>
            </a:r>
          </a:p>
        </p:txBody>
      </p:sp>
      <p:sp>
        <p:nvSpPr>
          <p:cNvPr id="190472" name="AutoShape 8"/>
          <p:cNvSpPr>
            <a:spLocks noChangeArrowheads="1"/>
          </p:cNvSpPr>
          <p:nvPr/>
        </p:nvSpPr>
        <p:spPr bwMode="auto">
          <a:xfrm>
            <a:off x="3643313" y="5476875"/>
            <a:ext cx="5041900" cy="1216025"/>
          </a:xfrm>
          <a:prstGeom prst="wedgeRoundRectCallout">
            <a:avLst>
              <a:gd name="adj1" fmla="val -60704"/>
              <a:gd name="adj2" fmla="val -49870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1800"/>
              <a:t>vergleicht </a:t>
            </a:r>
            <a:r>
              <a:rPr lang="de-DE" altLang="de-DE" sz="1800" b="1">
                <a:solidFill>
                  <a:schemeClr val="hlink"/>
                </a:solidFill>
              </a:rPr>
              <a:t>nur Referenzen keine Inhalte</a:t>
            </a:r>
            <a:r>
              <a:rPr lang="de-DE" altLang="de-DE" sz="1800"/>
              <a:t> </a:t>
            </a:r>
            <a:r>
              <a:rPr lang="de-DE" altLang="de-DE" sz="1800">
                <a:sym typeface="Wingdings" pitchFamily="2" charset="2"/>
              </a:rPr>
              <a:t> jackie ist also nicht gleich jane!</a:t>
            </a:r>
            <a:br>
              <a:rPr lang="de-DE" altLang="de-DE" sz="1800">
                <a:sym typeface="Wingdings" pitchFamily="2" charset="2"/>
              </a:rPr>
            </a:br>
            <a:r>
              <a:rPr lang="de-DE" altLang="de-DE" sz="1800">
                <a:sym typeface="Wingdings" pitchFamily="2" charset="2"/>
              </a:rPr>
              <a:t>Klasse müsste equals selber redefinieren, um auf Inhalt zu überprüfen (String tut das).</a:t>
            </a:r>
            <a:endParaRPr lang="de-DE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 animBg="1"/>
      <p:bldP spid="190469" grpId="0" animBg="1"/>
      <p:bldP spid="190470" grpId="0" animBg="1"/>
      <p:bldP spid="190471" grpId="0" animBg="1"/>
      <p:bldP spid="19047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365_java_06_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1287463"/>
            <a:ext cx="39528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90500" y="855663"/>
            <a:ext cx="4624388" cy="1784350"/>
          </a:xfrm>
        </p:spPr>
        <p:txBody>
          <a:bodyPr/>
          <a:lstStyle/>
          <a:p>
            <a:r>
              <a:rPr lang="de-DE" altLang="de-DE" smtClean="0"/>
              <a:t>Interfaces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930650" y="6165850"/>
            <a:ext cx="5022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89013" indent="-989013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1600">
                <a:latin typeface="Comic Sans MS" pitchFamily="66" charset="0"/>
              </a:rPr>
              <a:t>Literatur</a:t>
            </a:r>
            <a:r>
              <a:rPr lang="de-DE" altLang="de-DE" sz="1800">
                <a:latin typeface="Comic Sans MS" pitchFamily="66" charset="0"/>
              </a:rPr>
              <a:t>:	Misch: Java 4 U, S. 91-95.</a:t>
            </a:r>
            <a:br>
              <a:rPr lang="de-DE" altLang="de-DE" sz="1800">
                <a:latin typeface="Comic Sans MS" pitchFamily="66" charset="0"/>
              </a:rPr>
            </a:br>
            <a:r>
              <a:rPr lang="de-DE" altLang="de-DE" sz="1800">
                <a:latin typeface="Comic Sans MS" pitchFamily="66" charset="0"/>
              </a:rPr>
              <a:t>Ullenboom: Java </a:t>
            </a:r>
            <a:r>
              <a:rPr lang="de-DE" altLang="de-DE" sz="800">
                <a:latin typeface="Comic Sans MS" pitchFamily="66" charset="0"/>
              </a:rPr>
              <a:t>ist auch eine</a:t>
            </a:r>
            <a:r>
              <a:rPr lang="de-DE" altLang="de-DE" sz="1800">
                <a:latin typeface="Comic Sans MS" pitchFamily="66" charset="0"/>
              </a:rPr>
              <a:t> Insel, Kap. 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AutoShape 2"/>
          <p:cNvSpPr>
            <a:spLocks noChangeArrowheads="1"/>
          </p:cNvSpPr>
          <p:nvPr/>
        </p:nvSpPr>
        <p:spPr bwMode="auto">
          <a:xfrm>
            <a:off x="5162550" y="5189538"/>
            <a:ext cx="3768725" cy="1409700"/>
          </a:xfrm>
          <a:prstGeom prst="wedgeRoundRectCallout">
            <a:avLst>
              <a:gd name="adj1" fmla="val -25866"/>
              <a:gd name="adj2" fmla="val -224435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/>
              <a:t>Alle </a:t>
            </a:r>
            <a:r>
              <a:rPr lang="de-DE" altLang="de-DE" sz="2000">
                <a:solidFill>
                  <a:schemeClr val="hlink"/>
                </a:solidFill>
              </a:rPr>
              <a:t>zeichenbaren</a:t>
            </a:r>
            <a:r>
              <a:rPr lang="de-DE" altLang="de-DE" sz="2000"/>
              <a:t> Objekte – auch wenn sie sonst nichts gemeinsam haben – können gezeichnet werden.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 rot="-1701291">
            <a:off x="6842125" y="2636838"/>
            <a:ext cx="546100" cy="1271587"/>
            <a:chOff x="2537" y="1643"/>
            <a:chExt cx="344" cy="801"/>
          </a:xfrm>
        </p:grpSpPr>
        <p:sp>
          <p:nvSpPr>
            <p:cNvPr id="42044" name="AutoShape 4"/>
            <p:cNvSpPr>
              <a:spLocks noChangeArrowheads="1"/>
            </p:cNvSpPr>
            <p:nvPr/>
          </p:nvSpPr>
          <p:spPr bwMode="auto">
            <a:xfrm rot="824576" flipH="1">
              <a:off x="2537" y="1643"/>
              <a:ext cx="269" cy="801"/>
            </a:xfrm>
            <a:prstGeom prst="upArrow">
              <a:avLst>
                <a:gd name="adj1" fmla="val 0"/>
                <a:gd name="adj2" fmla="val 71575"/>
              </a:avLst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de-DE" altLang="de-DE" sz="2400"/>
            </a:p>
          </p:txBody>
        </p:sp>
        <p:sp>
          <p:nvSpPr>
            <p:cNvPr id="42045" name="AutoShape 5"/>
            <p:cNvSpPr>
              <a:spLocks noChangeArrowheads="1"/>
            </p:cNvSpPr>
            <p:nvPr/>
          </p:nvSpPr>
          <p:spPr bwMode="auto">
            <a:xfrm rot="819788">
              <a:off x="2610" y="1650"/>
              <a:ext cx="271" cy="195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de-DE" altLang="de-DE" sz="2400"/>
            </a:p>
          </p:txBody>
        </p:sp>
      </p:grpSp>
      <p:grpSp>
        <p:nvGrpSpPr>
          <p:cNvPr id="41988" name="Group 6"/>
          <p:cNvGrpSpPr>
            <a:grpSpLocks/>
          </p:cNvGrpSpPr>
          <p:nvPr/>
        </p:nvGrpSpPr>
        <p:grpSpPr bwMode="auto">
          <a:xfrm rot="1344672">
            <a:off x="5227638" y="2565400"/>
            <a:ext cx="546100" cy="1271588"/>
            <a:chOff x="2537" y="1643"/>
            <a:chExt cx="344" cy="801"/>
          </a:xfrm>
        </p:grpSpPr>
        <p:sp>
          <p:nvSpPr>
            <p:cNvPr id="42042" name="AutoShape 7"/>
            <p:cNvSpPr>
              <a:spLocks noChangeArrowheads="1"/>
            </p:cNvSpPr>
            <p:nvPr/>
          </p:nvSpPr>
          <p:spPr bwMode="auto">
            <a:xfrm rot="824576" flipH="1">
              <a:off x="2537" y="1643"/>
              <a:ext cx="269" cy="801"/>
            </a:xfrm>
            <a:prstGeom prst="upArrow">
              <a:avLst>
                <a:gd name="adj1" fmla="val 0"/>
                <a:gd name="adj2" fmla="val 71575"/>
              </a:avLst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de-DE" altLang="de-DE" sz="2400"/>
            </a:p>
          </p:txBody>
        </p:sp>
        <p:sp>
          <p:nvSpPr>
            <p:cNvPr id="42043" name="AutoShape 8"/>
            <p:cNvSpPr>
              <a:spLocks noChangeArrowheads="1"/>
            </p:cNvSpPr>
            <p:nvPr/>
          </p:nvSpPr>
          <p:spPr bwMode="auto">
            <a:xfrm rot="819788">
              <a:off x="2610" y="1650"/>
              <a:ext cx="271" cy="195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de-DE" altLang="de-DE" sz="2400"/>
            </a:p>
          </p:txBody>
        </p:sp>
      </p:grpSp>
      <p:sp>
        <p:nvSpPr>
          <p:cNvPr id="41989" name="AutoShape 9"/>
          <p:cNvSpPr>
            <a:spLocks noChangeArrowheads="1"/>
          </p:cNvSpPr>
          <p:nvPr/>
        </p:nvSpPr>
        <p:spPr bwMode="auto">
          <a:xfrm>
            <a:off x="3814763" y="2825750"/>
            <a:ext cx="374650" cy="890588"/>
          </a:xfrm>
          <a:prstGeom prst="upArrow">
            <a:avLst>
              <a:gd name="adj1" fmla="val 0"/>
              <a:gd name="adj2" fmla="val 72304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  <p:graphicFrame>
        <p:nvGraphicFramePr>
          <p:cNvPr id="194570" name="Group 10"/>
          <p:cNvGraphicFramePr>
            <a:graphicFrameLocks noGrp="1"/>
          </p:cNvGraphicFramePr>
          <p:nvPr/>
        </p:nvGraphicFramePr>
        <p:xfrm>
          <a:off x="611188" y="1579563"/>
          <a:ext cx="2046287" cy="1101725"/>
        </p:xfrm>
        <a:graphic>
          <a:graphicData uri="http://schemas.openxmlformats.org/drawingml/2006/table">
            <a:tbl>
              <a:tblPr/>
              <a:tblGrid>
                <a:gridCol w="204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3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&lt;&lt;</a:t>
                      </a:r>
                      <a:r>
                        <a:rPr kumimoji="0" lang="de-DE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interface</a:t>
                      </a:r>
                      <a:r>
                        <a:rPr kumimoji="0" lang="de-DE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&gt;&gt;</a:t>
                      </a: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20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Fuellbar</a:t>
                      </a:r>
                      <a:endParaRPr kumimoji="0" lang="de-DE" sz="2000" b="1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18000" marR="1800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+fuellen(farbe:int)</a:t>
                      </a:r>
                    </a:p>
                  </a:txBody>
                  <a:tcPr marL="18000" marR="1800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4578" name="Group 18"/>
          <p:cNvGraphicFramePr>
            <a:graphicFrameLocks noGrp="1"/>
          </p:cNvGraphicFramePr>
          <p:nvPr/>
        </p:nvGraphicFramePr>
        <p:xfrm>
          <a:off x="5546725" y="1552575"/>
          <a:ext cx="1771650" cy="1101725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3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&lt;&lt;</a:t>
                      </a:r>
                      <a:r>
                        <a:rPr kumimoji="0" lang="de-DE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interface</a:t>
                      </a:r>
                      <a:r>
                        <a:rPr kumimoji="0" lang="de-DE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&gt;&gt;</a:t>
                      </a:r>
                      <a:br>
                        <a:rPr kumimoji="0" lang="de-DE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de-DE" sz="20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Zeichenbar</a:t>
                      </a:r>
                    </a:p>
                  </a:txBody>
                  <a:tcPr marL="18000" marR="1800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+zeichnen(x, y)</a:t>
                      </a:r>
                    </a:p>
                  </a:txBody>
                  <a:tcPr marL="18000" marR="1800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2006" name="Group 26"/>
          <p:cNvGrpSpPr>
            <a:grpSpLocks/>
          </p:cNvGrpSpPr>
          <p:nvPr/>
        </p:nvGrpSpPr>
        <p:grpSpPr bwMode="auto">
          <a:xfrm rot="-2793704">
            <a:off x="2412207" y="2551906"/>
            <a:ext cx="546100" cy="1271587"/>
            <a:chOff x="2537" y="1643"/>
            <a:chExt cx="344" cy="801"/>
          </a:xfrm>
        </p:grpSpPr>
        <p:sp>
          <p:nvSpPr>
            <p:cNvPr id="42040" name="AutoShape 27"/>
            <p:cNvSpPr>
              <a:spLocks noChangeArrowheads="1"/>
            </p:cNvSpPr>
            <p:nvPr/>
          </p:nvSpPr>
          <p:spPr bwMode="auto">
            <a:xfrm rot="824576" flipH="1">
              <a:off x="2537" y="1643"/>
              <a:ext cx="269" cy="801"/>
            </a:xfrm>
            <a:prstGeom prst="upArrow">
              <a:avLst>
                <a:gd name="adj1" fmla="val 0"/>
                <a:gd name="adj2" fmla="val 71575"/>
              </a:avLst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de-DE" altLang="de-DE" sz="2400"/>
            </a:p>
          </p:txBody>
        </p:sp>
        <p:sp>
          <p:nvSpPr>
            <p:cNvPr id="42041" name="AutoShape 28"/>
            <p:cNvSpPr>
              <a:spLocks noChangeArrowheads="1"/>
            </p:cNvSpPr>
            <p:nvPr/>
          </p:nvSpPr>
          <p:spPr bwMode="auto">
            <a:xfrm rot="819788">
              <a:off x="2610" y="1650"/>
              <a:ext cx="271" cy="195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de-DE" altLang="de-DE" sz="2400"/>
            </a:p>
          </p:txBody>
        </p:sp>
      </p:grpSp>
      <p:sp>
        <p:nvSpPr>
          <p:cNvPr id="4200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Interface</a:t>
            </a:r>
          </a:p>
        </p:txBody>
      </p:sp>
      <p:graphicFrame>
        <p:nvGraphicFramePr>
          <p:cNvPr id="194590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07846"/>
              </p:ext>
            </p:extLst>
          </p:nvPr>
        </p:nvGraphicFramePr>
        <p:xfrm>
          <a:off x="2884488" y="3397250"/>
          <a:ext cx="2222500" cy="2103438"/>
        </p:xfrm>
        <a:graphic>
          <a:graphicData uri="http://schemas.openxmlformats.org/drawingml/2006/table">
            <a:tbl>
              <a:tblPr/>
              <a:tblGrid>
                <a:gridCol w="22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Kreis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de-DE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radius</a:t>
                      </a:r>
                      <a:endParaRPr kumimoji="0" lang="de-DE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de-DE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fuellen</a:t>
                      </a: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de-DE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farbe:int</a:t>
                      </a: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+zeichnen(x, y)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+umfang():double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de-DE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flaeche</a:t>
                      </a: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():double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460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788896"/>
              </p:ext>
            </p:extLst>
          </p:nvPr>
        </p:nvGraphicFramePr>
        <p:xfrm>
          <a:off x="6589713" y="3348038"/>
          <a:ext cx="2222500" cy="1189038"/>
        </p:xfrm>
        <a:graphic>
          <a:graphicData uri="http://schemas.openxmlformats.org/drawingml/2006/table">
            <a:tbl>
              <a:tblPr/>
              <a:tblGrid>
                <a:gridCol w="22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ComicFigur</a:t>
                      </a:r>
                      <a:endParaRPr kumimoji="0" lang="de-DE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de-DE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  <a:endParaRPr kumimoji="0" lang="de-DE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+zeichnen(x, y)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610" name="AutoShape 50"/>
          <p:cNvSpPr>
            <a:spLocks noChangeArrowheads="1"/>
          </p:cNvSpPr>
          <p:nvPr/>
        </p:nvSpPr>
        <p:spPr bwMode="auto">
          <a:xfrm rot="10800000">
            <a:off x="261938" y="2857500"/>
            <a:ext cx="2025984" cy="11557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rot="10800000" lIns="90000" tIns="46800" rIns="90000" bIns="46800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 dirty="0"/>
              <a:t>Interface hat </a:t>
            </a:r>
            <a:r>
              <a:rPr lang="de-DE" altLang="de-DE" sz="2000" dirty="0" smtClean="0"/>
              <a:t>keine Eigenschaften!</a:t>
            </a:r>
            <a:endParaRPr lang="de-DE" altLang="de-DE" sz="2000" dirty="0"/>
          </a:p>
        </p:txBody>
      </p:sp>
      <p:sp>
        <p:nvSpPr>
          <p:cNvPr id="194611" name="AutoShape 51"/>
          <p:cNvSpPr>
            <a:spLocks noChangeArrowheads="1"/>
          </p:cNvSpPr>
          <p:nvPr/>
        </p:nvSpPr>
        <p:spPr bwMode="auto">
          <a:xfrm>
            <a:off x="261938" y="4389438"/>
            <a:ext cx="2452687" cy="2282825"/>
          </a:xfrm>
          <a:prstGeom prst="wedgeRoundRectCallout">
            <a:avLst>
              <a:gd name="adj1" fmla="val 55046"/>
              <a:gd name="adj2" fmla="val -71556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/>
              <a:t>Kreis kann in einer Gruppe </a:t>
            </a:r>
            <a:r>
              <a:rPr lang="de-DE" altLang="de-DE" sz="2000">
                <a:solidFill>
                  <a:schemeClr val="hlink"/>
                </a:solidFill>
              </a:rPr>
              <a:t>füllbarer </a:t>
            </a:r>
            <a:r>
              <a:rPr lang="de-DE" altLang="de-DE" sz="2000"/>
              <a:t>Objekte und einer Gruppe </a:t>
            </a:r>
            <a:r>
              <a:rPr lang="de-DE" altLang="de-DE" sz="2000">
                <a:solidFill>
                  <a:schemeClr val="hlink"/>
                </a:solidFill>
              </a:rPr>
              <a:t>zeichenbarer</a:t>
            </a:r>
            <a:r>
              <a:rPr lang="de-DE" altLang="de-DE" sz="2000"/>
              <a:t> Objekte angehören.</a:t>
            </a:r>
          </a:p>
        </p:txBody>
      </p:sp>
      <p:graphicFrame>
        <p:nvGraphicFramePr>
          <p:cNvPr id="194612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091744"/>
              </p:ext>
            </p:extLst>
          </p:nvPr>
        </p:nvGraphicFramePr>
        <p:xfrm>
          <a:off x="2921000" y="992188"/>
          <a:ext cx="2103438" cy="1804987"/>
        </p:xfrm>
        <a:graphic>
          <a:graphicData uri="http://schemas.openxmlformats.org/drawingml/2006/table">
            <a:tbl>
              <a:tblPr/>
              <a:tblGrid>
                <a:gridCol w="210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32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Figur2D </a:t>
                      </a:r>
                      <a:br>
                        <a:rPr kumimoji="0" lang="de-DE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de-DE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  <a:r>
                        <a:rPr kumimoji="0" lang="de-DE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abstract</a:t>
                      </a:r>
                      <a:r>
                        <a:rPr kumimoji="0" lang="de-DE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} </a:t>
                      </a:r>
                    </a:p>
                  </a:txBody>
                  <a:tcPr marL="90000" marR="9000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de-DE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farbe:int</a:t>
                      </a:r>
                      <a:endParaRPr kumimoji="0" lang="de-DE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2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+umfang():double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r>
                        <a:rPr kumimoji="0" lang="de-DE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flaeche</a:t>
                      </a:r>
                      <a:r>
                        <a:rPr kumimoji="0" lang="de-D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():double</a:t>
                      </a:r>
                    </a:p>
                  </a:txBody>
                  <a:tcPr marL="90000" marR="9000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animBg="1"/>
      <p:bldP spid="194610" grpId="0" animBg="1"/>
      <p:bldP spid="1946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Interfaces in Java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06475"/>
            <a:ext cx="7772400" cy="5662613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Zeichenbar</a:t>
            </a:r>
          </a:p>
          <a:p>
            <a:pPr marL="0" indent="0">
              <a:lnSpc>
                <a:spcPct val="8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8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zeichnen(double x, double y);</a:t>
            </a:r>
          </a:p>
          <a:p>
            <a:pPr marL="0" indent="0">
              <a:lnSpc>
                <a:spcPct val="8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80000"/>
              </a:lnSpc>
            </a:pPr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</a:pP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Kreis </a:t>
            </a:r>
            <a:r>
              <a:rPr lang="de-DE" altLang="de-DE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Figur2D </a:t>
            </a:r>
            <a:b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de-DE" sz="2000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Zeichenbar,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Fuellbar</a:t>
            </a:r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8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double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8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de-DE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//…Konstruktoren und </a:t>
            </a:r>
            <a:r>
              <a:rPr lang="de-DE" altLang="de-DE" sz="14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de-DE" altLang="de-DE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 </a:t>
            </a:r>
            <a:r>
              <a:rPr lang="de-DE" altLang="de-DE" sz="14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de-DE" altLang="de-DE" sz="1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zeichnen(double x, double y){</a:t>
            </a:r>
          </a:p>
          <a:p>
            <a:pPr marL="0" indent="0">
              <a:lnSpc>
                <a:spcPct val="8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de-DE" altLang="de-DE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//hier Algorithmus, um Kreis an Position x, y zu zeichnen</a:t>
            </a:r>
          </a:p>
          <a:p>
            <a:pPr marL="0" indent="0">
              <a:lnSpc>
                <a:spcPct val="8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8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fuellen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farbe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lnSpc>
                <a:spcPct val="8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de-DE" altLang="de-DE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//hier Quellcode, um Farbe in Objekt zu </a:t>
            </a:r>
            <a:r>
              <a:rPr lang="de-DE" altLang="de-DE" sz="14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fuellen</a:t>
            </a:r>
            <a:endParaRPr lang="de-DE" altLang="de-DE" sz="1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8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de-DE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//… restliche Methoden wie </a:t>
            </a:r>
            <a:r>
              <a:rPr lang="de-DE" altLang="de-DE" sz="14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flaeche</a:t>
            </a:r>
            <a:r>
              <a:rPr lang="de-DE" altLang="de-DE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und umfang()</a:t>
            </a:r>
          </a:p>
          <a:p>
            <a:pPr marL="0" indent="0">
              <a:lnSpc>
                <a:spcPct val="8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327025" y="2397125"/>
            <a:ext cx="8618538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de-DE"/>
          </a:p>
        </p:txBody>
      </p:sp>
      <p:sp>
        <p:nvSpPr>
          <p:cNvPr id="195589" name="AutoShape 5"/>
          <p:cNvSpPr>
            <a:spLocks noChangeArrowheads="1"/>
          </p:cNvSpPr>
          <p:nvPr/>
        </p:nvSpPr>
        <p:spPr bwMode="auto">
          <a:xfrm>
            <a:off x="6492875" y="1230313"/>
            <a:ext cx="2232025" cy="738187"/>
          </a:xfrm>
          <a:prstGeom prst="wedgeRoundRectCallout">
            <a:avLst>
              <a:gd name="adj1" fmla="val -164792"/>
              <a:gd name="adj2" fmla="val -70000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/>
              <a:t>in </a:t>
            </a:r>
            <a:r>
              <a:rPr lang="de-DE" altLang="de-DE" sz="2000" b="1"/>
              <a:t>eigene Datei</a:t>
            </a:r>
            <a:r>
              <a:rPr lang="de-DE" altLang="de-DE" sz="2000"/>
              <a:t> wie Klasse</a:t>
            </a:r>
          </a:p>
        </p:txBody>
      </p:sp>
      <p:sp>
        <p:nvSpPr>
          <p:cNvPr id="195590" name="AutoShape 6"/>
          <p:cNvSpPr>
            <a:spLocks noChangeArrowheads="1"/>
          </p:cNvSpPr>
          <p:nvPr/>
        </p:nvSpPr>
        <p:spPr bwMode="auto">
          <a:xfrm>
            <a:off x="6615113" y="2786063"/>
            <a:ext cx="2232025" cy="738187"/>
          </a:xfrm>
          <a:prstGeom prst="wedgeRoundRectCallout">
            <a:avLst>
              <a:gd name="adj1" fmla="val -135991"/>
              <a:gd name="adj2" fmla="val -28708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 b="1"/>
              <a:t>implements</a:t>
            </a:r>
            <a:r>
              <a:rPr lang="de-DE" altLang="de-DE" sz="2000"/>
              <a:t> statt </a:t>
            </a:r>
            <a:r>
              <a:rPr lang="de-DE" altLang="de-DE" sz="2000" b="1"/>
              <a:t>extends</a:t>
            </a:r>
          </a:p>
        </p:txBody>
      </p:sp>
      <p:sp>
        <p:nvSpPr>
          <p:cNvPr id="195591" name="AutoShape 7"/>
          <p:cNvSpPr>
            <a:spLocks noChangeArrowheads="1"/>
          </p:cNvSpPr>
          <p:nvPr/>
        </p:nvSpPr>
        <p:spPr bwMode="auto">
          <a:xfrm>
            <a:off x="0" y="1960563"/>
            <a:ext cx="1927225" cy="417512"/>
          </a:xfrm>
          <a:prstGeom prst="wedgeRoundRectCallout">
            <a:avLst>
              <a:gd name="adj1" fmla="val -12931"/>
              <a:gd name="adj2" fmla="val -216157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/>
              <a:t>MUSS: public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9" grpId="0" animBg="1"/>
      <p:bldP spid="195590" grpId="0" animBg="1"/>
      <p:bldP spid="19559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Interfaces in Java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7613"/>
            <a:ext cx="7983538" cy="5300662"/>
          </a:xfrm>
        </p:spPr>
        <p:txBody>
          <a:bodyPr/>
          <a:lstStyle/>
          <a:p>
            <a:pPr marL="0" indent="0"/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/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buFontTx/>
              <a:buNone/>
            </a:pP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Zeichenbar 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zeichenObjekte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 ] = 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Zeichenbar[2];</a:t>
            </a:r>
          </a:p>
          <a:p>
            <a:pPr lvl="1">
              <a:buFontTx/>
              <a:buNone/>
            </a:pPr>
            <a:endParaRPr lang="de-DE" alt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zeichenObjekte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 = 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Kreis(1.6);</a:t>
            </a:r>
          </a:p>
          <a:p>
            <a:pPr lvl="1">
              <a:buFontTx/>
              <a:buNone/>
            </a:pP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zeichenObjekte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= 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ComicFigur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("Daisy");</a:t>
            </a:r>
          </a:p>
          <a:p>
            <a:pPr lvl="1">
              <a:buFontTx/>
              <a:buNone/>
            </a:pPr>
            <a:endParaRPr lang="de-DE" alt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</a:t>
            </a:r>
            <a:r>
              <a:rPr lang="de-DE" alt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zeichenObjekte.length</a:t>
            </a:r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lvl="2">
              <a:buFontTx/>
              <a:buNone/>
            </a:pPr>
            <a:r>
              <a:rPr lang="de-DE" alt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zeichenObjekte</a:t>
            </a:r>
            <a:r>
              <a:rPr lang="de-DE" alt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[i]</a:t>
            </a:r>
            <a:r>
              <a:rPr lang="de-DE" alt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.zeichnen</a:t>
            </a:r>
            <a:r>
              <a:rPr lang="de-DE" alt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i*20, i*10);</a:t>
            </a:r>
          </a:p>
          <a:p>
            <a:pPr marL="0" indent="0"/>
            <a:r>
              <a:rPr lang="de-DE" alt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5035550" y="5584825"/>
            <a:ext cx="504825" cy="531813"/>
          </a:xfrm>
          <a:prstGeom prst="wedgeRoundRectCallout">
            <a:avLst>
              <a:gd name="adj1" fmla="val 107861"/>
              <a:gd name="adj2" fmla="val -118954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 dirty="0"/>
              <a:t>x</a:t>
            </a:r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6573838" y="5584825"/>
            <a:ext cx="504825" cy="531813"/>
          </a:xfrm>
          <a:prstGeom prst="wedgeRoundRectCallout">
            <a:avLst>
              <a:gd name="adj1" fmla="val -64153"/>
              <a:gd name="adj2" fmla="val -118954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4904" y="0"/>
            <a:ext cx="8629095" cy="944563"/>
          </a:xfrm>
        </p:spPr>
        <p:txBody>
          <a:bodyPr/>
          <a:lstStyle/>
          <a:p>
            <a:r>
              <a:rPr lang="de-DE" altLang="de-DE" sz="3400" dirty="0" smtClean="0"/>
              <a:t>Attribute und </a:t>
            </a:r>
            <a:r>
              <a:rPr lang="de-DE" altLang="de-DE" sz="3400" dirty="0" err="1" smtClean="0"/>
              <a:t>default</a:t>
            </a:r>
            <a:r>
              <a:rPr lang="de-DE" altLang="de-DE" sz="3400" dirty="0" smtClean="0"/>
              <a:t> Implementationen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06475"/>
            <a:ext cx="7772400" cy="5662613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Zeichenbar{</a:t>
            </a:r>
          </a:p>
          <a:p>
            <a:pPr marL="0" indent="0">
              <a:lnSpc>
                <a:spcPct val="80000"/>
              </a:lnSpc>
            </a:pPr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</a:pPr>
            <a:r>
              <a:rPr lang="de-DE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MAX_POS = 3000;</a:t>
            </a:r>
          </a:p>
          <a:p>
            <a:pPr marL="0" indent="0">
              <a:lnSpc>
                <a:spcPct val="8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MIN_POS  =  0;</a:t>
            </a:r>
          </a:p>
          <a:p>
            <a:pPr marL="0" indent="0">
              <a:lnSpc>
                <a:spcPct val="80000"/>
              </a:lnSpc>
            </a:pPr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zeichnen(double x, double y);</a:t>
            </a:r>
          </a:p>
          <a:p>
            <a:pPr marL="0" indent="0">
              <a:lnSpc>
                <a:spcPct val="8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80000"/>
              </a:lnSpc>
            </a:pPr>
            <a:endParaRPr lang="de-DE" alt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</a:pP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Movable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80000"/>
              </a:lnSpc>
            </a:pPr>
            <a:endParaRPr lang="de-DE" altLang="de-DE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de-DE" sz="2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de-DE" altLang="de-DE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moveTo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(double x, double y){</a:t>
            </a:r>
          </a:p>
          <a:p>
            <a:pPr marL="0" indent="0">
              <a:lnSpc>
                <a:spcPct val="80000"/>
              </a:lnSpc>
            </a:pPr>
            <a:r>
              <a:rPr lang="de-DE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8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de-DE" sz="2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de-DE" altLang="de-DE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moveInCircle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double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){</a:t>
            </a:r>
          </a:p>
          <a:p>
            <a:pPr marL="0" indent="0">
              <a:lnSpc>
                <a:spcPct val="8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8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de-DE" sz="2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de-DE" altLang="de-DE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moveInWaves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double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de-DE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lnSpc>
                <a:spcPct val="8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80000"/>
              </a:lnSpc>
            </a:pP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299969" y="1078120"/>
            <a:ext cx="3549219" cy="1318851"/>
          </a:xfrm>
          <a:prstGeom prst="wedgeRoundRectCallout">
            <a:avLst>
              <a:gd name="adj1" fmla="val -87188"/>
              <a:gd name="adj2" fmla="val 9970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 dirty="0" smtClean="0"/>
              <a:t>Attribute in Interfaces sind immer </a:t>
            </a:r>
            <a:r>
              <a:rPr lang="de-DE" altLang="de-DE" sz="2000" b="1" dirty="0" err="1" smtClean="0">
                <a:solidFill>
                  <a:schemeClr val="accent1"/>
                </a:solidFill>
              </a:rPr>
              <a:t>static</a:t>
            </a:r>
            <a:r>
              <a:rPr lang="de-DE" altLang="de-DE" sz="2000" dirty="0" smtClean="0">
                <a:solidFill>
                  <a:schemeClr val="accent1"/>
                </a:solidFill>
              </a:rPr>
              <a:t> </a:t>
            </a:r>
            <a:r>
              <a:rPr lang="de-DE" altLang="de-DE" sz="2000" dirty="0" smtClean="0"/>
              <a:t>und </a:t>
            </a:r>
            <a:r>
              <a:rPr lang="de-DE" altLang="de-DE" sz="2000" b="1" dirty="0" smtClean="0">
                <a:solidFill>
                  <a:schemeClr val="accent1"/>
                </a:solidFill>
              </a:rPr>
              <a:t>final</a:t>
            </a:r>
            <a:r>
              <a:rPr lang="de-DE" altLang="de-DE" sz="2000" dirty="0" smtClean="0"/>
              <a:t>. </a:t>
            </a:r>
          </a:p>
          <a:p>
            <a:pPr algn="ctr">
              <a:spcBef>
                <a:spcPct val="50000"/>
              </a:spcBef>
            </a:pPr>
            <a:r>
              <a:rPr lang="de-DE" altLang="de-DE" sz="2000" dirty="0" smtClean="0">
                <a:sym typeface="Wingdings" panose="05000000000000000000" pitchFamily="2" charset="2"/>
              </a:rPr>
              <a:t></a:t>
            </a:r>
            <a:r>
              <a:rPr lang="de-DE" altLang="de-DE" sz="2000" dirty="0" smtClean="0"/>
              <a:t>Initialisierung erforderlich</a:t>
            </a:r>
            <a:endParaRPr lang="de-DE" altLang="de-DE" sz="2000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30650" y="3231626"/>
            <a:ext cx="8618538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198485" y="5841507"/>
            <a:ext cx="6434464" cy="998738"/>
          </a:xfrm>
          <a:prstGeom prst="wedgeRoundRectCallout">
            <a:avLst>
              <a:gd name="adj1" fmla="val -6028"/>
              <a:gd name="adj2" fmla="val -77238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 dirty="0" smtClean="0"/>
              <a:t>Seit Java 8: </a:t>
            </a:r>
            <a:r>
              <a:rPr lang="de-DE" altLang="de-DE" sz="2000" b="1" dirty="0" err="1" smtClean="0">
                <a:solidFill>
                  <a:schemeClr val="accent1"/>
                </a:solidFill>
              </a:rPr>
              <a:t>default</a:t>
            </a:r>
            <a:r>
              <a:rPr lang="de-DE" altLang="de-DE" sz="2000" b="1" dirty="0" smtClean="0">
                <a:solidFill>
                  <a:schemeClr val="accent1"/>
                </a:solidFill>
              </a:rPr>
              <a:t> </a:t>
            </a:r>
            <a:r>
              <a:rPr lang="de-DE" altLang="de-DE" sz="2000" dirty="0" smtClean="0"/>
              <a:t>Implementationen von Methoden sind nützlich, z.B. wenn man in der implementierenden Klasse nur eine der Methoden benötigt.</a:t>
            </a:r>
            <a:endParaRPr lang="de-DE" altLang="de-DE" sz="2000" dirty="0"/>
          </a:p>
        </p:txBody>
      </p:sp>
    </p:spTree>
    <p:extLst>
      <p:ext uri="{BB962C8B-B14F-4D97-AF65-F5344CB8AC3E}">
        <p14:creationId xmlns:p14="http://schemas.microsoft.com/office/powerpoint/2010/main" val="295671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AutoShape 2"/>
          <p:cNvSpPr>
            <a:spLocks noChangeArrowheads="1"/>
          </p:cNvSpPr>
          <p:nvPr/>
        </p:nvSpPr>
        <p:spPr bwMode="auto">
          <a:xfrm>
            <a:off x="4995863" y="4810125"/>
            <a:ext cx="3768725" cy="1077913"/>
          </a:xfrm>
          <a:prstGeom prst="wedgeRoundRectCallout">
            <a:avLst>
              <a:gd name="adj1" fmla="val -25866"/>
              <a:gd name="adj2" fmla="val -224435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/>
              <a:t>Im Gegensatz zu Klassen können Interfaces von mehreren Interfaces erben. </a:t>
            </a:r>
          </a:p>
        </p:txBody>
      </p:sp>
      <p:grpSp>
        <p:nvGrpSpPr>
          <p:cNvPr id="40964" name="Group 6"/>
          <p:cNvGrpSpPr>
            <a:grpSpLocks/>
          </p:cNvGrpSpPr>
          <p:nvPr/>
        </p:nvGrpSpPr>
        <p:grpSpPr bwMode="auto">
          <a:xfrm rot="1344672">
            <a:off x="5227638" y="2565400"/>
            <a:ext cx="546100" cy="1271588"/>
            <a:chOff x="2537" y="1643"/>
            <a:chExt cx="344" cy="801"/>
          </a:xfrm>
        </p:grpSpPr>
        <p:sp>
          <p:nvSpPr>
            <p:cNvPr id="45089" name="AutoShape 7"/>
            <p:cNvSpPr>
              <a:spLocks noChangeArrowheads="1"/>
            </p:cNvSpPr>
            <p:nvPr/>
          </p:nvSpPr>
          <p:spPr bwMode="auto">
            <a:xfrm rot="824576" flipH="1">
              <a:off x="2537" y="1643"/>
              <a:ext cx="269" cy="801"/>
            </a:xfrm>
            <a:prstGeom prst="upArrow">
              <a:avLst>
                <a:gd name="adj1" fmla="val 0"/>
                <a:gd name="adj2" fmla="val 7157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de-DE" altLang="de-DE" sz="2400"/>
            </a:p>
          </p:txBody>
        </p:sp>
        <p:sp>
          <p:nvSpPr>
            <p:cNvPr id="45090" name="AutoShape 8"/>
            <p:cNvSpPr>
              <a:spLocks noChangeArrowheads="1"/>
            </p:cNvSpPr>
            <p:nvPr/>
          </p:nvSpPr>
          <p:spPr bwMode="auto">
            <a:xfrm rot="819788">
              <a:off x="2610" y="1650"/>
              <a:ext cx="271" cy="195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de-DE" altLang="de-DE" sz="2400"/>
            </a:p>
          </p:txBody>
        </p:sp>
      </p:grpSp>
      <p:graphicFrame>
        <p:nvGraphicFramePr>
          <p:cNvPr id="194570" name="Group 10"/>
          <p:cNvGraphicFramePr>
            <a:graphicFrameLocks noGrp="1"/>
          </p:cNvGraphicFramePr>
          <p:nvPr/>
        </p:nvGraphicFramePr>
        <p:xfrm>
          <a:off x="611188" y="1579563"/>
          <a:ext cx="2046287" cy="1101725"/>
        </p:xfrm>
        <a:graphic>
          <a:graphicData uri="http://schemas.openxmlformats.org/drawingml/2006/table">
            <a:tbl>
              <a:tblPr/>
              <a:tblGrid>
                <a:gridCol w="204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3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&lt;&lt;</a:t>
                      </a:r>
                      <a:r>
                        <a:rPr kumimoji="0" lang="de-DE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interface</a:t>
                      </a:r>
                      <a:r>
                        <a:rPr kumimoji="0" lang="de-DE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&gt;&gt;</a:t>
                      </a: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20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Fuellbar</a:t>
                      </a:r>
                      <a:endParaRPr kumimoji="0" lang="de-DE" sz="2000" b="1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18000" marR="1800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r>
                        <a:rPr kumimoji="0" lang="de-DE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fuellen</a:t>
                      </a:r>
                      <a:r>
                        <a:rPr kumimoji="0" lang="de-D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de-DE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farbe:int</a:t>
                      </a:r>
                      <a:r>
                        <a:rPr kumimoji="0" lang="de-D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18000" marR="1800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4578" name="Group 18"/>
          <p:cNvGraphicFramePr>
            <a:graphicFrameLocks noGrp="1"/>
          </p:cNvGraphicFramePr>
          <p:nvPr/>
        </p:nvGraphicFramePr>
        <p:xfrm>
          <a:off x="5546725" y="1552575"/>
          <a:ext cx="1771650" cy="1101725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3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&lt;&lt;</a:t>
                      </a:r>
                      <a:r>
                        <a:rPr kumimoji="0" lang="de-DE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interface</a:t>
                      </a:r>
                      <a:r>
                        <a:rPr kumimoji="0" lang="de-DE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&gt;&gt;</a:t>
                      </a:r>
                      <a:br>
                        <a:rPr kumimoji="0" lang="de-DE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de-DE" sz="20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Zeichenbar</a:t>
                      </a:r>
                    </a:p>
                  </a:txBody>
                  <a:tcPr marL="18000" marR="1800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+zeichnen(x, y)</a:t>
                      </a:r>
                    </a:p>
                  </a:txBody>
                  <a:tcPr marL="18000" marR="1800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5076" name="Group 26"/>
          <p:cNvGrpSpPr>
            <a:grpSpLocks/>
          </p:cNvGrpSpPr>
          <p:nvPr/>
        </p:nvGrpSpPr>
        <p:grpSpPr bwMode="auto">
          <a:xfrm rot="-2793704">
            <a:off x="2412207" y="2551906"/>
            <a:ext cx="546100" cy="1271587"/>
            <a:chOff x="2537" y="1643"/>
            <a:chExt cx="344" cy="801"/>
          </a:xfrm>
        </p:grpSpPr>
        <p:sp>
          <p:nvSpPr>
            <p:cNvPr id="45087" name="AutoShape 27"/>
            <p:cNvSpPr>
              <a:spLocks noChangeArrowheads="1"/>
            </p:cNvSpPr>
            <p:nvPr/>
          </p:nvSpPr>
          <p:spPr bwMode="auto">
            <a:xfrm rot="824576" flipH="1">
              <a:off x="2537" y="1643"/>
              <a:ext cx="269" cy="801"/>
            </a:xfrm>
            <a:prstGeom prst="upArrow">
              <a:avLst>
                <a:gd name="adj1" fmla="val 0"/>
                <a:gd name="adj2" fmla="val 7157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de-DE" altLang="de-DE" sz="2400"/>
            </a:p>
          </p:txBody>
        </p:sp>
        <p:sp>
          <p:nvSpPr>
            <p:cNvPr id="45088" name="AutoShape 28"/>
            <p:cNvSpPr>
              <a:spLocks noChangeArrowheads="1"/>
            </p:cNvSpPr>
            <p:nvPr/>
          </p:nvSpPr>
          <p:spPr bwMode="auto">
            <a:xfrm rot="819788">
              <a:off x="2610" y="1650"/>
              <a:ext cx="271" cy="195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de-DE" altLang="de-DE" sz="2400"/>
            </a:p>
          </p:txBody>
        </p:sp>
      </p:grpSp>
      <p:sp>
        <p:nvSpPr>
          <p:cNvPr id="4507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Interface</a:t>
            </a:r>
          </a:p>
        </p:txBody>
      </p:sp>
      <p:sp>
        <p:nvSpPr>
          <p:cNvPr id="194611" name="AutoShape 51"/>
          <p:cNvSpPr>
            <a:spLocks noChangeArrowheads="1"/>
          </p:cNvSpPr>
          <p:nvPr/>
        </p:nvSpPr>
        <p:spPr bwMode="auto">
          <a:xfrm>
            <a:off x="261938" y="4389438"/>
            <a:ext cx="2452687" cy="1141412"/>
          </a:xfrm>
          <a:prstGeom prst="wedgeRoundRectCallout">
            <a:avLst>
              <a:gd name="adj1" fmla="val 55046"/>
              <a:gd name="adj2" fmla="val -71556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/>
              <a:t>Ein Interface kann von anderen Interfaces erben</a:t>
            </a:r>
          </a:p>
        </p:txBody>
      </p:sp>
      <p:graphicFrame>
        <p:nvGraphicFramePr>
          <p:cNvPr id="21" name="Group 18"/>
          <p:cNvGraphicFramePr>
            <a:graphicFrameLocks noGrp="1"/>
          </p:cNvGraphicFramePr>
          <p:nvPr/>
        </p:nvGraphicFramePr>
        <p:xfrm>
          <a:off x="2900363" y="3660775"/>
          <a:ext cx="2297112" cy="1101725"/>
        </p:xfrm>
        <a:graphic>
          <a:graphicData uri="http://schemas.openxmlformats.org/drawingml/2006/table">
            <a:tbl>
              <a:tblPr/>
              <a:tblGrid>
                <a:gridCol w="229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3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&lt;&lt;</a:t>
                      </a:r>
                      <a:r>
                        <a:rPr kumimoji="0" lang="de-DE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interface</a:t>
                      </a:r>
                      <a:r>
                        <a:rPr kumimoji="0" lang="de-DE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&gt;&gt;</a:t>
                      </a:r>
                      <a:br>
                        <a:rPr kumimoji="0" lang="de-DE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de-DE" sz="20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Visualisierbar</a:t>
                      </a:r>
                    </a:p>
                  </a:txBody>
                  <a:tcPr marL="17994" marR="17994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7994" marR="17994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animBg="1"/>
      <p:bldP spid="1946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2275"/>
            <a:ext cx="7772400" cy="2770188"/>
          </a:xfrm>
        </p:spPr>
        <p:txBody>
          <a:bodyPr/>
          <a:lstStyle/>
          <a:p>
            <a:r>
              <a:rPr lang="de-DE" altLang="de-DE" smtClean="0"/>
              <a:t>Java ist komplett Objektorientiert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Abstrakte Klasse vs. Interface</a:t>
            </a:r>
          </a:p>
        </p:txBody>
      </p:sp>
      <p:graphicFrame>
        <p:nvGraphicFramePr>
          <p:cNvPr id="19763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321345"/>
              </p:ext>
            </p:extLst>
          </p:nvPr>
        </p:nvGraphicFramePr>
        <p:xfrm>
          <a:off x="228600" y="1027113"/>
          <a:ext cx="8705850" cy="5443537"/>
        </p:xfrm>
        <a:graphic>
          <a:graphicData uri="http://schemas.openxmlformats.org/drawingml/2006/table">
            <a:tbl>
              <a:tblPr/>
              <a:tblGrid>
                <a:gridCol w="302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9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6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abstrakte Klasse</a:t>
                      </a:r>
                    </a:p>
                  </a:txBody>
                  <a:tcPr marL="90000" marR="90000" marT="46799" marB="46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Interface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439">
                <a:tc>
                  <a:txBody>
                    <a:bodyPr/>
                    <a:lstStyle/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 kann </a:t>
                      </a:r>
                      <a:r>
                        <a:rPr kumimoji="0" lang="de-D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nur 1x erben</a:t>
                      </a: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b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de-DE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Inhalt </a:t>
                      </a: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der sich auf Instanzen bezieht möglich.</a:t>
                      </a:r>
                    </a:p>
                  </a:txBody>
                  <a:tcPr marL="90000" marR="90000" marT="46799" marB="46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 kann </a:t>
                      </a:r>
                      <a:r>
                        <a:rPr kumimoji="0" lang="de-D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beliebig viele</a:t>
                      </a: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Interfaces implementieren.</a:t>
                      </a: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Keine </a:t>
                      </a:r>
                      <a:r>
                        <a:rPr kumimoji="0" lang="de-DE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Instanzvariablen</a:t>
                      </a:r>
                      <a:r>
                        <a:rPr kumimoji="0" lang="de-D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Eigenschaften</a:t>
                      </a:r>
                      <a:r>
                        <a:rPr kumimoji="0" lang="de-D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anose="020B0606020202030204" pitchFamily="34" charset="0"/>
                        </a:rPr>
                        <a:t>)</a:t>
                      </a: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Keine Methoden</a:t>
                      </a: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die auf Eigenschaften zugreifen.</a:t>
                      </a: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Ein Interface darf von </a:t>
                      </a:r>
                      <a:r>
                        <a:rPr kumimoji="0" lang="de-DE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mehr</a:t>
                      </a: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als einem Interface </a:t>
                      </a:r>
                      <a:r>
                        <a:rPr kumimoji="0" lang="de-DE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erben</a:t>
                      </a: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4439">
                <a:tc gridSpan="2">
                  <a:txBody>
                    <a:bodyPr/>
                    <a:lstStyle/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Sie </a:t>
                      </a:r>
                      <a:r>
                        <a:rPr kumimoji="0" lang="de-D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deklarieren </a:t>
                      </a: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(abstrakte) </a:t>
                      </a:r>
                      <a:r>
                        <a:rPr kumimoji="0" lang="de-D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Methoden</a:t>
                      </a: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b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de-DE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 können </a:t>
                      </a:r>
                      <a:r>
                        <a:rPr kumimoji="0" lang="de-D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keine Instanzen</a:t>
                      </a: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von ihnen erzeugt werden.</a:t>
                      </a:r>
                      <a:b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de-DE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Referenzen </a:t>
                      </a: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von ihnen können </a:t>
                      </a:r>
                      <a:r>
                        <a:rPr kumimoji="0" lang="de-D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auf alle Objekte</a:t>
                      </a: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zeigen, welche von ihnen </a:t>
                      </a:r>
                      <a:r>
                        <a:rPr kumimoji="0" lang="de-D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erben bzw.</a:t>
                      </a: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sie </a:t>
                      </a:r>
                      <a:r>
                        <a:rPr kumimoji="0" lang="de-D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implementieren</a:t>
                      </a: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90000" marR="90000" marT="46799" marB="46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eclipse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/>
            <a:r>
              <a:rPr lang="de-DE" altLang="de-DE" smtClean="0"/>
              <a:t>Vorstellung der Entwicklungsumgebung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62013"/>
          </a:xfrm>
        </p:spPr>
        <p:txBody>
          <a:bodyPr/>
          <a:lstStyle/>
          <a:p>
            <a:r>
              <a:rPr lang="de-DE" altLang="de-DE" smtClean="0"/>
              <a:t>eclipse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90613"/>
            <a:ext cx="8642350" cy="19050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de-DE" altLang="de-DE" sz="2800" smtClean="0">
                <a:cs typeface="Times New Roman" pitchFamily="18" charset="0"/>
              </a:rPr>
              <a:t>eclipse ist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de-DE" altLang="de-DE" sz="280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de-DE" altLang="de-DE" sz="280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de-DE" altLang="de-DE" sz="280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de-DE" altLang="de-DE" smtClean="0">
                <a:cs typeface="Times New Roman" pitchFamily="18" charset="0"/>
              </a:rPr>
              <a:t>open source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de-DE" altLang="de-DE" smtClean="0"/>
              <a:t>runtime platform, mit verschiedenen plug-ins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de-DE" altLang="de-DE" sz="2800" smtClean="0"/>
              <a:t>hier mit 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Ø"/>
            </a:pPr>
            <a:r>
              <a:rPr lang="de-DE" altLang="de-DE" sz="2400" smtClean="0"/>
              <a:t>IDE </a:t>
            </a:r>
            <a:br>
              <a:rPr lang="de-DE" altLang="de-DE" sz="2400" smtClean="0"/>
            </a:br>
            <a:r>
              <a:rPr lang="de-DE" altLang="de-DE" sz="2400" smtClean="0"/>
              <a:t>(integrated development environment, d.h. Entwicklungsumgebung für Programmiersprachen)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Ø"/>
            </a:pPr>
            <a:r>
              <a:rPr lang="de-DE" altLang="de-DE" sz="2400" smtClean="0"/>
              <a:t>und JDT (java development tools)</a:t>
            </a:r>
          </a:p>
        </p:txBody>
      </p:sp>
      <p:pic>
        <p:nvPicPr>
          <p:cNvPr id="4813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1063625"/>
            <a:ext cx="1495425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912813"/>
            <a:ext cx="8564562" cy="592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62013"/>
          </a:xfrm>
        </p:spPr>
        <p:txBody>
          <a:bodyPr/>
          <a:lstStyle/>
          <a:p>
            <a:r>
              <a:rPr lang="de-DE" altLang="de-DE" smtClean="0"/>
              <a:t>eclipse – Projekt anlegen</a:t>
            </a:r>
          </a:p>
        </p:txBody>
      </p:sp>
      <p:pic>
        <p:nvPicPr>
          <p:cNvPr id="4915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1771650"/>
            <a:ext cx="372427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4283075" y="1752600"/>
            <a:ext cx="593725" cy="3968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35" name="Oval 11"/>
          <p:cNvSpPr>
            <a:spLocks noChangeArrowheads="1"/>
          </p:cNvSpPr>
          <p:nvPr/>
        </p:nvSpPr>
        <p:spPr bwMode="auto">
          <a:xfrm>
            <a:off x="3355975" y="2733675"/>
            <a:ext cx="1511300" cy="44132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  <p:sp>
        <p:nvSpPr>
          <p:cNvPr id="103436" name="AutoShape 12"/>
          <p:cNvSpPr>
            <a:spLocks noChangeArrowheads="1"/>
          </p:cNvSpPr>
          <p:nvPr/>
        </p:nvSpPr>
        <p:spPr bwMode="auto">
          <a:xfrm>
            <a:off x="838200" y="2941638"/>
            <a:ext cx="2057400" cy="990600"/>
          </a:xfrm>
          <a:prstGeom prst="wedgeRoundRectCallout">
            <a:avLst>
              <a:gd name="adj1" fmla="val 71065"/>
              <a:gd name="adj2" fmla="val -103685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2400">
                <a:latin typeface="Times New Roman" pitchFamily="18" charset="0"/>
              </a:rPr>
              <a:t>Projekt anlegen</a:t>
            </a:r>
          </a:p>
        </p:txBody>
      </p:sp>
      <p:sp>
        <p:nvSpPr>
          <p:cNvPr id="103440" name="Oval 16"/>
          <p:cNvSpPr>
            <a:spLocks noChangeArrowheads="1"/>
          </p:cNvSpPr>
          <p:nvPr/>
        </p:nvSpPr>
        <p:spPr bwMode="auto">
          <a:xfrm>
            <a:off x="323850" y="2046288"/>
            <a:ext cx="1511300" cy="44132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4" grpId="0" animBg="1"/>
      <p:bldP spid="103435" grpId="0" animBg="1"/>
      <p:bldP spid="103436" grpId="0" animBg="1"/>
      <p:bldP spid="1034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7900"/>
            <a:ext cx="9144000" cy="596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62013"/>
          </a:xfrm>
        </p:spPr>
        <p:txBody>
          <a:bodyPr/>
          <a:lstStyle/>
          <a:p>
            <a:r>
              <a:rPr lang="de-DE" altLang="de-DE" smtClean="0"/>
              <a:t>eclipse – Klasse erstellen</a:t>
            </a:r>
          </a:p>
        </p:txBody>
      </p:sp>
      <p:pic>
        <p:nvPicPr>
          <p:cNvPr id="1054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5" y="1766888"/>
            <a:ext cx="4222750" cy="509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78" name="Line 6"/>
          <p:cNvSpPr>
            <a:spLocks noChangeShapeType="1"/>
          </p:cNvSpPr>
          <p:nvPr/>
        </p:nvSpPr>
        <p:spPr bwMode="auto">
          <a:xfrm flipV="1">
            <a:off x="5013325" y="1720850"/>
            <a:ext cx="441325" cy="3222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5479" name="Oval 7"/>
          <p:cNvSpPr>
            <a:spLocks noChangeArrowheads="1"/>
          </p:cNvSpPr>
          <p:nvPr/>
        </p:nvSpPr>
        <p:spPr bwMode="auto">
          <a:xfrm>
            <a:off x="4087813" y="3449638"/>
            <a:ext cx="917575" cy="350837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  <p:sp>
        <p:nvSpPr>
          <p:cNvPr id="105481" name="Oval 9"/>
          <p:cNvSpPr>
            <a:spLocks noChangeArrowheads="1"/>
          </p:cNvSpPr>
          <p:nvPr/>
        </p:nvSpPr>
        <p:spPr bwMode="auto">
          <a:xfrm>
            <a:off x="4133850" y="5033963"/>
            <a:ext cx="2044700" cy="350837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  <p:sp>
        <p:nvSpPr>
          <p:cNvPr id="105482" name="AutoShape 10"/>
          <p:cNvSpPr>
            <a:spLocks noChangeArrowheads="1"/>
          </p:cNvSpPr>
          <p:nvPr/>
        </p:nvSpPr>
        <p:spPr bwMode="auto">
          <a:xfrm>
            <a:off x="577850" y="3108325"/>
            <a:ext cx="2057400" cy="990600"/>
          </a:xfrm>
          <a:prstGeom prst="wedgeRoundRectCallout">
            <a:avLst>
              <a:gd name="adj1" fmla="val 114120"/>
              <a:gd name="adj2" fmla="val -5130"/>
              <a:gd name="adj3" fmla="val 16667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2400">
                <a:latin typeface="Times New Roman" pitchFamily="18" charset="0"/>
              </a:rPr>
              <a:t>Klasse anlegen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 animBg="1"/>
      <p:bldP spid="105479" grpId="0" animBg="1"/>
      <p:bldP spid="105481" grpId="0" animBg="1"/>
      <p:bldP spid="10548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62013"/>
          </a:xfrm>
        </p:spPr>
        <p:txBody>
          <a:bodyPr/>
          <a:lstStyle/>
          <a:p>
            <a:r>
              <a:rPr lang="de-DE" altLang="de-DE" smtClean="0"/>
              <a:t>eclipse - Compilieren</a:t>
            </a:r>
          </a:p>
        </p:txBody>
      </p:sp>
      <p:pic>
        <p:nvPicPr>
          <p:cNvPr id="5120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3216275"/>
            <a:ext cx="2981325" cy="252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2532063"/>
            <a:ext cx="5765800" cy="183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27" name="Oval 7"/>
          <p:cNvSpPr>
            <a:spLocks noChangeArrowheads="1"/>
          </p:cNvSpPr>
          <p:nvPr/>
        </p:nvSpPr>
        <p:spPr bwMode="auto">
          <a:xfrm>
            <a:off x="3275013" y="2544763"/>
            <a:ext cx="704850" cy="442912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  <p:sp>
        <p:nvSpPr>
          <p:cNvPr id="107529" name="AutoShape 9"/>
          <p:cNvSpPr>
            <a:spLocks noChangeArrowheads="1"/>
          </p:cNvSpPr>
          <p:nvPr/>
        </p:nvSpPr>
        <p:spPr bwMode="auto">
          <a:xfrm>
            <a:off x="593725" y="990600"/>
            <a:ext cx="3384550" cy="579438"/>
          </a:xfrm>
          <a:prstGeom prst="wedgeRoundRectCallout">
            <a:avLst>
              <a:gd name="adj1" fmla="val -6519"/>
              <a:gd name="adj2" fmla="val 550273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de-DE" altLang="de-DE" sz="2400">
                <a:latin typeface="Times New Roman" pitchFamily="18" charset="0"/>
              </a:rPr>
              <a:t>Klasse markieren.</a:t>
            </a:r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>
            <a:off x="5521325" y="3433763"/>
            <a:ext cx="2044700" cy="350837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  <p:sp>
        <p:nvSpPr>
          <p:cNvPr id="107532" name="Oval 12"/>
          <p:cNvSpPr>
            <a:spLocks noChangeArrowheads="1"/>
          </p:cNvSpPr>
          <p:nvPr/>
        </p:nvSpPr>
        <p:spPr bwMode="auto">
          <a:xfrm>
            <a:off x="1177925" y="4699000"/>
            <a:ext cx="2135188" cy="350838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  <p:sp>
        <p:nvSpPr>
          <p:cNvPr id="107533" name="AutoShape 13"/>
          <p:cNvSpPr>
            <a:spLocks noChangeArrowheads="1"/>
          </p:cNvSpPr>
          <p:nvPr/>
        </p:nvSpPr>
        <p:spPr bwMode="auto">
          <a:xfrm>
            <a:off x="4660900" y="1433513"/>
            <a:ext cx="3384550" cy="914400"/>
          </a:xfrm>
          <a:prstGeom prst="wedgeRoundRectCallout">
            <a:avLst>
              <a:gd name="adj1" fmla="val -73593"/>
              <a:gd name="adj2" fmla="val 66843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de-DE" altLang="de-DE" sz="2400">
                <a:latin typeface="Times New Roman" pitchFamily="18" charset="0"/>
              </a:rPr>
              <a:t>Compilieren und laufen lassen.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7" grpId="0" animBg="1"/>
      <p:bldP spid="107529" grpId="0" animBg="1"/>
      <p:bldP spid="107528" grpId="0" animBg="1"/>
      <p:bldP spid="107532" grpId="0" animBg="1"/>
      <p:bldP spid="10753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006475"/>
            <a:ext cx="8662988" cy="558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62013"/>
          </a:xfrm>
        </p:spPr>
        <p:txBody>
          <a:bodyPr/>
          <a:lstStyle/>
          <a:p>
            <a:r>
              <a:rPr lang="de-DE" altLang="de-DE" sz="3200" smtClean="0"/>
              <a:t>eclipse – Übersetzen und Ausführen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4559300" y="4765675"/>
            <a:ext cx="1100138" cy="387350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2541588" y="1774825"/>
            <a:ext cx="1573212" cy="387350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2525713" y="4765675"/>
            <a:ext cx="1100137" cy="387350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  <p:bldP spid="10252" grpId="0" animBg="1"/>
      <p:bldP spid="1025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Pakete erstellen</a:t>
            </a:r>
          </a:p>
        </p:txBody>
      </p:sp>
      <p:sp>
        <p:nvSpPr>
          <p:cNvPr id="53251" name="AutoShap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de-DE" altLang="de-DE" sz="2400" smtClean="0"/>
              <a:t>Paket erstellen mit:</a:t>
            </a:r>
          </a:p>
          <a:p>
            <a:pPr marL="0" indent="0"/>
            <a:endParaRPr lang="de-DE" altLang="de-DE" sz="2400" smtClean="0"/>
          </a:p>
          <a:p>
            <a:pPr marL="0" indent="0"/>
            <a:endParaRPr lang="de-DE" altLang="de-DE" sz="2400" smtClean="0"/>
          </a:p>
          <a:p>
            <a:pPr marL="0" indent="0"/>
            <a:endParaRPr lang="de-DE" altLang="de-DE" sz="2400" smtClean="0"/>
          </a:p>
          <a:p>
            <a:pPr marL="0" indent="0"/>
            <a:endParaRPr lang="de-DE" altLang="de-DE" sz="2400" smtClean="0"/>
          </a:p>
          <a:p>
            <a:pPr marL="0" indent="0"/>
            <a:r>
              <a:rPr lang="de-DE" altLang="de-DE" sz="2400" smtClean="0"/>
              <a:t>Im package neue Klassen </a:t>
            </a:r>
            <a:br>
              <a:rPr lang="de-DE" altLang="de-DE" sz="2400" smtClean="0"/>
            </a:br>
            <a:r>
              <a:rPr lang="de-DE" altLang="de-DE" sz="2400" smtClean="0"/>
              <a:t>erstellen bzw. Klassen per </a:t>
            </a:r>
            <a:br>
              <a:rPr lang="de-DE" altLang="de-DE" sz="2400" smtClean="0"/>
            </a:br>
            <a:r>
              <a:rPr lang="de-DE" altLang="de-DE" sz="2400" smtClean="0"/>
              <a:t>drag-and-drop in das </a:t>
            </a:r>
            <a:br>
              <a:rPr lang="de-DE" altLang="de-DE" sz="2400" smtClean="0"/>
            </a:br>
            <a:r>
              <a:rPr lang="de-DE" altLang="de-DE" sz="2400" smtClean="0"/>
              <a:t>Paket ziehen.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5" y="1354138"/>
            <a:ext cx="584200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035175"/>
            <a:ext cx="7392987" cy="121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3546475"/>
            <a:ext cx="3767138" cy="269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7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"/>
          <a:stretch>
            <a:fillRect/>
          </a:stretch>
        </p:blipFill>
        <p:spPr bwMode="auto">
          <a:xfrm>
            <a:off x="342900" y="5202238"/>
            <a:ext cx="4217988" cy="129540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728" name="Line 8"/>
          <p:cNvSpPr>
            <a:spLocks noChangeShapeType="1"/>
          </p:cNvSpPr>
          <p:nvPr/>
        </p:nvSpPr>
        <p:spPr bwMode="auto">
          <a:xfrm flipH="1">
            <a:off x="3179763" y="4867275"/>
            <a:ext cx="2320925" cy="4778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79" name="Group 11"/>
          <p:cNvGrpSpPr>
            <a:grpSpLocks/>
          </p:cNvGrpSpPr>
          <p:nvPr/>
        </p:nvGrpSpPr>
        <p:grpSpPr bwMode="auto">
          <a:xfrm>
            <a:off x="4160838" y="1716088"/>
            <a:ext cx="4257675" cy="5141912"/>
            <a:chOff x="2851" y="1081"/>
            <a:chExt cx="2682" cy="3239"/>
          </a:xfrm>
        </p:grpSpPr>
        <p:pic>
          <p:nvPicPr>
            <p:cNvPr id="5428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02"/>
            <a:stretch>
              <a:fillRect/>
            </a:stretch>
          </p:blipFill>
          <p:spPr bwMode="auto">
            <a:xfrm>
              <a:off x="2859" y="1081"/>
              <a:ext cx="2674" cy="3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2851" y="3661"/>
              <a:ext cx="917" cy="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de-DE" altLang="de-DE" sz="2400"/>
            </a:p>
          </p:txBody>
        </p:sp>
      </p:grp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3600" b="1">
                <a:solidFill>
                  <a:schemeClr val="tx2"/>
                </a:solidFill>
              </a:rPr>
              <a:t>eclipse  - Fehler beheben</a:t>
            </a:r>
          </a:p>
        </p:txBody>
      </p:sp>
      <p:pic>
        <p:nvPicPr>
          <p:cNvPr id="542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939925"/>
            <a:ext cx="34544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669925" y="1249363"/>
            <a:ext cx="778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2400"/>
              <a:t>Wenn es mal nicht so läuft und eclipse sich verschluckt:</a:t>
            </a:r>
          </a:p>
        </p:txBody>
      </p:sp>
      <p:sp>
        <p:nvSpPr>
          <p:cNvPr id="109577" name="AutoShape 9"/>
          <p:cNvSpPr>
            <a:spLocks noChangeArrowheads="1"/>
          </p:cNvSpPr>
          <p:nvPr/>
        </p:nvSpPr>
        <p:spPr bwMode="auto">
          <a:xfrm>
            <a:off x="6427788" y="1585913"/>
            <a:ext cx="2620962" cy="579437"/>
          </a:xfrm>
          <a:prstGeom prst="wedgeRoundRectCallout">
            <a:avLst>
              <a:gd name="adj1" fmla="val -67139"/>
              <a:gd name="adj2" fmla="val 74111"/>
              <a:gd name="adj3" fmla="val 16667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2400">
                <a:latin typeface="Times New Roman" pitchFamily="18" charset="0"/>
              </a:rPr>
              <a:t>rechter Mausklick</a:t>
            </a:r>
          </a:p>
        </p:txBody>
      </p:sp>
      <p:sp>
        <p:nvSpPr>
          <p:cNvPr id="109580" name="Oval 12"/>
          <p:cNvSpPr>
            <a:spLocks noChangeArrowheads="1"/>
          </p:cNvSpPr>
          <p:nvPr/>
        </p:nvSpPr>
        <p:spPr bwMode="auto">
          <a:xfrm>
            <a:off x="369888" y="4013200"/>
            <a:ext cx="2044700" cy="350838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  <p:sp>
        <p:nvSpPr>
          <p:cNvPr id="109581" name="Oval 13"/>
          <p:cNvSpPr>
            <a:spLocks noChangeArrowheads="1"/>
          </p:cNvSpPr>
          <p:nvPr/>
        </p:nvSpPr>
        <p:spPr bwMode="auto">
          <a:xfrm>
            <a:off x="5140325" y="6054725"/>
            <a:ext cx="2044700" cy="350838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7" grpId="0" animBg="1"/>
      <p:bldP spid="109580" grpId="0" animBg="1"/>
      <p:bldP spid="10958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4"/>
          <p:cNvSpPr>
            <a:spLocks noChangeArrowheads="1"/>
          </p:cNvSpPr>
          <p:nvPr/>
        </p:nvSpPr>
        <p:spPr bwMode="auto">
          <a:xfrm>
            <a:off x="685800" y="0"/>
            <a:ext cx="7772400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3600" b="1">
                <a:solidFill>
                  <a:schemeClr val="tx2"/>
                </a:solidFill>
              </a:rPr>
              <a:t>eclipse  - Fehler beheben</a:t>
            </a:r>
          </a:p>
        </p:txBody>
      </p:sp>
      <p:pic>
        <p:nvPicPr>
          <p:cNvPr id="5529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1685925"/>
            <a:ext cx="5580063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0" name="Text Box 18"/>
          <p:cNvSpPr txBox="1">
            <a:spLocks noChangeArrowheads="1"/>
          </p:cNvSpPr>
          <p:nvPr/>
        </p:nvSpPr>
        <p:spPr bwMode="auto">
          <a:xfrm>
            <a:off x="669925" y="1249363"/>
            <a:ext cx="778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2400"/>
              <a:t>Wenn Fenster verloren gehen: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44475" y="1766888"/>
            <a:ext cx="61722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de-DE" sz="28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en-US" altLang="de-DE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</a:pPr>
            <a:endParaRPr lang="en-US" altLang="de-DE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de-DE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altLang="de-DE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800" smtClean="0"/>
              <a:t>Das Hauptprogramm von </a:t>
            </a:r>
            <a:r>
              <a:rPr lang="de-DE" altLang="de-DE" sz="2800" smtClean="0">
                <a:solidFill>
                  <a:schemeClr val="accent2"/>
                </a:solidFill>
              </a:rPr>
              <a:t>HelloWorld.java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00125" y="2570163"/>
            <a:ext cx="7772400" cy="2971800"/>
          </a:xfrm>
        </p:spPr>
        <p:txBody>
          <a:bodyPr/>
          <a:lstStyle/>
          <a:p>
            <a:pPr marL="627063" indent="-627063">
              <a:lnSpc>
                <a:spcPct val="90000"/>
              </a:lnSpc>
            </a:pPr>
            <a:r>
              <a:rPr lang="de-DE" altLang="de-DE" sz="28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8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de-DE" alt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alt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de-DE" alt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String </a:t>
            </a:r>
            <a:r>
              <a:rPr lang="de-DE" altLang="de-DE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de-DE" alt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  <a:r>
              <a:rPr lang="en-GB" alt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altLang="de-DE" sz="28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627063" indent="-627063">
              <a:lnSpc>
                <a:spcPct val="90000"/>
              </a:lnSpc>
            </a:pPr>
            <a:endParaRPr lang="de-DE" altLang="de-DE" sz="2800" b="1" dirty="0" smtClean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>
              <a:lnSpc>
                <a:spcPct val="90000"/>
              </a:lnSpc>
            </a:pPr>
            <a:r>
              <a:rPr lang="de-DE" alt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de-DE" altLang="de-DE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de-DE" alt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(“Hallo Welt!");</a:t>
            </a:r>
          </a:p>
          <a:p>
            <a:pPr marL="627063" indent="-627063">
              <a:lnSpc>
                <a:spcPct val="90000"/>
              </a:lnSpc>
            </a:pPr>
            <a:r>
              <a:rPr lang="de-DE" altLang="de-DE" sz="28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3373438" y="5383213"/>
            <a:ext cx="5505450" cy="1249362"/>
          </a:xfrm>
          <a:prstGeom prst="wedgeRoundRectCallout">
            <a:avLst>
              <a:gd name="adj1" fmla="val -39042"/>
              <a:gd name="adj2" fmla="val -15978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2400"/>
              <a:t>Ausgaben erfolgen immer mit System.out. …</a:t>
            </a:r>
          </a:p>
          <a:p>
            <a:pPr algn="ctr">
              <a:spcBef>
                <a:spcPct val="0"/>
              </a:spcBef>
            </a:pPr>
            <a:r>
              <a:rPr lang="de-DE" altLang="de-DE" sz="2400"/>
              <a:t>println(): gibt Zeile mit Umbruch aus.</a:t>
            </a:r>
          </a:p>
        </p:txBody>
      </p:sp>
      <p:sp>
        <p:nvSpPr>
          <p:cNvPr id="83973" name="AutoShape 5"/>
          <p:cNvSpPr>
            <a:spLocks noChangeArrowheads="1"/>
          </p:cNvSpPr>
          <p:nvPr/>
        </p:nvSpPr>
        <p:spPr bwMode="auto">
          <a:xfrm>
            <a:off x="6005513" y="1565275"/>
            <a:ext cx="2955925" cy="923925"/>
          </a:xfrm>
          <a:prstGeom prst="wedgeRoundRectCallout">
            <a:avLst>
              <a:gd name="adj1" fmla="val -99250"/>
              <a:gd name="adj2" fmla="val 6443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2400"/>
              <a:t>Hauptprogramm ist in einer Klasse</a:t>
            </a:r>
            <a:endParaRPr lang="de-DE" altLang="de-DE" sz="2400" b="1">
              <a:solidFill>
                <a:schemeClr val="accent2"/>
              </a:solidFill>
            </a:endParaRPr>
          </a:p>
        </p:txBody>
      </p:sp>
      <p:grpSp>
        <p:nvGrpSpPr>
          <p:cNvPr id="83986" name="Group 18"/>
          <p:cNvGrpSpPr>
            <a:grpSpLocks/>
          </p:cNvGrpSpPr>
          <p:nvPr/>
        </p:nvGrpSpPr>
        <p:grpSpPr bwMode="auto">
          <a:xfrm>
            <a:off x="403225" y="1050925"/>
            <a:ext cx="5783263" cy="549275"/>
            <a:chOff x="254" y="662"/>
            <a:chExt cx="3643" cy="346"/>
          </a:xfrm>
        </p:grpSpPr>
        <p:sp>
          <p:nvSpPr>
            <p:cNvPr id="11273" name="AutoShape 12"/>
            <p:cNvSpPr>
              <a:spLocks noChangeArrowheads="1"/>
            </p:cNvSpPr>
            <p:nvPr/>
          </p:nvSpPr>
          <p:spPr bwMode="auto">
            <a:xfrm>
              <a:off x="254" y="662"/>
              <a:ext cx="3643" cy="346"/>
            </a:xfrm>
            <a:prstGeom prst="wedgeRoundRectCallout">
              <a:avLst>
                <a:gd name="adj1" fmla="val 51236"/>
                <a:gd name="adj2" fmla="val -9566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de-DE" altLang="de-DE" sz="2400"/>
                <a:t>Name der Datei </a:t>
              </a:r>
              <a:r>
                <a:rPr lang="de-DE" altLang="de-DE" sz="2400" b="1">
                  <a:solidFill>
                    <a:schemeClr val="accent2"/>
                  </a:solidFill>
                </a:rPr>
                <a:t>=</a:t>
              </a:r>
              <a:r>
                <a:rPr lang="de-DE" altLang="de-DE" sz="2400"/>
                <a:t> Name der Klasse!!!</a:t>
              </a:r>
            </a:p>
          </p:txBody>
        </p:sp>
        <p:sp>
          <p:nvSpPr>
            <p:cNvPr id="11274" name="AutoShape 16"/>
            <p:cNvSpPr>
              <a:spLocks noChangeArrowheads="1"/>
            </p:cNvSpPr>
            <p:nvPr/>
          </p:nvSpPr>
          <p:spPr bwMode="auto">
            <a:xfrm>
              <a:off x="254" y="662"/>
              <a:ext cx="3643" cy="346"/>
            </a:xfrm>
            <a:prstGeom prst="wedgeRoundRectCallout">
              <a:avLst>
                <a:gd name="adj1" fmla="val 1935"/>
                <a:gd name="adj2" fmla="val 93065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de-DE" altLang="de-DE" sz="2400"/>
                <a:t>Name der Datei </a:t>
              </a:r>
              <a:r>
                <a:rPr lang="de-DE" altLang="de-DE" sz="2400" b="1">
                  <a:solidFill>
                    <a:schemeClr val="accent2"/>
                  </a:solidFill>
                </a:rPr>
                <a:t>=</a:t>
              </a:r>
              <a:r>
                <a:rPr lang="de-DE" altLang="de-DE" sz="2400"/>
                <a:t> Name der Klasse!!!</a:t>
              </a:r>
            </a:p>
          </p:txBody>
        </p:sp>
      </p:grpSp>
      <p:sp>
        <p:nvSpPr>
          <p:cNvPr id="83988" name="AutoShape 20"/>
          <p:cNvSpPr>
            <a:spLocks noChangeArrowheads="1"/>
          </p:cNvSpPr>
          <p:nvPr/>
        </p:nvSpPr>
        <p:spPr bwMode="auto">
          <a:xfrm>
            <a:off x="200025" y="5491163"/>
            <a:ext cx="2955925" cy="923925"/>
          </a:xfrm>
          <a:prstGeom prst="wedgeRoundRectCallout">
            <a:avLst>
              <a:gd name="adj1" fmla="val -10042"/>
              <a:gd name="adj2" fmla="val -31787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2400"/>
              <a:t>"Prozedurales" ist </a:t>
            </a:r>
            <a:r>
              <a:rPr lang="de-DE" altLang="de-DE" sz="2400" b="1">
                <a:solidFill>
                  <a:schemeClr val="accent2"/>
                </a:solidFill>
              </a:rPr>
              <a:t>public static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build="p"/>
      <p:bldP spid="83976" grpId="0" animBg="1" autoUpdateAnimBg="0"/>
      <p:bldP spid="83973" grpId="0" animBg="1" autoUpdateAnimBg="0"/>
      <p:bldP spid="83988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Projeke importieren</a:t>
            </a:r>
          </a:p>
        </p:txBody>
      </p:sp>
      <p:sp>
        <p:nvSpPr>
          <p:cNvPr id="56323" name="AutoShap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de-DE" altLang="de-DE" smtClean="0"/>
              <a:t>Wenn die .classpath und .project Dateien vorhanden sind:</a:t>
            </a:r>
          </a:p>
          <a:p>
            <a:pPr marL="0" indent="0"/>
            <a:r>
              <a:rPr lang="de-DE" altLang="de-DE" smtClean="0"/>
              <a:t>MENÜ: File/Import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92"/>
          <a:stretch>
            <a:fillRect/>
          </a:stretch>
        </p:blipFill>
        <p:spPr bwMode="auto">
          <a:xfrm>
            <a:off x="696913" y="2843213"/>
            <a:ext cx="7002462" cy="344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Projekte auswählen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de-DE" altLang="de-DE" smtClean="0"/>
              <a:t>Quelle auswählen </a:t>
            </a:r>
            <a:r>
              <a:rPr lang="de-DE" altLang="de-DE" smtClean="0">
                <a:sym typeface="Wingdings" pitchFamily="2" charset="2"/>
              </a:rPr>
              <a:t></a:t>
            </a:r>
            <a:r>
              <a:rPr lang="de-DE" altLang="de-DE" smtClean="0"/>
              <a:t> anklicken </a:t>
            </a:r>
            <a:r>
              <a:rPr lang="de-DE" altLang="de-DE" smtClean="0">
                <a:sym typeface="Wingdings" pitchFamily="2" charset="2"/>
              </a:rPr>
              <a:t> </a:t>
            </a:r>
            <a:r>
              <a:rPr lang="de-DE" altLang="de-DE" smtClean="0"/>
              <a:t>Finish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81175"/>
            <a:ext cx="639762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774700" y="5919788"/>
            <a:ext cx="1162050" cy="938212"/>
          </a:xfrm>
          <a:prstGeom prst="ellipse">
            <a:avLst/>
          </a:prstGeom>
          <a:noFill/>
          <a:ln w="5715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6275388" y="1562100"/>
            <a:ext cx="1162050" cy="938213"/>
          </a:xfrm>
          <a:prstGeom prst="ellipse">
            <a:avLst/>
          </a:prstGeom>
          <a:noFill/>
          <a:ln w="5715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Probleme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de-DE" altLang="de-DE" smtClean="0"/>
              <a:t>Wenn die main nicht gefunden wird</a:t>
            </a:r>
          </a:p>
          <a:p>
            <a:pPr marL="0" indent="0"/>
            <a:endParaRPr lang="de-DE" altLang="de-DE" smtClean="0"/>
          </a:p>
          <a:p>
            <a:pPr marL="0" indent="0"/>
            <a:r>
              <a:rPr lang="de-DE" altLang="de-DE" smtClean="0"/>
              <a:t>oder </a:t>
            </a:r>
          </a:p>
          <a:p>
            <a:pPr marL="0" indent="0"/>
            <a:endParaRPr lang="de-DE" altLang="de-DE" smtClean="0"/>
          </a:p>
          <a:p>
            <a:pPr marL="0" indent="0"/>
            <a:r>
              <a:rPr lang="de-DE" altLang="de-DE" smtClean="0"/>
              <a:t>nur die .java Dateien mitgebracht wurden</a:t>
            </a:r>
          </a:p>
          <a:p>
            <a:pPr marL="0" indent="0"/>
            <a:endParaRPr lang="de-DE" altLang="de-DE" smtClean="0"/>
          </a:p>
          <a:p>
            <a:pPr marL="0" indent="0"/>
            <a:r>
              <a:rPr lang="de-DE" altLang="de-DE" smtClean="0"/>
              <a:t>oder</a:t>
            </a:r>
          </a:p>
          <a:p>
            <a:pPr marL="0" indent="0"/>
            <a:r>
              <a:rPr lang="de-DE" altLang="de-DE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Quellcode importieren</a:t>
            </a:r>
          </a:p>
        </p:txBody>
      </p:sp>
      <p:sp>
        <p:nvSpPr>
          <p:cNvPr id="130051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3213" y="1217613"/>
            <a:ext cx="3686175" cy="5300662"/>
          </a:xfrm>
        </p:spPr>
        <p:txBody>
          <a:bodyPr/>
          <a:lstStyle/>
          <a:p>
            <a:pPr marL="0" indent="0" algn="ctr" defTabSz="442913"/>
            <a:r>
              <a:rPr lang="de-DE" altLang="de-DE" sz="2000" smtClean="0">
                <a:solidFill>
                  <a:schemeClr val="tx2"/>
                </a:solidFill>
              </a:rPr>
              <a:t>Eine Quellcode Datei (.java) soll in ein Projekt importiert werden.</a:t>
            </a:r>
          </a:p>
          <a:p>
            <a:pPr marL="0" indent="0" defTabSz="442913"/>
            <a:endParaRPr lang="de-DE" altLang="de-DE" sz="2000" smtClean="0">
              <a:solidFill>
                <a:schemeClr val="tx2"/>
              </a:solidFill>
            </a:endParaRPr>
          </a:p>
          <a:p>
            <a:pPr marL="442913" lvl="1" indent="-263525" defTabSz="442913">
              <a:buFontTx/>
              <a:buAutoNum type="arabicPeriod"/>
            </a:pPr>
            <a:r>
              <a:rPr lang="de-DE" altLang="de-DE" sz="2000" b="1" smtClean="0"/>
              <a:t>Projekt</a:t>
            </a:r>
            <a:r>
              <a:rPr lang="de-DE" altLang="de-DE" sz="2000" smtClean="0"/>
              <a:t> muss vorhanden sein. </a:t>
            </a:r>
            <a:br>
              <a:rPr lang="de-DE" altLang="de-DE" sz="2000" smtClean="0"/>
            </a:br>
            <a:r>
              <a:rPr lang="de-DE" altLang="de-DE" sz="2000" smtClean="0">
                <a:sym typeface="Wingdings" pitchFamily="2" charset="2"/>
              </a:rPr>
              <a:t> evtl. anlegen.</a:t>
            </a:r>
          </a:p>
          <a:p>
            <a:pPr marL="442913" lvl="1" indent="-263525" defTabSz="442913">
              <a:buFontTx/>
              <a:buAutoNum type="arabicPeriod"/>
            </a:pPr>
            <a:r>
              <a:rPr lang="de-DE" altLang="de-DE" sz="2000" b="1" smtClean="0">
                <a:sym typeface="Wingdings" pitchFamily="2" charset="2"/>
              </a:rPr>
              <a:t>Package</a:t>
            </a:r>
            <a:r>
              <a:rPr lang="de-DE" altLang="de-DE" sz="2000" smtClean="0">
                <a:sym typeface="Wingdings" pitchFamily="2" charset="2"/>
              </a:rPr>
              <a:t> muss vorhanden sein. </a:t>
            </a:r>
            <a:br>
              <a:rPr lang="de-DE" altLang="de-DE" sz="2000" smtClean="0">
                <a:sym typeface="Wingdings" pitchFamily="2" charset="2"/>
              </a:rPr>
            </a:br>
            <a:r>
              <a:rPr lang="de-DE" altLang="de-DE" sz="2000" smtClean="0">
                <a:sym typeface="Wingdings" pitchFamily="2" charset="2"/>
              </a:rPr>
              <a:t> evtl. durch Erzeugung einer Klasse </a:t>
            </a:r>
            <a:r>
              <a:rPr lang="de-DE" altLang="de-DE" sz="2000" b="1" smtClean="0">
                <a:sym typeface="Wingdings" pitchFamily="2" charset="2"/>
              </a:rPr>
              <a:t>default</a:t>
            </a:r>
            <a:r>
              <a:rPr lang="de-DE" altLang="de-DE" sz="2000" smtClean="0">
                <a:sym typeface="Wingdings" pitchFamily="2" charset="2"/>
              </a:rPr>
              <a:t>  Package anlegen.</a:t>
            </a:r>
          </a:p>
          <a:p>
            <a:pPr marL="442913" lvl="1" indent="-263525" defTabSz="442913">
              <a:buFontTx/>
              <a:buAutoNum type="arabicPeriod"/>
            </a:pPr>
            <a:r>
              <a:rPr lang="de-DE" altLang="de-DE" sz="2000" b="1" smtClean="0">
                <a:sym typeface="Wingdings" pitchFamily="2" charset="2"/>
              </a:rPr>
              <a:t>Ziel</a:t>
            </a:r>
            <a:r>
              <a:rPr lang="de-DE" altLang="de-DE" sz="2000" smtClean="0">
                <a:sym typeface="Wingdings" pitchFamily="2" charset="2"/>
              </a:rPr>
              <a:t> Package </a:t>
            </a:r>
            <a:r>
              <a:rPr lang="de-DE" altLang="de-DE" sz="2000" b="1" smtClean="0">
                <a:sym typeface="Wingdings" pitchFamily="2" charset="2"/>
              </a:rPr>
              <a:t>markieren</a:t>
            </a:r>
            <a:r>
              <a:rPr lang="de-DE" altLang="de-DE" sz="2000" smtClean="0">
                <a:sym typeface="Wingdings" pitchFamily="2" charset="2"/>
              </a:rPr>
              <a:t>.</a:t>
            </a:r>
            <a:br>
              <a:rPr lang="de-DE" altLang="de-DE" sz="2000" smtClean="0">
                <a:sym typeface="Wingdings" pitchFamily="2" charset="2"/>
              </a:rPr>
            </a:br>
            <a:endParaRPr lang="de-DE" altLang="de-DE" sz="2000" smtClean="0">
              <a:sym typeface="Wingdings" pitchFamily="2" charset="2"/>
            </a:endParaRPr>
          </a:p>
        </p:txBody>
      </p:sp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5491163"/>
            <a:ext cx="2906713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0053" name="Group 5"/>
          <p:cNvGrpSpPr>
            <a:grpSpLocks/>
          </p:cNvGrpSpPr>
          <p:nvPr/>
        </p:nvGrpSpPr>
        <p:grpSpPr bwMode="auto">
          <a:xfrm>
            <a:off x="4041775" y="1246188"/>
            <a:ext cx="5102225" cy="5611812"/>
            <a:chOff x="2546" y="785"/>
            <a:chExt cx="3214" cy="3535"/>
          </a:xfrm>
        </p:grpSpPr>
        <p:pic>
          <p:nvPicPr>
            <p:cNvPr id="5939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22"/>
            <a:stretch>
              <a:fillRect/>
            </a:stretch>
          </p:blipFill>
          <p:spPr bwMode="auto">
            <a:xfrm>
              <a:off x="2796" y="794"/>
              <a:ext cx="2964" cy="3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400" name="Rectangle 7"/>
            <p:cNvSpPr>
              <a:spLocks noChangeArrowheads="1"/>
            </p:cNvSpPr>
            <p:nvPr/>
          </p:nvSpPr>
          <p:spPr bwMode="auto">
            <a:xfrm>
              <a:off x="2546" y="785"/>
              <a:ext cx="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de-DE" altLang="de-DE" sz="2000" b="1">
                  <a:sym typeface="Wingdings" pitchFamily="2" charset="2"/>
                </a:rPr>
                <a:t>4. </a:t>
              </a:r>
            </a:p>
          </p:txBody>
        </p:sp>
      </p:grpSp>
      <p:sp>
        <p:nvSpPr>
          <p:cNvPr id="130056" name="Oval 8"/>
          <p:cNvSpPr>
            <a:spLocks noChangeArrowheads="1"/>
          </p:cNvSpPr>
          <p:nvPr/>
        </p:nvSpPr>
        <p:spPr bwMode="auto">
          <a:xfrm>
            <a:off x="4100513" y="6518275"/>
            <a:ext cx="1651000" cy="339725"/>
          </a:xfrm>
          <a:prstGeom prst="ellipse">
            <a:avLst/>
          </a:prstGeom>
          <a:noFill/>
          <a:ln w="57150" algn="ctr">
            <a:solidFill>
              <a:schemeClr val="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Import aus Dateien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de-DE" altLang="de-DE" sz="2400" smtClean="0"/>
              <a:t>Projekt neu anlegen. </a:t>
            </a:r>
          </a:p>
          <a:p>
            <a:pPr marL="609600" indent="-609600">
              <a:buFontTx/>
              <a:buAutoNum type="arabicPeriod"/>
            </a:pPr>
            <a:r>
              <a:rPr lang="de-DE" altLang="de-DE" sz="2400" smtClean="0"/>
              <a:t>File/Import/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endParaRPr lang="de-DE" altLang="de-DE" sz="2400" smtClean="0"/>
          </a:p>
          <a:p>
            <a:pPr marL="609600" indent="-609600">
              <a:buFontTx/>
              <a:buAutoNum type="arabicPeriod"/>
            </a:pPr>
            <a:endParaRPr lang="de-DE" altLang="de-DE" sz="2400" smtClean="0"/>
          </a:p>
          <a:p>
            <a:pPr marL="609600" indent="-609600">
              <a:buFontTx/>
              <a:buAutoNum type="arabicPeriod"/>
            </a:pPr>
            <a:endParaRPr lang="de-DE" altLang="de-DE" sz="2400" smtClean="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2024063"/>
            <a:ext cx="47974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Import aus Dateien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3"/>
            </a:pPr>
            <a:r>
              <a:rPr lang="de-DE" altLang="de-DE" sz="2400" smtClean="0"/>
              <a:t>Auswahl der .java Dateien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3971925"/>
            <a:ext cx="7773988" cy="245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3" r="26927" b="6976"/>
          <a:stretch>
            <a:fillRect/>
          </a:stretch>
        </p:blipFill>
        <p:spPr bwMode="auto">
          <a:xfrm>
            <a:off x="1382713" y="1668463"/>
            <a:ext cx="2438400" cy="21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4651375" y="4110038"/>
            <a:ext cx="852488" cy="2503487"/>
          </a:xfrm>
          <a:prstGeom prst="ellipse">
            <a:avLst/>
          </a:prstGeom>
          <a:noFill/>
          <a:ln w="5715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Import aus Dateien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4"/>
            </a:pPr>
            <a:r>
              <a:rPr lang="de-DE" altLang="de-DE" sz="2400" smtClean="0"/>
              <a:t>Den src-Ordner Ihres neu erzeugten Projektes für in Import auswählen.</a:t>
            </a:r>
            <a:br>
              <a:rPr lang="de-DE" altLang="de-DE" sz="2400" smtClean="0"/>
            </a:br>
            <a:r>
              <a:rPr lang="de-DE" altLang="de-DE" sz="2400" smtClean="0"/>
              <a:t>Finish.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592388"/>
            <a:ext cx="81026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2930525" y="2501900"/>
            <a:ext cx="852488" cy="706438"/>
          </a:xfrm>
          <a:prstGeom prst="ellipse">
            <a:avLst/>
          </a:prstGeom>
          <a:noFill/>
          <a:ln w="5715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796925" y="3965575"/>
            <a:ext cx="852488" cy="706438"/>
          </a:xfrm>
          <a:prstGeom prst="ellipse">
            <a:avLst/>
          </a:prstGeom>
          <a:noFill/>
          <a:ln w="5715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7225" y="2286000"/>
            <a:ext cx="7772400" cy="1143000"/>
          </a:xfrm>
          <a:noFill/>
        </p:spPr>
        <p:txBody>
          <a:bodyPr/>
          <a:lstStyle/>
          <a:p>
            <a:r>
              <a:rPr lang="de-DE" altLang="de-DE" sz="6000" smtClean="0"/>
              <a:t>Der Debugger</a:t>
            </a:r>
            <a:endParaRPr lang="en-GB" altLang="de-DE" sz="6000" smtClean="0">
              <a:solidFill>
                <a:srgbClr val="FFFFFF"/>
              </a:solidFill>
            </a:endParaRPr>
          </a:p>
        </p:txBody>
      </p:sp>
      <p:pic>
        <p:nvPicPr>
          <p:cNvPr id="63491" name="Picture 3" descr="BugsLifeWallpaper8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3600450"/>
            <a:ext cx="3205163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Die Debug Perspektive</a:t>
            </a: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204788" y="1000125"/>
            <a:ext cx="4808537" cy="4699000"/>
            <a:chOff x="427" y="650"/>
            <a:chExt cx="3029" cy="2960"/>
          </a:xfrm>
        </p:grpSpPr>
        <p:pic>
          <p:nvPicPr>
            <p:cNvPr id="6451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1"/>
            <a:stretch>
              <a:fillRect/>
            </a:stretch>
          </p:blipFill>
          <p:spPr bwMode="auto">
            <a:xfrm>
              <a:off x="427" y="650"/>
              <a:ext cx="2988" cy="2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519" name="Rectangle 5"/>
            <p:cNvSpPr>
              <a:spLocks noChangeArrowheads="1"/>
            </p:cNvSpPr>
            <p:nvPr/>
          </p:nvSpPr>
          <p:spPr bwMode="auto">
            <a:xfrm>
              <a:off x="2083" y="2468"/>
              <a:ext cx="1373" cy="11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de-DE" altLang="de-DE" sz="2400"/>
            </a:p>
          </p:txBody>
        </p:sp>
      </p:grpSp>
      <p:pic>
        <p:nvPicPr>
          <p:cNvPr id="645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1068388"/>
            <a:ext cx="3338512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7" name="Oval 7"/>
          <p:cNvSpPr>
            <a:spLocks noChangeArrowheads="1"/>
          </p:cNvSpPr>
          <p:nvPr/>
        </p:nvSpPr>
        <p:spPr bwMode="auto">
          <a:xfrm>
            <a:off x="8323263" y="1022350"/>
            <a:ext cx="635000" cy="558800"/>
          </a:xfrm>
          <a:prstGeom prst="ellipse">
            <a:avLst/>
          </a:prstGeom>
          <a:noFill/>
          <a:ln w="57150" algn="ctr">
            <a:solidFill>
              <a:schemeClr val="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Die Debug Perspektive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5"/>
          <a:stretch>
            <a:fillRect/>
          </a:stretch>
        </p:blipFill>
        <p:spPr bwMode="auto">
          <a:xfrm>
            <a:off x="0" y="857250"/>
            <a:ext cx="914400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484" name="AutoShape 4"/>
          <p:cNvSpPr>
            <a:spLocks noChangeArrowheads="1"/>
          </p:cNvSpPr>
          <p:nvPr/>
        </p:nvSpPr>
        <p:spPr bwMode="auto">
          <a:xfrm>
            <a:off x="1341438" y="3017838"/>
            <a:ext cx="3840162" cy="1323975"/>
          </a:xfrm>
          <a:prstGeom prst="wedgeRoundRectCallout">
            <a:avLst>
              <a:gd name="adj1" fmla="val -81458"/>
              <a:gd name="adj2" fmla="val 97602"/>
              <a:gd name="adj3" fmla="val 16667"/>
            </a:avLst>
          </a:prstGeom>
          <a:solidFill>
            <a:schemeClr val="accent1"/>
          </a:solidFill>
          <a:ln w="38100" algn="ctr">
            <a:solidFill>
              <a:schemeClr val="hlink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de-DE" altLang="de-DE" sz="2400"/>
              <a:t>Haltepunkte durch Doppelklick auf linker Fensterleiste setzen.</a:t>
            </a:r>
          </a:p>
        </p:txBody>
      </p:sp>
      <p:sp>
        <p:nvSpPr>
          <p:cNvPr id="148485" name="Oval 5"/>
          <p:cNvSpPr>
            <a:spLocks noChangeArrowheads="1"/>
          </p:cNvSpPr>
          <p:nvPr/>
        </p:nvSpPr>
        <p:spPr bwMode="auto">
          <a:xfrm>
            <a:off x="1905000" y="1168400"/>
            <a:ext cx="381000" cy="304800"/>
          </a:xfrm>
          <a:prstGeom prst="ellipse">
            <a:avLst/>
          </a:prstGeom>
          <a:noFill/>
          <a:ln w="57150" algn="ctr">
            <a:solidFill>
              <a:schemeClr val="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  <p:sp>
        <p:nvSpPr>
          <p:cNvPr id="148486" name="AutoShape 6"/>
          <p:cNvSpPr>
            <a:spLocks noChangeArrowheads="1"/>
          </p:cNvSpPr>
          <p:nvPr/>
        </p:nvSpPr>
        <p:spPr bwMode="auto">
          <a:xfrm>
            <a:off x="6078538" y="3119438"/>
            <a:ext cx="2559050" cy="928687"/>
          </a:xfrm>
          <a:prstGeom prst="wedgeRoundRectCallout">
            <a:avLst>
              <a:gd name="adj1" fmla="val -198509"/>
              <a:gd name="adj2" fmla="val -228463"/>
              <a:gd name="adj3" fmla="val 16667"/>
            </a:avLst>
          </a:prstGeom>
          <a:solidFill>
            <a:schemeClr val="accent1"/>
          </a:solidFill>
          <a:ln w="38100" algn="ctr">
            <a:solidFill>
              <a:schemeClr val="hlink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 startAt="2"/>
            </a:pPr>
            <a:r>
              <a:rPr lang="de-DE" altLang="de-DE" sz="2400"/>
              <a:t>Debuggen starten.</a:t>
            </a:r>
          </a:p>
        </p:txBody>
      </p:sp>
      <p:pic>
        <p:nvPicPr>
          <p:cNvPr id="1484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5" y="4916488"/>
            <a:ext cx="166688" cy="1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488" name="AutoShape 8"/>
          <p:cNvSpPr>
            <a:spLocks noChangeArrowheads="1"/>
          </p:cNvSpPr>
          <p:nvPr/>
        </p:nvSpPr>
        <p:spPr bwMode="auto">
          <a:xfrm>
            <a:off x="2300288" y="4705350"/>
            <a:ext cx="5653087" cy="1644650"/>
          </a:xfrm>
          <a:prstGeom prst="wedgeRoundRectCallout">
            <a:avLst>
              <a:gd name="adj1" fmla="val -86532"/>
              <a:gd name="adj2" fmla="val -30407"/>
              <a:gd name="adj3" fmla="val 16667"/>
            </a:avLst>
          </a:prstGeom>
          <a:solidFill>
            <a:schemeClr val="accent1"/>
          </a:solidFill>
          <a:ln w="38100" algn="ctr">
            <a:solidFill>
              <a:schemeClr val="hlink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sz="2400"/>
              <a:t>An "breakpoints" (Haltepunkten) hält das Programm beim Debuggen an, damit man sich die Inhalte von Variablen ansehen kann.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animBg="1"/>
      <p:bldP spid="1484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244475" y="2028825"/>
            <a:ext cx="6172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de-DE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en-US" altLang="de-D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</a:pPr>
            <a:endParaRPr lang="en-US" altLang="de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altLang="de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Kommentare</a:t>
            </a:r>
            <a:endParaRPr lang="de-DE" altLang="de-DE" smtClean="0">
              <a:solidFill>
                <a:schemeClr val="accent2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00125" y="3570288"/>
            <a:ext cx="7772400" cy="2971800"/>
          </a:xfrm>
        </p:spPr>
        <p:txBody>
          <a:bodyPr/>
          <a:lstStyle/>
          <a:p>
            <a:pPr marL="627063" indent="-627063">
              <a:lnSpc>
                <a:spcPct val="90000"/>
              </a:lnSpc>
            </a:pPr>
            <a:r>
              <a:rPr lang="de-DE" altLang="de-DE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de-DE" alt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alt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de-DE" alt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String </a:t>
            </a:r>
            <a:r>
              <a:rPr lang="de-DE" altLang="de-DE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de-DE" alt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  <a:r>
              <a:rPr lang="en-GB" alt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altLang="de-D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627063" indent="-627063">
              <a:lnSpc>
                <a:spcPct val="90000"/>
              </a:lnSpc>
            </a:pPr>
            <a:endParaRPr lang="de-DE" altLang="de-DE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>
              <a:lnSpc>
                <a:spcPct val="90000"/>
              </a:lnSpc>
            </a:pPr>
            <a:r>
              <a:rPr lang="de-DE" alt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de-DE" altLang="de-DE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de-DE" alt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(“Hallo Welt!");</a:t>
            </a:r>
          </a:p>
          <a:p>
            <a:pPr marL="627063" indent="-627063">
              <a:lnSpc>
                <a:spcPct val="90000"/>
              </a:lnSpc>
            </a:pPr>
            <a:r>
              <a:rPr lang="de-DE" altLang="de-D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244475" y="914400"/>
            <a:ext cx="6172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2800" b="1" i="1" dirty="0">
                <a:solidFill>
                  <a:schemeClr val="hlink"/>
                </a:solidFill>
                <a:latin typeface="Times New Roman" pitchFamily="18" charset="0"/>
              </a:rPr>
              <a:t>/**</a:t>
            </a:r>
            <a:r>
              <a:rPr lang="de-DE" altLang="de-DE" sz="2400" i="1" dirty="0">
                <a:latin typeface="Times New Roman" pitchFamily="18" charset="0"/>
              </a:rPr>
              <a:t> </a:t>
            </a:r>
            <a:r>
              <a:rPr lang="de-DE" altLang="de-DE" sz="2400" i="1" dirty="0" err="1">
                <a:solidFill>
                  <a:schemeClr val="tx2"/>
                </a:solidFill>
                <a:latin typeface="Times New Roman" pitchFamily="18" charset="0"/>
              </a:rPr>
              <a:t>HalloWelt</a:t>
            </a:r>
            <a:r>
              <a:rPr lang="de-DE" altLang="de-DE" sz="2400" i="1" dirty="0">
                <a:solidFill>
                  <a:schemeClr val="tx2"/>
                </a:solidFill>
                <a:latin typeface="Times New Roman" pitchFamily="18" charset="0"/>
              </a:rPr>
              <a:t> gibt den Text Hallo Welt! aus.</a:t>
            </a:r>
            <a:br>
              <a:rPr lang="de-DE" altLang="de-DE" sz="2400" i="1" dirty="0">
                <a:solidFill>
                  <a:schemeClr val="tx2"/>
                </a:solidFill>
                <a:latin typeface="Times New Roman" pitchFamily="18" charset="0"/>
              </a:rPr>
            </a:br>
            <a:r>
              <a:rPr lang="de-DE" altLang="de-DE" sz="2400" i="1" dirty="0">
                <a:latin typeface="Times New Roman" pitchFamily="18" charset="0"/>
              </a:rPr>
              <a:t>       </a:t>
            </a:r>
            <a:r>
              <a:rPr lang="de-DE" altLang="de-DE" sz="2400" i="1" dirty="0">
                <a:solidFill>
                  <a:schemeClr val="hlink"/>
                </a:solidFill>
                <a:latin typeface="Times New Roman" pitchFamily="18" charset="0"/>
              </a:rPr>
              <a:t>@</a:t>
            </a:r>
            <a:r>
              <a:rPr lang="de-DE" altLang="de-DE" sz="2400" i="1" dirty="0" err="1">
                <a:solidFill>
                  <a:schemeClr val="hlink"/>
                </a:solidFill>
                <a:latin typeface="Times New Roman" pitchFamily="18" charset="0"/>
              </a:rPr>
              <a:t>author</a:t>
            </a:r>
            <a:r>
              <a:rPr lang="de-DE" altLang="de-DE" sz="2400" i="1" dirty="0">
                <a:latin typeface="Times New Roman" pitchFamily="18" charset="0"/>
              </a:rPr>
              <a:t> </a:t>
            </a:r>
            <a:r>
              <a:rPr lang="de-DE" altLang="de-DE" sz="2400" i="1" dirty="0">
                <a:solidFill>
                  <a:schemeClr val="tx2"/>
                </a:solidFill>
                <a:latin typeface="Times New Roman" pitchFamily="18" charset="0"/>
              </a:rPr>
              <a:t>A. Rollins </a:t>
            </a:r>
            <a:r>
              <a:rPr lang="de-DE" altLang="de-DE" sz="2800" b="1" i="1" dirty="0">
                <a:solidFill>
                  <a:schemeClr val="hlink"/>
                </a:solidFill>
                <a:latin typeface="Times New Roman" pitchFamily="18" charset="0"/>
              </a:rPr>
              <a:t>*/</a:t>
            </a:r>
          </a:p>
        </p:txBody>
      </p:sp>
      <p:sp>
        <p:nvSpPr>
          <p:cNvPr id="91145" name="AutoShape 9"/>
          <p:cNvSpPr>
            <a:spLocks noChangeArrowheads="1"/>
          </p:cNvSpPr>
          <p:nvPr/>
        </p:nvSpPr>
        <p:spPr bwMode="auto">
          <a:xfrm>
            <a:off x="6034088" y="1066800"/>
            <a:ext cx="3078162" cy="1724025"/>
          </a:xfrm>
          <a:prstGeom prst="wedgeRoundRectCallout">
            <a:avLst>
              <a:gd name="adj1" fmla="val -110597"/>
              <a:gd name="adj2" fmla="val -28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2000"/>
              <a:t>Mit </a:t>
            </a:r>
            <a:r>
              <a:rPr lang="de-DE" altLang="de-DE" sz="2000" b="1">
                <a:solidFill>
                  <a:schemeClr val="tx2"/>
                </a:solidFill>
              </a:rPr>
              <a:t>javadoc Kommentaren</a:t>
            </a:r>
            <a:r>
              <a:rPr lang="de-DE" altLang="de-DE" sz="2000"/>
              <a:t> können autormatisch html-Dokumentationen erstellt werden.</a:t>
            </a:r>
            <a:endParaRPr lang="de-DE" altLang="de-DE" sz="2000" b="1">
              <a:solidFill>
                <a:schemeClr val="tx2"/>
              </a:solidFill>
            </a:endParaRPr>
          </a:p>
        </p:txBody>
      </p:sp>
      <p:sp>
        <p:nvSpPr>
          <p:cNvPr id="12295" name="Text Box 13"/>
          <p:cNvSpPr txBox="1">
            <a:spLocks noChangeArrowheads="1"/>
          </p:cNvSpPr>
          <p:nvPr/>
        </p:nvSpPr>
        <p:spPr bwMode="auto">
          <a:xfrm>
            <a:off x="488950" y="5038725"/>
            <a:ext cx="6172200" cy="9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de-DE" altLang="de-DE" sz="2400" i="1" dirty="0">
                <a:latin typeface="Times New Roman" pitchFamily="18" charset="0"/>
              </a:rPr>
              <a:t>	</a:t>
            </a:r>
            <a:r>
              <a:rPr lang="de-DE" altLang="de-DE" sz="2400" b="1" i="1" dirty="0">
                <a:solidFill>
                  <a:schemeClr val="hlink"/>
                </a:solidFill>
                <a:latin typeface="Times New Roman" pitchFamily="18" charset="0"/>
              </a:rPr>
              <a:t>//</a:t>
            </a:r>
            <a:r>
              <a:rPr lang="de-DE" altLang="de-DE" sz="2400" i="1" dirty="0" err="1">
                <a:solidFill>
                  <a:schemeClr val="tx2"/>
                </a:solidFill>
                <a:latin typeface="Times New Roman" pitchFamily="18" charset="0"/>
              </a:rPr>
              <a:t>public</a:t>
            </a:r>
            <a:r>
              <a:rPr lang="de-DE" altLang="de-DE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de-DE" altLang="de-DE" sz="2400" i="1" dirty="0" err="1">
                <a:solidFill>
                  <a:schemeClr val="tx2"/>
                </a:solidFill>
                <a:latin typeface="Times New Roman" pitchFamily="18" charset="0"/>
              </a:rPr>
              <a:t>static</a:t>
            </a:r>
            <a:r>
              <a:rPr lang="de-DE" altLang="de-DE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de-DE" altLang="de-DE" sz="2400" i="1" dirty="0" err="1">
                <a:solidFill>
                  <a:schemeClr val="tx2"/>
                </a:solidFill>
                <a:latin typeface="Times New Roman" pitchFamily="18" charset="0"/>
              </a:rPr>
              <a:t>void</a:t>
            </a:r>
            <a:r>
              <a:rPr lang="de-DE" altLang="de-DE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de-DE" altLang="de-DE" sz="2400" i="1" dirty="0" err="1">
                <a:solidFill>
                  <a:schemeClr val="tx2"/>
                </a:solidFill>
                <a:latin typeface="Times New Roman" pitchFamily="18" charset="0"/>
              </a:rPr>
              <a:t>main</a:t>
            </a:r>
            <a:r>
              <a:rPr lang="de-DE" altLang="de-DE" sz="2400" i="1" dirty="0">
                <a:solidFill>
                  <a:schemeClr val="tx2"/>
                </a:solidFill>
                <a:latin typeface="Times New Roman" pitchFamily="18" charset="0"/>
              </a:rPr>
              <a:t> (String </a:t>
            </a:r>
            <a:r>
              <a:rPr lang="de-DE" altLang="de-DE" sz="2400" i="1" dirty="0" err="1">
                <a:solidFill>
                  <a:schemeClr val="tx2"/>
                </a:solidFill>
                <a:latin typeface="Times New Roman" pitchFamily="18" charset="0"/>
              </a:rPr>
              <a:t>args</a:t>
            </a:r>
            <a:r>
              <a:rPr lang="de-DE" altLang="de-DE" sz="2400" i="1" dirty="0">
                <a:solidFill>
                  <a:schemeClr val="tx2"/>
                </a:solidFill>
                <a:latin typeface="Times New Roman" pitchFamily="18" charset="0"/>
              </a:rPr>
              <a:t> [ ])</a:t>
            </a:r>
          </a:p>
          <a:p>
            <a:pPr>
              <a:spcBef>
                <a:spcPct val="30000"/>
              </a:spcBef>
            </a:pPr>
            <a:r>
              <a:rPr lang="de-DE" altLang="de-DE" sz="2400" b="1" i="1" dirty="0">
                <a:solidFill>
                  <a:schemeClr val="hlink"/>
                </a:solidFill>
                <a:latin typeface="Times New Roman" pitchFamily="18" charset="0"/>
              </a:rPr>
              <a:t>//</a:t>
            </a:r>
            <a:r>
              <a:rPr lang="de-DE" altLang="de-DE" sz="2400" i="1" dirty="0" err="1">
                <a:solidFill>
                  <a:schemeClr val="tx2"/>
                </a:solidFill>
                <a:latin typeface="Times New Roman" pitchFamily="18" charset="0"/>
              </a:rPr>
              <a:t>public</a:t>
            </a:r>
            <a:r>
              <a:rPr lang="de-DE" altLang="de-DE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de-DE" altLang="de-DE" sz="2400" i="1" dirty="0" err="1">
                <a:solidFill>
                  <a:schemeClr val="tx2"/>
                </a:solidFill>
                <a:latin typeface="Times New Roman" pitchFamily="18" charset="0"/>
              </a:rPr>
              <a:t>class</a:t>
            </a:r>
            <a:r>
              <a:rPr lang="de-DE" altLang="de-DE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de-DE" altLang="de-DE" sz="2400" i="1" dirty="0" err="1">
                <a:solidFill>
                  <a:schemeClr val="tx2"/>
                </a:solidFill>
                <a:latin typeface="Times New Roman" pitchFamily="18" charset="0"/>
              </a:rPr>
              <a:t>HalloWelt</a:t>
            </a:r>
            <a:endParaRPr lang="de-DE" altLang="de-DE" sz="2400" i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2296" name="Text Box 14"/>
          <p:cNvSpPr txBox="1">
            <a:spLocks noChangeArrowheads="1"/>
          </p:cNvSpPr>
          <p:nvPr/>
        </p:nvSpPr>
        <p:spPr bwMode="auto">
          <a:xfrm>
            <a:off x="1000125" y="2841625"/>
            <a:ext cx="617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de-DE" altLang="de-DE" sz="2400" b="1" i="1" dirty="0">
                <a:solidFill>
                  <a:schemeClr val="hlink"/>
                </a:solidFill>
                <a:latin typeface="Times New Roman" pitchFamily="18" charset="0"/>
              </a:rPr>
              <a:t>/*</a:t>
            </a:r>
            <a:r>
              <a:rPr lang="de-DE" altLang="de-DE" sz="2400" i="1" dirty="0">
                <a:latin typeface="Times New Roman" pitchFamily="18" charset="0"/>
              </a:rPr>
              <a:t> </a:t>
            </a:r>
            <a:r>
              <a:rPr lang="de-DE" altLang="de-DE" sz="2400" i="1" dirty="0" err="1">
                <a:solidFill>
                  <a:schemeClr val="tx2"/>
                </a:solidFill>
                <a:latin typeface="Times New Roman" pitchFamily="18" charset="0"/>
              </a:rPr>
              <a:t>main</a:t>
            </a:r>
            <a:r>
              <a:rPr lang="de-DE" altLang="de-DE" sz="2400" i="1" dirty="0">
                <a:solidFill>
                  <a:schemeClr val="tx2"/>
                </a:solidFill>
                <a:latin typeface="Times New Roman" pitchFamily="18" charset="0"/>
              </a:rPr>
              <a:t> kann man Argumente (String </a:t>
            </a:r>
            <a:r>
              <a:rPr lang="de-DE" altLang="de-DE" sz="2400" i="1" dirty="0" err="1">
                <a:solidFill>
                  <a:schemeClr val="tx2"/>
                </a:solidFill>
                <a:latin typeface="Times New Roman" pitchFamily="18" charset="0"/>
              </a:rPr>
              <a:t>args</a:t>
            </a:r>
            <a:r>
              <a:rPr lang="de-DE" altLang="de-DE" sz="2400" i="1" dirty="0">
                <a:solidFill>
                  <a:schemeClr val="tx2"/>
                </a:solidFill>
                <a:latin typeface="Times New Roman" pitchFamily="18" charset="0"/>
              </a:rPr>
              <a:t>[]) </a:t>
            </a:r>
            <a:br>
              <a:rPr lang="de-DE" altLang="de-DE" sz="2400" i="1" dirty="0">
                <a:solidFill>
                  <a:schemeClr val="tx2"/>
                </a:solidFill>
                <a:latin typeface="Times New Roman" pitchFamily="18" charset="0"/>
              </a:rPr>
            </a:br>
            <a:r>
              <a:rPr lang="de-DE" altLang="de-DE" sz="2400" i="1" dirty="0">
                <a:solidFill>
                  <a:schemeClr val="tx2"/>
                </a:solidFill>
                <a:latin typeface="Times New Roman" pitchFamily="18" charset="0"/>
              </a:rPr>
              <a:t>    </a:t>
            </a:r>
            <a:r>
              <a:rPr lang="de-DE" altLang="de-DE" sz="2400" i="1" dirty="0" err="1">
                <a:solidFill>
                  <a:schemeClr val="tx2"/>
                </a:solidFill>
                <a:latin typeface="Times New Roman" pitchFamily="18" charset="0"/>
              </a:rPr>
              <a:t>alsText</a:t>
            </a:r>
            <a:r>
              <a:rPr lang="de-DE" altLang="de-DE" sz="2400" i="1" dirty="0">
                <a:solidFill>
                  <a:schemeClr val="tx2"/>
                </a:solidFill>
                <a:latin typeface="Times New Roman" pitchFamily="18" charset="0"/>
              </a:rPr>
              <a:t> übergeben. </a:t>
            </a:r>
            <a:r>
              <a:rPr lang="de-DE" altLang="de-DE" sz="2400" i="1" dirty="0">
                <a:solidFill>
                  <a:schemeClr val="hlink"/>
                </a:solidFill>
                <a:latin typeface="Times New Roman" pitchFamily="18" charset="0"/>
              </a:rPr>
              <a:t>*</a:t>
            </a:r>
            <a:r>
              <a:rPr lang="de-DE" altLang="de-DE" sz="2400" b="1" i="1" dirty="0">
                <a:solidFill>
                  <a:schemeClr val="hlink"/>
                </a:solidFill>
                <a:latin typeface="Times New Roman" pitchFamily="18" charset="0"/>
              </a:rPr>
              <a:t>/</a:t>
            </a:r>
            <a:r>
              <a:rPr lang="de-DE" altLang="de-DE" sz="2400" b="1" i="1" dirty="0">
                <a:latin typeface="Times New Roman" pitchFamily="18" charset="0"/>
              </a:rPr>
              <a:t> </a:t>
            </a:r>
          </a:p>
        </p:txBody>
      </p:sp>
      <p:sp>
        <p:nvSpPr>
          <p:cNvPr id="12297" name="Text Box 15"/>
          <p:cNvSpPr txBox="1">
            <a:spLocks noChangeArrowheads="1"/>
          </p:cNvSpPr>
          <p:nvPr/>
        </p:nvSpPr>
        <p:spPr bwMode="auto">
          <a:xfrm>
            <a:off x="244475" y="1773238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2400" b="1">
                <a:solidFill>
                  <a:schemeClr val="hlink"/>
                </a:solidFill>
                <a:latin typeface="Times New Roman" pitchFamily="18" charset="0"/>
              </a:rPr>
              <a:t>//</a:t>
            </a:r>
            <a:r>
              <a:rPr lang="de-DE" altLang="de-DE" sz="2400" b="1">
                <a:solidFill>
                  <a:schemeClr val="tx2"/>
                </a:solidFill>
                <a:latin typeface="Times New Roman" pitchFamily="18" charset="0"/>
              </a:rPr>
              <a:t>------------------------------------------------</a:t>
            </a:r>
            <a:endParaRPr lang="de-DE" altLang="de-DE" sz="24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/>
      <p:bldP spid="91145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" b="13197"/>
          <a:stretch>
            <a:fillRect/>
          </a:stretch>
        </p:blipFill>
        <p:spPr bwMode="auto">
          <a:xfrm>
            <a:off x="0" y="974725"/>
            <a:ext cx="9144000" cy="588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Watch Variablen</a:t>
            </a:r>
          </a:p>
        </p:txBody>
      </p:sp>
      <p:sp>
        <p:nvSpPr>
          <p:cNvPr id="149508" name="AutoShape 4"/>
          <p:cNvSpPr>
            <a:spLocks noChangeArrowheads="1"/>
          </p:cNvSpPr>
          <p:nvPr/>
        </p:nvSpPr>
        <p:spPr bwMode="auto">
          <a:xfrm>
            <a:off x="666750" y="2667000"/>
            <a:ext cx="3444875" cy="1309688"/>
          </a:xfrm>
          <a:prstGeom prst="wedgeRoundRectCallout">
            <a:avLst>
              <a:gd name="adj1" fmla="val 69676"/>
              <a:gd name="adj2" fmla="val -63574"/>
              <a:gd name="adj3" fmla="val 16667"/>
            </a:avLst>
          </a:prstGeom>
          <a:solidFill>
            <a:schemeClr val="accent1"/>
          </a:solidFill>
          <a:ln w="38100" algn="ctr">
            <a:solidFill>
              <a:schemeClr val="hlink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Im Variables Fenster werden alle Variablen aufgelistet.</a:t>
            </a:r>
          </a:p>
        </p:txBody>
      </p:sp>
      <p:sp>
        <p:nvSpPr>
          <p:cNvPr id="149509" name="Oval 5"/>
          <p:cNvSpPr>
            <a:spLocks noChangeArrowheads="1"/>
          </p:cNvSpPr>
          <p:nvPr/>
        </p:nvSpPr>
        <p:spPr bwMode="auto">
          <a:xfrm>
            <a:off x="0" y="6178550"/>
            <a:ext cx="1025525" cy="67945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  <p:sp>
        <p:nvSpPr>
          <p:cNvPr id="149510" name="Oval 6"/>
          <p:cNvSpPr>
            <a:spLocks noChangeArrowheads="1"/>
          </p:cNvSpPr>
          <p:nvPr/>
        </p:nvSpPr>
        <p:spPr bwMode="auto">
          <a:xfrm>
            <a:off x="6469063" y="2020888"/>
            <a:ext cx="1025525" cy="67945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1295400" y="1570038"/>
            <a:ext cx="3276600" cy="274637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 animBg="1"/>
      <p:bldP spid="149509" grpId="0" animBg="1"/>
      <p:bldP spid="149510" grpId="0" animBg="1"/>
      <p:bldP spid="1495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783013"/>
            <a:ext cx="8129587" cy="3105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"Steppen"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4138"/>
            <a:ext cx="9144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306388" y="1795463"/>
            <a:ext cx="2171700" cy="1966912"/>
          </a:xfrm>
          <a:prstGeom prst="wedgeRoundRectCallout">
            <a:avLst>
              <a:gd name="adj1" fmla="val 98537"/>
              <a:gd name="adj2" fmla="val -55810"/>
              <a:gd name="adj3" fmla="val 16667"/>
            </a:avLst>
          </a:prstGeom>
          <a:solidFill>
            <a:schemeClr val="accent1"/>
          </a:solidFill>
          <a:ln w="38100" algn="ctr">
            <a:solidFill>
              <a:schemeClr val="hlink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bis zum nächsten Haltepunkt weiter machen.</a:t>
            </a:r>
          </a:p>
        </p:txBody>
      </p:sp>
      <p:sp>
        <p:nvSpPr>
          <p:cNvPr id="67590" name="AutoShape 6"/>
          <p:cNvSpPr>
            <a:spLocks noChangeArrowheads="1"/>
          </p:cNvSpPr>
          <p:nvPr/>
        </p:nvSpPr>
        <p:spPr bwMode="auto">
          <a:xfrm>
            <a:off x="2879725" y="2693988"/>
            <a:ext cx="1562100" cy="565150"/>
          </a:xfrm>
          <a:prstGeom prst="wedgeRoundRectCallout">
            <a:avLst>
              <a:gd name="adj1" fmla="val 56097"/>
              <a:gd name="adj2" fmla="val -207583"/>
              <a:gd name="adj3" fmla="val 16667"/>
            </a:avLst>
          </a:prstGeom>
          <a:solidFill>
            <a:schemeClr val="accent1"/>
          </a:solidFill>
          <a:ln w="38100" algn="ctr">
            <a:solidFill>
              <a:schemeClr val="hlink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Anhalten</a:t>
            </a:r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auto">
          <a:xfrm>
            <a:off x="4830763" y="2359025"/>
            <a:ext cx="1914525" cy="1784350"/>
          </a:xfrm>
          <a:prstGeom prst="wedgeRoundRectCallout">
            <a:avLst>
              <a:gd name="adj1" fmla="val -16005"/>
              <a:gd name="adj2" fmla="val -83806"/>
              <a:gd name="adj3" fmla="val 16667"/>
            </a:avLst>
          </a:prstGeom>
          <a:solidFill>
            <a:schemeClr val="accent1"/>
          </a:solidFill>
          <a:ln w="38100" algn="ctr">
            <a:solidFill>
              <a:schemeClr val="hlink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In die Methode rein-springen</a:t>
            </a:r>
          </a:p>
        </p:txBody>
      </p:sp>
      <p:sp>
        <p:nvSpPr>
          <p:cNvPr id="67592" name="AutoShape 8"/>
          <p:cNvSpPr>
            <a:spLocks noChangeArrowheads="1"/>
          </p:cNvSpPr>
          <p:nvPr/>
        </p:nvSpPr>
        <p:spPr bwMode="auto">
          <a:xfrm>
            <a:off x="7008813" y="2481263"/>
            <a:ext cx="1914525" cy="1296987"/>
          </a:xfrm>
          <a:prstGeom prst="wedgeRoundRectCallout">
            <a:avLst>
              <a:gd name="adj1" fmla="val -103565"/>
              <a:gd name="adj2" fmla="val -108264"/>
              <a:gd name="adj3" fmla="val 16667"/>
            </a:avLst>
          </a:prstGeom>
          <a:solidFill>
            <a:schemeClr val="accent1"/>
          </a:solidFill>
          <a:ln w="38100" algn="ctr">
            <a:solidFill>
              <a:schemeClr val="hlink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400"/>
              <a:t>einzelne Anweisung ausführen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Expressions</a:t>
            </a: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955675"/>
            <a:ext cx="5160963" cy="353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5554663"/>
            <a:ext cx="3090862" cy="130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2984500"/>
            <a:ext cx="3810000" cy="261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5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5" y="2994025"/>
            <a:ext cx="30480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Quellen - Ressourcen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4638" indent="-274638">
              <a:lnSpc>
                <a:spcPct val="90000"/>
              </a:lnSpc>
              <a:buFontTx/>
              <a:buChar char="•"/>
              <a:defRPr/>
            </a:pPr>
            <a:r>
              <a:rPr lang="de-DE" altLang="de-DE" sz="3600" dirty="0" smtClean="0"/>
              <a:t>open-</a:t>
            </a:r>
            <a:r>
              <a:rPr lang="de-DE" altLang="de-DE" sz="3600" dirty="0" err="1" smtClean="0"/>
              <a:t>source</a:t>
            </a:r>
            <a:r>
              <a:rPr lang="de-DE" altLang="de-DE" sz="3600" dirty="0" smtClean="0"/>
              <a:t>-</a:t>
            </a:r>
            <a:r>
              <a:rPr lang="de-DE" altLang="de-DE" sz="3600" dirty="0" err="1" smtClean="0"/>
              <a:t>book</a:t>
            </a:r>
            <a:r>
              <a:rPr lang="de-DE" altLang="de-DE" sz="3600" dirty="0" smtClean="0"/>
              <a:t>: </a:t>
            </a:r>
            <a:br>
              <a:rPr lang="de-DE" altLang="de-DE" sz="3600" dirty="0" smtClean="0"/>
            </a:br>
            <a:r>
              <a:rPr lang="de-DE" altLang="de-DE" sz="3600" dirty="0" smtClean="0"/>
              <a:t>Java ist auch eine Insel</a:t>
            </a:r>
          </a:p>
          <a:p>
            <a:pPr marL="274638" indent="-274638">
              <a:lnSpc>
                <a:spcPct val="90000"/>
              </a:lnSpc>
              <a:buFontTx/>
              <a:buChar char="•"/>
              <a:defRPr/>
            </a:pPr>
            <a:endParaRPr lang="de-DE" altLang="de-DE" sz="3600" dirty="0" smtClean="0"/>
          </a:p>
          <a:p>
            <a:pPr marL="274638" indent="-274638">
              <a:lnSpc>
                <a:spcPct val="80000"/>
              </a:lnSpc>
              <a:buFontTx/>
              <a:buChar char="•"/>
              <a:defRPr/>
            </a:pPr>
            <a:r>
              <a:rPr lang="de-DE" altLang="de-DE" sz="3600" dirty="0" smtClean="0"/>
              <a:t>Java-</a:t>
            </a:r>
            <a:r>
              <a:rPr lang="de-DE" altLang="de-DE" sz="3600" dirty="0" err="1" smtClean="0"/>
              <a:t>Docs</a:t>
            </a:r>
            <a:r>
              <a:rPr lang="de-DE" altLang="de-DE" sz="3600" dirty="0" smtClean="0"/>
              <a:t> :</a:t>
            </a:r>
            <a:br>
              <a:rPr lang="de-DE" altLang="de-DE" sz="3600" dirty="0" smtClean="0"/>
            </a:br>
            <a:r>
              <a:rPr lang="de-DE" altLang="de-DE" sz="2800" dirty="0" smtClean="0">
                <a:hlinkClick r:id="rId2"/>
              </a:rPr>
              <a:t>http://docs.oracle.com/javase/8/docs/api/</a:t>
            </a:r>
            <a:endParaRPr lang="de-DE" altLang="de-DE" sz="3600" dirty="0" smtClean="0"/>
          </a:p>
          <a:p>
            <a:pPr marL="274638" indent="-274638">
              <a:lnSpc>
                <a:spcPct val="90000"/>
              </a:lnSpc>
              <a:buFontTx/>
              <a:buChar char="•"/>
              <a:defRPr/>
            </a:pPr>
            <a:endParaRPr lang="de-DE" altLang="de-DE" sz="2800" dirty="0" smtClean="0"/>
          </a:p>
          <a:p>
            <a:pPr marL="0" indent="0">
              <a:lnSpc>
                <a:spcPct val="90000"/>
              </a:lnSpc>
              <a:defRPr/>
            </a:pPr>
            <a:endParaRPr lang="de-DE" altLang="de-DE" sz="2800" dirty="0" smtClean="0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1319213"/>
            <a:ext cx="16859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Übersicht Datentypen</a:t>
            </a:r>
          </a:p>
        </p:txBody>
      </p:sp>
      <p:graphicFrame>
        <p:nvGraphicFramePr>
          <p:cNvPr id="186427" name="Group 59"/>
          <p:cNvGraphicFramePr>
            <a:graphicFrameLocks noGrp="1"/>
          </p:cNvGraphicFramePr>
          <p:nvPr/>
        </p:nvGraphicFramePr>
        <p:xfrm>
          <a:off x="104775" y="1373188"/>
          <a:ext cx="8896350" cy="463233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5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1" marB="45711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Speicher-größe 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Beispiel 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kleinster Wert 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größter Wert 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1" marB="45711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200"/>
                          </a:solidFill>
                          <a:effectLst/>
                          <a:latin typeface="Arial Unicode MS" pitchFamily="34" charset="-128"/>
                          <a:hlinkClick r:id="rId2" tooltip="Char"/>
                        </a:rPr>
                        <a:t>char</a:t>
                      </a: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1" marB="4571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16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char zeichen = 'Z';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Unicode 0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Unicode 2</a:t>
                      </a:r>
                      <a:r>
                        <a:rPr kumimoji="0" lang="de-DE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16</a:t>
                      </a: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-1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200"/>
                          </a:solidFill>
                          <a:effectLst/>
                          <a:latin typeface="Arial Unicode MS" pitchFamily="34" charset="-128"/>
                          <a:hlinkClick r:id="rId3" tooltip="Short"/>
                        </a:rPr>
                        <a:t>short</a:t>
                      </a: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1" marB="4571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16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short s = 65;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-2</a:t>
                      </a:r>
                      <a:r>
                        <a:rPr kumimoji="0" lang="de-DE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15</a:t>
                      </a: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  <a:r>
                        <a:rPr kumimoji="0" lang="de-DE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15</a:t>
                      </a: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-1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200"/>
                          </a:solidFill>
                          <a:effectLst/>
                          <a:latin typeface="Arial Unicode MS" pitchFamily="34" charset="-128"/>
                          <a:hlinkClick r:id="rId4" tooltip="Int"/>
                        </a:rPr>
                        <a:t>int</a:t>
                      </a: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1" marB="4571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32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int i = 65;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-2</a:t>
                      </a:r>
                      <a:r>
                        <a:rPr kumimoji="0" lang="de-DE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31</a:t>
                      </a: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  <a:r>
                        <a:rPr kumimoji="0" lang="de-DE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31</a:t>
                      </a: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-1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200"/>
                          </a:solidFill>
                          <a:effectLst/>
                          <a:latin typeface="Arial Unicode MS" pitchFamily="34" charset="-128"/>
                          <a:hlinkClick r:id="rId5" tooltip="Long"/>
                        </a:rPr>
                        <a:t>long</a:t>
                      </a: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1" marB="4571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64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long l = 65l;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-2</a:t>
                      </a:r>
                      <a:r>
                        <a:rPr kumimoji="0" lang="de-DE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63</a:t>
                      </a: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  <a:r>
                        <a:rPr kumimoji="0" lang="de-DE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63</a:t>
                      </a: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-1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200"/>
                          </a:solidFill>
                          <a:effectLst/>
                          <a:latin typeface="Arial Unicode MS" pitchFamily="34" charset="-128"/>
                          <a:hlinkClick r:id="rId6" tooltip="Float"/>
                        </a:rPr>
                        <a:t>float</a:t>
                      </a: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1" marB="4571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32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float f = 65f;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1" marB="45711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200"/>
                          </a:solidFill>
                          <a:effectLst/>
                          <a:latin typeface="Arial Unicode MS" pitchFamily="34" charset="-128"/>
                          <a:hlinkClick r:id="rId7" tooltip="Double"/>
                        </a:rPr>
                        <a:t>double</a:t>
                      </a: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1" marB="4571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64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double d = 65.55;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1" marB="45711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200"/>
                          </a:solidFill>
                          <a:effectLst/>
                          <a:latin typeface="Arial Unicode MS" pitchFamily="34" charset="-128"/>
                          <a:hlinkClick r:id="rId8" tooltip="Byte"/>
                        </a:rPr>
                        <a:t>byte</a:t>
                      </a: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1" marB="4571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byte b = 65;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-128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127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200"/>
                          </a:solidFill>
                          <a:effectLst/>
                          <a:latin typeface="Arial Unicode MS" pitchFamily="34" charset="-128"/>
                          <a:hlinkClick r:id="rId9" tooltip="Boolean"/>
                        </a:rPr>
                        <a:t>boolean</a:t>
                      </a: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1" marB="4571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boolean b = true;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1" marB="45711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200"/>
                          </a:solidFill>
                          <a:effectLst/>
                          <a:latin typeface="Arial Unicode MS" pitchFamily="34" charset="-128"/>
                          <a:hlinkClick r:id="rId10" tooltip="Void"/>
                        </a:rPr>
                        <a:t>void</a:t>
                      </a: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1" marB="4571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--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--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--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-- 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6426" name="Oval 58"/>
          <p:cNvSpPr>
            <a:spLocks noChangeArrowheads="1"/>
          </p:cNvSpPr>
          <p:nvPr/>
        </p:nvSpPr>
        <p:spPr bwMode="auto">
          <a:xfrm>
            <a:off x="0" y="4714875"/>
            <a:ext cx="1465263" cy="966788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6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Eingaben in der Console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58763" y="1735138"/>
            <a:ext cx="61722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de-DE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altLang="de-DE" sz="24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java.io.*;</a:t>
            </a:r>
          </a:p>
          <a:p>
            <a:pPr>
              <a:spcBef>
                <a:spcPct val="0"/>
              </a:spcBef>
            </a:pPr>
            <a:r>
              <a:rPr lang="en-US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EinfachsteEingabe</a:t>
            </a:r>
            <a:r>
              <a:rPr lang="en-US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77875" y="2665413"/>
            <a:ext cx="7772400" cy="2971800"/>
          </a:xfrm>
          <a:noFill/>
        </p:spPr>
        <p:txBody>
          <a:bodyPr/>
          <a:lstStyle/>
          <a:p>
            <a:pPr marL="627063" indent="-627063"/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String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  <a:r>
              <a:rPr lang="en-GB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627063" indent="-627063"/>
            <a:endParaRPr lang="de-DE" altLang="de-DE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r>
              <a:rPr lang="de-DE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40294" name="AutoShape 6"/>
          <p:cNvSpPr>
            <a:spLocks noChangeArrowheads="1"/>
          </p:cNvSpPr>
          <p:nvPr/>
        </p:nvSpPr>
        <p:spPr bwMode="auto">
          <a:xfrm>
            <a:off x="1081088" y="1096963"/>
            <a:ext cx="4130675" cy="411162"/>
          </a:xfrm>
          <a:prstGeom prst="wedgeRoundRectCallout">
            <a:avLst>
              <a:gd name="adj1" fmla="val -19829"/>
              <a:gd name="adj2" fmla="val 121431"/>
              <a:gd name="adj3" fmla="val 16667"/>
            </a:avLst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/>
              <a:t>Paket erforderlich für Eingaben</a:t>
            </a:r>
          </a:p>
        </p:txBody>
      </p:sp>
      <p:sp>
        <p:nvSpPr>
          <p:cNvPr id="140295" name="AutoShape 7"/>
          <p:cNvSpPr>
            <a:spLocks noChangeArrowheads="1"/>
          </p:cNvSpPr>
          <p:nvPr/>
        </p:nvSpPr>
        <p:spPr bwMode="auto">
          <a:xfrm>
            <a:off x="5792788" y="1065213"/>
            <a:ext cx="3108325" cy="930275"/>
          </a:xfrm>
          <a:prstGeom prst="wedgeRoundRectCallout">
            <a:avLst>
              <a:gd name="adj1" fmla="val -144278"/>
              <a:gd name="adj2" fmla="val 55292"/>
              <a:gd name="adj3" fmla="val 16667"/>
            </a:avLst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1600"/>
              <a:t>Für die meisten java Befehle müssen extra Pakete eingebunden werden.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00175" y="3089429"/>
            <a:ext cx="7543800" cy="259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27063" indent="-627063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de-DE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strEingabe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alt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de-DE" altLang="de-DE" sz="2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de-DE" altLang="de-D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de-DE" alt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altLang="de-DE" sz="2400" b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de-DE" altLang="de-DE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alt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de-DE" alt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de-DE" altLang="de-DE" sz="2400" b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400" b="1" dirty="0" err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de-DE" altLang="de-DE" sz="24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alt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de-DE" alt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System.in</a:t>
            </a:r>
            <a:r>
              <a:rPr lang="de-DE" altLang="de-DE" sz="24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altLang="de-DE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alt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de-DE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008438" y="3266350"/>
            <a:ext cx="4845050" cy="396875"/>
          </a:xfrm>
          <a:prstGeom prst="wedgeRoundRectCallout">
            <a:avLst>
              <a:gd name="adj1" fmla="val -47542"/>
              <a:gd name="adj2" fmla="val 92602"/>
              <a:gd name="adj3" fmla="val 16667"/>
            </a:avLst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 b="1">
                <a:solidFill>
                  <a:schemeClr val="hlink"/>
                </a:solidFill>
              </a:rPr>
              <a:t>Alle Objekte</a:t>
            </a:r>
            <a:r>
              <a:rPr lang="de-DE" altLang="de-DE" sz="2000"/>
              <a:t> werden </a:t>
            </a:r>
            <a:r>
              <a:rPr lang="de-DE" altLang="de-DE" sz="2000" b="1">
                <a:solidFill>
                  <a:schemeClr val="hlink"/>
                </a:solidFill>
              </a:rPr>
              <a:t>mit new</a:t>
            </a:r>
            <a:r>
              <a:rPr lang="de-DE" altLang="de-DE" sz="2000"/>
              <a:t> angelegt.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4" grpId="0" animBg="1"/>
      <p:bldP spid="140295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Text Eingabe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58763" y="1116013"/>
            <a:ext cx="6172200" cy="530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java.io.*;</a:t>
            </a:r>
          </a:p>
          <a:p>
            <a:pPr>
              <a:spcBef>
                <a:spcPct val="0"/>
              </a:spcBef>
            </a:pPr>
            <a:r>
              <a:rPr lang="en-US" alt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EinfachsteEingabe</a:t>
            </a: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alt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77875" y="2046288"/>
            <a:ext cx="7772400" cy="2971800"/>
          </a:xfrm>
          <a:noFill/>
        </p:spPr>
        <p:txBody>
          <a:bodyPr/>
          <a:lstStyle/>
          <a:p>
            <a:pPr marL="627063" indent="-627063"/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String </a:t>
            </a:r>
            <a:r>
              <a:rPr lang="de-DE" alt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  <a:r>
              <a:rPr lang="en-GB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				</a:t>
            </a:r>
            <a:r>
              <a:rPr lang="de-DE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627063" indent="-627063"/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endParaRPr lang="de-DE" altLang="de-DE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/>
            <a:r>
              <a:rPr lang="de-DE" alt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400175" y="2716213"/>
            <a:ext cx="7543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27063" indent="-627063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de-DE" altLang="de-D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de-DE" altLang="de-DE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strEingabe;</a:t>
            </a:r>
            <a:br>
              <a:rPr lang="de-DE" altLang="de-DE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de-DE" altLang="de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de-DE" altLang="de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de-DE" altLang="de-DE" sz="2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de-DE" altLang="de-DE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de-DE" altLang="de-DE" sz="24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BufferedReader(</a:t>
            </a:r>
            <a:r>
              <a:rPr lang="de-DE" altLang="de-DE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de-DE" altLang="de-DE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de-DE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de-DE" altLang="de-DE" sz="24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de-DE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InputStreamReader(</a:t>
            </a:r>
            <a:r>
              <a:rPr lang="de-DE" altLang="de-DE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de-DE" altLang="de-DE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de-DE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				System.in</a:t>
            </a:r>
            <a:r>
              <a:rPr lang="de-DE" altLang="de-DE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altLang="de-DE" sz="2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altLang="de-DE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de-DE" altLang="de-DE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strEingabe =</a:t>
            </a:r>
            <a:r>
              <a:rPr lang="de-DE" altLang="de-DE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  <a:r>
              <a:rPr lang="de-DE" altLang="de-DE" sz="24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.readLine()</a:t>
            </a:r>
            <a:r>
              <a:rPr lang="de-DE" altLang="de-DE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de-DE" altLang="de-DE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de-DE" altLang="de-DE" sz="200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System.out.println(strEingabe);</a:t>
            </a:r>
          </a:p>
          <a:p>
            <a:pPr>
              <a:lnSpc>
                <a:spcPct val="90000"/>
              </a:lnSpc>
            </a:pPr>
            <a:endParaRPr lang="de-DE" altLang="de-DE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319" name="AutoShape 7"/>
          <p:cNvSpPr>
            <a:spLocks noChangeArrowheads="1"/>
          </p:cNvSpPr>
          <p:nvPr/>
        </p:nvSpPr>
        <p:spPr bwMode="auto">
          <a:xfrm>
            <a:off x="6019800" y="5334000"/>
            <a:ext cx="2835275" cy="490538"/>
          </a:xfrm>
          <a:prstGeom prst="wedgeRoundRectCallout">
            <a:avLst>
              <a:gd name="adj1" fmla="val -75250"/>
              <a:gd name="adj2" fmla="val -68125"/>
              <a:gd name="adj3" fmla="val 16667"/>
            </a:avLst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/>
              <a:t>Liest einen Text ein.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229225" y="2037603"/>
            <a:ext cx="376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de-DE" altLang="de-DE" sz="24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2400" b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de-DE" altLang="de-DE" sz="24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548313" y="1116013"/>
            <a:ext cx="3413125" cy="778715"/>
          </a:xfrm>
          <a:prstGeom prst="wedgeRoundRectCallout">
            <a:avLst>
              <a:gd name="adj1" fmla="val -25486"/>
              <a:gd name="adj2" fmla="val 92963"/>
              <a:gd name="adj3" fmla="val 16667"/>
            </a:avLst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000" dirty="0"/>
              <a:t>Eingebauter </a:t>
            </a:r>
            <a:r>
              <a:rPr lang="de-DE" altLang="de-DE" sz="2000" dirty="0" err="1" smtClean="0"/>
              <a:t>Fehlerabfang</a:t>
            </a:r>
            <a:r>
              <a:rPr lang="de-DE" altLang="de-DE" sz="2000" dirty="0" smtClean="0"/>
              <a:t> für Methode </a:t>
            </a:r>
            <a:r>
              <a:rPr lang="de-DE" altLang="de-DE" sz="2000" dirty="0" err="1" smtClean="0"/>
              <a:t>readLine</a:t>
            </a:r>
            <a:r>
              <a:rPr lang="de-DE" altLang="de-DE" sz="2000" dirty="0" smtClean="0"/>
              <a:t>()</a:t>
            </a:r>
            <a:endParaRPr lang="de-DE" alt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9" grpId="0" animBg="1"/>
      <p:bldP spid="10" grpId="0" animBg="1"/>
    </p:bldLst>
  </p:timing>
</p:sld>
</file>

<file path=ppt/theme/theme1.xml><?xml version="1.0" encoding="utf-8"?>
<a:theme xmlns:a="http://schemas.openxmlformats.org/drawingml/2006/main" name="1_schule">
  <a:themeElements>
    <a:clrScheme name="Benutzerdefiniert 4">
      <a:dk1>
        <a:srgbClr val="000000"/>
      </a:dk1>
      <a:lt1>
        <a:srgbClr val="FFFFFF"/>
      </a:lt1>
      <a:dk2>
        <a:srgbClr val="2965A7"/>
      </a:dk2>
      <a:lt2>
        <a:srgbClr val="9FB6FF"/>
      </a:lt2>
      <a:accent1>
        <a:srgbClr val="FFFFFF"/>
      </a:accent1>
      <a:accent2>
        <a:srgbClr val="FF5D15"/>
      </a:accent2>
      <a:accent3>
        <a:srgbClr val="FFFFFF"/>
      </a:accent3>
      <a:accent4>
        <a:srgbClr val="000000"/>
      </a:accent4>
      <a:accent5>
        <a:srgbClr val="FFFFFF"/>
      </a:accent5>
      <a:accent6>
        <a:srgbClr val="923B00"/>
      </a:accent6>
      <a:hlink>
        <a:srgbClr val="FF5D15"/>
      </a:hlink>
      <a:folHlink>
        <a:srgbClr val="6990C5"/>
      </a:folHlink>
    </a:clrScheme>
    <a:fontScheme name="1_schu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chu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chul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chul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chul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chu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chu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chu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chule 8">
        <a:dk1>
          <a:srgbClr val="000000"/>
        </a:dk1>
        <a:lt1>
          <a:srgbClr val="FFFFCC"/>
        </a:lt1>
        <a:dk2>
          <a:srgbClr val="2965A7"/>
        </a:dk2>
        <a:lt2>
          <a:srgbClr val="FFFFD9"/>
        </a:lt2>
        <a:accent1>
          <a:srgbClr val="FFFFE5"/>
        </a:accent1>
        <a:accent2>
          <a:srgbClr val="FFFFF3"/>
        </a:accent2>
        <a:accent3>
          <a:srgbClr val="FFFFE2"/>
        </a:accent3>
        <a:accent4>
          <a:srgbClr val="000000"/>
        </a:accent4>
        <a:accent5>
          <a:srgbClr val="FFFFF0"/>
        </a:accent5>
        <a:accent6>
          <a:srgbClr val="E7E7DC"/>
        </a:accent6>
        <a:hlink>
          <a:srgbClr val="FF0000"/>
        </a:hlink>
        <a:folHlink>
          <a:srgbClr val="9FB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chule 9">
        <a:dk1>
          <a:srgbClr val="000000"/>
        </a:dk1>
        <a:lt1>
          <a:srgbClr val="FFFFCC"/>
        </a:lt1>
        <a:dk2>
          <a:srgbClr val="2965A7"/>
        </a:dk2>
        <a:lt2>
          <a:srgbClr val="FFFFD9"/>
        </a:lt2>
        <a:accent1>
          <a:srgbClr val="FFFFE5"/>
        </a:accent1>
        <a:accent2>
          <a:srgbClr val="A24200"/>
        </a:accent2>
        <a:accent3>
          <a:srgbClr val="FFFFE2"/>
        </a:accent3>
        <a:accent4>
          <a:srgbClr val="000000"/>
        </a:accent4>
        <a:accent5>
          <a:srgbClr val="FFFFF0"/>
        </a:accent5>
        <a:accent6>
          <a:srgbClr val="923B00"/>
        </a:accent6>
        <a:hlink>
          <a:srgbClr val="FF5D15"/>
        </a:hlink>
        <a:folHlink>
          <a:srgbClr val="9FB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chule 10">
        <a:dk1>
          <a:srgbClr val="000000"/>
        </a:dk1>
        <a:lt1>
          <a:srgbClr val="FFFFFF"/>
        </a:lt1>
        <a:dk2>
          <a:srgbClr val="2965A7"/>
        </a:dk2>
        <a:lt2>
          <a:srgbClr val="FFFFD9"/>
        </a:lt2>
        <a:accent1>
          <a:srgbClr val="FFFFFF"/>
        </a:accent1>
        <a:accent2>
          <a:srgbClr val="A242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923B00"/>
        </a:accent6>
        <a:hlink>
          <a:srgbClr val="FF5D15"/>
        </a:hlink>
        <a:folHlink>
          <a:srgbClr val="9FB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chule 11">
        <a:dk1>
          <a:srgbClr val="000000"/>
        </a:dk1>
        <a:lt1>
          <a:srgbClr val="FFFFFF"/>
        </a:lt1>
        <a:dk2>
          <a:srgbClr val="2965A7"/>
        </a:dk2>
        <a:lt2>
          <a:srgbClr val="9FB6FF"/>
        </a:lt2>
        <a:accent1>
          <a:srgbClr val="FFFFFF"/>
        </a:accent1>
        <a:accent2>
          <a:srgbClr val="A242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923B00"/>
        </a:accent6>
        <a:hlink>
          <a:srgbClr val="FF5D15"/>
        </a:hlink>
        <a:folHlink>
          <a:srgbClr val="6990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chule">
  <a:themeElements>
    <a:clrScheme name="Benutzerdefiniert 5">
      <a:dk1>
        <a:srgbClr val="000000"/>
      </a:dk1>
      <a:lt1>
        <a:srgbClr val="FFFFFF"/>
      </a:lt1>
      <a:dk2>
        <a:srgbClr val="2965A7"/>
      </a:dk2>
      <a:lt2>
        <a:srgbClr val="6990C5"/>
      </a:lt2>
      <a:accent1>
        <a:srgbClr val="FF5D15"/>
      </a:accent1>
      <a:accent2>
        <a:srgbClr val="A242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923B00"/>
      </a:accent6>
      <a:hlink>
        <a:srgbClr val="FF5D15"/>
      </a:hlink>
      <a:folHlink>
        <a:srgbClr val="6990C5"/>
      </a:folHlink>
    </a:clrScheme>
    <a:fontScheme name="schu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chu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ul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hul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ul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u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u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u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ule 8">
        <a:dk1>
          <a:srgbClr val="000000"/>
        </a:dk1>
        <a:lt1>
          <a:srgbClr val="FFFFCC"/>
        </a:lt1>
        <a:dk2>
          <a:srgbClr val="2965A7"/>
        </a:dk2>
        <a:lt2>
          <a:srgbClr val="FFFFD9"/>
        </a:lt2>
        <a:accent1>
          <a:srgbClr val="FFFFE5"/>
        </a:accent1>
        <a:accent2>
          <a:srgbClr val="FFFFF3"/>
        </a:accent2>
        <a:accent3>
          <a:srgbClr val="FFFFE2"/>
        </a:accent3>
        <a:accent4>
          <a:srgbClr val="000000"/>
        </a:accent4>
        <a:accent5>
          <a:srgbClr val="FFFFF0"/>
        </a:accent5>
        <a:accent6>
          <a:srgbClr val="E7E7DC"/>
        </a:accent6>
        <a:hlink>
          <a:srgbClr val="FF0000"/>
        </a:hlink>
        <a:folHlink>
          <a:srgbClr val="9FB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ule 9">
        <a:dk1>
          <a:srgbClr val="000000"/>
        </a:dk1>
        <a:lt1>
          <a:srgbClr val="FFFFCC"/>
        </a:lt1>
        <a:dk2>
          <a:srgbClr val="2965A7"/>
        </a:dk2>
        <a:lt2>
          <a:srgbClr val="FFFFD9"/>
        </a:lt2>
        <a:accent1>
          <a:srgbClr val="FFFFE5"/>
        </a:accent1>
        <a:accent2>
          <a:srgbClr val="A24200"/>
        </a:accent2>
        <a:accent3>
          <a:srgbClr val="FFFFE2"/>
        </a:accent3>
        <a:accent4>
          <a:srgbClr val="000000"/>
        </a:accent4>
        <a:accent5>
          <a:srgbClr val="FFFFF0"/>
        </a:accent5>
        <a:accent6>
          <a:srgbClr val="923B00"/>
        </a:accent6>
        <a:hlink>
          <a:srgbClr val="FF5D15"/>
        </a:hlink>
        <a:folHlink>
          <a:srgbClr val="9FB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ule 10">
        <a:dk1>
          <a:srgbClr val="000000"/>
        </a:dk1>
        <a:lt1>
          <a:srgbClr val="FFFFFF"/>
        </a:lt1>
        <a:dk2>
          <a:srgbClr val="2965A7"/>
        </a:dk2>
        <a:lt2>
          <a:srgbClr val="FFFFD9"/>
        </a:lt2>
        <a:accent1>
          <a:srgbClr val="FFFFFF"/>
        </a:accent1>
        <a:accent2>
          <a:srgbClr val="A242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923B00"/>
        </a:accent6>
        <a:hlink>
          <a:srgbClr val="FF5D15"/>
        </a:hlink>
        <a:folHlink>
          <a:srgbClr val="9FB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ule 11">
        <a:dk1>
          <a:srgbClr val="000000"/>
        </a:dk1>
        <a:lt1>
          <a:srgbClr val="FFFFFF"/>
        </a:lt1>
        <a:dk2>
          <a:srgbClr val="2965A7"/>
        </a:dk2>
        <a:lt2>
          <a:srgbClr val="9FB6FF"/>
        </a:lt2>
        <a:accent1>
          <a:srgbClr val="FFFFFF"/>
        </a:accent1>
        <a:accent2>
          <a:srgbClr val="A242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923B00"/>
        </a:accent6>
        <a:hlink>
          <a:srgbClr val="FF5D15"/>
        </a:hlink>
        <a:folHlink>
          <a:srgbClr val="6990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chule">
  <a:themeElements>
    <a:clrScheme name="2_schule 11">
      <a:dk1>
        <a:srgbClr val="000000"/>
      </a:dk1>
      <a:lt1>
        <a:srgbClr val="FFFFFF"/>
      </a:lt1>
      <a:dk2>
        <a:srgbClr val="2965A7"/>
      </a:dk2>
      <a:lt2>
        <a:srgbClr val="9FB6FF"/>
      </a:lt2>
      <a:accent1>
        <a:srgbClr val="FFFFFF"/>
      </a:accent1>
      <a:accent2>
        <a:srgbClr val="A242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923B00"/>
      </a:accent6>
      <a:hlink>
        <a:srgbClr val="FF5D15"/>
      </a:hlink>
      <a:folHlink>
        <a:srgbClr val="6990C5"/>
      </a:folHlink>
    </a:clrScheme>
    <a:fontScheme name="2_schu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schu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chul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chul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chul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chu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chu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chu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chule 8">
        <a:dk1>
          <a:srgbClr val="000000"/>
        </a:dk1>
        <a:lt1>
          <a:srgbClr val="FFFFCC"/>
        </a:lt1>
        <a:dk2>
          <a:srgbClr val="2965A7"/>
        </a:dk2>
        <a:lt2>
          <a:srgbClr val="FFFFD9"/>
        </a:lt2>
        <a:accent1>
          <a:srgbClr val="FFFFE5"/>
        </a:accent1>
        <a:accent2>
          <a:srgbClr val="FFFFF3"/>
        </a:accent2>
        <a:accent3>
          <a:srgbClr val="FFFFE2"/>
        </a:accent3>
        <a:accent4>
          <a:srgbClr val="000000"/>
        </a:accent4>
        <a:accent5>
          <a:srgbClr val="FFFFF0"/>
        </a:accent5>
        <a:accent6>
          <a:srgbClr val="E7E7DC"/>
        </a:accent6>
        <a:hlink>
          <a:srgbClr val="FF0000"/>
        </a:hlink>
        <a:folHlink>
          <a:srgbClr val="9FB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chule 9">
        <a:dk1>
          <a:srgbClr val="000000"/>
        </a:dk1>
        <a:lt1>
          <a:srgbClr val="FFFFCC"/>
        </a:lt1>
        <a:dk2>
          <a:srgbClr val="2965A7"/>
        </a:dk2>
        <a:lt2>
          <a:srgbClr val="FFFFD9"/>
        </a:lt2>
        <a:accent1>
          <a:srgbClr val="FFFFE5"/>
        </a:accent1>
        <a:accent2>
          <a:srgbClr val="A24200"/>
        </a:accent2>
        <a:accent3>
          <a:srgbClr val="FFFFE2"/>
        </a:accent3>
        <a:accent4>
          <a:srgbClr val="000000"/>
        </a:accent4>
        <a:accent5>
          <a:srgbClr val="FFFFF0"/>
        </a:accent5>
        <a:accent6>
          <a:srgbClr val="923B00"/>
        </a:accent6>
        <a:hlink>
          <a:srgbClr val="FF5D15"/>
        </a:hlink>
        <a:folHlink>
          <a:srgbClr val="9FB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chule 10">
        <a:dk1>
          <a:srgbClr val="000000"/>
        </a:dk1>
        <a:lt1>
          <a:srgbClr val="FFFFFF"/>
        </a:lt1>
        <a:dk2>
          <a:srgbClr val="2965A7"/>
        </a:dk2>
        <a:lt2>
          <a:srgbClr val="FFFFD9"/>
        </a:lt2>
        <a:accent1>
          <a:srgbClr val="FFFFFF"/>
        </a:accent1>
        <a:accent2>
          <a:srgbClr val="A242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923B00"/>
        </a:accent6>
        <a:hlink>
          <a:srgbClr val="FF5D15"/>
        </a:hlink>
        <a:folHlink>
          <a:srgbClr val="9FB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chule 11">
        <a:dk1>
          <a:srgbClr val="000000"/>
        </a:dk1>
        <a:lt1>
          <a:srgbClr val="FFFFFF"/>
        </a:lt1>
        <a:dk2>
          <a:srgbClr val="2965A7"/>
        </a:dk2>
        <a:lt2>
          <a:srgbClr val="9FB6FF"/>
        </a:lt2>
        <a:accent1>
          <a:srgbClr val="FFFFFF"/>
        </a:accent1>
        <a:accent2>
          <a:srgbClr val="A242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923B00"/>
        </a:accent6>
        <a:hlink>
          <a:srgbClr val="FF5D15"/>
        </a:hlink>
        <a:folHlink>
          <a:srgbClr val="6990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JavaSchule</Template>
  <TotalTime>0</TotalTime>
  <Words>1961</Words>
  <Application>Microsoft Office PowerPoint</Application>
  <PresentationFormat>Bildschirmpräsentation (4:3)</PresentationFormat>
  <Paragraphs>764</Paragraphs>
  <Slides>63</Slides>
  <Notes>15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63</vt:i4>
      </vt:variant>
    </vt:vector>
  </HeadingPairs>
  <TitlesOfParts>
    <vt:vector size="73" baseType="lpstr">
      <vt:lpstr>Arial Unicode MS</vt:lpstr>
      <vt:lpstr>Arial</vt:lpstr>
      <vt:lpstr>Arial Narrow</vt:lpstr>
      <vt:lpstr>Comic Sans MS</vt:lpstr>
      <vt:lpstr>Times New Roman</vt:lpstr>
      <vt:lpstr>Wingdings</vt:lpstr>
      <vt:lpstr>1_schule</vt:lpstr>
      <vt:lpstr>schule</vt:lpstr>
      <vt:lpstr>2_schule</vt:lpstr>
      <vt:lpstr>Dokument</vt:lpstr>
      <vt:lpstr>Von C++ zu Java</vt:lpstr>
      <vt:lpstr>Inhalt</vt:lpstr>
      <vt:lpstr>Vom Quellcode zur Ausführung</vt:lpstr>
      <vt:lpstr>Java ist komplett Objektorientiert </vt:lpstr>
      <vt:lpstr>Das Hauptprogramm von HelloWorld.java</vt:lpstr>
      <vt:lpstr>Kommentare</vt:lpstr>
      <vt:lpstr>Übersicht Datentypen</vt:lpstr>
      <vt:lpstr>Eingaben in der Console</vt:lpstr>
      <vt:lpstr>Text Eingabe</vt:lpstr>
      <vt:lpstr>Text Eingabe</vt:lpstr>
      <vt:lpstr>Zahlen Eingabe</vt:lpstr>
      <vt:lpstr>Autoboxing von primitiven Zahlen</vt:lpstr>
      <vt:lpstr>Zeichen Eingabe</vt:lpstr>
      <vt:lpstr>Strings vergleichen</vt:lpstr>
      <vt:lpstr>Arrays</vt:lpstr>
      <vt:lpstr>Speicherverwaltung Zeiger oder Referenzen? </vt:lpstr>
      <vt:lpstr>Stack und Heap</vt:lpstr>
      <vt:lpstr>Beispiel: Klasse Kuchen</vt:lpstr>
      <vt:lpstr>Der Stack und der Heap</vt:lpstr>
      <vt:lpstr>Der Stack und der Heap</vt:lpstr>
      <vt:lpstr>Der Stack und der Heap</vt:lpstr>
      <vt:lpstr>Der Garbage Collector</vt:lpstr>
      <vt:lpstr>OO in Java </vt:lpstr>
      <vt:lpstr>Klassen und Vererbung</vt:lpstr>
      <vt:lpstr>Redefinition von Methoden</vt:lpstr>
      <vt:lpstr>Sichtbarkeiten</vt:lpstr>
      <vt:lpstr>Konstruktoren</vt:lpstr>
      <vt:lpstr>super ≠ super()</vt:lpstr>
      <vt:lpstr>super – Was geht nicht?</vt:lpstr>
      <vt:lpstr>Abstrakt in Java</vt:lpstr>
      <vt:lpstr>Java docs – Die api</vt:lpstr>
      <vt:lpstr>Alles erbt von Object</vt:lpstr>
      <vt:lpstr>Object Methoden</vt:lpstr>
      <vt:lpstr>Interfaces</vt:lpstr>
      <vt:lpstr>Interface</vt:lpstr>
      <vt:lpstr>Interfaces in Java</vt:lpstr>
      <vt:lpstr>Interfaces in Java</vt:lpstr>
      <vt:lpstr>Attribute und default Implementationen</vt:lpstr>
      <vt:lpstr>Interface</vt:lpstr>
      <vt:lpstr>Abstrakte Klasse vs. Interface</vt:lpstr>
      <vt:lpstr>eclipse</vt:lpstr>
      <vt:lpstr>eclipse</vt:lpstr>
      <vt:lpstr>eclipse – Projekt anlegen</vt:lpstr>
      <vt:lpstr>eclipse – Klasse erstellen</vt:lpstr>
      <vt:lpstr>eclipse - Compilieren</vt:lpstr>
      <vt:lpstr>eclipse – Übersetzen und Ausführen</vt:lpstr>
      <vt:lpstr>Pakete erstellen</vt:lpstr>
      <vt:lpstr>PowerPoint-Präsentation</vt:lpstr>
      <vt:lpstr>PowerPoint-Präsentation</vt:lpstr>
      <vt:lpstr>Projeke importieren</vt:lpstr>
      <vt:lpstr>Projekte auswählen</vt:lpstr>
      <vt:lpstr>Probleme</vt:lpstr>
      <vt:lpstr>Quellcode importieren</vt:lpstr>
      <vt:lpstr>Import aus Dateien</vt:lpstr>
      <vt:lpstr>Import aus Dateien</vt:lpstr>
      <vt:lpstr>Import aus Dateien</vt:lpstr>
      <vt:lpstr>Der Debugger</vt:lpstr>
      <vt:lpstr>Die Debug Perspektive</vt:lpstr>
      <vt:lpstr>Die Debug Perspektive</vt:lpstr>
      <vt:lpstr>Watch Variablen</vt:lpstr>
      <vt:lpstr>"Steppen"</vt:lpstr>
      <vt:lpstr>Expressions</vt:lpstr>
      <vt:lpstr>Quellen - Ressourcen</vt:lpstr>
    </vt:vector>
  </TitlesOfParts>
  <Company>Kerber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Jörg</dc:creator>
  <cp:lastModifiedBy>rollins</cp:lastModifiedBy>
  <cp:revision>308</cp:revision>
  <dcterms:created xsi:type="dcterms:W3CDTF">2002-11-11T12:01:55Z</dcterms:created>
  <dcterms:modified xsi:type="dcterms:W3CDTF">2019-01-22T10:39:04Z</dcterms:modified>
</cp:coreProperties>
</file>