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jpg" ContentType="image/jpg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04000" y="186600"/>
            <a:ext cx="291599" cy="2915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7300" y="3182447"/>
            <a:ext cx="8089399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86475" y="1119285"/>
            <a:ext cx="7971048" cy="1708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3" Type="http://schemas.openxmlformats.org/officeDocument/2006/relationships/image" Target="../media/image11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979670" cy="5143500"/>
          </a:xfrm>
          <a:custGeom>
            <a:avLst/>
            <a:gdLst/>
            <a:ahLst/>
            <a:cxnLst/>
            <a:rect l="l" t="t" r="r" b="b"/>
            <a:pathLst>
              <a:path w="4979670" h="5143500">
                <a:moveTo>
                  <a:pt x="0" y="5143499"/>
                </a:moveTo>
                <a:lnTo>
                  <a:pt x="4979149" y="5143499"/>
                </a:lnTo>
                <a:lnTo>
                  <a:pt x="4979149" y="0"/>
                </a:lnTo>
                <a:lnTo>
                  <a:pt x="0" y="0"/>
                </a:lnTo>
                <a:lnTo>
                  <a:pt x="0" y="5143499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0000" y="360000"/>
            <a:ext cx="1611100" cy="20767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4620590" y="0"/>
            <a:ext cx="4523740" cy="5143500"/>
            <a:chOff x="4620590" y="0"/>
            <a:chExt cx="4523740" cy="5143500"/>
          </a:xfrm>
        </p:grpSpPr>
        <p:sp>
          <p:nvSpPr>
            <p:cNvPr id="5" name="object 5"/>
            <p:cNvSpPr/>
            <p:nvPr/>
          </p:nvSpPr>
          <p:spPr>
            <a:xfrm>
              <a:off x="4979150" y="0"/>
              <a:ext cx="4164965" cy="5143500"/>
            </a:xfrm>
            <a:custGeom>
              <a:avLst/>
              <a:gdLst/>
              <a:ahLst/>
              <a:cxnLst/>
              <a:rect l="l" t="t" r="r" b="b"/>
              <a:pathLst>
                <a:path w="4164965" h="5143500">
                  <a:moveTo>
                    <a:pt x="4164899" y="5143499"/>
                  </a:moveTo>
                  <a:lnTo>
                    <a:pt x="0" y="5143499"/>
                  </a:lnTo>
                  <a:lnTo>
                    <a:pt x="0" y="0"/>
                  </a:lnTo>
                  <a:lnTo>
                    <a:pt x="4164899" y="0"/>
                  </a:lnTo>
                  <a:lnTo>
                    <a:pt x="4164899" y="5143499"/>
                  </a:lnTo>
                  <a:close/>
                </a:path>
              </a:pathLst>
            </a:custGeom>
            <a:solidFill>
              <a:srgbClr val="8D46F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0590" y="838020"/>
              <a:ext cx="3041524" cy="332802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27300" y="2688662"/>
            <a:ext cx="2168525" cy="829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365" b="1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dirty="0" sz="3600" spc="-155" b="1">
                <a:solidFill>
                  <a:srgbClr val="FFFFFF"/>
                </a:solidFill>
                <a:latin typeface="Tahoma"/>
                <a:cs typeface="Tahoma"/>
              </a:rPr>
              <a:t>or</a:t>
            </a:r>
            <a:r>
              <a:rPr dirty="0" sz="3600" spc="-215" b="1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dirty="0" sz="3600" spc="-140" b="1">
                <a:solidFill>
                  <a:srgbClr val="FFFFFF"/>
                </a:solidFill>
                <a:latin typeface="Tahoma"/>
                <a:cs typeface="Tahoma"/>
              </a:rPr>
              <a:t>shop</a:t>
            </a:r>
            <a:endParaRPr sz="3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dirty="0" sz="1000" spc="-50">
                <a:solidFill>
                  <a:srgbClr val="71E76E"/>
                </a:solidFill>
                <a:latin typeface="Courier New"/>
                <a:cs typeface="Courier New"/>
              </a:rPr>
              <a:t>У</a:t>
            </a:r>
            <a:r>
              <a:rPr dirty="0" sz="1000" spc="-40">
                <a:solidFill>
                  <a:srgbClr val="71E76E"/>
                </a:solidFill>
                <a:latin typeface="Courier New"/>
                <a:cs typeface="Courier New"/>
              </a:rPr>
              <a:t>рок</a:t>
            </a:r>
            <a:r>
              <a:rPr dirty="0" sz="1000" spc="-365">
                <a:solidFill>
                  <a:srgbClr val="71E76E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71E76E"/>
                </a:solidFill>
                <a:latin typeface="Courier New"/>
                <a:cs typeface="Courier New"/>
              </a:rPr>
              <a:t>12</a:t>
            </a:r>
            <a:endParaRPr sz="1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050" y="667565"/>
            <a:ext cx="1193800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65" b="1">
                <a:latin typeface="Tahoma"/>
                <a:cs typeface="Tahoma"/>
              </a:rPr>
              <a:t>Р</a:t>
            </a:r>
            <a:r>
              <a:rPr dirty="0" sz="1800" spc="-95" b="1">
                <a:latin typeface="Tahoma"/>
                <a:cs typeface="Tahoma"/>
              </a:rPr>
              <a:t>е</a:t>
            </a:r>
            <a:r>
              <a:rPr dirty="0" sz="1800" spc="-140" b="1">
                <a:latin typeface="Tahoma"/>
                <a:cs typeface="Tahoma"/>
              </a:rPr>
              <a:t>г</a:t>
            </a:r>
            <a:r>
              <a:rPr dirty="0" sz="1800" spc="-80" b="1">
                <a:latin typeface="Tahoma"/>
                <a:cs typeface="Tahoma"/>
              </a:rPr>
              <a:t>ламент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4244" y="1179459"/>
            <a:ext cx="189755" cy="17859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01699" y="1155746"/>
            <a:ext cx="3040380" cy="1220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30">
                <a:latin typeface="Courier New"/>
                <a:cs typeface="Courier New"/>
              </a:rPr>
              <a:t>П</a:t>
            </a:r>
            <a:r>
              <a:rPr dirty="0" sz="1200" spc="25">
                <a:latin typeface="Courier New"/>
                <a:cs typeface="Courier New"/>
              </a:rPr>
              <a:t>о</a:t>
            </a:r>
            <a:r>
              <a:rPr dirty="0" sz="1200" spc="-45">
                <a:latin typeface="Courier New"/>
                <a:cs typeface="Courier New"/>
              </a:rPr>
              <a:t>лучаем</a:t>
            </a:r>
            <a:r>
              <a:rPr dirty="0" sz="1200" spc="-440">
                <a:latin typeface="Courier New"/>
                <a:cs typeface="Courier New"/>
              </a:rPr>
              <a:t> </a:t>
            </a:r>
            <a:r>
              <a:rPr dirty="0" sz="1200" spc="-130">
                <a:latin typeface="Courier New"/>
                <a:cs typeface="Courier New"/>
              </a:rPr>
              <a:t>з</a:t>
            </a:r>
            <a:r>
              <a:rPr dirty="0" sz="1200" spc="-55">
                <a:latin typeface="Courier New"/>
                <a:cs typeface="Courier New"/>
              </a:rPr>
              <a:t>а</a:t>
            </a:r>
            <a:r>
              <a:rPr dirty="0" sz="1200" spc="-35">
                <a:latin typeface="Courier New"/>
                <a:cs typeface="Courier New"/>
              </a:rPr>
              <a:t>дание</a:t>
            </a:r>
            <a:endParaRPr sz="1200">
              <a:latin typeface="Courier New"/>
              <a:cs typeface="Courier New"/>
            </a:endParaRPr>
          </a:p>
          <a:p>
            <a:pPr marL="12700" marR="5080">
              <a:lnSpc>
                <a:spcPct val="184400"/>
              </a:lnSpc>
            </a:pPr>
            <a:r>
              <a:rPr dirty="0" sz="1200" spc="30">
                <a:latin typeface="Courier New"/>
                <a:cs typeface="Courier New"/>
              </a:rPr>
              <a:t>Вып</a:t>
            </a:r>
            <a:r>
              <a:rPr dirty="0" sz="1200" spc="25">
                <a:latin typeface="Courier New"/>
                <a:cs typeface="Courier New"/>
              </a:rPr>
              <a:t>о</a:t>
            </a:r>
            <a:r>
              <a:rPr dirty="0" sz="1200" spc="-20">
                <a:latin typeface="Courier New"/>
                <a:cs typeface="Courier New"/>
              </a:rPr>
              <a:t>лняем</a:t>
            </a:r>
            <a:r>
              <a:rPr dirty="0" sz="1200" spc="-440">
                <a:latin typeface="Courier New"/>
                <a:cs typeface="Courier New"/>
              </a:rPr>
              <a:t> </a:t>
            </a:r>
            <a:r>
              <a:rPr dirty="0" sz="1200" spc="-130">
                <a:latin typeface="Courier New"/>
                <a:cs typeface="Courier New"/>
              </a:rPr>
              <a:t>з</a:t>
            </a:r>
            <a:r>
              <a:rPr dirty="0" sz="1200" spc="-55">
                <a:latin typeface="Courier New"/>
                <a:cs typeface="Courier New"/>
              </a:rPr>
              <a:t>а</a:t>
            </a:r>
            <a:r>
              <a:rPr dirty="0" sz="1200" spc="-35">
                <a:latin typeface="Courier New"/>
                <a:cs typeface="Courier New"/>
              </a:rPr>
              <a:t>дание</a:t>
            </a:r>
            <a:r>
              <a:rPr dirty="0" sz="1200" spc="-440">
                <a:latin typeface="Courier New"/>
                <a:cs typeface="Courier New"/>
              </a:rPr>
              <a:t> </a:t>
            </a:r>
            <a:r>
              <a:rPr dirty="0" sz="1200" spc="-40">
                <a:latin typeface="Courier New"/>
                <a:cs typeface="Courier New"/>
              </a:rPr>
              <a:t>определенное</a:t>
            </a:r>
            <a:r>
              <a:rPr dirty="0" sz="1200" spc="-440">
                <a:latin typeface="Courier New"/>
                <a:cs typeface="Courier New"/>
              </a:rPr>
              <a:t> </a:t>
            </a:r>
            <a:r>
              <a:rPr dirty="0" sz="1200" spc="-20">
                <a:latin typeface="Courier New"/>
                <a:cs typeface="Courier New"/>
              </a:rPr>
              <a:t>время  </a:t>
            </a:r>
            <a:r>
              <a:rPr dirty="0" sz="1200" spc="-15">
                <a:latin typeface="Courier New"/>
                <a:cs typeface="Courier New"/>
              </a:rPr>
              <a:t>Проверяем</a:t>
            </a:r>
            <a:r>
              <a:rPr dirty="0" sz="1200" spc="-440">
                <a:latin typeface="Courier New"/>
                <a:cs typeface="Courier New"/>
              </a:rPr>
              <a:t> </a:t>
            </a:r>
            <a:r>
              <a:rPr dirty="0" sz="1200" spc="-55">
                <a:latin typeface="Courier New"/>
                <a:cs typeface="Courier New"/>
              </a:rPr>
              <a:t>правильнос</a:t>
            </a:r>
            <a:r>
              <a:rPr dirty="0" sz="1200" spc="-125">
                <a:latin typeface="Courier New"/>
                <a:cs typeface="Courier New"/>
              </a:rPr>
              <a:t>ть</a:t>
            </a:r>
            <a:r>
              <a:rPr dirty="0" sz="1200" spc="-440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вып</a:t>
            </a:r>
            <a:r>
              <a:rPr dirty="0" sz="1200" spc="-5">
                <a:latin typeface="Courier New"/>
                <a:cs typeface="Courier New"/>
              </a:rPr>
              <a:t>о</a:t>
            </a:r>
            <a:r>
              <a:rPr dirty="0" sz="1200" spc="-40">
                <a:latin typeface="Courier New"/>
                <a:cs typeface="Courier New"/>
              </a:rPr>
              <a:t>лнения  </a:t>
            </a:r>
            <a:r>
              <a:rPr dirty="0" sz="1200" spc="-10">
                <a:latin typeface="Courier New"/>
                <a:cs typeface="Courier New"/>
              </a:rPr>
              <a:t>Пер</a:t>
            </a:r>
            <a:r>
              <a:rPr dirty="0" sz="1200" spc="-25">
                <a:latin typeface="Courier New"/>
                <a:cs typeface="Courier New"/>
              </a:rPr>
              <a:t>е</a:t>
            </a:r>
            <a:r>
              <a:rPr dirty="0" sz="1200" spc="-130">
                <a:latin typeface="Courier New"/>
                <a:cs typeface="Courier New"/>
              </a:rPr>
              <a:t>х</a:t>
            </a:r>
            <a:r>
              <a:rPr dirty="0" sz="1200" spc="-55">
                <a:latin typeface="Courier New"/>
                <a:cs typeface="Courier New"/>
              </a:rPr>
              <a:t>о</a:t>
            </a:r>
            <a:r>
              <a:rPr dirty="0" sz="1200" spc="30">
                <a:latin typeface="Courier New"/>
                <a:cs typeface="Courier New"/>
              </a:rPr>
              <a:t>дим</a:t>
            </a:r>
            <a:r>
              <a:rPr dirty="0" sz="1200" spc="-440">
                <a:latin typeface="Courier New"/>
                <a:cs typeface="Courier New"/>
              </a:rPr>
              <a:t> </a:t>
            </a:r>
            <a:r>
              <a:rPr dirty="0" sz="1200" spc="-65">
                <a:latin typeface="Courier New"/>
                <a:cs typeface="Courier New"/>
              </a:rPr>
              <a:t>к</a:t>
            </a:r>
            <a:r>
              <a:rPr dirty="0" sz="1200" spc="-440">
                <a:latin typeface="Courier New"/>
                <a:cs typeface="Courier New"/>
              </a:rPr>
              <a:t> </a:t>
            </a:r>
            <a:r>
              <a:rPr dirty="0" sz="1200" spc="-30">
                <a:latin typeface="Courier New"/>
                <a:cs typeface="Courier New"/>
              </a:rPr>
              <a:t>новому</a:t>
            </a:r>
            <a:r>
              <a:rPr dirty="0" sz="1200" spc="-440">
                <a:latin typeface="Courier New"/>
                <a:cs typeface="Courier New"/>
              </a:rPr>
              <a:t> </a:t>
            </a:r>
            <a:r>
              <a:rPr dirty="0" sz="1200" spc="-130">
                <a:latin typeface="Courier New"/>
                <a:cs typeface="Courier New"/>
              </a:rPr>
              <a:t>з</a:t>
            </a:r>
            <a:r>
              <a:rPr dirty="0" sz="1200" spc="-55">
                <a:latin typeface="Courier New"/>
                <a:cs typeface="Courier New"/>
              </a:rPr>
              <a:t>а</a:t>
            </a:r>
            <a:r>
              <a:rPr dirty="0" sz="1200" spc="20">
                <a:latin typeface="Courier New"/>
                <a:cs typeface="Courier New"/>
              </a:rPr>
              <a:t>данию</a:t>
            </a:r>
            <a:endParaRPr sz="12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4244" y="1516771"/>
            <a:ext cx="189755" cy="17859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4244" y="1854083"/>
            <a:ext cx="189755" cy="17859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4244" y="2191395"/>
            <a:ext cx="189755" cy="17859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51434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04000" y="190612"/>
              <a:ext cx="291601" cy="28357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0000" y="4181574"/>
              <a:ext cx="421654" cy="35999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27300" y="3182447"/>
            <a:ext cx="185102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35"/>
              <a:t>З</a:t>
            </a:r>
            <a:r>
              <a:rPr dirty="0" spc="-55"/>
              <a:t>а</a:t>
            </a:r>
            <a:r>
              <a:rPr dirty="0" spc="-114"/>
              <a:t>дания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050" y="667565"/>
            <a:ext cx="3481070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70" b="1">
                <a:latin typeface="Tahoma"/>
                <a:cs typeface="Tahoma"/>
              </a:rPr>
              <a:t>З</a:t>
            </a:r>
            <a:r>
              <a:rPr dirty="0" sz="1800" spc="-50" b="1">
                <a:latin typeface="Tahoma"/>
                <a:cs typeface="Tahoma"/>
              </a:rPr>
              <a:t>а</a:t>
            </a:r>
            <a:r>
              <a:rPr dirty="0" sz="1800" spc="-65" b="1">
                <a:latin typeface="Tahoma"/>
                <a:cs typeface="Tahoma"/>
              </a:rPr>
              <a:t>дание</a:t>
            </a:r>
            <a:r>
              <a:rPr dirty="0" sz="1800" spc="-105" b="1">
                <a:latin typeface="Tahoma"/>
                <a:cs typeface="Tahoma"/>
              </a:rPr>
              <a:t> </a:t>
            </a:r>
            <a:r>
              <a:rPr dirty="0" sz="1800" spc="-70" b="1">
                <a:latin typeface="Tahoma"/>
                <a:cs typeface="Tahoma"/>
              </a:rPr>
              <a:t>1</a:t>
            </a:r>
            <a:r>
              <a:rPr dirty="0" sz="1800" spc="-105" b="1">
                <a:latin typeface="Tahoma"/>
                <a:cs typeface="Tahoma"/>
              </a:rPr>
              <a:t> </a:t>
            </a:r>
            <a:r>
              <a:rPr dirty="0" sz="1800" spc="-220" b="1">
                <a:latin typeface="Tahoma"/>
                <a:cs typeface="Tahoma"/>
              </a:rPr>
              <a:t>(</a:t>
            </a:r>
            <a:r>
              <a:rPr dirty="0" sz="1800" spc="-80" b="1">
                <a:latin typeface="Tahoma"/>
                <a:cs typeface="Tahoma"/>
              </a:rPr>
              <a:t>т</a:t>
            </a:r>
            <a:r>
              <a:rPr dirty="0" sz="1800" spc="-85" b="1">
                <a:latin typeface="Tahoma"/>
                <a:cs typeface="Tahoma"/>
              </a:rPr>
              <a:t>айминг</a:t>
            </a:r>
            <a:r>
              <a:rPr dirty="0" sz="1800" spc="-105" b="1">
                <a:latin typeface="Tahoma"/>
                <a:cs typeface="Tahoma"/>
              </a:rPr>
              <a:t> </a:t>
            </a:r>
            <a:r>
              <a:rPr dirty="0" sz="1800" spc="-70" b="1">
                <a:latin typeface="Tahoma"/>
                <a:cs typeface="Tahoma"/>
              </a:rPr>
              <a:t>125</a:t>
            </a:r>
            <a:r>
              <a:rPr dirty="0" sz="1800" spc="-105" b="1">
                <a:latin typeface="Tahoma"/>
                <a:cs typeface="Tahoma"/>
              </a:rPr>
              <a:t> </a:t>
            </a:r>
            <a:r>
              <a:rPr dirty="0" sz="1800" spc="-90" b="1">
                <a:latin typeface="Tahoma"/>
                <a:cs typeface="Tahoma"/>
              </a:rPr>
              <a:t>мин</a:t>
            </a:r>
            <a:r>
              <a:rPr dirty="0" sz="1800" spc="-60" b="1">
                <a:latin typeface="Tahoma"/>
                <a:cs typeface="Tahoma"/>
              </a:rPr>
              <a:t>у</a:t>
            </a:r>
            <a:r>
              <a:rPr dirty="0" sz="1800" spc="-70" b="1">
                <a:latin typeface="Tahoma"/>
                <a:cs typeface="Tahoma"/>
              </a:rPr>
              <a:t>т</a:t>
            </a:r>
            <a:r>
              <a:rPr dirty="0" sz="1800" spc="-215" b="1">
                <a:latin typeface="Tahoma"/>
                <a:cs typeface="Tahoma"/>
              </a:rPr>
              <a:t>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6475" y="1129180"/>
            <a:ext cx="5518785" cy="282956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410209" indent="-398145">
              <a:lnSpc>
                <a:spcPct val="100000"/>
              </a:lnSpc>
              <a:spcBef>
                <a:spcPts val="385"/>
              </a:spcBef>
              <a:buAutoNum type="arabicPeriod"/>
              <a:tabLst>
                <a:tab pos="410209" algn="l"/>
                <a:tab pos="410845" algn="l"/>
              </a:tabLst>
            </a:pPr>
            <a:r>
              <a:rPr dirty="0" sz="1600" spc="-20">
                <a:latin typeface="Microsoft Sans Serif"/>
                <a:cs typeface="Microsoft Sans Serif"/>
              </a:rPr>
              <a:t>Создание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 spc="-20">
                <a:latin typeface="Microsoft Sans Serif"/>
                <a:cs typeface="Microsoft Sans Serif"/>
              </a:rPr>
              <a:t>медиа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плеера</a:t>
            </a:r>
            <a:endParaRPr sz="1600">
              <a:latin typeface="Microsoft Sans Serif"/>
              <a:cs typeface="Microsoft Sans Serif"/>
            </a:endParaRPr>
          </a:p>
          <a:p>
            <a:pPr marL="410209" indent="-398145">
              <a:lnSpc>
                <a:spcPct val="100000"/>
              </a:lnSpc>
              <a:spcBef>
                <a:spcPts val="290"/>
              </a:spcBef>
              <a:buAutoNum type="arabicPeriod"/>
              <a:tabLst>
                <a:tab pos="410209" algn="l"/>
                <a:tab pos="410845" algn="l"/>
              </a:tabLst>
            </a:pPr>
            <a:r>
              <a:rPr dirty="0" sz="1600" spc="-25">
                <a:latin typeface="Microsoft Sans Serif"/>
                <a:cs typeface="Microsoft Sans Serif"/>
              </a:rPr>
              <a:t>Создать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файл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index.html</a:t>
            </a:r>
            <a:endParaRPr sz="1600">
              <a:latin typeface="Microsoft Sans Serif"/>
              <a:cs typeface="Microsoft Sans Serif"/>
            </a:endParaRPr>
          </a:p>
          <a:p>
            <a:pPr marL="410209" marR="116205" indent="-398145">
              <a:lnSpc>
                <a:spcPct val="114999"/>
              </a:lnSpc>
              <a:buAutoNum type="arabicPeriod"/>
              <a:tabLst>
                <a:tab pos="410209" algn="l"/>
                <a:tab pos="410845" algn="l"/>
              </a:tabLst>
            </a:pPr>
            <a:r>
              <a:rPr dirty="0" sz="1600" spc="-25">
                <a:latin typeface="Microsoft Sans Serif"/>
                <a:cs typeface="Microsoft Sans Serif"/>
              </a:rPr>
              <a:t>Создать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30">
                <a:latin typeface="Microsoft Sans Serif"/>
                <a:cs typeface="Microsoft Sans Serif"/>
              </a:rPr>
              <a:t>папку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img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в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25">
                <a:latin typeface="Microsoft Sans Serif"/>
                <a:cs typeface="Microsoft Sans Serif"/>
              </a:rPr>
              <a:t>которую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25">
                <a:latin typeface="Microsoft Sans Serif"/>
                <a:cs typeface="Microsoft Sans Serif"/>
              </a:rPr>
              <a:t>загрузить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20">
                <a:latin typeface="Microsoft Sans Serif"/>
                <a:cs typeface="Microsoft Sans Serif"/>
              </a:rPr>
              <a:t>изображение </a:t>
            </a:r>
            <a:r>
              <a:rPr dirty="0" sz="1600" spc="-409">
                <a:latin typeface="Microsoft Sans Serif"/>
                <a:cs typeface="Microsoft Sans Serif"/>
              </a:rPr>
              <a:t> </a:t>
            </a:r>
            <a:r>
              <a:rPr dirty="0" sz="1600" spc="-45">
                <a:latin typeface="Microsoft Sans Serif"/>
                <a:cs typeface="Microsoft Sans Serif"/>
              </a:rPr>
              <a:t>кнопок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30">
                <a:latin typeface="Microsoft Sans Serif"/>
                <a:cs typeface="Microsoft Sans Serif"/>
              </a:rPr>
              <a:t>play,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pause</a:t>
            </a:r>
            <a:endParaRPr sz="1600">
              <a:latin typeface="Microsoft Sans Serif"/>
              <a:cs typeface="Microsoft Sans Serif"/>
            </a:endParaRPr>
          </a:p>
          <a:p>
            <a:pPr marL="410209" indent="-398145">
              <a:lnSpc>
                <a:spcPct val="100000"/>
              </a:lnSpc>
              <a:spcBef>
                <a:spcPts val="285"/>
              </a:spcBef>
              <a:buAutoNum type="arabicPeriod"/>
              <a:tabLst>
                <a:tab pos="410209" algn="l"/>
                <a:tab pos="410845" algn="l"/>
              </a:tabLst>
            </a:pPr>
            <a:r>
              <a:rPr dirty="0" sz="1600" spc="-30">
                <a:latin typeface="Microsoft Sans Serif"/>
                <a:cs typeface="Microsoft Sans Serif"/>
              </a:rPr>
              <a:t>Скачать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 spc="-15">
                <a:latin typeface="Microsoft Sans Serif"/>
                <a:cs typeface="Microsoft Sans Serif"/>
              </a:rPr>
              <a:t>произвольное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видео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 spc="-40">
                <a:latin typeface="Microsoft Sans Serif"/>
                <a:cs typeface="Microsoft Sans Serif"/>
              </a:rPr>
              <a:t>из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 spc="-15">
                <a:latin typeface="Microsoft Sans Serif"/>
                <a:cs typeface="Microsoft Sans Serif"/>
              </a:rPr>
              <a:t>интернета</a:t>
            </a:r>
            <a:endParaRPr sz="1600">
              <a:latin typeface="Microsoft Sans Serif"/>
              <a:cs typeface="Microsoft Sans Serif"/>
            </a:endParaRPr>
          </a:p>
          <a:p>
            <a:pPr marL="410209" indent="-398145">
              <a:lnSpc>
                <a:spcPct val="100000"/>
              </a:lnSpc>
              <a:spcBef>
                <a:spcPts val="290"/>
              </a:spcBef>
              <a:buAutoNum type="arabicPeriod"/>
              <a:tabLst>
                <a:tab pos="410209" algn="l"/>
                <a:tab pos="410845" algn="l"/>
              </a:tabLst>
            </a:pPr>
            <a:r>
              <a:rPr dirty="0" sz="1600" spc="-30">
                <a:latin typeface="Microsoft Sans Serif"/>
                <a:cs typeface="Microsoft Sans Serif"/>
              </a:rPr>
              <a:t>Добавить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 spc="-45">
                <a:latin typeface="Microsoft Sans Serif"/>
                <a:cs typeface="Microsoft Sans Serif"/>
              </a:rPr>
              <a:t>Тег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видео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в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html</a:t>
            </a:r>
            <a:endParaRPr sz="1600">
              <a:latin typeface="Microsoft Sans Serif"/>
              <a:cs typeface="Microsoft Sans Serif"/>
            </a:endParaRPr>
          </a:p>
          <a:p>
            <a:pPr marL="410209" indent="-398145">
              <a:lnSpc>
                <a:spcPct val="100000"/>
              </a:lnSpc>
              <a:spcBef>
                <a:spcPts val="290"/>
              </a:spcBef>
              <a:buAutoNum type="arabicPeriod"/>
              <a:tabLst>
                <a:tab pos="410209" algn="l"/>
                <a:tab pos="410845" algn="l"/>
              </a:tabLst>
            </a:pPr>
            <a:r>
              <a:rPr dirty="0" sz="1600" spc="-20">
                <a:latin typeface="Microsoft Sans Serif"/>
                <a:cs typeface="Microsoft Sans Serif"/>
              </a:rPr>
              <a:t>Продумать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внешний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вид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progress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и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volume</a:t>
            </a:r>
            <a:endParaRPr sz="1600">
              <a:latin typeface="Microsoft Sans Serif"/>
              <a:cs typeface="Microsoft Sans Serif"/>
            </a:endParaRPr>
          </a:p>
          <a:p>
            <a:pPr marL="410209" indent="-398145">
              <a:lnSpc>
                <a:spcPct val="100000"/>
              </a:lnSpc>
              <a:spcBef>
                <a:spcPts val="285"/>
              </a:spcBef>
              <a:buAutoNum type="arabicPeriod"/>
              <a:tabLst>
                <a:tab pos="410209" algn="l"/>
                <a:tab pos="410845" algn="l"/>
              </a:tabLst>
            </a:pPr>
            <a:r>
              <a:rPr dirty="0" sz="1600" spc="-20">
                <a:latin typeface="Microsoft Sans Serif"/>
                <a:cs typeface="Microsoft Sans Serif"/>
              </a:rPr>
              <a:t>Продумать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15">
                <a:latin typeface="Microsoft Sans Serif"/>
                <a:cs typeface="Microsoft Sans Serif"/>
              </a:rPr>
              <a:t>время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20">
                <a:latin typeface="Microsoft Sans Serif"/>
                <a:cs typeface="Microsoft Sans Serif"/>
              </a:rPr>
              <a:t>проигрывателя</a:t>
            </a:r>
            <a:endParaRPr sz="1600">
              <a:latin typeface="Microsoft Sans Serif"/>
              <a:cs typeface="Microsoft Sans Serif"/>
            </a:endParaRPr>
          </a:p>
          <a:p>
            <a:pPr marL="410209" marR="5080" indent="-398145">
              <a:lnSpc>
                <a:spcPct val="114999"/>
              </a:lnSpc>
              <a:buAutoNum type="arabicPeriod"/>
              <a:tabLst>
                <a:tab pos="410209" algn="l"/>
                <a:tab pos="410845" algn="l"/>
              </a:tabLst>
            </a:pPr>
            <a:r>
              <a:rPr dirty="0" sz="1600" spc="-25">
                <a:latin typeface="Microsoft Sans Serif"/>
                <a:cs typeface="Microsoft Sans Serif"/>
              </a:rPr>
              <a:t>Реализовать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15">
                <a:latin typeface="Microsoft Sans Serif"/>
                <a:cs typeface="Microsoft Sans Serif"/>
              </a:rPr>
              <a:t>функционал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20">
                <a:latin typeface="Microsoft Sans Serif"/>
                <a:cs typeface="Microsoft Sans Serif"/>
              </a:rPr>
              <a:t>своего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15">
                <a:latin typeface="Microsoft Sans Serif"/>
                <a:cs typeface="Microsoft Sans Serif"/>
              </a:rPr>
              <a:t>собственного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видео- </a:t>
            </a:r>
            <a:r>
              <a:rPr dirty="0" sz="1600" spc="-409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плеера</a:t>
            </a:r>
            <a:endParaRPr sz="16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7995" y="2650373"/>
            <a:ext cx="1571999" cy="205044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050" y="667565"/>
            <a:ext cx="1713230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85" b="1">
                <a:latin typeface="Tahoma"/>
                <a:cs typeface="Tahoma"/>
              </a:rPr>
              <a:t>мини</a:t>
            </a:r>
            <a:r>
              <a:rPr dirty="0" sz="1800" spc="-105" b="1">
                <a:latin typeface="Tahoma"/>
                <a:cs typeface="Tahoma"/>
              </a:rPr>
              <a:t> </a:t>
            </a:r>
            <a:r>
              <a:rPr dirty="0" sz="1800" spc="-80" b="1">
                <a:latin typeface="Tahoma"/>
                <a:cs typeface="Tahoma"/>
              </a:rPr>
              <a:t>т</a:t>
            </a:r>
            <a:r>
              <a:rPr dirty="0" sz="1800" spc="-85" b="1">
                <a:latin typeface="Tahoma"/>
                <a:cs typeface="Tahoma"/>
              </a:rPr>
              <a:t>айминги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6475" y="1119285"/>
            <a:ext cx="4976495" cy="170815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410209" indent="-398145">
              <a:lnSpc>
                <a:spcPct val="100000"/>
              </a:lnSpc>
              <a:spcBef>
                <a:spcPts val="385"/>
              </a:spcBef>
              <a:buAutoNum type="arabicPeriod"/>
              <a:tabLst>
                <a:tab pos="410209" algn="l"/>
                <a:tab pos="410845" algn="l"/>
              </a:tabLst>
            </a:pPr>
            <a:r>
              <a:rPr dirty="0" sz="1600" spc="-30">
                <a:latin typeface="Microsoft Sans Serif"/>
                <a:cs typeface="Microsoft Sans Serif"/>
              </a:rPr>
              <a:t>Скачать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все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30">
                <a:latin typeface="Microsoft Sans Serif"/>
                <a:cs typeface="Microsoft Sans Serif"/>
              </a:rPr>
              <a:t>картинки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(найти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40">
                <a:latin typeface="Microsoft Sans Serif"/>
                <a:cs typeface="Microsoft Sans Serif"/>
              </a:rPr>
              <a:t>макет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15">
                <a:latin typeface="Microsoft Sans Serif"/>
                <a:cs typeface="Microsoft Sans Serif"/>
              </a:rPr>
              <a:t>по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20">
                <a:latin typeface="Microsoft Sans Serif"/>
                <a:cs typeface="Microsoft Sans Serif"/>
              </a:rPr>
              <a:t>желанию)</a:t>
            </a:r>
            <a:endParaRPr sz="1600">
              <a:latin typeface="Microsoft Sans Serif"/>
              <a:cs typeface="Microsoft Sans Serif"/>
            </a:endParaRPr>
          </a:p>
          <a:p>
            <a:pPr marL="410209" marR="74295" indent="-398145">
              <a:lnSpc>
                <a:spcPct val="114999"/>
              </a:lnSpc>
              <a:buAutoNum type="arabicPeriod"/>
              <a:tabLst>
                <a:tab pos="410209" algn="l"/>
                <a:tab pos="410845" algn="l"/>
              </a:tabLst>
            </a:pPr>
            <a:r>
              <a:rPr dirty="0" sz="1600" spc="-30">
                <a:latin typeface="Microsoft Sans Serif"/>
                <a:cs typeface="Microsoft Sans Serif"/>
              </a:rPr>
              <a:t>Добавляете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html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20">
                <a:latin typeface="Microsoft Sans Serif"/>
                <a:cs typeface="Microsoft Sans Serif"/>
              </a:rPr>
              <a:t>добавляете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все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элементы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для </a:t>
            </a:r>
            <a:r>
              <a:rPr dirty="0" sz="1600" spc="-409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управления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видео</a:t>
            </a:r>
            <a:endParaRPr sz="1600">
              <a:latin typeface="Microsoft Sans Serif"/>
              <a:cs typeface="Microsoft Sans Serif"/>
            </a:endParaRPr>
          </a:p>
          <a:p>
            <a:pPr marL="410209" indent="-398145">
              <a:lnSpc>
                <a:spcPct val="100000"/>
              </a:lnSpc>
              <a:spcBef>
                <a:spcPts val="290"/>
              </a:spcBef>
              <a:buAutoNum type="arabicPeriod"/>
              <a:tabLst>
                <a:tab pos="410209" algn="l"/>
                <a:tab pos="410845" algn="l"/>
              </a:tabLst>
            </a:pPr>
            <a:r>
              <a:rPr dirty="0" sz="1600" spc="-30">
                <a:latin typeface="Microsoft Sans Serif"/>
                <a:cs typeface="Microsoft Sans Serif"/>
              </a:rPr>
              <a:t>Реализуем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 spc="-45">
                <a:latin typeface="Microsoft Sans Serif"/>
                <a:cs typeface="Microsoft Sans Serif"/>
              </a:rPr>
              <a:t>кнопки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 spc="-30">
                <a:latin typeface="Microsoft Sans Serif"/>
                <a:cs typeface="Microsoft Sans Serif"/>
              </a:rPr>
              <a:t>play,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pause</a:t>
            </a:r>
            <a:endParaRPr sz="1600">
              <a:latin typeface="Microsoft Sans Serif"/>
              <a:cs typeface="Microsoft Sans Serif"/>
            </a:endParaRPr>
          </a:p>
          <a:p>
            <a:pPr marL="410209" indent="-398145">
              <a:lnSpc>
                <a:spcPct val="100000"/>
              </a:lnSpc>
              <a:spcBef>
                <a:spcPts val="290"/>
              </a:spcBef>
              <a:buAutoNum type="arabicPeriod"/>
              <a:tabLst>
                <a:tab pos="410209" algn="l"/>
                <a:tab pos="410845" algn="l"/>
              </a:tabLst>
            </a:pPr>
            <a:r>
              <a:rPr dirty="0" sz="1600" spc="-15">
                <a:latin typeface="Microsoft Sans Serif"/>
                <a:cs typeface="Microsoft Sans Serif"/>
              </a:rPr>
              <a:t>время</a:t>
            </a:r>
            <a:r>
              <a:rPr dirty="0" sz="160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и</a:t>
            </a:r>
            <a:r>
              <a:rPr dirty="0" sz="1600">
                <a:latin typeface="Microsoft Sans Serif"/>
                <a:cs typeface="Microsoft Sans Serif"/>
              </a:rPr>
              <a:t> </a:t>
            </a:r>
            <a:r>
              <a:rPr dirty="0" sz="1600" spc="-35">
                <a:latin typeface="Microsoft Sans Serif"/>
                <a:cs typeface="Microsoft Sans Serif"/>
              </a:rPr>
              <a:t>ползунки</a:t>
            </a:r>
            <a:endParaRPr sz="1600">
              <a:latin typeface="Microsoft Sans Serif"/>
              <a:cs typeface="Microsoft Sans Serif"/>
            </a:endParaRPr>
          </a:p>
          <a:p>
            <a:pPr marL="410209" indent="-398145">
              <a:lnSpc>
                <a:spcPct val="100000"/>
              </a:lnSpc>
              <a:spcBef>
                <a:spcPts val="285"/>
              </a:spcBef>
              <a:buAutoNum type="arabicPeriod"/>
              <a:tabLst>
                <a:tab pos="410209" algn="l"/>
                <a:tab pos="410845" algn="l"/>
              </a:tabLst>
            </a:pPr>
            <a:r>
              <a:rPr dirty="0" sz="1600" spc="-10">
                <a:latin typeface="Microsoft Sans Serif"/>
                <a:cs typeface="Microsoft Sans Serif"/>
              </a:rPr>
              <a:t>Собираем внешний</a:t>
            </a:r>
            <a:r>
              <a:rPr dirty="0" sz="1600" spc="-5">
                <a:latin typeface="Microsoft Sans Serif"/>
                <a:cs typeface="Microsoft Sans Serif"/>
              </a:rPr>
              <a:t> вид</a:t>
            </a:r>
            <a:endParaRPr sz="1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51434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04000" y="190612"/>
              <a:ext cx="291601" cy="28357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0000" y="4181574"/>
              <a:ext cx="421654" cy="35999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27300" y="3182447"/>
            <a:ext cx="12827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0"/>
              <a:t>И</a:t>
            </a:r>
            <a:r>
              <a:rPr dirty="0" spc="-85"/>
              <a:t>т</a:t>
            </a:r>
            <a:r>
              <a:rPr dirty="0" spc="-265"/>
              <a:t>оги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1439662"/>
            <a:ext cx="9144000" cy="3703954"/>
            <a:chOff x="0" y="1439662"/>
            <a:chExt cx="9144000" cy="370395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439662"/>
              <a:ext cx="9143999" cy="370383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57450" y="1461806"/>
              <a:ext cx="4279761" cy="20825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12</dc:title>
  <dcterms:created xsi:type="dcterms:W3CDTF">2023-04-25T17:02:41Z</dcterms:created>
  <dcterms:modified xsi:type="dcterms:W3CDTF">2023-04-25T17:02:41Z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