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0B7D0-EB81-49EC-B6AD-211B3B858623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93EA0-1953-4D38-ADB2-A8DD2D89CE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60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EC3E70-E249-7956-40F6-B02FEFC44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D86A6F-E724-463E-CA6F-32E21A59D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E207FA-C588-B6A3-0336-ACCA0BFF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75F5-FB4B-4C20-9118-27E673149568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529A16-AC45-6F06-06A7-B758ED78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F0F161-0D9F-C80C-C346-9F46E142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3625-8D49-4EC8-AFB9-0EFEF32C3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79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BBA08A-1A16-3FD4-0968-A8CF65FB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3DF245-816B-E6E4-14DA-9A84F69A4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6D4DCE-8C70-9CB4-EFE7-FA594167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F0AF-414A-4770-AC18-31A7F65202D1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26917B-4F3F-E00A-2966-D8ECCBF22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A80623-8FFA-1EDB-8DB5-5B7978D2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3625-8D49-4EC8-AFB9-0EFEF32C3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9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9E8447A-C229-44D3-53B9-8CD7B36EA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4997CB-8918-8DB9-BF9C-1E41E9675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55E376-BD43-DCC3-71CE-31DE0CD7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0CAD-8AE9-4F8C-BE65-C777F3039669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E34599-70AF-9793-A2A5-DBFC7EF8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A918AA-C753-67C2-DA72-D026E5D8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3625-8D49-4EC8-AFB9-0EFEF32C3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18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D9038-C418-B305-FBD2-0CB12366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3AB05E-5FE2-C831-FB7A-ECEDA382F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FB0133-E869-D4AD-25FB-30855192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9481-A5DE-4F8D-B540-51359B9EF80A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1F99A0-44BB-F417-8369-B995711F7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9F80B7-70E1-3ECF-E8AC-3A6F5521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3625-8D49-4EC8-AFB9-0EFEF32C3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53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FA3C1-E1E9-5569-D8BB-DF1F4A42A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0ACBE5-52C7-564E-EFA0-4BBA27771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C16E3B-C077-208E-5A4C-F0772322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6114-F534-467F-A862-268CAB87E43B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A0CCCA-2072-EAB0-9C38-7207998D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CF223B-34D1-FDFB-DC3C-D87FA54B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3625-8D49-4EC8-AFB9-0EFEF32C3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68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1B75A-EC9E-5049-F384-C99F0BFF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7C97E-0B8C-290E-9518-EFDC7CF10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9803C8-4CDB-4380-C43F-D35C09272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07E93E-7A97-DD48-4E97-A83A5102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2562-5555-43DD-BF2D-9D7A4E742A29}" type="datetime1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F4E8DC-2606-74AF-F23B-F4FA88B6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EBF741-6873-D18C-62E5-17A99ADC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3625-8D49-4EC8-AFB9-0EFEF32C3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62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8B012-5CB0-7A83-6FD6-BF1F65FB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6BD643-75A2-2D7B-4F6D-4B63EE74F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163D70-A748-8BD0-97BF-55803434B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12C7C6-9E28-1C40-2FBE-3E917C551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F864F6-29CD-5C54-ABCE-3046BEA00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666DBF5-A906-1115-5D2D-54788E6D7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E880-9191-44AE-B0A9-4541D4F110EB}" type="datetime1">
              <a:rPr lang="ru-RU" smtClean="0"/>
              <a:t>30.04.2024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945358-22BC-700D-1404-205C3589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FCAE94-2AF5-F97D-D989-67F81D6A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3625-8D49-4EC8-AFB9-0EFEF32C3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C2FDB-1C62-0FCF-483B-F760EC2B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1A76319-BD87-C7DD-950F-6298DE43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66F4-0A55-4222-B356-399CB9EC7F61}" type="datetime1">
              <a:rPr lang="ru-RU" smtClean="0"/>
              <a:t>30.04.2024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5AFF4B-A44F-BF6F-3619-8426106C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2F45AE-FE30-2609-3412-81DC87C2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3625-8D49-4EC8-AFB9-0EFEF32C3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12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1080E1-9B4D-5975-2216-C6E417A6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D644-4FBE-496A-9C69-5DA176A7B732}" type="datetime1">
              <a:rPr lang="ru-RU" smtClean="0"/>
              <a:t>30.04.2024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81E6B5-B2AA-6ED6-FD09-0C92AF44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B9DF54-9B9C-86B3-1973-E4BA2BD5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3625-8D49-4EC8-AFB9-0EFEF32C3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4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645CC4-EBA1-C015-9CA4-AF726716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C87458-DA32-A2B7-44B6-3B11A792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06C6BC-5FDF-6008-30FE-1567B52F2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754369-0DA1-9CEC-B460-5E9F88AE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D85D-15F6-4C49-8FC3-EF980006FECB}" type="datetime1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25E848-3631-050C-96CF-1D1AE524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63478C-C658-9ABC-00E6-BA81B291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3625-8D49-4EC8-AFB9-0EFEF32C3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2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4C680-63F3-50C7-5488-33CD9D008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8FA471-29F6-ED02-5742-4D34920C5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46470F-D172-041F-9244-3260F4DE6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F91FA4-BB4A-7E02-D270-F830E5E2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1C63-67F5-4C0E-8E96-418F0CB7DF3B}" type="datetime1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6142F9-C1E8-35BA-7F44-D566644B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193DB7-7820-2B6B-6085-63EA70D8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3625-8D49-4EC8-AFB9-0EFEF32C3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98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CF01BD-985D-D74C-F5B1-1E246349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7F0139-7D9A-499A-C83A-F910C944D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714D4E-A7E8-B782-AA9B-F30DBB133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E009-1A3A-457B-9103-1BA326F7259D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D3F64A-1B41-0216-7277-647A73543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813891-8859-597D-7877-A2D574107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23625-8D49-4EC8-AFB9-0EFEF32C3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80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B331A-6E2B-0F9E-CF85-FBAC4A142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базы вакансий </a:t>
            </a:r>
            <a:r>
              <a:rPr lang="en-US" dirty="0"/>
              <a:t>HH.ru </a:t>
            </a:r>
            <a:r>
              <a:rPr lang="ru-RU" dirty="0"/>
              <a:t>для аналитиков данных и бизнес-аналитиков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D832FE-6212-319D-381F-79804E426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32862"/>
            <a:ext cx="9144000" cy="593444"/>
          </a:xfrm>
        </p:spPr>
        <p:txBody>
          <a:bodyPr/>
          <a:lstStyle/>
          <a:p>
            <a:r>
              <a:rPr lang="ru-RU" dirty="0"/>
              <a:t>Ульянов Р. В.</a:t>
            </a:r>
          </a:p>
        </p:txBody>
      </p:sp>
    </p:spTree>
    <p:extLst>
      <p:ext uri="{BB962C8B-B14F-4D97-AF65-F5344CB8AC3E}">
        <p14:creationId xmlns:p14="http://schemas.microsoft.com/office/powerpoint/2010/main" val="3763756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62E677-ADF2-0105-2379-6B4D59B65D8B}"/>
              </a:ext>
            </a:extLst>
          </p:cNvPr>
          <p:cNvSpPr txBox="1"/>
          <p:nvPr/>
        </p:nvSpPr>
        <p:spPr>
          <a:xfrm>
            <a:off x="3433482" y="8875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Типичное место работы BA Junior</a:t>
            </a:r>
            <a:r>
              <a:rPr lang="en-US" sz="2800" b="1" dirty="0"/>
              <a:t>+</a:t>
            </a:r>
            <a:endParaRPr lang="ru-RU" sz="28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2D2B03-E7D9-5B46-7B87-7DAE40E92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023" y="3429000"/>
            <a:ext cx="6355977" cy="341663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05D64C-2984-19C4-4264-4B3BB669C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2" y="506506"/>
            <a:ext cx="5818094" cy="36434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80C764-958B-D589-478C-6AE75702CACE}"/>
              </a:ext>
            </a:extLst>
          </p:cNvPr>
          <p:cNvSpPr txBox="1"/>
          <p:nvPr/>
        </p:nvSpPr>
        <p:spPr>
          <a:xfrm>
            <a:off x="5976643" y="611978"/>
            <a:ext cx="61184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Топ работодателей. Больше всего вакансий для специалистов данного уровня предлагают: СБЕР, МАГНИТ, банк ВТБ, Комус, Центр Развития Культурных Инициатив.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E0E409-ADEA-D594-D5EB-136E43420D26}"/>
              </a:ext>
            </a:extLst>
          </p:cNvPr>
          <p:cNvSpPr txBox="1"/>
          <p:nvPr/>
        </p:nvSpPr>
        <p:spPr>
          <a:xfrm>
            <a:off x="6000720" y="1512657"/>
            <a:ext cx="61184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График работы: вакансии на полный день (80%), удаленная работа (18%), гибкий график (2%)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7D864B-FB98-0F60-88EB-7118784F3B2E}"/>
              </a:ext>
            </a:extLst>
          </p:cNvPr>
          <p:cNvSpPr txBox="1"/>
          <p:nvPr/>
        </p:nvSpPr>
        <p:spPr>
          <a:xfrm>
            <a:off x="0" y="4218971"/>
            <a:ext cx="58360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Зарплатная вилка: здесь уже в 75% вакансий ЗП не указана. В основном ЗП этой категории специалистов составляет 100-200 тыс. руб.(12%), менее 100 тыс. руб. (6%), 200-300 </a:t>
            </a:r>
            <a:r>
              <a:rPr lang="ru-RU" dirty="0" err="1"/>
              <a:t>тыс.руб</a:t>
            </a:r>
            <a:r>
              <a:rPr lang="ru-RU" dirty="0"/>
              <a:t>.(3%).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99934B-824D-CB8C-C441-F40C787874E6}"/>
              </a:ext>
            </a:extLst>
          </p:cNvPr>
          <p:cNvSpPr txBox="1"/>
          <p:nvPr/>
        </p:nvSpPr>
        <p:spPr>
          <a:xfrm>
            <a:off x="0" y="5578467"/>
            <a:ext cx="5683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Тип занятости: почти 100% вакансий на полную занятость.</a:t>
            </a: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C8F44A1A-9AB6-E97F-4870-5D75EC69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3625-8D49-4EC8-AFB9-0EFEF32C36D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62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E04E79-D213-8FD9-3491-849AD6F28F0E}"/>
              </a:ext>
            </a:extLst>
          </p:cNvPr>
          <p:cNvSpPr txBox="1"/>
          <p:nvPr/>
        </p:nvSpPr>
        <p:spPr>
          <a:xfrm>
            <a:off x="3505200" y="12461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Типичное место работы BA </a:t>
            </a:r>
            <a:r>
              <a:rPr lang="en-US" sz="2800" b="1" dirty="0"/>
              <a:t>Middle</a:t>
            </a:r>
            <a:endParaRPr lang="ru-RU" sz="28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3BC93F-16D9-C091-61C5-DB4F9A87A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8" y="564070"/>
            <a:ext cx="6410896" cy="330868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26FC42-EEAE-60BB-B097-341B9A2E4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678" y="3634238"/>
            <a:ext cx="5979322" cy="3223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B096C2-AC5F-B6AF-500E-D905211A13DF}"/>
              </a:ext>
            </a:extLst>
          </p:cNvPr>
          <p:cNvSpPr txBox="1"/>
          <p:nvPr/>
        </p:nvSpPr>
        <p:spPr>
          <a:xfrm>
            <a:off x="6553200" y="647836"/>
            <a:ext cx="51357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Зарплатная вилка: 82% вакансий ЗП не </a:t>
            </a:r>
            <a:r>
              <a:rPr lang="ru-RU" dirty="0" err="1"/>
              <a:t>указана,с</a:t>
            </a:r>
            <a:r>
              <a:rPr lang="ru-RU" dirty="0"/>
              <a:t> 9% с ЗП в 100-200 тыс. руб., 6% вакансии с 200-300 тыс. </a:t>
            </a:r>
            <a:r>
              <a:rPr lang="ru-RU" dirty="0" err="1"/>
              <a:t>руб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D5DB9-6913-BE37-C7E1-57F6631D4ED3}"/>
              </a:ext>
            </a:extLst>
          </p:cNvPr>
          <p:cNvSpPr txBox="1"/>
          <p:nvPr/>
        </p:nvSpPr>
        <p:spPr>
          <a:xfrm>
            <a:off x="6553200" y="1613963"/>
            <a:ext cx="4930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Тип занятости: без изменений, почти 100% - полная занятость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160B2-85CA-0BD9-EE22-6CCBA06C2C36}"/>
              </a:ext>
            </a:extLst>
          </p:cNvPr>
          <p:cNvSpPr txBox="1"/>
          <p:nvPr/>
        </p:nvSpPr>
        <p:spPr>
          <a:xfrm>
            <a:off x="396434" y="41726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Топ работодателей: СБЕР, Т1, Магнит, банк ВТБ, группа компаний Сибур.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5D9F79-D8D5-39E6-6D40-5FC27AD46D24}"/>
              </a:ext>
            </a:extLst>
          </p:cNvPr>
          <p:cNvSpPr txBox="1"/>
          <p:nvPr/>
        </p:nvSpPr>
        <p:spPr>
          <a:xfrm>
            <a:off x="396434" y="4922953"/>
            <a:ext cx="54575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График работы: полный день - 80%, удаленная работа - 17%, 3% - гибкий график</a:t>
            </a: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CCFF1E40-4C5D-A3C9-41DF-CD721B02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3625-8D49-4EC8-AFB9-0EFEF32C36D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0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4554B3-730D-502F-FA59-A6A54C08B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934" y="3254189"/>
            <a:ext cx="6387066" cy="3237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6C9629-79D3-810E-D8CE-186585318523}"/>
              </a:ext>
            </a:extLst>
          </p:cNvPr>
          <p:cNvSpPr txBox="1"/>
          <p:nvPr/>
        </p:nvSpPr>
        <p:spPr>
          <a:xfrm>
            <a:off x="3191436" y="3137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Типичное место работы BA </a:t>
            </a:r>
            <a:r>
              <a:rPr lang="en-US" sz="2800" b="1" dirty="0"/>
              <a:t>Senior</a:t>
            </a:r>
            <a:endParaRPr lang="ru-RU" sz="2800" b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A670FAB-713D-8B28-AF25-63CE7F65C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89" y="475129"/>
            <a:ext cx="5502950" cy="37651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5F73E5-C716-E349-C607-76210FEC2931}"/>
              </a:ext>
            </a:extLst>
          </p:cNvPr>
          <p:cNvSpPr txBox="1"/>
          <p:nvPr/>
        </p:nvSpPr>
        <p:spPr>
          <a:xfrm>
            <a:off x="5804934" y="55459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Топ работодателей: СБЕР, Т1, Газпромбанк, Региональные электрические сети, НОВАТЭК.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7CE1DD-ED93-56FF-B8F7-1B95A38CFBF3}"/>
              </a:ext>
            </a:extLst>
          </p:cNvPr>
          <p:cNvSpPr txBox="1"/>
          <p:nvPr/>
        </p:nvSpPr>
        <p:spPr>
          <a:xfrm>
            <a:off x="5804934" y="125806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График работы: 62% вакансий с полным рабочем днем, удаленная работа 31%, 7% с гибким графиком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1B64CB-8553-EF51-6BCF-A33169F086FC}"/>
              </a:ext>
            </a:extLst>
          </p:cNvPr>
          <p:cNvSpPr txBox="1"/>
          <p:nvPr/>
        </p:nvSpPr>
        <p:spPr>
          <a:xfrm>
            <a:off x="153089" y="429743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Зарплатная вилка: 83% вакансий без указания ЗП, около 17% </a:t>
            </a:r>
            <a:r>
              <a:rPr lang="ru-RU" dirty="0" err="1"/>
              <a:t>з.п</a:t>
            </a:r>
            <a:r>
              <a:rPr lang="ru-RU" dirty="0"/>
              <a:t>. от 300 тыс. руб.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DEF062-6695-E9F1-83EC-00CA798DFFA4}"/>
              </a:ext>
            </a:extLst>
          </p:cNvPr>
          <p:cNvSpPr txBox="1"/>
          <p:nvPr/>
        </p:nvSpPr>
        <p:spPr>
          <a:xfrm>
            <a:off x="143436" y="5071288"/>
            <a:ext cx="5661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Тип занятости: остались вакансии исключительно с полной занятостью.</a:t>
            </a:r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DC3C5723-9D63-E3C0-785B-8DF3B3D2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3625-8D49-4EC8-AFB9-0EFEF32C36D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558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6AC346-19A2-9DF4-F019-EF81F45CC7B1}"/>
              </a:ext>
            </a:extLst>
          </p:cNvPr>
          <p:cNvSpPr txBox="1"/>
          <p:nvPr/>
        </p:nvSpPr>
        <p:spPr>
          <a:xfrm>
            <a:off x="2904565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Типичное место работы </a:t>
            </a:r>
            <a:r>
              <a:rPr lang="en-US" sz="2800" b="1" dirty="0"/>
              <a:t>D</a:t>
            </a:r>
            <a:r>
              <a:rPr lang="ru-RU" sz="2800" b="1" dirty="0"/>
              <a:t>A Junior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2FBE83-D22A-BA34-D47E-D4340345E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8124"/>
            <a:ext cx="6766030" cy="34801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85A6F5-0892-B6BF-BB09-FE042B645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520" y="3317880"/>
            <a:ext cx="5763480" cy="34702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210030-D8F8-7E10-84A0-DC9C9FF348FC}"/>
              </a:ext>
            </a:extLst>
          </p:cNvPr>
          <p:cNvSpPr txBox="1"/>
          <p:nvPr/>
        </p:nvSpPr>
        <p:spPr>
          <a:xfrm>
            <a:off x="6644133" y="575451"/>
            <a:ext cx="56697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Зарплатная вилка: около 71% вакансий без указания ЗП. В основном </a:t>
            </a:r>
            <a:r>
              <a:rPr lang="ru-RU" dirty="0" err="1"/>
              <a:t>junior</a:t>
            </a:r>
            <a:r>
              <a:rPr lang="ru-RU" dirty="0"/>
              <a:t> специалисту предлагается ЗП до 100 тыс. руб. (почти 25% вакансий).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FF67A6-1284-C711-ED0A-1B84F1C7A983}"/>
              </a:ext>
            </a:extLst>
          </p:cNvPr>
          <p:cNvSpPr txBox="1"/>
          <p:nvPr/>
        </p:nvSpPr>
        <p:spPr>
          <a:xfrm>
            <a:off x="6644133" y="1556108"/>
            <a:ext cx="5446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Тип занятости: 88% - полный день, 10% стажировка, 2% частичная занятость.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BF584A-8491-6023-645D-14F847B39625}"/>
              </a:ext>
            </a:extLst>
          </p:cNvPr>
          <p:cNvSpPr txBox="1"/>
          <p:nvPr/>
        </p:nvSpPr>
        <p:spPr>
          <a:xfrm>
            <a:off x="215154" y="4289176"/>
            <a:ext cx="6158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Топ работодателей: </a:t>
            </a:r>
            <a:r>
              <a:rPr lang="ru-RU" dirty="0" err="1"/>
              <a:t>Axenix</a:t>
            </a:r>
            <a:r>
              <a:rPr lang="ru-RU" dirty="0"/>
              <a:t>, СБЕР, Правительство Москвы, Магнит, Биокад.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B2D68F-7B16-0124-4D05-EB1C02466D87}"/>
              </a:ext>
            </a:extLst>
          </p:cNvPr>
          <p:cNvSpPr txBox="1"/>
          <p:nvPr/>
        </p:nvSpPr>
        <p:spPr>
          <a:xfrm>
            <a:off x="215154" y="5190061"/>
            <a:ext cx="6158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График работы: 92% - полный день, 5% удаленная работа, 3% сменный график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A4228584-3939-A562-46D7-6ABBE7B0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3625-8D49-4EC8-AFB9-0EFEF32C36D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3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74C42B-7AA6-3EC9-724D-56C172E1F90D}"/>
              </a:ext>
            </a:extLst>
          </p:cNvPr>
          <p:cNvSpPr txBox="1"/>
          <p:nvPr/>
        </p:nvSpPr>
        <p:spPr>
          <a:xfrm>
            <a:off x="2788023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Типичное место работы DA Junior</a:t>
            </a:r>
            <a:r>
              <a:rPr lang="en-US" sz="2800" b="1" dirty="0"/>
              <a:t>+</a:t>
            </a:r>
            <a:endParaRPr lang="ru-RU" sz="28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796AB0-6870-A103-B7D6-3FE14BAAC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36" y="523220"/>
            <a:ext cx="5964314" cy="342125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8FD55E-6F4B-6100-1F1C-AD79F469A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247" y="3169524"/>
            <a:ext cx="6158753" cy="35988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3A8ADD-45B7-3DA9-C258-0A973568DDD1}"/>
              </a:ext>
            </a:extLst>
          </p:cNvPr>
          <p:cNvSpPr txBox="1"/>
          <p:nvPr/>
        </p:nvSpPr>
        <p:spPr>
          <a:xfrm>
            <a:off x="6308063" y="526487"/>
            <a:ext cx="5733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Зарплатная вилка: в 85% вакансий ЗП не указана, по 8% </a:t>
            </a:r>
            <a:r>
              <a:rPr lang="ru-RU" dirty="0" err="1"/>
              <a:t>з.п</a:t>
            </a:r>
            <a:r>
              <a:rPr lang="ru-RU" dirty="0"/>
              <a:t>. менее 100 тыс. и 100-200 тыс.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4025F1-BB2E-D52B-D703-0682C9AA04B0}"/>
              </a:ext>
            </a:extLst>
          </p:cNvPr>
          <p:cNvSpPr txBox="1"/>
          <p:nvPr/>
        </p:nvSpPr>
        <p:spPr>
          <a:xfrm>
            <a:off x="6308063" y="13267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Тип занятости: почти 100% вакансий на полную занятость.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155FC9-073E-BCE5-FACE-EAEFC65828D8}"/>
              </a:ext>
            </a:extLst>
          </p:cNvPr>
          <p:cNvSpPr txBox="1"/>
          <p:nvPr/>
        </p:nvSpPr>
        <p:spPr>
          <a:xfrm>
            <a:off x="104487" y="4144525"/>
            <a:ext cx="6203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Топ работодателей: СБЕР, МТС, Центр финансовых технологий, OZON, банк ВТБ.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FAEEEE-CD49-3E7D-730A-4A8C93B96725}"/>
              </a:ext>
            </a:extLst>
          </p:cNvPr>
          <p:cNvSpPr txBox="1"/>
          <p:nvPr/>
        </p:nvSpPr>
        <p:spPr>
          <a:xfrm>
            <a:off x="104487" y="4938160"/>
            <a:ext cx="57584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График работы: 85% - полный день, 13% - удаленная работа, 2% - гибкий график.</a:t>
            </a: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04EC0501-B050-F762-7F9A-E20DFC7D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3625-8D49-4EC8-AFB9-0EFEF32C36D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258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A719A9-2289-FDB1-0E95-1CEC7C517D30}"/>
              </a:ext>
            </a:extLst>
          </p:cNvPr>
          <p:cNvSpPr txBox="1"/>
          <p:nvPr/>
        </p:nvSpPr>
        <p:spPr>
          <a:xfrm>
            <a:off x="2832847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Типичное место работы </a:t>
            </a:r>
            <a:r>
              <a:rPr lang="en-US" sz="2800" b="1" dirty="0"/>
              <a:t>D</a:t>
            </a:r>
            <a:r>
              <a:rPr lang="ru-RU" sz="2800" b="1" dirty="0"/>
              <a:t>A Middle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9492D8-58B3-6604-8C94-329C55D02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35" y="440249"/>
            <a:ext cx="6544154" cy="34145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14F659-08E6-6419-8104-4930413F4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586" y="3330389"/>
            <a:ext cx="6475479" cy="33292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90CE7E-3F00-3A81-5E50-DA21C5175D38}"/>
              </a:ext>
            </a:extLst>
          </p:cNvPr>
          <p:cNvSpPr txBox="1"/>
          <p:nvPr/>
        </p:nvSpPr>
        <p:spPr>
          <a:xfrm>
            <a:off x="6664089" y="523220"/>
            <a:ext cx="5181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Зарплатная вилка: 85% вакансий </a:t>
            </a:r>
            <a:r>
              <a:rPr lang="ru-RU" dirty="0" err="1"/>
              <a:t>з.п</a:t>
            </a:r>
            <a:r>
              <a:rPr lang="ru-RU" dirty="0"/>
              <a:t>. не указана, более 300 тыс. - 8%, 5% - 100-200 тыс.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BA7EE-87D0-039D-FE20-E46D69207060}"/>
              </a:ext>
            </a:extLst>
          </p:cNvPr>
          <p:cNvSpPr txBox="1"/>
          <p:nvPr/>
        </p:nvSpPr>
        <p:spPr>
          <a:xfrm>
            <a:off x="6666347" y="1280473"/>
            <a:ext cx="5525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Тип занятости: Без изменений, почти 100% - полная занятость.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5F7F89-A8FD-B32E-74DB-C597C7E859D9}"/>
              </a:ext>
            </a:extLst>
          </p:cNvPr>
          <p:cNvSpPr txBox="1"/>
          <p:nvPr/>
        </p:nvSpPr>
        <p:spPr>
          <a:xfrm>
            <a:off x="119935" y="4110407"/>
            <a:ext cx="49540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Топ работодателей: СБЕР, Т1, </a:t>
            </a:r>
            <a:r>
              <a:rPr lang="en-US" dirty="0"/>
              <a:t>WILDBERRIES, </a:t>
            </a:r>
            <a:r>
              <a:rPr lang="ru-RU" dirty="0"/>
              <a:t>МТС, </a:t>
            </a:r>
            <a:r>
              <a:rPr lang="en-US" dirty="0"/>
              <a:t>INGURU.RU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E14C04-6FF1-26FB-81D7-8CE000CE9618}"/>
              </a:ext>
            </a:extLst>
          </p:cNvPr>
          <p:cNvSpPr txBox="1"/>
          <p:nvPr/>
        </p:nvSpPr>
        <p:spPr>
          <a:xfrm>
            <a:off x="119935" y="4924640"/>
            <a:ext cx="53843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График работы: 77% полный день, 21% - удаленная работа, 2% - гибкий график.</a:t>
            </a: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454C03E7-7D1A-BCEF-1FEE-3BED9AEE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3625-8D49-4EC8-AFB9-0EFEF32C36D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244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1EBF76-E919-918A-9B2D-113A6AC66EA6}"/>
              </a:ext>
            </a:extLst>
          </p:cNvPr>
          <p:cNvSpPr txBox="1"/>
          <p:nvPr/>
        </p:nvSpPr>
        <p:spPr>
          <a:xfrm>
            <a:off x="2850776" y="7082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Общий вывод</a:t>
            </a:r>
            <a:r>
              <a:rPr lang="en-US" sz="2800" b="1" dirty="0"/>
              <a:t>:</a:t>
            </a:r>
            <a:endParaRPr lang="ru-RU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12740-3234-3488-17A0-FFEFAE9431B1}"/>
              </a:ext>
            </a:extLst>
          </p:cNvPr>
          <p:cNvSpPr txBox="1"/>
          <p:nvPr/>
        </p:nvSpPr>
        <p:spPr>
          <a:xfrm>
            <a:off x="560293" y="939602"/>
            <a:ext cx="1067696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Выборка составила 417 вакансий для DA и 1011 для BA.</a:t>
            </a:r>
          </a:p>
          <a:p>
            <a:endParaRPr lang="ru-RU" dirty="0"/>
          </a:p>
          <a:p>
            <a:r>
              <a:rPr lang="ru-RU" dirty="0"/>
              <a:t>Больше всего вакансий для обоих направлений предлагается в СБЕР.</a:t>
            </a:r>
          </a:p>
          <a:p>
            <a:endParaRPr lang="ru-RU" dirty="0"/>
          </a:p>
          <a:p>
            <a:r>
              <a:rPr lang="ru-RU" dirty="0"/>
              <a:t>Наибольшее количество вакансий для DA (84,4%) и BA (76,4%) предложено в Москве.</a:t>
            </a:r>
          </a:p>
          <a:p>
            <a:endParaRPr lang="ru-RU" dirty="0"/>
          </a:p>
          <a:p>
            <a:r>
              <a:rPr lang="ru-RU" dirty="0"/>
              <a:t>По опыту работы самыми востребованными специалистами являются </a:t>
            </a:r>
            <a:r>
              <a:rPr lang="ru-RU" dirty="0" err="1"/>
              <a:t>junior</a:t>
            </a:r>
            <a:r>
              <a:rPr lang="ru-RU" dirty="0"/>
              <a:t>+ (1-3 года опыта) и </a:t>
            </a:r>
            <a:r>
              <a:rPr lang="ru-RU" dirty="0" err="1"/>
              <a:t>middle</a:t>
            </a:r>
            <a:r>
              <a:rPr lang="ru-RU" dirty="0"/>
              <a:t> (3-6 лет опыта): 58,3% и 32,9% вакансий для DA, 50,4% и 42,1% для BA. Junior (без опыта) специалисты оказались более востребованы в DA, чем в BA (8,6% вакансий против 5,8%).</a:t>
            </a:r>
          </a:p>
          <a:p>
            <a:endParaRPr lang="ru-RU" dirty="0"/>
          </a:p>
          <a:p>
            <a:r>
              <a:rPr lang="ru-RU" dirty="0"/>
              <a:t>Практически во всех вакансиях обеих специальностей предпочтительным графиком работы является полный день, а типом занятости – «полная».</a:t>
            </a:r>
          </a:p>
          <a:p>
            <a:endParaRPr lang="ru-RU" dirty="0"/>
          </a:p>
          <a:p>
            <a:r>
              <a:rPr lang="ru-RU" dirty="0"/>
              <a:t>Рост зарплаты напрямую зависит от опыта работы, чем больше опыт, тем выше зарплата. Заметна тенденция увеличения количества вакансий без указания зарплаты с ростом опыта работы.</a:t>
            </a:r>
          </a:p>
          <a:p>
            <a:endParaRPr lang="ru-RU" dirty="0"/>
          </a:p>
          <a:p>
            <a:r>
              <a:rPr lang="ru-RU" dirty="0"/>
              <a:t>Основные </a:t>
            </a:r>
            <a:r>
              <a:rPr lang="ru-RU" dirty="0" err="1"/>
              <a:t>soft</a:t>
            </a:r>
            <a:r>
              <a:rPr lang="ru-RU" dirty="0"/>
              <a:t> навыки для DA и BA - это документация, аналитическое мышление и коммуникация. </a:t>
            </a:r>
            <a:r>
              <a:rPr lang="ru-RU" dirty="0" err="1"/>
              <a:t>hard</a:t>
            </a:r>
            <a:r>
              <a:rPr lang="ru-RU" dirty="0"/>
              <a:t> навыки у DA и BA совсем разные, единственное совпадение для них - это знание SQL. Для BA наиболее важный фактор - бизнес анализ, а для DA - языки программирования.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EA1EE6-F450-F082-12FD-49C79DCE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3625-8D49-4EC8-AFB9-0EFEF32C36D9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595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4E893-1E5E-178B-7071-757032C89926}"/>
              </a:ext>
            </a:extLst>
          </p:cNvPr>
          <p:cNvSpPr txBox="1"/>
          <p:nvPr/>
        </p:nvSpPr>
        <p:spPr>
          <a:xfrm>
            <a:off x="286871" y="313765"/>
            <a:ext cx="11600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Цели и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A93C42-C066-AC6E-0572-155DF9AD5412}"/>
              </a:ext>
            </a:extLst>
          </p:cNvPr>
          <p:cNvSpPr txBox="1"/>
          <p:nvPr/>
        </p:nvSpPr>
        <p:spPr>
          <a:xfrm>
            <a:off x="286871" y="1004047"/>
            <a:ext cx="11376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Цель проекта: </a:t>
            </a:r>
            <a:r>
              <a:rPr lang="ru-RU" dirty="0"/>
              <a:t>выявить различия в предлагаемых вакансиях для аналитиков данных (далее - </a:t>
            </a:r>
            <a:r>
              <a:rPr lang="en-US" dirty="0"/>
              <a:t>DA</a:t>
            </a:r>
            <a:r>
              <a:rPr lang="ru-RU" dirty="0"/>
              <a:t>) и бизнес-аналитиков (далее - </a:t>
            </a:r>
            <a:r>
              <a:rPr lang="en-US" dirty="0"/>
              <a:t>BA</a:t>
            </a:r>
            <a:r>
              <a:rPr lang="ru-RU" dirty="0"/>
              <a:t>)</a:t>
            </a:r>
            <a:endParaRPr lang="ru-R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F28F2-96C5-1613-7D04-94C1D2892245}"/>
              </a:ext>
            </a:extLst>
          </p:cNvPr>
          <p:cNvSpPr txBox="1"/>
          <p:nvPr/>
        </p:nvSpPr>
        <p:spPr>
          <a:xfrm>
            <a:off x="286872" y="1792941"/>
            <a:ext cx="1137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Проект выполнен на основании данных, полученных из API Head</a:t>
            </a:r>
            <a:r>
              <a:rPr lang="en-US" dirty="0"/>
              <a:t> </a:t>
            </a:r>
            <a:r>
              <a:rPr lang="ru-RU" dirty="0" err="1"/>
              <a:t>Hunter</a:t>
            </a:r>
            <a:r>
              <a:rPr lang="ru-RU" dirty="0"/>
              <a:t>, за период </a:t>
            </a:r>
            <a:r>
              <a:rPr lang="ru-RU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</a:rPr>
              <a:t> с 12 марта 2024 года по 31 марта 2024 года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758CFD-8C15-44ED-8C82-D874474940FB}"/>
              </a:ext>
            </a:extLst>
          </p:cNvPr>
          <p:cNvSpPr txBox="1"/>
          <p:nvPr/>
        </p:nvSpPr>
        <p:spPr>
          <a:xfrm>
            <a:off x="286871" y="2626659"/>
            <a:ext cx="1075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Выборка составила 417 вакансий для </a:t>
            </a:r>
            <a:r>
              <a:rPr lang="en-US" dirty="0"/>
              <a:t>DA </a:t>
            </a:r>
            <a:r>
              <a:rPr lang="ru-RU" dirty="0"/>
              <a:t>и 1011 для </a:t>
            </a:r>
            <a:r>
              <a:rPr lang="en-US" dirty="0"/>
              <a:t>BA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D5F07-14D6-5493-4B74-EC85B7826F25}"/>
              </a:ext>
            </a:extLst>
          </p:cNvPr>
          <p:cNvSpPr txBox="1"/>
          <p:nvPr/>
        </p:nvSpPr>
        <p:spPr>
          <a:xfrm>
            <a:off x="286871" y="3299012"/>
            <a:ext cx="110714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Задачи: </a:t>
            </a:r>
          </a:p>
          <a:p>
            <a:pPr marL="342900" indent="-342900">
              <a:buAutoNum type="arabicPeriod"/>
            </a:pPr>
            <a:r>
              <a:rPr lang="ru-RU" dirty="0"/>
              <a:t>Выявить различия в предлагаемых вакансиях для </a:t>
            </a:r>
            <a:r>
              <a:rPr lang="en-US" dirty="0"/>
              <a:t>DA </a:t>
            </a:r>
            <a:r>
              <a:rPr lang="ru-RU" dirty="0"/>
              <a:t>и </a:t>
            </a:r>
            <a:r>
              <a:rPr lang="en-US" dirty="0"/>
              <a:t>BA;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Выяснить, какими навыками должен обладать идеальный кандидат на должности </a:t>
            </a:r>
            <a:r>
              <a:rPr lang="en-US" dirty="0"/>
              <a:t>DA </a:t>
            </a:r>
            <a:r>
              <a:rPr lang="ru-RU" dirty="0"/>
              <a:t>и </a:t>
            </a:r>
            <a:r>
              <a:rPr lang="en-US" dirty="0"/>
              <a:t>BA </a:t>
            </a:r>
            <a:r>
              <a:rPr lang="ru-RU" dirty="0"/>
              <a:t>для различных уровней</a:t>
            </a:r>
            <a:r>
              <a:rPr lang="en-US" dirty="0"/>
              <a:t>;</a:t>
            </a:r>
          </a:p>
          <a:p>
            <a:pPr marL="342900" indent="-342900">
              <a:buAutoNum type="arabicPeriod"/>
            </a:pPr>
            <a:r>
              <a:rPr lang="ru-RU" dirty="0"/>
              <a:t>Определить типичное место работы для </a:t>
            </a:r>
            <a:r>
              <a:rPr lang="en-US" dirty="0"/>
              <a:t>DA </a:t>
            </a:r>
            <a:r>
              <a:rPr lang="ru-RU" dirty="0"/>
              <a:t>и </a:t>
            </a:r>
            <a:r>
              <a:rPr lang="en-US" dirty="0"/>
              <a:t>BA</a:t>
            </a:r>
            <a:endParaRPr lang="ru-RU" dirty="0"/>
          </a:p>
          <a:p>
            <a:endParaRPr lang="ru-RU" b="1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5643B526-E370-46C5-8188-8DDE0BE3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3625-8D49-4EC8-AFB9-0EFEF32C36D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64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E0953-B2C6-A151-77F9-FB7813B71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576"/>
            <a:ext cx="10515600" cy="448235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+mn-lt"/>
              </a:rPr>
              <a:t>Какой уровень специалистов наиболее востребован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81B543-9098-83A1-4F6B-F68BE5746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81" y="618345"/>
            <a:ext cx="11555438" cy="51264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883FDD-FB78-5525-CDC6-72C1320830A2}"/>
              </a:ext>
            </a:extLst>
          </p:cNvPr>
          <p:cNvSpPr txBox="1"/>
          <p:nvPr/>
        </p:nvSpPr>
        <p:spPr>
          <a:xfrm>
            <a:off x="280164" y="5807379"/>
            <a:ext cx="11631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опыту работы самыми востребованными специалистами являются </a:t>
            </a:r>
            <a:r>
              <a:rPr lang="ru-RU" dirty="0" err="1"/>
              <a:t>junior</a:t>
            </a:r>
            <a:r>
              <a:rPr lang="ru-RU" dirty="0"/>
              <a:t>+ (1-3 года опыта) и </a:t>
            </a:r>
            <a:r>
              <a:rPr lang="ru-RU" dirty="0" err="1"/>
              <a:t>middle</a:t>
            </a:r>
            <a:r>
              <a:rPr lang="ru-RU" dirty="0"/>
              <a:t> (3-6 лет опыта): 58,3% и 32,9% вакансий для DA, а для</a:t>
            </a:r>
            <a:r>
              <a:rPr lang="en-US" dirty="0"/>
              <a:t> BA</a:t>
            </a:r>
            <a:r>
              <a:rPr lang="ru-RU" dirty="0"/>
              <a:t> 50,4% и 42,1%. Junior (без опыта) специалисты оказались более востребованы в DA, чем в BA (8,6% вакансий против 5,8%).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9AAE63-A0AF-6B14-4EC9-3DF92B12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3625-8D49-4EC8-AFB9-0EFEF32C36D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42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E0953-B2C6-A151-77F9-FB7813B71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577"/>
            <a:ext cx="10515600" cy="296714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+mn-lt"/>
              </a:rPr>
              <a:t>Где какой уровень специалистов наиболее востребован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883FDD-FB78-5525-CDC6-72C1320830A2}"/>
              </a:ext>
            </a:extLst>
          </p:cNvPr>
          <p:cNvSpPr txBox="1"/>
          <p:nvPr/>
        </p:nvSpPr>
        <p:spPr>
          <a:xfrm>
            <a:off x="280164" y="6084378"/>
            <a:ext cx="1163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Наибольшее количество вакансий для DA (84,4%) и BA (76,4%) предложено в Москве.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9C549D-51EF-9224-C33C-BCA5196B9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290"/>
            <a:ext cx="12192000" cy="5512416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AB375F-3B59-8716-191E-3F123098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3625-8D49-4EC8-AFB9-0EFEF32C36D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72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E9299B-2AC1-3C05-E646-8560B5C4EEE3}"/>
              </a:ext>
            </a:extLst>
          </p:cNvPr>
          <p:cNvSpPr txBox="1"/>
          <p:nvPr/>
        </p:nvSpPr>
        <p:spPr>
          <a:xfrm>
            <a:off x="192741" y="170330"/>
            <a:ext cx="11806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Какие зарплаты предлагают аналитикам разных уровней и специальностей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7E26A3-5EF6-1D76-D1C5-B4DA5E8DA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41" y="1039906"/>
            <a:ext cx="8108577" cy="56477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52443F-F6C9-5EA4-776E-109A8E7A1921}"/>
              </a:ext>
            </a:extLst>
          </p:cNvPr>
          <p:cNvSpPr txBox="1"/>
          <p:nvPr/>
        </p:nvSpPr>
        <p:spPr>
          <a:xfrm>
            <a:off x="8175812" y="1326776"/>
            <a:ext cx="38234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В размещенных вакансиях </a:t>
            </a:r>
            <a:r>
              <a:rPr lang="ru-RU" dirty="0" err="1"/>
              <a:t>з.п</a:t>
            </a:r>
            <a:r>
              <a:rPr lang="ru-RU" dirty="0"/>
              <a:t>. не указана в DA - 83.7%, а в BA - 77.9%</a:t>
            </a:r>
          </a:p>
          <a:p>
            <a:pPr marL="342900" indent="-342900">
              <a:buAutoNum type="arabicPeriod"/>
            </a:pPr>
            <a:r>
              <a:rPr lang="ru-RU" dirty="0"/>
              <a:t>Рост зарплаты зависит напрямую от опыта.</a:t>
            </a:r>
          </a:p>
          <a:p>
            <a:pPr marL="342900" indent="-342900">
              <a:buAutoNum type="arabicPeriod"/>
            </a:pPr>
            <a:r>
              <a:rPr lang="ru-RU" dirty="0"/>
              <a:t> В основном </a:t>
            </a:r>
            <a:r>
              <a:rPr lang="ru-RU" dirty="0" err="1"/>
              <a:t>junior</a:t>
            </a:r>
            <a:r>
              <a:rPr lang="ru-RU" dirty="0"/>
              <a:t> специалистам предлагается ЗП до 100 тыс. руб.</a:t>
            </a:r>
          </a:p>
          <a:p>
            <a:pPr marL="342900" indent="-342900">
              <a:buAutoNum type="arabicPeriod"/>
            </a:pPr>
            <a:r>
              <a:rPr lang="ru-RU" dirty="0" err="1"/>
              <a:t>junior</a:t>
            </a:r>
            <a:r>
              <a:rPr lang="ru-RU" dirty="0"/>
              <a:t>+ предлагают 100-200 тыс. руб.</a:t>
            </a:r>
          </a:p>
          <a:p>
            <a:pPr marL="342900" indent="-342900">
              <a:buAutoNum type="arabicPeriod"/>
            </a:pPr>
            <a:r>
              <a:rPr lang="ru-RU" dirty="0" err="1"/>
              <a:t>middle</a:t>
            </a:r>
            <a:r>
              <a:rPr lang="ru-RU" dirty="0"/>
              <a:t> – 150-300 тыс. руб. </a:t>
            </a:r>
          </a:p>
          <a:p>
            <a:pPr marL="342900" indent="-342900">
              <a:buAutoNum type="arabicPeriod"/>
            </a:pPr>
            <a:r>
              <a:rPr lang="ru-RU" dirty="0" err="1"/>
              <a:t>senior</a:t>
            </a:r>
            <a:r>
              <a:rPr lang="ru-RU" dirty="0"/>
              <a:t> более 350 тыс. руб.</a:t>
            </a:r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B53572-A22E-25BD-913B-9B8FFEC7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3625-8D49-4EC8-AFB9-0EFEF32C36D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85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84515D-F9B8-4616-B740-9A22F4666D1F}"/>
              </a:ext>
            </a:extLst>
          </p:cNvPr>
          <p:cNvSpPr txBox="1"/>
          <p:nvPr/>
        </p:nvSpPr>
        <p:spPr>
          <a:xfrm>
            <a:off x="215153" y="170329"/>
            <a:ext cx="11743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Какие навыки наиболее важны для </a:t>
            </a:r>
            <a:r>
              <a:rPr lang="en-US" sz="2800" b="1" dirty="0"/>
              <a:t>DA </a:t>
            </a:r>
            <a:r>
              <a:rPr lang="ru-RU" sz="2800" b="1" dirty="0"/>
              <a:t>и </a:t>
            </a:r>
            <a:r>
              <a:rPr lang="en-US" sz="2800" b="1" dirty="0"/>
              <a:t>BA</a:t>
            </a:r>
            <a:endParaRPr lang="ru-RU" sz="28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B82277-72C1-AD28-1CBE-DB0A3C7C8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1" y="1157709"/>
            <a:ext cx="5858693" cy="196242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6BC596-BE90-E03B-22B3-EFF459897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727" y="3055061"/>
            <a:ext cx="4887007" cy="2429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07617D-6747-EC16-CC53-F7933C863CA9}"/>
              </a:ext>
            </a:extLst>
          </p:cNvPr>
          <p:cNvSpPr txBox="1"/>
          <p:nvPr/>
        </p:nvSpPr>
        <p:spPr>
          <a:xfrm>
            <a:off x="1508185" y="639252"/>
            <a:ext cx="468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Топ навыков </a:t>
            </a:r>
            <a:r>
              <a:rPr lang="en-US" dirty="0"/>
              <a:t>DA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7B3D4C8-CBAD-A2C0-F087-6EDEB4722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777" y="1167235"/>
            <a:ext cx="5839640" cy="195289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8FA1212-2B64-1AD3-30E6-28B13A769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1829" y="3229555"/>
            <a:ext cx="6363588" cy="23434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8929EF-FEE8-43E6-C308-79516A95467E}"/>
              </a:ext>
            </a:extLst>
          </p:cNvPr>
          <p:cNvSpPr txBox="1"/>
          <p:nvPr/>
        </p:nvSpPr>
        <p:spPr>
          <a:xfrm>
            <a:off x="6947647" y="6664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Топ навыков </a:t>
            </a:r>
            <a:r>
              <a:rPr lang="en-US" dirty="0"/>
              <a:t>BA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AFE725-2A72-4A29-CBA5-2A5AC9E12350}"/>
              </a:ext>
            </a:extLst>
          </p:cNvPr>
          <p:cNvSpPr txBox="1"/>
          <p:nvPr/>
        </p:nvSpPr>
        <p:spPr>
          <a:xfrm>
            <a:off x="376517" y="5593697"/>
            <a:ext cx="114389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Основные </a:t>
            </a:r>
            <a:r>
              <a:rPr lang="ru-RU" dirty="0" err="1"/>
              <a:t>soft</a:t>
            </a:r>
            <a:r>
              <a:rPr lang="ru-RU" dirty="0"/>
              <a:t> навыки для DA и BA - это документация, аналитическое мышление и коммуникация. </a:t>
            </a:r>
            <a:r>
              <a:rPr lang="ru-RU" dirty="0" err="1"/>
              <a:t>hard</a:t>
            </a:r>
            <a:r>
              <a:rPr lang="ru-RU" dirty="0"/>
              <a:t> навыки у DA и BA совсем разные, единственное совпадение для них - это знание SQL. Для BA наиболее важный фактор - бизнес анализ, а для DA - языки программирования.</a:t>
            </a: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F3C89BAA-DEC4-71FE-004B-FCB52191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3625-8D49-4EC8-AFB9-0EFEF32C36D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844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449C44-769F-2203-21FD-1BB937EDD22F}"/>
              </a:ext>
            </a:extLst>
          </p:cNvPr>
          <p:cNvSpPr txBox="1"/>
          <p:nvPr/>
        </p:nvSpPr>
        <p:spPr>
          <a:xfrm>
            <a:off x="80682" y="143435"/>
            <a:ext cx="1190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Какие навыки являются наиболее важными в разрезе уровней </a:t>
            </a:r>
            <a:r>
              <a:rPr lang="en-US" sz="2800" b="1" dirty="0"/>
              <a:t>BA</a:t>
            </a:r>
            <a:endParaRPr lang="ru-RU" sz="28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EA05B2-F202-DBC3-AD02-C583877E7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36" y="841421"/>
            <a:ext cx="3701176" cy="132702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E924144-C63F-9512-68FA-F272AEAD0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2" y="2259450"/>
            <a:ext cx="4054044" cy="14670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7F69C0-0C2D-8D20-9E0A-FC3CB1AA5043}"/>
              </a:ext>
            </a:extLst>
          </p:cNvPr>
          <p:cNvSpPr txBox="1"/>
          <p:nvPr/>
        </p:nvSpPr>
        <p:spPr>
          <a:xfrm>
            <a:off x="1335740" y="527491"/>
            <a:ext cx="250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Junior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887AA9D-D259-04C0-2836-596B2ED5A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1012" y="896823"/>
            <a:ext cx="3611334" cy="122165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E8FC662-E334-F7E7-D449-F4FF15469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5390" y="2309418"/>
            <a:ext cx="3736327" cy="14018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062C22C-5682-790F-F1C1-718559BE5A6E}"/>
              </a:ext>
            </a:extLst>
          </p:cNvPr>
          <p:cNvSpPr txBox="1"/>
          <p:nvPr/>
        </p:nvSpPr>
        <p:spPr>
          <a:xfrm>
            <a:off x="5889812" y="5212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Junior+</a:t>
            </a:r>
            <a:endParaRPr lang="en-US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F5AAD7A-E4B1-832D-897C-F222F0CDE5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6465" y="899920"/>
            <a:ext cx="3611334" cy="122581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BB2FB1E-5733-9FEF-59BD-374F97F3D0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7316" y="2259450"/>
            <a:ext cx="3959109" cy="14267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FDD9D15-D3CA-4896-DD7A-FC6458A7B24D}"/>
              </a:ext>
            </a:extLst>
          </p:cNvPr>
          <p:cNvSpPr txBox="1"/>
          <p:nvPr/>
        </p:nvSpPr>
        <p:spPr>
          <a:xfrm>
            <a:off x="9852212" y="5488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Middle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52A4A7C-A1A9-B60F-5D6D-69340AC3E0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821" y="4115118"/>
            <a:ext cx="3595206" cy="1216288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F812608-CB00-A661-E2D6-0D3046A310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960" y="5319249"/>
            <a:ext cx="3195067" cy="141050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8AFBF11-A7F0-BC1B-DD00-66B0FCBECC65}"/>
              </a:ext>
            </a:extLst>
          </p:cNvPr>
          <p:cNvSpPr txBox="1"/>
          <p:nvPr/>
        </p:nvSpPr>
        <p:spPr>
          <a:xfrm>
            <a:off x="2295144" y="3730606"/>
            <a:ext cx="923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Senior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FAD7CE-DF85-576A-125D-9C074E1927D7}"/>
              </a:ext>
            </a:extLst>
          </p:cNvPr>
          <p:cNvSpPr txBox="1"/>
          <p:nvPr/>
        </p:nvSpPr>
        <p:spPr>
          <a:xfrm>
            <a:off x="4218432" y="4177244"/>
            <a:ext cx="79735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Требования к </a:t>
            </a:r>
            <a:r>
              <a:rPr lang="ru-RU" dirty="0" err="1"/>
              <a:t>soft</a:t>
            </a:r>
            <a:r>
              <a:rPr lang="ru-RU" dirty="0"/>
              <a:t> навыкам специалистов BA почти одинаковы на всех уровнях, в основном это: документация, аналитическое мышление и коммуникация. Лишь у </a:t>
            </a:r>
            <a:r>
              <a:rPr lang="ru-RU" dirty="0" err="1"/>
              <a:t>senior</a:t>
            </a:r>
            <a:r>
              <a:rPr lang="ru-RU" dirty="0"/>
              <a:t> специалистов помимо этого еще требуется навык управления командой.</a:t>
            </a:r>
          </a:p>
          <a:p>
            <a:endParaRPr lang="ru-RU" dirty="0"/>
          </a:p>
          <a:p>
            <a:r>
              <a:rPr lang="ru-RU" dirty="0"/>
              <a:t>По </a:t>
            </a:r>
            <a:r>
              <a:rPr lang="ru-RU" dirty="0" err="1"/>
              <a:t>hard</a:t>
            </a:r>
            <a:r>
              <a:rPr lang="ru-RU" dirty="0"/>
              <a:t> навыкам: у </a:t>
            </a:r>
            <a:r>
              <a:rPr lang="ru-RU" dirty="0" err="1"/>
              <a:t>junior</a:t>
            </a:r>
            <a:r>
              <a:rPr lang="ru-RU" dirty="0"/>
              <a:t> ценятся - бизнес анализ, моделирование бизнес процессов, </a:t>
            </a:r>
            <a:r>
              <a:rPr lang="ru-RU" dirty="0" err="1"/>
              <a:t>sql</a:t>
            </a:r>
            <a:r>
              <a:rPr lang="ru-RU" dirty="0"/>
              <a:t>; у </a:t>
            </a:r>
            <a:r>
              <a:rPr lang="ru-RU" dirty="0" err="1"/>
              <a:t>junior</a:t>
            </a:r>
            <a:r>
              <a:rPr lang="ru-RU" dirty="0"/>
              <a:t>+ и </a:t>
            </a:r>
            <a:r>
              <a:rPr lang="ru-RU" dirty="0" err="1"/>
              <a:t>middle</a:t>
            </a:r>
            <a:r>
              <a:rPr lang="ru-RU" dirty="0"/>
              <a:t> - бизнес анализ, </a:t>
            </a:r>
            <a:r>
              <a:rPr lang="ru-RU" dirty="0" err="1"/>
              <a:t>bpmn</a:t>
            </a:r>
            <a:r>
              <a:rPr lang="ru-RU" dirty="0"/>
              <a:t>, </a:t>
            </a:r>
            <a:r>
              <a:rPr lang="ru-RU" dirty="0" err="1"/>
              <a:t>confluence</a:t>
            </a:r>
            <a:r>
              <a:rPr lang="ru-RU" dirty="0"/>
              <a:t>; у </a:t>
            </a:r>
            <a:r>
              <a:rPr lang="ru-RU" dirty="0" err="1"/>
              <a:t>senior</a:t>
            </a:r>
            <a:r>
              <a:rPr lang="ru-RU" dirty="0"/>
              <a:t> - преобладают требования по </a:t>
            </a:r>
            <a:r>
              <a:rPr lang="ru-RU" dirty="0" err="1"/>
              <a:t>bpmn</a:t>
            </a:r>
            <a:r>
              <a:rPr lang="ru-RU" dirty="0"/>
              <a:t> и бизнес анализу. </a:t>
            </a:r>
          </a:p>
        </p:txBody>
      </p:sp>
      <p:sp>
        <p:nvSpPr>
          <p:cNvPr id="32" name="Номер слайда 31">
            <a:extLst>
              <a:ext uri="{FF2B5EF4-FFF2-40B4-BE49-F238E27FC236}">
                <a16:creationId xmlns:a16="http://schemas.microsoft.com/office/drawing/2014/main" id="{9D6D6A8F-223E-9522-3245-EE89A2A2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3625-8D49-4EC8-AFB9-0EFEF32C36D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60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449C44-769F-2203-21FD-1BB937EDD22F}"/>
              </a:ext>
            </a:extLst>
          </p:cNvPr>
          <p:cNvSpPr txBox="1"/>
          <p:nvPr/>
        </p:nvSpPr>
        <p:spPr>
          <a:xfrm>
            <a:off x="80682" y="143435"/>
            <a:ext cx="1190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Какие навыки являются наиболее важными в разрезе уровней </a:t>
            </a:r>
            <a:r>
              <a:rPr lang="en-US" sz="2800" b="1" dirty="0"/>
              <a:t>DA</a:t>
            </a:r>
            <a:endParaRPr lang="ru-RU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7F69C0-0C2D-8D20-9E0A-FC3CB1AA5043}"/>
              </a:ext>
            </a:extLst>
          </p:cNvPr>
          <p:cNvSpPr txBox="1"/>
          <p:nvPr/>
        </p:nvSpPr>
        <p:spPr>
          <a:xfrm>
            <a:off x="2402540" y="554028"/>
            <a:ext cx="250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Junior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62C22C-5682-790F-F1C1-718559BE5A6E}"/>
              </a:ext>
            </a:extLst>
          </p:cNvPr>
          <p:cNvSpPr txBox="1"/>
          <p:nvPr/>
        </p:nvSpPr>
        <p:spPr>
          <a:xfrm>
            <a:off x="7225551" y="519468"/>
            <a:ext cx="1077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Junior+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DD9D15-D3CA-4896-DD7A-FC6458A7B24D}"/>
              </a:ext>
            </a:extLst>
          </p:cNvPr>
          <p:cNvSpPr txBox="1"/>
          <p:nvPr/>
        </p:nvSpPr>
        <p:spPr>
          <a:xfrm>
            <a:off x="3042442" y="3808607"/>
            <a:ext cx="905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Middle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D5724E-87D4-2624-064C-A927969BD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90" y="897643"/>
            <a:ext cx="4045257" cy="13884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948C83-4D70-582E-EEDA-1CD2377DD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2" y="2211730"/>
            <a:ext cx="4903693" cy="164146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BD1465C-3BDF-3531-AEBB-54B2CD8D4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376" y="865957"/>
            <a:ext cx="3720354" cy="138213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C051891-195D-E9B2-D991-7451F6981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556" y="2208498"/>
            <a:ext cx="3083052" cy="160010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7AB659D-B5C6-7384-CD00-02DFEA6166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495" y="4182399"/>
            <a:ext cx="4117393" cy="131392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23FA498-3358-A1FD-2A38-8F22F5F4EA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1056" y="5496323"/>
            <a:ext cx="3227832" cy="138888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8762260-9D28-EDC3-DCDD-6F7EE75C4124}"/>
              </a:ext>
            </a:extLst>
          </p:cNvPr>
          <p:cNvSpPr txBox="1"/>
          <p:nvPr/>
        </p:nvSpPr>
        <p:spPr>
          <a:xfrm>
            <a:off x="6288823" y="3781351"/>
            <a:ext cx="2496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Senior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3A68A64D-C7EA-A883-933C-7B39E22D68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4747" y="4147785"/>
            <a:ext cx="3056861" cy="1194086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299F2ECB-97CC-2F2C-C7B4-199548641F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5168" y="5473219"/>
            <a:ext cx="3160244" cy="138478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B1BACF8-EA9B-C56F-5EB4-EFB3EA436CCC}"/>
              </a:ext>
            </a:extLst>
          </p:cNvPr>
          <p:cNvSpPr txBox="1"/>
          <p:nvPr/>
        </p:nvSpPr>
        <p:spPr>
          <a:xfrm>
            <a:off x="8891479" y="923360"/>
            <a:ext cx="31602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Как и у BA направления, самые важные для DA </a:t>
            </a:r>
            <a:r>
              <a:rPr lang="ru-RU" dirty="0" err="1"/>
              <a:t>soft</a:t>
            </a:r>
            <a:r>
              <a:rPr lang="ru-RU" dirty="0"/>
              <a:t> навыки на всех уровнях тоже примерно одинаковы, на всех этапах потребуется аналитическое мышление, коммуникация, документация. На позициях </a:t>
            </a:r>
            <a:r>
              <a:rPr lang="ru-RU" dirty="0" err="1"/>
              <a:t>junior</a:t>
            </a:r>
            <a:r>
              <a:rPr lang="ru-RU" dirty="0"/>
              <a:t> ищут более </a:t>
            </a:r>
            <a:r>
              <a:rPr lang="ru-RU" dirty="0" err="1"/>
              <a:t>проактивных</a:t>
            </a:r>
            <a:r>
              <a:rPr lang="ru-RU" dirty="0"/>
              <a:t> людей.</a:t>
            </a:r>
          </a:p>
          <a:p>
            <a:endParaRPr lang="ru-RU" dirty="0"/>
          </a:p>
          <a:p>
            <a:r>
              <a:rPr lang="ru-RU" dirty="0" err="1"/>
              <a:t>hard</a:t>
            </a:r>
            <a:r>
              <a:rPr lang="ru-RU" dirty="0"/>
              <a:t> навыки: у </a:t>
            </a:r>
            <a:r>
              <a:rPr lang="ru-RU" dirty="0" err="1"/>
              <a:t>junior</a:t>
            </a:r>
            <a:r>
              <a:rPr lang="ru-RU" dirty="0"/>
              <a:t> - </a:t>
            </a:r>
            <a:r>
              <a:rPr lang="ru-RU" dirty="0" err="1"/>
              <a:t>sql</a:t>
            </a:r>
            <a:r>
              <a:rPr lang="ru-RU" dirty="0"/>
              <a:t>, </a:t>
            </a:r>
            <a:r>
              <a:rPr lang="ru-RU" dirty="0" err="1"/>
              <a:t>excel</a:t>
            </a:r>
            <a:r>
              <a:rPr lang="ru-RU" dirty="0"/>
              <a:t>, </a:t>
            </a:r>
            <a:r>
              <a:rPr lang="ru-RU" dirty="0" err="1"/>
              <a:t>python</a:t>
            </a:r>
            <a:r>
              <a:rPr lang="ru-RU" dirty="0"/>
              <a:t>; </a:t>
            </a:r>
            <a:r>
              <a:rPr lang="ru-RU" dirty="0" err="1"/>
              <a:t>junior</a:t>
            </a:r>
            <a:r>
              <a:rPr lang="ru-RU" dirty="0"/>
              <a:t>+ и </a:t>
            </a:r>
            <a:r>
              <a:rPr lang="ru-RU" dirty="0" err="1"/>
              <a:t>middle</a:t>
            </a:r>
            <a:r>
              <a:rPr lang="ru-RU" dirty="0"/>
              <a:t> - </a:t>
            </a:r>
            <a:r>
              <a:rPr lang="ru-RU" dirty="0" err="1"/>
              <a:t>sql</a:t>
            </a:r>
            <a:r>
              <a:rPr lang="ru-RU" dirty="0"/>
              <a:t>, </a:t>
            </a:r>
            <a:r>
              <a:rPr lang="ru-RU" dirty="0" err="1"/>
              <a:t>python</a:t>
            </a:r>
            <a:r>
              <a:rPr lang="ru-RU" dirty="0"/>
              <a:t>, </a:t>
            </a:r>
            <a:r>
              <a:rPr lang="ru-RU" dirty="0" err="1"/>
              <a:t>data</a:t>
            </a:r>
            <a:r>
              <a:rPr lang="ru-RU" dirty="0"/>
              <a:t> анализ.</a:t>
            </a:r>
          </a:p>
        </p:txBody>
      </p:sp>
      <p:sp>
        <p:nvSpPr>
          <p:cNvPr id="36" name="Номер слайда 35">
            <a:extLst>
              <a:ext uri="{FF2B5EF4-FFF2-40B4-BE49-F238E27FC236}">
                <a16:creationId xmlns:a16="http://schemas.microsoft.com/office/drawing/2014/main" id="{83C11F8E-CC87-0823-81B0-5D30D027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3625-8D49-4EC8-AFB9-0EFEF32C36D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789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5E0323-1914-DF59-B749-F2E8511F5ED2}"/>
              </a:ext>
            </a:extLst>
          </p:cNvPr>
          <p:cNvSpPr txBox="1"/>
          <p:nvPr/>
        </p:nvSpPr>
        <p:spPr>
          <a:xfrm>
            <a:off x="98612" y="0"/>
            <a:ext cx="11967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Типичное место работы </a:t>
            </a:r>
            <a:r>
              <a:rPr lang="en-US" sz="2800" b="1" dirty="0"/>
              <a:t>BA Junior</a:t>
            </a:r>
            <a:endParaRPr lang="ru-RU" sz="28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5AFB15-C7C7-089A-D3C9-6E96D7A01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60" y="442495"/>
            <a:ext cx="5974111" cy="30552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4A32F8-3F78-F1A2-9CA0-5DBF82D90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594" y="3429000"/>
            <a:ext cx="6503046" cy="32998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717295-21CD-5A40-4797-55F7DD19BB8F}"/>
              </a:ext>
            </a:extLst>
          </p:cNvPr>
          <p:cNvSpPr txBox="1"/>
          <p:nvPr/>
        </p:nvSpPr>
        <p:spPr>
          <a:xfrm>
            <a:off x="6230471" y="52322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Зарплатная вилка: Почти 40% вакансий предлагают ЗП до 100 тыс. руб. (учитывая, что в более 50% вакансий ЗП не указана) и лишь около 10% от 100 до 200 тыс. руб.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B5AFA8-30EE-ECCF-5705-D0E18A74886C}"/>
              </a:ext>
            </a:extLst>
          </p:cNvPr>
          <p:cNvSpPr txBox="1"/>
          <p:nvPr/>
        </p:nvSpPr>
        <p:spPr>
          <a:xfrm>
            <a:off x="6230471" y="1527275"/>
            <a:ext cx="6163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Тип занятости: наиболее предпочтительным типом занятости (80%) будет полная, всего 20% вакансий предлагают стажировку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AAB472-ADD5-4958-688D-3D77CC276E57}"/>
              </a:ext>
            </a:extLst>
          </p:cNvPr>
          <p:cNvSpPr txBox="1"/>
          <p:nvPr/>
        </p:nvSpPr>
        <p:spPr>
          <a:xfrm>
            <a:off x="256360" y="3805535"/>
            <a:ext cx="50866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Топ работодателей: больше всего </a:t>
            </a:r>
            <a:r>
              <a:rPr lang="ru-RU" dirty="0" err="1"/>
              <a:t>junior</a:t>
            </a:r>
            <a:r>
              <a:rPr lang="ru-RU" dirty="0"/>
              <a:t> специалисты требуются в компании Aston (около 10% вакансий), а также в холдинге Титан-2 (около 8% вакансий).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0D413D-9A67-5FEF-3D67-19F565F1DAC3}"/>
              </a:ext>
            </a:extLst>
          </p:cNvPr>
          <p:cNvSpPr txBox="1"/>
          <p:nvPr/>
        </p:nvSpPr>
        <p:spPr>
          <a:xfrm>
            <a:off x="256360" y="5078942"/>
            <a:ext cx="5176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График работы: 70% работодателей предлагают полный день; 25% - удаленная работа; работа по гибкому графику всего 5 %.</a:t>
            </a: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FE20858C-1B4D-85FD-8B5F-509488FD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3625-8D49-4EC8-AFB9-0EFEF32C36D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0831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1341</Words>
  <Application>Microsoft Office PowerPoint</Application>
  <PresentationFormat>Широкоэкранный</PresentationFormat>
  <Paragraphs>105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Анализ базы вакансий HH.ru для аналитиков данных и бизнес-аналитиков</vt:lpstr>
      <vt:lpstr>Презентация PowerPoint</vt:lpstr>
      <vt:lpstr>Какой уровень специалистов наиболее востребован</vt:lpstr>
      <vt:lpstr>Где какой уровень специалистов наиболее востребован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базы вакансий HH.ru для аналитиков данных и бизнес-аналитиков</dc:title>
  <dc:creator>MSI</dc:creator>
  <cp:lastModifiedBy>MSI</cp:lastModifiedBy>
  <cp:revision>32</cp:revision>
  <dcterms:created xsi:type="dcterms:W3CDTF">2024-04-30T11:19:07Z</dcterms:created>
  <dcterms:modified xsi:type="dcterms:W3CDTF">2024-04-30T16:17:35Z</dcterms:modified>
</cp:coreProperties>
</file>