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F UI Display" panose="020B0604020202020204" charset="0"/>
      <p:bold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F"/>
    <a:srgbClr val="000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0AD31-D310-402E-B814-B3E1E575C89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228F-CBC0-4B0D-B79B-CA3C4411C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4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B228F-CBC0-4B0D-B79B-CA3C4411C5D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6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1.com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913DC-7A06-4CD9-8E6A-A67964388AFF}"/>
              </a:ext>
            </a:extLst>
          </p:cNvPr>
          <p:cNvSpPr txBox="1"/>
          <p:nvPr/>
        </p:nvSpPr>
        <p:spPr>
          <a:xfrm>
            <a:off x="578498" y="466532"/>
            <a:ext cx="10990110" cy="59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0E35"/>
                </a:solidFill>
                <a:latin typeface="SF UI Display" panose="00000800000000000000" pitchFamily="2" charset="0"/>
              </a:rPr>
              <a:t>КЕЙС «Энергоаудит зданий с применением БПЛА»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2B2D6-0B8E-4D4F-B02E-6948EC5FF279}"/>
              </a:ext>
            </a:extLst>
          </p:cNvPr>
          <p:cNvSpPr txBox="1"/>
          <p:nvPr/>
        </p:nvSpPr>
        <p:spPr>
          <a:xfrm>
            <a:off x="623392" y="4301601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Сфера деятельности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4878B-0376-4B29-B1AF-5ED8DE942F07}"/>
              </a:ext>
            </a:extLst>
          </p:cNvPr>
          <p:cNvSpPr txBox="1"/>
          <p:nvPr/>
        </p:nvSpPr>
        <p:spPr>
          <a:xfrm>
            <a:off x="623392" y="4701711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Беспилотные летательные аппараты, обработка данных, автономные летающие роботы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1FF66-7955-4A97-BDAF-04F4C319826B}"/>
              </a:ext>
            </a:extLst>
          </p:cNvPr>
          <p:cNvSpPr txBox="1"/>
          <p:nvPr/>
        </p:nvSpPr>
        <p:spPr>
          <a:xfrm>
            <a:off x="623392" y="520277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Веб-сайт: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9E0C3-81EC-49EA-B8D7-36FF00A888A3}"/>
              </a:ext>
            </a:extLst>
          </p:cNvPr>
          <p:cNvSpPr txBox="1"/>
          <p:nvPr/>
        </p:nvSpPr>
        <p:spPr>
          <a:xfrm>
            <a:off x="1970764" y="5202773"/>
            <a:ext cx="2109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F UI  Text Light" panose="00000400000000000000" pitchFamily="50" charset="0"/>
                <a:cs typeface="SF UI  Text Light" panose="00000400000000000000" pitchFamily="50" charset="0"/>
                <a:hlinkClick r:id="rId4"/>
              </a:rPr>
              <a:t>https://uav.mai.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ru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  <a:p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74BBB-4982-4DF1-9246-66D748909CBA}"/>
              </a:ext>
            </a:extLst>
          </p:cNvPr>
          <p:cNvSpPr txBox="1"/>
          <p:nvPr/>
        </p:nvSpPr>
        <p:spPr>
          <a:xfrm>
            <a:off x="6456040" y="221357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Тематика кейса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3CCB0-D9AB-43D7-A4AF-5CF93E4CA068}"/>
              </a:ext>
            </a:extLst>
          </p:cNvPr>
          <p:cNvSpPr txBox="1"/>
          <p:nvPr/>
        </p:nvSpPr>
        <p:spPr>
          <a:xfrm>
            <a:off x="6456040" y="263438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Обработка изображений, </a:t>
            </a:r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ML</a:t>
            </a: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, технико-экономический анализ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7C635-531A-44D9-8B5D-0B4128F783C5}"/>
              </a:ext>
            </a:extLst>
          </p:cNvPr>
          <p:cNvSpPr txBox="1"/>
          <p:nvPr/>
        </p:nvSpPr>
        <p:spPr>
          <a:xfrm>
            <a:off x="6456040" y="312682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Краткое описание кейса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47936E3-7054-4DE2-B1A6-FD9F92263322}"/>
              </a:ext>
            </a:extLst>
          </p:cNvPr>
          <p:cNvSpPr/>
          <p:nvPr/>
        </p:nvSpPr>
        <p:spPr>
          <a:xfrm>
            <a:off x="11255896" y="6070637"/>
            <a:ext cx="936104" cy="586994"/>
          </a:xfrm>
          <a:prstGeom prst="rect">
            <a:avLst/>
          </a:prstGeom>
          <a:solidFill>
            <a:srgbClr val="002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5A9A54-C503-490F-989E-FB9A5ADDE3F9}"/>
              </a:ext>
            </a:extLst>
          </p:cNvPr>
          <p:cNvSpPr txBox="1"/>
          <p:nvPr/>
        </p:nvSpPr>
        <p:spPr>
          <a:xfrm>
            <a:off x="11520249" y="616407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1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D2B1A98-8C76-4159-9A9C-52C5D6C3A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392" y="6134722"/>
            <a:ext cx="1267254" cy="51078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15DC091-4624-4233-9C59-9BEEDD5B8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4999" y="6146850"/>
            <a:ext cx="1117333" cy="510781"/>
          </a:xfrm>
          <a:prstGeom prst="rect">
            <a:avLst/>
          </a:prstGeom>
        </p:spPr>
      </p:pic>
      <p:pic>
        <p:nvPicPr>
          <p:cNvPr id="1026" name="Picture 2" descr="logo-img">
            <a:extLst>
              <a:ext uri="{FF2B5EF4-FFF2-40B4-BE49-F238E27FC236}">
                <a16:creationId xmlns:a16="http://schemas.microsoft.com/office/drawing/2014/main" id="{115D8771-E6B0-4E44-A54A-2DB533123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9" y="1764077"/>
            <a:ext cx="3503712" cy="15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F2444C-E646-4AA8-AF18-C4E4D8A07489}"/>
              </a:ext>
            </a:extLst>
          </p:cNvPr>
          <p:cNvSpPr txBox="1"/>
          <p:nvPr/>
        </p:nvSpPr>
        <p:spPr>
          <a:xfrm>
            <a:off x="6456040" y="3473424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 По результатам съёмки определить места утечки тепла, оценить объём теплопотерь, экономическую выгоду от мероприятий по энергосбережению.</a:t>
            </a:r>
          </a:p>
        </p:txBody>
      </p:sp>
    </p:spTree>
    <p:extLst>
      <p:ext uri="{BB962C8B-B14F-4D97-AF65-F5344CB8AC3E}">
        <p14:creationId xmlns:p14="http://schemas.microsoft.com/office/powerpoint/2010/main" val="14945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913DC-7A06-4CD9-8E6A-A67964388AFF}"/>
              </a:ext>
            </a:extLst>
          </p:cNvPr>
          <p:cNvSpPr txBox="1"/>
          <p:nvPr/>
        </p:nvSpPr>
        <p:spPr>
          <a:xfrm>
            <a:off x="623392" y="47667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0E35"/>
                </a:solidFill>
                <a:latin typeface="SF UI Display" panose="00000800000000000000" pitchFamily="2" charset="0"/>
              </a:rPr>
              <a:t>ПРОБЛЕМАТИКА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4878B-0376-4B29-B1AF-5ED8DE942F07}"/>
              </a:ext>
            </a:extLst>
          </p:cNvPr>
          <p:cNvSpPr txBox="1"/>
          <p:nvPr/>
        </p:nvSpPr>
        <p:spPr>
          <a:xfrm>
            <a:off x="481417" y="1154912"/>
            <a:ext cx="4464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Обычно решения по тепловизионной съемке дают представление о местах утечек, но не дают понимания об объёме теплопотерь, не предоставляют рекомендаций по мероприятиям в области энергосбережения. </a:t>
            </a:r>
            <a:endParaRPr lang="ru-RU" sz="1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 существует решения, которое позволило бы с помощью БПЛА произвести исследования теплопотерь на высокоэтажных зданиях с высокой точностью. </a:t>
            </a:r>
            <a:endParaRPr lang="ru-RU" sz="1400" b="0" dirty="0">
              <a:effectLst/>
            </a:endParaRPr>
          </a:p>
          <a:p>
            <a:br>
              <a:rPr lang="ru-RU" sz="1400" dirty="0"/>
            </a:br>
            <a:endParaRPr lang="ru-RU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1FF66-7955-4A97-BDAF-04F4C319826B}"/>
              </a:ext>
            </a:extLst>
          </p:cNvPr>
          <p:cNvSpPr txBox="1"/>
          <p:nvPr/>
        </p:nvSpPr>
        <p:spPr>
          <a:xfrm>
            <a:off x="548122" y="3456723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Входные условия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47936E3-7054-4DE2-B1A6-FD9F92263322}"/>
              </a:ext>
            </a:extLst>
          </p:cNvPr>
          <p:cNvSpPr/>
          <p:nvPr/>
        </p:nvSpPr>
        <p:spPr>
          <a:xfrm>
            <a:off x="11255896" y="6070637"/>
            <a:ext cx="936104" cy="586994"/>
          </a:xfrm>
          <a:prstGeom prst="rect">
            <a:avLst/>
          </a:prstGeom>
          <a:solidFill>
            <a:srgbClr val="002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571CB-9194-4CAA-9FDA-9906F9EA4ED0}"/>
              </a:ext>
            </a:extLst>
          </p:cNvPr>
          <p:cNvSpPr txBox="1"/>
          <p:nvPr/>
        </p:nvSpPr>
        <p:spPr>
          <a:xfrm>
            <a:off x="655432" y="393305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Результаты тепловизионной съёмки в виде наборов изображений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A5CF8-09F4-4D0D-84CC-D58B4D57CC30}"/>
              </a:ext>
            </a:extLst>
          </p:cNvPr>
          <p:cNvSpPr txBox="1"/>
          <p:nvPr/>
        </p:nvSpPr>
        <p:spPr>
          <a:xfrm>
            <a:off x="11520249" y="616407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2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3190A8-0057-453E-943C-BE91D236F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92" y="6134722"/>
            <a:ext cx="1267254" cy="51078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CE3979-B7CC-499F-8B2B-39DD6173E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4999" y="6146850"/>
            <a:ext cx="1117333" cy="51078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335813-9B63-4BC5-B2A9-2651ADAF7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642" y="332656"/>
            <a:ext cx="4327004" cy="324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76B892-6C36-401F-995E-612193A6A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6080" y="3138700"/>
            <a:ext cx="4720488" cy="26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7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913DC-7A06-4CD9-8E6A-A67964388AFF}"/>
              </a:ext>
            </a:extLst>
          </p:cNvPr>
          <p:cNvSpPr txBox="1"/>
          <p:nvPr/>
        </p:nvSpPr>
        <p:spPr>
          <a:xfrm>
            <a:off x="623392" y="467341"/>
            <a:ext cx="1036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0E35"/>
                </a:solidFill>
                <a:latin typeface="SF UI Display" panose="00000800000000000000" pitchFamily="2" charset="0"/>
              </a:rPr>
              <a:t>ОПИСАНИЕ КЕЙСА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1FF66-7955-4A97-BDAF-04F4C319826B}"/>
              </a:ext>
            </a:extLst>
          </p:cNvPr>
          <p:cNvSpPr txBox="1"/>
          <p:nvPr/>
        </p:nvSpPr>
        <p:spPr>
          <a:xfrm>
            <a:off x="623392" y="38362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Цель приложения: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47936E3-7054-4DE2-B1A6-FD9F92263322}"/>
              </a:ext>
            </a:extLst>
          </p:cNvPr>
          <p:cNvSpPr/>
          <p:nvPr/>
        </p:nvSpPr>
        <p:spPr>
          <a:xfrm>
            <a:off x="11255896" y="6070637"/>
            <a:ext cx="936104" cy="586994"/>
          </a:xfrm>
          <a:prstGeom prst="rect">
            <a:avLst/>
          </a:prstGeom>
          <a:solidFill>
            <a:srgbClr val="002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571CB-9194-4CAA-9FDA-9906F9EA4ED0}"/>
              </a:ext>
            </a:extLst>
          </p:cNvPr>
          <p:cNvSpPr txBox="1"/>
          <p:nvPr/>
        </p:nvSpPr>
        <p:spPr>
          <a:xfrm>
            <a:off x="623392" y="4341260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Создать приложение, позволяющее по материалам тепловизионной съёмки с БПЛА оценить объёмы теплопотерь через различные поверхности здания (окна, стены и т.д.) для каждого типа поверхности оценить эффект (технический и экономический) от мероприятий по энергосбережению. Результаты представить в виде отчета. </a:t>
            </a:r>
            <a:endParaRPr lang="ru-RU" sz="1400" b="0" dirty="0">
              <a:effectLst/>
            </a:endParaRPr>
          </a:p>
          <a:p>
            <a:pPr algn="just"/>
            <a:br>
              <a:rPr lang="ru-RU" sz="1400" dirty="0"/>
            </a:br>
            <a:endParaRPr lang="ru-RU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18A7C-1AC7-41A4-9D9C-1E3C9A768393}"/>
              </a:ext>
            </a:extLst>
          </p:cNvPr>
          <p:cNvSpPr txBox="1"/>
          <p:nvPr/>
        </p:nvSpPr>
        <p:spPr>
          <a:xfrm>
            <a:off x="623392" y="125863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Задача: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D7730-D60B-48CC-8D9C-C360AB5885F3}"/>
              </a:ext>
            </a:extLst>
          </p:cNvPr>
          <p:cNvSpPr txBox="1"/>
          <p:nvPr/>
        </p:nvSpPr>
        <p:spPr>
          <a:xfrm>
            <a:off x="623392" y="1768367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Сегментировать изображение (выделить окна, двери  и т.д.)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Для поверхностей стен определить величину теплового потока: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Расшифровать тепловую карту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Определить площадь пятна где происходит теплопотеря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Оценить тепловой поток для разных зон</a:t>
            </a:r>
          </a:p>
          <a:p>
            <a:pPr lvl="1"/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Провести анализ стоимости теплопотерь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AACC1-342B-41EA-8F14-054EE2C073CC}"/>
              </a:ext>
            </a:extLst>
          </p:cNvPr>
          <p:cNvSpPr txBox="1"/>
          <p:nvPr/>
        </p:nvSpPr>
        <p:spPr>
          <a:xfrm>
            <a:off x="11520249" y="616407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3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87DFBA-82B2-4304-8380-6B1B87668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92" y="6134722"/>
            <a:ext cx="1267254" cy="5107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30EBA27-AF16-4EEF-8CE3-77B3EF0B8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4999" y="6146850"/>
            <a:ext cx="1117333" cy="51078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195A5BA-F7B0-44A3-B331-8FE678A9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00" y="546826"/>
            <a:ext cx="4464496" cy="33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07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913DC-7A06-4CD9-8E6A-A67964388AFF}"/>
              </a:ext>
            </a:extLst>
          </p:cNvPr>
          <p:cNvSpPr txBox="1"/>
          <p:nvPr/>
        </p:nvSpPr>
        <p:spPr>
          <a:xfrm>
            <a:off x="623392" y="476672"/>
            <a:ext cx="108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0E35"/>
                </a:solidFill>
                <a:latin typeface="SF UI Display" panose="00000800000000000000" pitchFamily="2" charset="0"/>
              </a:rPr>
              <a:t>ДАННЫЕ ДЛЯ РЕШЕНИЯ КЕЙСА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47936E3-7054-4DE2-B1A6-FD9F92263322}"/>
              </a:ext>
            </a:extLst>
          </p:cNvPr>
          <p:cNvSpPr/>
          <p:nvPr/>
        </p:nvSpPr>
        <p:spPr>
          <a:xfrm>
            <a:off x="11255896" y="6070637"/>
            <a:ext cx="936104" cy="586994"/>
          </a:xfrm>
          <a:prstGeom prst="rect">
            <a:avLst/>
          </a:prstGeom>
          <a:solidFill>
            <a:srgbClr val="002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571CB-9194-4CAA-9FDA-9906F9EA4ED0}"/>
              </a:ext>
            </a:extLst>
          </p:cNvPr>
          <p:cNvSpPr txBox="1"/>
          <p:nvPr/>
        </p:nvSpPr>
        <p:spPr>
          <a:xfrm>
            <a:off x="623392" y="155679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Источник 1: Тарифы на тепловую энергию</a:t>
            </a:r>
          </a:p>
          <a:p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https://www.mos.ru/depr/function/tarifnaya-politika/tarify-na-zku-na-2020-god/</a:t>
            </a:r>
            <a:endParaRPr lang="ru-RU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8BDD1-A160-4D6A-9D53-4D50609A0955}"/>
              </a:ext>
            </a:extLst>
          </p:cNvPr>
          <p:cNvSpPr txBox="1"/>
          <p:nvPr/>
        </p:nvSpPr>
        <p:spPr>
          <a:xfrm>
            <a:off x="623392" y="242088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Источник 2: Методика расчета теплопотерь стен здания</a:t>
            </a:r>
          </a:p>
          <a:p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https://www.calc.ru/Teplopoteri-Doma-Raschet-Teplopoter.html</a:t>
            </a:r>
            <a:endParaRPr lang="ru-RU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9C7D9-6333-4F17-885B-554F030D14C5}"/>
              </a:ext>
            </a:extLst>
          </p:cNvPr>
          <p:cNvSpPr txBox="1"/>
          <p:nvPr/>
        </p:nvSpPr>
        <p:spPr>
          <a:xfrm>
            <a:off x="623392" y="3284984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Источник 3: Пример отчета о тепловизионном обследования дома</a:t>
            </a:r>
          </a:p>
          <a:p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https://energo-audit.com/otchet-po-teplovizionnomu-obsledovaniu-zhylogo-doma</a:t>
            </a:r>
            <a:endParaRPr lang="ru-RU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2D5E9-3834-4110-86B8-310A7EF65984}"/>
              </a:ext>
            </a:extLst>
          </p:cNvPr>
          <p:cNvSpPr txBox="1"/>
          <p:nvPr/>
        </p:nvSpPr>
        <p:spPr>
          <a:xfrm>
            <a:off x="6384032" y="155679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Источник 4: Тепловизионная съёмка с БПЛА</a:t>
            </a:r>
          </a:p>
          <a:p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https://disk.yandex.ru/d/56S7eTHSLGFkhA/20210324_202838?w=1</a:t>
            </a:r>
            <a:endParaRPr lang="ru-RU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A5495-7A69-4051-B624-A57871AFAEAA}"/>
              </a:ext>
            </a:extLst>
          </p:cNvPr>
          <p:cNvSpPr txBox="1"/>
          <p:nvPr/>
        </p:nvSpPr>
        <p:spPr>
          <a:xfrm>
            <a:off x="11520249" y="616407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4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0DD6D3D-B72F-4BE4-8CA0-221EB7A18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92" y="6134722"/>
            <a:ext cx="1267254" cy="51078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C929112-EE13-414F-A1AD-3336E0BCA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4999" y="6146850"/>
            <a:ext cx="1117333" cy="5107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929FDC-A42E-47B6-BE59-639EEAF3250D}"/>
              </a:ext>
            </a:extLst>
          </p:cNvPr>
          <p:cNvSpPr txBox="1"/>
          <p:nvPr/>
        </p:nvSpPr>
        <p:spPr>
          <a:xfrm>
            <a:off x="6384032" y="2382987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Источник 4: Методические рекомендации по оценке энергосберегающий мероприятий</a:t>
            </a:r>
          </a:p>
          <a:p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http://sro61.ru/docs/</a:t>
            </a:r>
            <a:r>
              <a:rPr lang="en-US" sz="1400" b="1" dirty="0" err="1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metodiki</a:t>
            </a:r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/</a:t>
            </a:r>
            <a:r>
              <a:rPr lang="en-US" sz="1400" b="1" dirty="0" err="1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Met.rek</a:t>
            </a:r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-cii-po-</a:t>
            </a:r>
            <a:r>
              <a:rPr lang="en-US" sz="1400" b="1" dirty="0" err="1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ocenke_effektivnosti_e</a:t>
            </a:r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-sb.</a:t>
            </a:r>
            <a:r>
              <a:rPr lang="en-US" sz="1400" b="1" dirty="0" err="1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mer</a:t>
            </a:r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..pdf</a:t>
            </a:r>
            <a:endParaRPr lang="ru-RU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913DC-7A06-4CD9-8E6A-A67964388AFF}"/>
              </a:ext>
            </a:extLst>
          </p:cNvPr>
          <p:cNvSpPr txBox="1"/>
          <p:nvPr/>
        </p:nvSpPr>
        <p:spPr>
          <a:xfrm>
            <a:off x="623391" y="476672"/>
            <a:ext cx="1089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0E35"/>
                </a:solidFill>
                <a:latin typeface="SF UI Display" panose="00000800000000000000" pitchFamily="2" charset="0"/>
              </a:rPr>
              <a:t>СЦЕНАРИЙ ИСПОЛЬЗОВАНИЯ РЕЗУЛЬТАТА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47936E3-7054-4DE2-B1A6-FD9F92263322}"/>
              </a:ext>
            </a:extLst>
          </p:cNvPr>
          <p:cNvSpPr/>
          <p:nvPr/>
        </p:nvSpPr>
        <p:spPr>
          <a:xfrm>
            <a:off x="11255896" y="6070637"/>
            <a:ext cx="936104" cy="586994"/>
          </a:xfrm>
          <a:prstGeom prst="rect">
            <a:avLst/>
          </a:prstGeom>
          <a:solidFill>
            <a:srgbClr val="002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571CB-9194-4CAA-9FDA-9906F9EA4ED0}"/>
              </a:ext>
            </a:extLst>
          </p:cNvPr>
          <p:cNvSpPr txBox="1"/>
          <p:nvPr/>
        </p:nvSpPr>
        <p:spPr>
          <a:xfrm>
            <a:off x="623391" y="1507694"/>
            <a:ext cx="10297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Описание использования</a:t>
            </a:r>
            <a:r>
              <a:rPr lang="en-US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:</a:t>
            </a:r>
          </a:p>
          <a:p>
            <a:endParaRPr lang="en-US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  <a:p>
            <a:pPr algn="just"/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Ежегодно МАИ выделяют средства из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бюджета для оплаты отопления обслуживающим организациям. Эта сумма фиксированная. За счет мероприятий по энергосбережению, возможно сэкономить потребление, а следовательно и расходы на отопление. Сумма выделяемых средств при этом не уменьшится и возникнет положительный остаток  </a:t>
            </a:r>
            <a:endParaRPr lang="ru-RU" sz="1400" b="1" dirty="0">
              <a:solidFill>
                <a:srgbClr val="000E35"/>
              </a:solidFill>
              <a:latin typeface="SF UI  Text Light" panose="00000400000000000000" pitchFamily="50" charset="0"/>
              <a:cs typeface="SF UI  Text Light" panose="000004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60E11-7780-4440-9027-490B76CD7D2C}"/>
              </a:ext>
            </a:extLst>
          </p:cNvPr>
          <p:cNvSpPr txBox="1"/>
          <p:nvPr/>
        </p:nvSpPr>
        <p:spPr>
          <a:xfrm>
            <a:off x="623392" y="3258264"/>
            <a:ext cx="25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E35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Обязательно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862094-F3BD-42D5-9DD5-CFD372606888}"/>
              </a:ext>
            </a:extLst>
          </p:cNvPr>
          <p:cNvSpPr txBox="1"/>
          <p:nvPr/>
        </p:nvSpPr>
        <p:spPr>
          <a:xfrm>
            <a:off x="4295800" y="3258264"/>
            <a:ext cx="25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E35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Опционально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97991D-7871-4390-8214-EB361ECB4511}"/>
              </a:ext>
            </a:extLst>
          </p:cNvPr>
          <p:cNvSpPr txBox="1"/>
          <p:nvPr/>
        </p:nvSpPr>
        <p:spPr>
          <a:xfrm>
            <a:off x="7829623" y="3269925"/>
            <a:ext cx="30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E35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Варианты реализации: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A4027-0A90-4EA9-B310-9F2F5FC18619}"/>
              </a:ext>
            </a:extLst>
          </p:cNvPr>
          <p:cNvSpPr txBox="1"/>
          <p:nvPr/>
        </p:nvSpPr>
        <p:spPr>
          <a:xfrm>
            <a:off x="628227" y="3777711"/>
            <a:ext cx="2622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Создание прикладного ПО для анализа тепловизионных снимков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C88E1-ACFD-4F72-B170-24F1F84E9712}"/>
              </a:ext>
            </a:extLst>
          </p:cNvPr>
          <p:cNvSpPr txBox="1"/>
          <p:nvPr/>
        </p:nvSpPr>
        <p:spPr>
          <a:xfrm>
            <a:off x="4295800" y="3777711"/>
            <a:ext cx="262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Описание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5D982-4365-42D5-AFC7-11D73E94A674}"/>
              </a:ext>
            </a:extLst>
          </p:cNvPr>
          <p:cNvSpPr txBox="1"/>
          <p:nvPr/>
        </p:nvSpPr>
        <p:spPr>
          <a:xfrm>
            <a:off x="7824192" y="3777711"/>
            <a:ext cx="331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Создание программно-аппаратного  комплекса с БПЛА для оценки теплопотерь зданий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D66B8-9568-4120-AFE1-256AD0FE0FC8}"/>
              </a:ext>
            </a:extLst>
          </p:cNvPr>
          <p:cNvSpPr txBox="1"/>
          <p:nvPr/>
        </p:nvSpPr>
        <p:spPr>
          <a:xfrm>
            <a:off x="11520249" y="616407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5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3DC6282-FD7C-484F-B3E6-242FA1D49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92" y="6134722"/>
            <a:ext cx="1267254" cy="51078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887C530-DD41-4C2D-9A93-EBF8C1C4A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4999" y="6146850"/>
            <a:ext cx="1117333" cy="5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913DC-7A06-4CD9-8E6A-A67964388AFF}"/>
              </a:ext>
            </a:extLst>
          </p:cNvPr>
          <p:cNvSpPr txBox="1"/>
          <p:nvPr/>
        </p:nvSpPr>
        <p:spPr>
          <a:xfrm>
            <a:off x="623391" y="476672"/>
            <a:ext cx="1089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0E35"/>
                </a:solidFill>
                <a:latin typeface="SF UI Display" panose="00000800000000000000" pitchFamily="2" charset="0"/>
              </a:rPr>
              <a:t>ОЖИДАЕМЫЙ РЕЗУЛЬТАТ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47936E3-7054-4DE2-B1A6-FD9F92263322}"/>
              </a:ext>
            </a:extLst>
          </p:cNvPr>
          <p:cNvSpPr/>
          <p:nvPr/>
        </p:nvSpPr>
        <p:spPr>
          <a:xfrm>
            <a:off x="11255896" y="6070637"/>
            <a:ext cx="936104" cy="586994"/>
          </a:xfrm>
          <a:prstGeom prst="rect">
            <a:avLst/>
          </a:prstGeom>
          <a:solidFill>
            <a:srgbClr val="002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F33A2-24E3-4322-ACA7-F01E711BA7EA}"/>
              </a:ext>
            </a:extLst>
          </p:cNvPr>
          <p:cNvSpPr txBox="1"/>
          <p:nvPr/>
        </p:nvSpPr>
        <p:spPr>
          <a:xfrm>
            <a:off x="11520249" y="616407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571CB-9194-4CAA-9FDA-9906F9EA4ED0}"/>
              </a:ext>
            </a:extLst>
          </p:cNvPr>
          <p:cNvSpPr txBox="1"/>
          <p:nvPr/>
        </p:nvSpPr>
        <p:spPr>
          <a:xfrm>
            <a:off x="623392" y="1556792"/>
            <a:ext cx="10297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Макет прикладного ПО для анализа тепловизионных изображений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Реализация алгоритма расчета теплопотерь по результатам тепловизионной съёмки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Реализация алгоритма оценки стоимости теплопотерь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Реализация алгоритма сегментации изображений (окна, двери, стены)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Расчет экономической выгоды от мероприятий по энергосбережению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2BA735-B0E6-4F84-A413-B0ED3920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92" y="6134722"/>
            <a:ext cx="1267254" cy="5107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B4AE05-5E6C-4E24-9335-032A63425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4999" y="6146850"/>
            <a:ext cx="1117333" cy="5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913DC-7A06-4CD9-8E6A-A67964388AFF}"/>
              </a:ext>
            </a:extLst>
          </p:cNvPr>
          <p:cNvSpPr txBox="1"/>
          <p:nvPr/>
        </p:nvSpPr>
        <p:spPr>
          <a:xfrm>
            <a:off x="623391" y="476672"/>
            <a:ext cx="1089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0E35"/>
                </a:solidFill>
                <a:latin typeface="SF UI Display" panose="00000800000000000000" pitchFamily="2" charset="0"/>
              </a:rPr>
              <a:t>ВНЕДРЕНИЕ РЕЗУЛЬТАТА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47936E3-7054-4DE2-B1A6-FD9F92263322}"/>
              </a:ext>
            </a:extLst>
          </p:cNvPr>
          <p:cNvSpPr/>
          <p:nvPr/>
        </p:nvSpPr>
        <p:spPr>
          <a:xfrm>
            <a:off x="11255896" y="6070637"/>
            <a:ext cx="936104" cy="586994"/>
          </a:xfrm>
          <a:prstGeom prst="rect">
            <a:avLst/>
          </a:prstGeom>
          <a:solidFill>
            <a:srgbClr val="002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F33A2-24E3-4322-ACA7-F01E711BA7EA}"/>
              </a:ext>
            </a:extLst>
          </p:cNvPr>
          <p:cNvSpPr txBox="1"/>
          <p:nvPr/>
        </p:nvSpPr>
        <p:spPr>
          <a:xfrm>
            <a:off x="11520249" y="616407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AD5CF-EB7E-4682-974F-6EE18214AEED}"/>
              </a:ext>
            </a:extLst>
          </p:cNvPr>
          <p:cNvSpPr txBox="1"/>
          <p:nvPr/>
        </p:nvSpPr>
        <p:spPr>
          <a:xfrm>
            <a:off x="623392" y="181288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Масштаб внедрения: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CF6DF-3715-4DF8-8D07-EB77B93B079E}"/>
              </a:ext>
            </a:extLst>
          </p:cNvPr>
          <p:cNvSpPr txBox="1"/>
          <p:nvPr/>
        </p:nvSpPr>
        <p:spPr>
          <a:xfrm>
            <a:off x="623392" y="2353759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Внедрение для нужд МАИ с последующим масштабированием и созданием компании – оператора по предоставлению услуг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6CB4D-4511-4332-B931-5B3E01302434}"/>
              </a:ext>
            </a:extLst>
          </p:cNvPr>
          <p:cNvSpPr txBox="1"/>
          <p:nvPr/>
        </p:nvSpPr>
        <p:spPr>
          <a:xfrm>
            <a:off x="5258299" y="2012652"/>
            <a:ext cx="64323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0E35"/>
                </a:solidFill>
                <a:latin typeface="SF UI Display" panose="00000800000000000000" pitchFamily="2" charset="0"/>
                <a:cs typeface="SF UI  Text Light" panose="00000400000000000000" pitchFamily="50" charset="0"/>
              </a:rPr>
              <a:t>Формат дальнейшего взаимодействия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8866F-82F3-4EE1-9E62-F5B1D86C604E}"/>
              </a:ext>
            </a:extLst>
          </p:cNvPr>
          <p:cNvSpPr txBox="1"/>
          <p:nvPr/>
        </p:nvSpPr>
        <p:spPr>
          <a:xfrm>
            <a:off x="623392" y="334631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Срок внедрения: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609F1-B552-4F17-AF7C-8B6C351D77EA}"/>
              </a:ext>
            </a:extLst>
          </p:cNvPr>
          <p:cNvSpPr txBox="1"/>
          <p:nvPr/>
        </p:nvSpPr>
        <p:spPr>
          <a:xfrm>
            <a:off x="623392" y="3887188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2022-2023 год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5319796-96EF-4CC9-B456-490DFA5CB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92" y="6134722"/>
            <a:ext cx="1267254" cy="51078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6103ECA-2228-4F9F-BC38-89A645D69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4999" y="6146850"/>
            <a:ext cx="1117333" cy="5107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06A5EF-FB9B-4FB2-9F09-0506BF91C81F}"/>
              </a:ext>
            </a:extLst>
          </p:cNvPr>
          <p:cNvSpPr txBox="1"/>
          <p:nvPr/>
        </p:nvSpPr>
        <p:spPr>
          <a:xfrm>
            <a:off x="5288996" y="256920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Создание стартапа, </a:t>
            </a:r>
            <a:r>
              <a:rPr lang="ru-RU" sz="1400" b="1" dirty="0" err="1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менторинг</a:t>
            </a:r>
            <a:r>
              <a:rPr lang="ru-RU" sz="1400" b="1" dirty="0">
                <a:solidFill>
                  <a:srgbClr val="000E35"/>
                </a:solidFill>
                <a:latin typeface="SF UI  Text Light" panose="00000400000000000000" pitchFamily="50" charset="0"/>
                <a:cs typeface="SF UI  Text Light" panose="00000400000000000000" pitchFamily="50" charset="0"/>
              </a:rPr>
              <a:t>, поддержка вывода продукта на рынок</a:t>
            </a:r>
          </a:p>
        </p:txBody>
      </p:sp>
    </p:spTree>
    <p:extLst>
      <p:ext uri="{BB962C8B-B14F-4D97-AF65-F5344CB8AC3E}">
        <p14:creationId xmlns:p14="http://schemas.microsoft.com/office/powerpoint/2010/main" val="1048729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489</Words>
  <Application>Microsoft Office PowerPoint</Application>
  <PresentationFormat>Широкоэкранный</PresentationFormat>
  <Paragraphs>68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SF UI Display</vt:lpstr>
      <vt:lpstr>Calibri</vt:lpstr>
      <vt:lpstr>SF UI  Text Light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Rover</dc:creator>
  <cp:lastModifiedBy>Максим Калягин</cp:lastModifiedBy>
  <cp:revision>15</cp:revision>
  <dcterms:created xsi:type="dcterms:W3CDTF">2021-04-21T10:57:03Z</dcterms:created>
  <dcterms:modified xsi:type="dcterms:W3CDTF">2021-04-23T08:00:24Z</dcterms:modified>
</cp:coreProperties>
</file>